
<file path=[Content_Types].xml><?xml version="1.0" encoding="utf-8"?>
<Types xmlns="http://schemas.openxmlformats.org/package/2006/content-types">
  <Default Extension="jpeg" ContentType="image/jpe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9"/>
  </p:handoutMasterIdLst>
  <p:sldIdLst>
    <p:sldId id="341" r:id="rId3"/>
    <p:sldId id="450" r:id="rId5"/>
    <p:sldId id="279" r:id="rId6"/>
    <p:sldId id="508" r:id="rId7"/>
    <p:sldId id="585" r:id="rId8"/>
    <p:sldId id="579" r:id="rId9"/>
    <p:sldId id="587" r:id="rId10"/>
    <p:sldId id="588" r:id="rId11"/>
    <p:sldId id="589" r:id="rId12"/>
    <p:sldId id="590" r:id="rId13"/>
    <p:sldId id="623" r:id="rId14"/>
    <p:sldId id="627" r:id="rId15"/>
    <p:sldId id="624" r:id="rId16"/>
    <p:sldId id="629" r:id="rId17"/>
    <p:sldId id="625" r:id="rId18"/>
    <p:sldId id="630" r:id="rId19"/>
    <p:sldId id="631" r:id="rId20"/>
    <p:sldId id="632" r:id="rId21"/>
    <p:sldId id="633" r:id="rId22"/>
    <p:sldId id="634" r:id="rId23"/>
    <p:sldId id="637" r:id="rId24"/>
    <p:sldId id="638" r:id="rId25"/>
    <p:sldId id="640" r:id="rId26"/>
    <p:sldId id="642" r:id="rId27"/>
    <p:sldId id="657" r:id="rId28"/>
    <p:sldId id="645" r:id="rId29"/>
    <p:sldId id="656" r:id="rId30"/>
    <p:sldId id="651" r:id="rId31"/>
    <p:sldId id="658" r:id="rId32"/>
    <p:sldId id="659" r:id="rId33"/>
    <p:sldId id="654" r:id="rId34"/>
    <p:sldId id="655" r:id="rId35"/>
    <p:sldId id="647" r:id="rId36"/>
    <p:sldId id="649" r:id="rId37"/>
    <p:sldId id="570" r:id="rId38"/>
  </p:sldIdLst>
  <p:sldSz cx="12195175"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6600"/>
    <a:srgbClr val="E46C0A"/>
    <a:srgbClr val="2F5EB0"/>
    <a:srgbClr val="FFFFFF"/>
    <a:srgbClr val="000000"/>
    <a:srgbClr val="DBC05B"/>
    <a:srgbClr val="BFBFBF"/>
    <a:srgbClr val="D9D9D9"/>
    <a:srgbClr val="C691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2755" autoAdjust="0"/>
  </p:normalViewPr>
  <p:slideViewPr>
    <p:cSldViewPr showGuides="1">
      <p:cViewPr varScale="1">
        <p:scale>
          <a:sx n="101" d="100"/>
          <a:sy n="101" d="100"/>
        </p:scale>
        <p:origin x="-756" y="-102"/>
      </p:cViewPr>
      <p:guideLst>
        <p:guide orient="horz" pos="3793"/>
        <p:guide pos="3841"/>
      </p:guideLst>
    </p:cSldViewPr>
  </p:slideViewPr>
  <p:notesTextViewPr>
    <p:cViewPr>
      <p:scale>
        <a:sx n="1" d="1"/>
        <a:sy n="1" d="1"/>
      </p:scale>
      <p:origin x="0" y="0"/>
    </p:cViewPr>
  </p:notesTextViewPr>
  <p:sorterViewPr>
    <p:cViewPr>
      <p:scale>
        <a:sx n="55" d="100"/>
        <a:sy n="55" d="100"/>
      </p:scale>
      <p:origin x="0" y="0"/>
    </p:cViewPr>
  </p:sorterViewPr>
  <p:notesViewPr>
    <p:cSldViewPr>
      <p:cViewPr varScale="1">
        <p:scale>
          <a:sx n="51" d="100"/>
          <a:sy n="51" d="100"/>
        </p:scale>
        <p:origin x="-188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2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I:\&#24037;&#20316;&#31807;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I:\&#24037;&#20316;&#31807;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I:\&#24037;&#20316;&#31807;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I:\&#24037;&#20316;&#31807;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I:\&#24037;&#20316;&#31807;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24037;&#20316;&#31807;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24037;&#20316;&#31807;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G:\&#24037;&#20316;&#31807;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'2016-1'!$D$1</c:f>
              <c:strCache>
                <c:ptCount val="1"/>
                <c:pt idx="0">
                  <c:v>目标值</c:v>
                </c:pt>
              </c:strCache>
            </c:strRef>
          </c:tx>
          <c:spPr>
            <a:solidFill>
              <a:srgbClr val="FFC000"/>
            </a:solidFill>
          </c:spPr>
          <c:invertIfNegative val="0"/>
          <c:dLbls>
            <c:delete val="1"/>
          </c:dLbls>
          <c:cat>
            <c:strRef>
              <c:f>'2016-1'!$B$2:$B$20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'2016-1'!$D$2:$D$20</c:f>
              <c:numCache>
                <c:formatCode>0%</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ser>
        <c:dLbls>
          <c:showLegendKey val="0"/>
          <c:showVal val="0"/>
          <c:showCatName val="0"/>
          <c:showSerName val="0"/>
          <c:showPercent val="0"/>
          <c:showBubbleSize val="0"/>
        </c:dLbls>
        <c:gapWidth val="102"/>
        <c:overlap val="28"/>
        <c:axId val="205772672"/>
        <c:axId val="205774208"/>
      </c:barChart>
      <c:lineChart>
        <c:grouping val="standard"/>
        <c:varyColors val="0"/>
        <c:ser>
          <c:idx val="0"/>
          <c:order val="0"/>
          <c:tx>
            <c:strRef>
              <c:f>'2016-1'!$C$1</c:f>
              <c:strCache>
                <c:ptCount val="1"/>
                <c:pt idx="0">
                  <c:v>目标达标率</c:v>
                </c:pt>
              </c:strCache>
            </c:strRef>
          </c:tx>
          <c:spPr>
            <a:ln w="28575" cap="rnd" cmpd="sng" algn="ctr">
              <a:solidFill>
                <a:srgbClr val="0070C0"/>
              </a:solidFill>
              <a:prstDash val="solid"/>
              <a:round/>
            </a:ln>
          </c:spPr>
          <c:marker>
            <c:spPr>
              <a:solidFill>
                <a:srgbClr val="0070C0"/>
              </a:solidFill>
              <a:ln w="19050" cap="flat" cmpd="sng" algn="ctr">
                <a:solidFill>
                  <a:schemeClr val="accent1">
                    <a:shade val="95000"/>
                    <a:satMod val="105000"/>
                  </a:schemeClr>
                </a:solidFill>
                <a:prstDash val="solid"/>
                <a:round/>
              </a:ln>
            </c:spPr>
          </c:marker>
          <c:dLbls>
            <c:dLbl>
              <c:idx val="0"/>
              <c:delete val="1"/>
            </c:dLbl>
            <c:dLbl>
              <c:idx val="1"/>
              <c:delete val="1"/>
            </c:dLbl>
            <c:dLbl>
              <c:idx val="2"/>
              <c:delete val="1"/>
            </c:dLbl>
            <c:dLbl>
              <c:idx val="3"/>
              <c:delete val="1"/>
            </c:dLbl>
            <c:dLbl>
              <c:idx val="4"/>
              <c:delete val="1"/>
            </c:dLbl>
            <c:dLbl>
              <c:idx val="7"/>
              <c:delete val="1"/>
            </c:dLbl>
            <c:dLbl>
              <c:idx val="9"/>
              <c:layout>
                <c:manualLayout>
                  <c:x val="-0.0885032443541191"/>
                  <c:y val="-0.0922648161044437"/>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0229555236728838"/>
                  <c:y val="-0.083333333333333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2"/>
              <c:delete val="1"/>
            </c:dLbl>
            <c:dLbl>
              <c:idx val="13"/>
              <c:delete val="1"/>
            </c:dLbl>
            <c:dLbl>
              <c:idx val="14"/>
              <c:delete val="1"/>
            </c:dLbl>
            <c:dLbl>
              <c:idx val="15"/>
              <c:delete val="1"/>
            </c:dLbl>
            <c:dLbl>
              <c:idx val="17"/>
              <c:layout>
                <c:manualLayout>
                  <c:x val="-0.0497369679579149"/>
                  <c:y val="-0.060185185185185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8"/>
              <c:layout>
                <c:manualLayout>
                  <c:x val="0"/>
                  <c:y val="0.055555555555555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solidFill>
                <a:srgbClr val="00B0F0"/>
              </a:solid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bg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'2016-1'!$B$2:$B$20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'2016-1'!$C$2:$C$20</c:f>
              <c:numCache>
                <c:formatCode>0.00%</c:formatCode>
                <c:ptCount val="19"/>
                <c:pt idx="0">
                  <c:v>1</c:v>
                </c:pt>
                <c:pt idx="1">
                  <c:v>1</c:v>
                </c:pt>
                <c:pt idx="2">
                  <c:v>1</c:v>
                </c:pt>
                <c:pt idx="3">
                  <c:v>1</c:v>
                </c:pt>
                <c:pt idx="4">
                  <c:v>1</c:v>
                </c:pt>
                <c:pt idx="5">
                  <c:v>0.8333</c:v>
                </c:pt>
                <c:pt idx="6">
                  <c:v>0.6</c:v>
                </c:pt>
                <c:pt idx="7">
                  <c:v>1</c:v>
                </c:pt>
                <c:pt idx="8">
                  <c:v>0.75</c:v>
                </c:pt>
                <c:pt idx="9">
                  <c:v>0.9</c:v>
                </c:pt>
                <c:pt idx="10">
                  <c:v>0.9</c:v>
                </c:pt>
                <c:pt idx="11">
                  <c:v>0.5</c:v>
                </c:pt>
                <c:pt idx="12">
                  <c:v>1</c:v>
                </c:pt>
                <c:pt idx="13">
                  <c:v>1</c:v>
                </c:pt>
                <c:pt idx="14">
                  <c:v>1</c:v>
                </c:pt>
                <c:pt idx="15">
                  <c:v>1</c:v>
                </c:pt>
                <c:pt idx="16">
                  <c:v>0</c:v>
                </c:pt>
                <c:pt idx="17">
                  <c:v>0.9712</c:v>
                </c:pt>
                <c:pt idx="18">
                  <c:v>0.8824</c:v>
                </c:pt>
              </c:numCache>
            </c:numRef>
          </c:val>
          <c:smooth val="0"/>
        </c:ser>
        <c:dLbls>
          <c:showLegendKey val="0"/>
          <c:showVal val="0"/>
          <c:showCatName val="0"/>
          <c:showSerName val="0"/>
          <c:showPercent val="0"/>
          <c:showBubbleSize val="0"/>
        </c:dLbls>
        <c:marker val="1"/>
        <c:smooth val="0"/>
        <c:axId val="205772672"/>
        <c:axId val="205774208"/>
      </c:lineChart>
      <c:catAx>
        <c:axId val="205772672"/>
        <c:scaling>
          <c:orientation val="minMax"/>
        </c:scaling>
        <c:delete val="0"/>
        <c:axPos val="b"/>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5774208"/>
        <c:crosses val="autoZero"/>
        <c:auto val="1"/>
        <c:lblAlgn val="ctr"/>
        <c:lblOffset val="100"/>
        <c:noMultiLvlLbl val="0"/>
      </c:catAx>
      <c:valAx>
        <c:axId val="205774208"/>
        <c:scaling>
          <c:orientation val="minMax"/>
        </c:scaling>
        <c:delete val="0"/>
        <c:axPos val="l"/>
        <c:majorGridlines/>
        <c:numFmt formatCode="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5772672"/>
        <c:crosses val="autoZero"/>
        <c:crossBetween val="between"/>
      </c:valAx>
    </c:plotArea>
    <c:legend>
      <c:legendPos val="b"/>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'2017-1'!$C$1</c:f>
              <c:strCache>
                <c:ptCount val="1"/>
                <c:pt idx="0">
                  <c:v>目标值</c:v>
                </c:pt>
              </c:strCache>
            </c:strRef>
          </c:tx>
          <c:spPr>
            <a:solidFill>
              <a:srgbClr val="FFC000"/>
            </a:solidFill>
            <a:ln>
              <a:solidFill>
                <a:srgbClr val="FFC000"/>
              </a:solidFill>
            </a:ln>
          </c:spPr>
          <c:invertIfNegative val="0"/>
          <c:dLbls>
            <c:delete val="1"/>
          </c:dLbls>
          <c:cat>
            <c:strRef>
              <c:f>'2017-1'!$A$2:$A$20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'2017-1'!$C$2:$C$20</c:f>
              <c:numCache>
                <c:formatCode>0%</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ser>
        <c:dLbls>
          <c:showLegendKey val="0"/>
          <c:showVal val="0"/>
          <c:showCatName val="0"/>
          <c:showSerName val="0"/>
          <c:showPercent val="0"/>
          <c:showBubbleSize val="0"/>
        </c:dLbls>
        <c:gapWidth val="102"/>
        <c:overlap val="28"/>
        <c:axId val="205817344"/>
        <c:axId val="205818880"/>
      </c:barChart>
      <c:lineChart>
        <c:grouping val="standard"/>
        <c:varyColors val="0"/>
        <c:ser>
          <c:idx val="0"/>
          <c:order val="0"/>
          <c:tx>
            <c:strRef>
              <c:f>'2017-1'!$B$1</c:f>
              <c:strCache>
                <c:ptCount val="1"/>
                <c:pt idx="0">
                  <c:v>目标达成率</c:v>
                </c:pt>
              </c:strCache>
            </c:strRef>
          </c:tx>
          <c:spPr>
            <a:ln w="28575" cap="rnd" cmpd="sng" algn="ctr">
              <a:solidFill>
                <a:srgbClr val="0070C0"/>
              </a:solidFill>
              <a:prstDash val="solid"/>
              <a:round/>
            </a:ln>
          </c:spPr>
          <c:marker>
            <c:spPr>
              <a:solidFill>
                <a:srgbClr val="0070C0"/>
              </a:solidFill>
              <a:ln w="9525" cap="flat" cmpd="sng" algn="ctr">
                <a:solidFill>
                  <a:srgbClr val="0070C0"/>
                </a:solidFill>
                <a:prstDash val="solid"/>
                <a:round/>
              </a:ln>
            </c:spPr>
          </c:marker>
          <c:dLbls>
            <c:dLbl>
              <c:idx val="0"/>
              <c:delete val="1"/>
            </c:dLbl>
            <c:dLbl>
              <c:idx val="1"/>
              <c:delete val="1"/>
            </c:dLbl>
            <c:dLbl>
              <c:idx val="2"/>
              <c:delete val="1"/>
            </c:dLbl>
            <c:dLbl>
              <c:idx val="3"/>
              <c:delete val="1"/>
            </c:dLbl>
            <c:dLbl>
              <c:idx val="5"/>
              <c:delete val="1"/>
            </c:dLbl>
            <c:dLbl>
              <c:idx val="6"/>
              <c:delete val="1"/>
            </c:dLbl>
            <c:dLbl>
              <c:idx val="8"/>
              <c:delete val="1"/>
            </c:dLbl>
            <c:dLbl>
              <c:idx val="9"/>
              <c:layout>
                <c:manualLayout>
                  <c:x val="-0.0288184438040346"/>
                  <c:y val="0.0431848669345036"/>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00192122958693564"/>
                  <c:y val="0.035987389112086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1"/>
              <c:delete val="1"/>
            </c:dLbl>
            <c:dLbl>
              <c:idx val="12"/>
              <c:delete val="1"/>
            </c:dLbl>
            <c:dLbl>
              <c:idx val="13"/>
              <c:delete val="1"/>
            </c:dLbl>
            <c:dLbl>
              <c:idx val="14"/>
              <c:delete val="1"/>
            </c:dLbl>
            <c:dLbl>
              <c:idx val="15"/>
              <c:delete val="1"/>
            </c:dLbl>
            <c:dLbl>
              <c:idx val="16"/>
              <c:delete val="1"/>
            </c:dLbl>
            <c:dLbl>
              <c:idx val="17"/>
              <c:delete val="1"/>
            </c:dLbl>
            <c:spPr>
              <a:solidFill>
                <a:srgbClr val="00B0F0"/>
              </a:solid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bg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'2017-1'!$A$2:$A$20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'2017-1'!$B$2:$B$20</c:f>
              <c:numCache>
                <c:formatCode>0%</c:formatCode>
                <c:ptCount val="19"/>
                <c:pt idx="0">
                  <c:v>1</c:v>
                </c:pt>
                <c:pt idx="1">
                  <c:v>1</c:v>
                </c:pt>
                <c:pt idx="2">
                  <c:v>1</c:v>
                </c:pt>
                <c:pt idx="3">
                  <c:v>1</c:v>
                </c:pt>
                <c:pt idx="4" c:formatCode="General">
                  <c:v>0</c:v>
                </c:pt>
                <c:pt idx="5">
                  <c:v>1</c:v>
                </c:pt>
                <c:pt idx="6">
                  <c:v>1</c:v>
                </c:pt>
                <c:pt idx="7" c:formatCode="General">
                  <c:v>0</c:v>
                </c:pt>
                <c:pt idx="8">
                  <c:v>1</c:v>
                </c:pt>
                <c:pt idx="9">
                  <c:v>0.9</c:v>
                </c:pt>
                <c:pt idx="10">
                  <c:v>0.9</c:v>
                </c:pt>
                <c:pt idx="11">
                  <c:v>1</c:v>
                </c:pt>
                <c:pt idx="12">
                  <c:v>1</c:v>
                </c:pt>
                <c:pt idx="13">
                  <c:v>1</c:v>
                </c:pt>
                <c:pt idx="14">
                  <c:v>1</c:v>
                </c:pt>
                <c:pt idx="15">
                  <c:v>1</c:v>
                </c:pt>
                <c:pt idx="16">
                  <c:v>1</c:v>
                </c:pt>
                <c:pt idx="17">
                  <c:v>1</c:v>
                </c:pt>
                <c:pt idx="18" c:formatCode="0.00%">
                  <c:v>0.9412</c:v>
                </c:pt>
              </c:numCache>
            </c:numRef>
          </c:val>
          <c:smooth val="0"/>
        </c:ser>
        <c:dLbls>
          <c:showLegendKey val="0"/>
          <c:showVal val="0"/>
          <c:showCatName val="0"/>
          <c:showSerName val="0"/>
          <c:showPercent val="0"/>
          <c:showBubbleSize val="0"/>
        </c:dLbls>
        <c:marker val="1"/>
        <c:smooth val="0"/>
        <c:axId val="205817344"/>
        <c:axId val="205818880"/>
      </c:lineChart>
      <c:catAx>
        <c:axId val="205817344"/>
        <c:scaling>
          <c:orientation val="minMax"/>
        </c:scaling>
        <c:delete val="0"/>
        <c:axPos val="b"/>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5818880"/>
        <c:crosses val="autoZero"/>
        <c:auto val="1"/>
        <c:lblAlgn val="ctr"/>
        <c:lblOffset val="100"/>
        <c:noMultiLvlLbl val="0"/>
      </c:catAx>
      <c:valAx>
        <c:axId val="205818880"/>
        <c:scaling>
          <c:orientation val="minMax"/>
        </c:scaling>
        <c:delete val="0"/>
        <c:axPos val="l"/>
        <c:majorGridlines/>
        <c:numFmt formatCode="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5817344"/>
        <c:crosses val="autoZero"/>
        <c:crossBetween val="between"/>
      </c:valAx>
    </c:plotArea>
    <c:legend>
      <c:legendPos val="b"/>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'2018-1'!$C$1</c:f>
              <c:strCache>
                <c:ptCount val="1"/>
                <c:pt idx="0">
                  <c:v>目标值</c:v>
                </c:pt>
              </c:strCache>
            </c:strRef>
          </c:tx>
          <c:spPr>
            <a:solidFill>
              <a:srgbClr val="FFC000"/>
            </a:solidFill>
            <a:ln>
              <a:solidFill>
                <a:srgbClr val="FFC000"/>
              </a:solidFill>
            </a:ln>
          </c:spPr>
          <c:invertIfNegative val="0"/>
          <c:dLbls>
            <c:delete val="1"/>
          </c:dLbls>
          <c:cat>
            <c:strRef>
              <c:f>'2018-1'!$A$2:$A$20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'2018-1'!$C$2:$C$20</c:f>
              <c:numCache>
                <c:formatCode>0%</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ser>
        <c:dLbls>
          <c:showLegendKey val="0"/>
          <c:showVal val="0"/>
          <c:showCatName val="0"/>
          <c:showSerName val="0"/>
          <c:showPercent val="0"/>
          <c:showBubbleSize val="0"/>
        </c:dLbls>
        <c:gapWidth val="102"/>
        <c:overlap val="24"/>
        <c:axId val="208782464"/>
        <c:axId val="208784000"/>
      </c:barChart>
      <c:lineChart>
        <c:grouping val="standard"/>
        <c:varyColors val="0"/>
        <c:ser>
          <c:idx val="0"/>
          <c:order val="0"/>
          <c:tx>
            <c:strRef>
              <c:f>'2018-1'!$B$1</c:f>
              <c:strCache>
                <c:ptCount val="1"/>
                <c:pt idx="0">
                  <c:v>目标达成率</c:v>
                </c:pt>
              </c:strCache>
            </c:strRef>
          </c:tx>
          <c:spPr>
            <a:ln w="28575" cap="rnd" cmpd="sng" algn="ctr">
              <a:solidFill>
                <a:srgbClr val="0070C0"/>
              </a:solidFill>
              <a:prstDash val="solid"/>
              <a:round/>
            </a:ln>
          </c:spPr>
          <c:marker>
            <c:spPr>
              <a:solidFill>
                <a:srgbClr val="0070C0"/>
              </a:solidFill>
              <a:ln w="9525" cap="flat" cmpd="sng" algn="ctr">
                <a:solidFill>
                  <a:srgbClr val="0070C0"/>
                </a:solidFill>
                <a:prstDash val="solid"/>
                <a:round/>
              </a:ln>
            </c:spPr>
          </c:marker>
          <c:dLbls>
            <c:dLbl>
              <c:idx val="0"/>
              <c:delete val="1"/>
            </c:dLbl>
            <c:dLbl>
              <c:idx val="1"/>
              <c:delete val="1"/>
            </c:dLbl>
            <c:dLbl>
              <c:idx val="2"/>
              <c:delete val="1"/>
            </c:dLbl>
            <c:dLbl>
              <c:idx val="5"/>
              <c:delete val="1"/>
            </c:dLbl>
            <c:dLbl>
              <c:idx val="7"/>
              <c:delete val="1"/>
            </c:dLbl>
            <c:dLbl>
              <c:idx val="8"/>
              <c:layout>
                <c:manualLayout>
                  <c:x val="-0.0233602842059435"/>
                  <c:y val="0.044260008381521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9"/>
              <c:delete val="1"/>
            </c:dLbl>
            <c:dLbl>
              <c:idx val="10"/>
              <c:delete val="1"/>
            </c:dLbl>
            <c:dLbl>
              <c:idx val="11"/>
              <c:delete val="1"/>
            </c:dLbl>
            <c:dLbl>
              <c:idx val="12"/>
              <c:delete val="1"/>
            </c:dLbl>
            <c:dLbl>
              <c:idx val="13"/>
              <c:delete val="1"/>
            </c:dLbl>
            <c:dLbl>
              <c:idx val="14"/>
              <c:layout>
                <c:manualLayout>
                  <c:x val="-0.0323450089005371"/>
                  <c:y val="0.0479483424133147"/>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5"/>
              <c:delete val="1"/>
            </c:dLbl>
            <c:dLbl>
              <c:idx val="17"/>
              <c:delete val="1"/>
            </c:dLbl>
            <c:dLbl>
              <c:idx val="18"/>
              <c:delete val="1"/>
            </c:dLbl>
            <c:spPr>
              <a:solidFill>
                <a:srgbClr val="0070C0"/>
              </a:solid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bg1"/>
                    </a:solidFill>
                    <a:latin typeface="+mn-lt"/>
                    <a:ea typeface="+mn-ea"/>
                    <a:cs typeface="+mn-cs"/>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'2018-1'!$A$2:$A$20</c:f>
              <c:strCache>
                <c:ptCount val="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strCache>
            </c:strRef>
          </c:cat>
          <c:val>
            <c:numRef>
              <c:f>'2018-1'!$B$2:$B$20</c:f>
              <c:numCache>
                <c:formatCode>0%</c:formatCode>
                <c:ptCount val="19"/>
                <c:pt idx="0">
                  <c:v>1</c:v>
                </c:pt>
                <c:pt idx="1">
                  <c:v>1</c:v>
                </c:pt>
                <c:pt idx="2">
                  <c:v>1</c:v>
                </c:pt>
                <c:pt idx="3">
                  <c:v>0.7</c:v>
                </c:pt>
                <c:pt idx="4" c:formatCode="General">
                  <c:v>0</c:v>
                </c:pt>
                <c:pt idx="5">
                  <c:v>1</c:v>
                </c:pt>
                <c:pt idx="6" c:formatCode="General">
                  <c:v>0</c:v>
                </c:pt>
                <c:pt idx="7">
                  <c:v>1</c:v>
                </c:pt>
                <c:pt idx="8">
                  <c:v>0.8</c:v>
                </c:pt>
                <c:pt idx="9">
                  <c:v>1</c:v>
                </c:pt>
                <c:pt idx="10">
                  <c:v>1</c:v>
                </c:pt>
                <c:pt idx="11">
                  <c:v>1</c:v>
                </c:pt>
                <c:pt idx="12">
                  <c:v>1</c:v>
                </c:pt>
                <c:pt idx="13">
                  <c:v>1</c:v>
                </c:pt>
                <c:pt idx="14" c:formatCode="0.00%">
                  <c:v>0.8462</c:v>
                </c:pt>
                <c:pt idx="15">
                  <c:v>1</c:v>
                </c:pt>
                <c:pt idx="16" c:formatCode="General">
                  <c:v>0</c:v>
                </c:pt>
                <c:pt idx="17">
                  <c:v>1</c:v>
                </c:pt>
                <c:pt idx="18">
                  <c:v>1</c:v>
                </c:pt>
              </c:numCache>
            </c:numRef>
          </c:val>
          <c:smooth val="0"/>
        </c:ser>
        <c:dLbls>
          <c:showLegendKey val="0"/>
          <c:showVal val="0"/>
          <c:showCatName val="0"/>
          <c:showSerName val="0"/>
          <c:showPercent val="0"/>
          <c:showBubbleSize val="0"/>
        </c:dLbls>
        <c:marker val="1"/>
        <c:smooth val="0"/>
        <c:axId val="208782464"/>
        <c:axId val="208784000"/>
      </c:lineChart>
      <c:catAx>
        <c:axId val="208782464"/>
        <c:scaling>
          <c:orientation val="minMax"/>
        </c:scaling>
        <c:delete val="0"/>
        <c:axPos val="b"/>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8784000"/>
        <c:crosses val="autoZero"/>
        <c:auto val="1"/>
        <c:lblAlgn val="ctr"/>
        <c:lblOffset val="100"/>
        <c:noMultiLvlLbl val="0"/>
      </c:catAx>
      <c:valAx>
        <c:axId val="208784000"/>
        <c:scaling>
          <c:orientation val="minMax"/>
        </c:scaling>
        <c:delete val="0"/>
        <c:axPos val="l"/>
        <c:majorGridlines/>
        <c:numFmt formatCode="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8782464"/>
        <c:crosses val="autoZero"/>
        <c:crossBetween val="between"/>
      </c:valAx>
    </c:plotArea>
    <c:legend>
      <c:legendPos val="b"/>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'2016-2'!$A$3</c:f>
              <c:strCache>
                <c:ptCount val="1"/>
                <c:pt idx="0">
                  <c:v> 计划招生数</c:v>
                </c:pt>
              </c:strCache>
            </c:strRef>
          </c:tx>
          <c:spPr>
            <a:solidFill>
              <a:srgbClr val="FFC000"/>
            </a:solidFill>
            <a:ln>
              <a:noFill/>
            </a:ln>
          </c:spPr>
          <c:invertIfNegative val="0"/>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rgbClr val="FF66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'2016-2'!$B$1:$D$2</c:f>
              <c:strCache>
                <c:ptCount val="3"/>
                <c:pt idx="0">
                  <c:v> 2016年度</c:v>
                </c:pt>
                <c:pt idx="1">
                  <c:v> 2017年度</c:v>
                </c:pt>
                <c:pt idx="2">
                  <c:v>2018年度 </c:v>
                </c:pt>
              </c:strCache>
            </c:strRef>
          </c:cat>
          <c:val>
            <c:numRef>
              <c:f>'2016-2'!$B$3:$D$3</c:f>
              <c:numCache>
                <c:formatCode>General</c:formatCode>
                <c:ptCount val="3"/>
                <c:pt idx="0">
                  <c:v>350</c:v>
                </c:pt>
                <c:pt idx="1">
                  <c:v>330</c:v>
                </c:pt>
                <c:pt idx="2">
                  <c:v>350</c:v>
                </c:pt>
              </c:numCache>
            </c:numRef>
          </c:val>
        </c:ser>
        <c:ser>
          <c:idx val="1"/>
          <c:order val="1"/>
          <c:tx>
            <c:strRef>
              <c:f>'2016-2'!$A$4</c:f>
              <c:strCache>
                <c:ptCount val="1"/>
                <c:pt idx="0">
                  <c:v> 实际录取数</c:v>
                </c:pt>
              </c:strCache>
            </c:strRef>
          </c:tx>
          <c:spPr>
            <a:solidFill>
              <a:srgbClr val="0070C0"/>
            </a:solidFill>
            <a:ln>
              <a:noFill/>
            </a:ln>
          </c:spPr>
          <c:invertIfNegative val="0"/>
          <c:dLbls>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rgbClr val="0070C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'2016-2'!$B$1:$D$2</c:f>
              <c:strCache>
                <c:ptCount val="3"/>
                <c:pt idx="0">
                  <c:v> 2016年度</c:v>
                </c:pt>
                <c:pt idx="1">
                  <c:v> 2017年度</c:v>
                </c:pt>
                <c:pt idx="2">
                  <c:v>2018年度 </c:v>
                </c:pt>
              </c:strCache>
            </c:strRef>
          </c:cat>
          <c:val>
            <c:numRef>
              <c:f>'2016-2'!$B$4:$D$4</c:f>
              <c:numCache>
                <c:formatCode>General</c:formatCode>
                <c:ptCount val="3"/>
                <c:pt idx="0">
                  <c:v>368</c:v>
                </c:pt>
                <c:pt idx="1">
                  <c:v>338</c:v>
                </c:pt>
                <c:pt idx="2">
                  <c:v>359</c:v>
                </c:pt>
              </c:numCache>
            </c:numRef>
          </c:val>
        </c:ser>
        <c:dLbls>
          <c:showLegendKey val="0"/>
          <c:showVal val="0"/>
          <c:showCatName val="0"/>
          <c:showSerName val="0"/>
          <c:showPercent val="0"/>
          <c:showBubbleSize val="0"/>
        </c:dLbls>
        <c:gapWidth val="254"/>
        <c:axId val="206299520"/>
        <c:axId val="206301056"/>
      </c:barChart>
      <c:catAx>
        <c:axId val="206299520"/>
        <c:scaling>
          <c:orientation val="minMax"/>
        </c:scaling>
        <c:delete val="0"/>
        <c:axPos val="b"/>
        <c:majorTickMark val="out"/>
        <c:minorTickMark val="none"/>
        <c:tickLblPos val="nextTo"/>
        <c:txPr>
          <a:bodyPr rot="-60000000" spcFirstLastPara="0" vertOverflow="ellipsis" vert="horz" wrap="square" anchor="ctr" anchorCtr="1"/>
          <a:lstStyle/>
          <a:p>
            <a:pPr>
              <a:defRPr lang="zh-CN" sz="1600" b="0" i="0" u="none" strike="noStrike" kern="1200" baseline="0">
                <a:solidFill>
                  <a:schemeClr val="tx1"/>
                </a:solidFill>
                <a:latin typeface="+mn-lt"/>
                <a:ea typeface="+mn-ea"/>
                <a:cs typeface="+mn-cs"/>
              </a:defRPr>
            </a:pPr>
          </a:p>
        </c:txPr>
        <c:crossAx val="206301056"/>
        <c:crosses val="autoZero"/>
        <c:auto val="1"/>
        <c:lblAlgn val="ctr"/>
        <c:lblOffset val="100"/>
        <c:noMultiLvlLbl val="0"/>
      </c:catAx>
      <c:valAx>
        <c:axId val="206301056"/>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6299520"/>
        <c:crosses val="autoZero"/>
        <c:crossBetween val="between"/>
      </c:valAx>
    </c:plotArea>
    <c:legend>
      <c:legendPos val="b"/>
      <c:layout/>
      <c:overlay val="0"/>
      <c:txPr>
        <a:bodyPr rot="0" spcFirstLastPara="0" vertOverflow="ellipsis" vert="horz" wrap="square" anchor="ctr" anchorCtr="1"/>
        <a:lstStyle/>
        <a:p>
          <a:pPr>
            <a:defRPr lang="zh-CN" sz="2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Sheet2!$B$1</c:f>
              <c:strCache>
                <c:ptCount val="1"/>
                <c:pt idx="0">
                  <c:v>总人数</c:v>
                </c:pt>
              </c:strCache>
            </c:strRef>
          </c:tx>
          <c:spPr>
            <a:solidFill>
              <a:srgbClr val="FFC000"/>
            </a:solidFill>
            <a:ln>
              <a:solidFill>
                <a:srgbClr val="FFC000"/>
              </a:solidFill>
            </a:ln>
          </c:spPr>
          <c:invertIfNegative val="0"/>
          <c:dLbls>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rgbClr val="FF66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Sheet2!$A$2:$A$6</c:f>
              <c:strCache>
                <c:ptCount val="5"/>
                <c:pt idx="0">
                  <c:v>高级职称</c:v>
                </c:pt>
                <c:pt idx="1">
                  <c:v>本科</c:v>
                </c:pt>
                <c:pt idx="2">
                  <c:v>研究生</c:v>
                </c:pt>
                <c:pt idx="3">
                  <c:v>年轻教师</c:v>
                </c:pt>
                <c:pt idx="4">
                  <c:v>双师型教师</c:v>
                </c:pt>
              </c:strCache>
            </c:strRef>
          </c:cat>
          <c:val>
            <c:numRef>
              <c:f>Sheet2!$B$2:$B$6</c:f>
              <c:numCache>
                <c:formatCode>General</c:formatCode>
                <c:ptCount val="5"/>
                <c:pt idx="0">
                  <c:v>26</c:v>
                </c:pt>
                <c:pt idx="1">
                  <c:v>26</c:v>
                </c:pt>
                <c:pt idx="2">
                  <c:v>26</c:v>
                </c:pt>
                <c:pt idx="3">
                  <c:v>26</c:v>
                </c:pt>
                <c:pt idx="4">
                  <c:v>26</c:v>
                </c:pt>
              </c:numCache>
            </c:numRef>
          </c:val>
        </c:ser>
        <c:ser>
          <c:idx val="1"/>
          <c:order val="1"/>
          <c:tx>
            <c:strRef>
              <c:f>Sheet2!$C$1</c:f>
              <c:strCache>
                <c:ptCount val="1"/>
                <c:pt idx="0">
                  <c:v>人数</c:v>
                </c:pt>
              </c:strCache>
            </c:strRef>
          </c:tx>
          <c:spPr>
            <a:solidFill>
              <a:srgbClr val="0070C0"/>
            </a:solidFill>
            <a:ln>
              <a:noFill/>
            </a:ln>
          </c:spPr>
          <c:invertIfNegative val="0"/>
          <c:dLbls>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rgbClr val="0070C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Sheet2!$A$2:$A$6</c:f>
              <c:strCache>
                <c:ptCount val="5"/>
                <c:pt idx="0">
                  <c:v>高级职称</c:v>
                </c:pt>
                <c:pt idx="1">
                  <c:v>本科</c:v>
                </c:pt>
                <c:pt idx="2">
                  <c:v>研究生</c:v>
                </c:pt>
                <c:pt idx="3">
                  <c:v>年轻教师</c:v>
                </c:pt>
                <c:pt idx="4">
                  <c:v>双师型教师</c:v>
                </c:pt>
              </c:strCache>
            </c:strRef>
          </c:cat>
          <c:val>
            <c:numRef>
              <c:f>Sheet2!$C$2:$C$6</c:f>
              <c:numCache>
                <c:formatCode>General</c:formatCode>
                <c:ptCount val="5"/>
                <c:pt idx="0">
                  <c:v>20</c:v>
                </c:pt>
                <c:pt idx="1">
                  <c:v>26</c:v>
                </c:pt>
                <c:pt idx="2">
                  <c:v>23</c:v>
                </c:pt>
                <c:pt idx="3">
                  <c:v>8</c:v>
                </c:pt>
                <c:pt idx="4">
                  <c:v>16</c:v>
                </c:pt>
              </c:numCache>
            </c:numRef>
          </c:val>
        </c:ser>
        <c:dLbls>
          <c:showLegendKey val="0"/>
          <c:showVal val="0"/>
          <c:showCatName val="0"/>
          <c:showSerName val="0"/>
          <c:showPercent val="0"/>
          <c:showBubbleSize val="0"/>
        </c:dLbls>
        <c:gapWidth val="172"/>
        <c:axId val="209098624"/>
        <c:axId val="209100160"/>
      </c:barChart>
      <c:lineChart>
        <c:grouping val="stacked"/>
        <c:varyColors val="0"/>
        <c:ser>
          <c:idx val="2"/>
          <c:order val="2"/>
          <c:tx>
            <c:strRef>
              <c:f>Sheet2!$D$1</c:f>
              <c:strCache>
                <c:ptCount val="1"/>
                <c:pt idx="0">
                  <c:v>占比</c:v>
                </c:pt>
              </c:strCache>
            </c:strRef>
          </c:tx>
          <c:spPr>
            <a:ln w="38100" cap="rnd" cmpd="sng" algn="ctr">
              <a:solidFill>
                <a:srgbClr val="00B050"/>
              </a:solidFill>
              <a:prstDash val="solid"/>
              <a:round/>
            </a:ln>
          </c:spPr>
          <c:marker>
            <c:spPr>
              <a:ln w="9525" cap="flat" cmpd="sng" algn="ctr">
                <a:solidFill>
                  <a:srgbClr val="00B050"/>
                </a:solidFill>
                <a:prstDash val="solid"/>
                <a:round/>
              </a:ln>
            </c:spPr>
          </c:marker>
          <c:dLbls>
            <c:delete val="1"/>
          </c:dLbls>
          <c:cat>
            <c:strRef>
              <c:f>Sheet2!$A$2:$A$6</c:f>
              <c:strCache>
                <c:ptCount val="5"/>
                <c:pt idx="0">
                  <c:v>高级职称</c:v>
                </c:pt>
                <c:pt idx="1">
                  <c:v>本科</c:v>
                </c:pt>
                <c:pt idx="2">
                  <c:v>研究生</c:v>
                </c:pt>
                <c:pt idx="3">
                  <c:v>年轻教师</c:v>
                </c:pt>
                <c:pt idx="4">
                  <c:v>双师型教师</c:v>
                </c:pt>
              </c:strCache>
            </c:strRef>
          </c:cat>
          <c:val>
            <c:numRef>
              <c:f>Sheet2!$D$2:$D$6</c:f>
              <c:numCache>
                <c:formatCode>0.00%</c:formatCode>
                <c:ptCount val="5"/>
                <c:pt idx="0">
                  <c:v>0.7692</c:v>
                </c:pt>
                <c:pt idx="1">
                  <c:v>1</c:v>
                </c:pt>
                <c:pt idx="2">
                  <c:v>0.8846</c:v>
                </c:pt>
                <c:pt idx="3">
                  <c:v>0.3077</c:v>
                </c:pt>
                <c:pt idx="4">
                  <c:v>0.6154</c:v>
                </c:pt>
              </c:numCache>
            </c:numRef>
          </c:val>
          <c:smooth val="0"/>
        </c:ser>
        <c:dLbls>
          <c:showLegendKey val="0"/>
          <c:showVal val="0"/>
          <c:showCatName val="0"/>
          <c:showSerName val="0"/>
          <c:showPercent val="0"/>
          <c:showBubbleSize val="0"/>
        </c:dLbls>
        <c:marker val="1"/>
        <c:smooth val="0"/>
        <c:axId val="209123968"/>
        <c:axId val="209122432"/>
      </c:lineChart>
      <c:catAx>
        <c:axId val="209098624"/>
        <c:scaling>
          <c:orientation val="minMax"/>
        </c:scaling>
        <c:delete val="0"/>
        <c:axPos val="b"/>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crossAx val="209100160"/>
        <c:crosses val="autoZero"/>
        <c:auto val="1"/>
        <c:lblAlgn val="ctr"/>
        <c:lblOffset val="100"/>
        <c:noMultiLvlLbl val="0"/>
      </c:catAx>
      <c:valAx>
        <c:axId val="209100160"/>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098624"/>
        <c:crosses val="autoZero"/>
        <c:crossBetween val="between"/>
      </c:valAx>
      <c:catAx>
        <c:axId val="209123968"/>
        <c:scaling>
          <c:orientation val="minMax"/>
        </c:scaling>
        <c:delete val="1"/>
        <c:axPos val="b"/>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122432"/>
        <c:crosses val="autoZero"/>
        <c:auto val="1"/>
        <c:lblAlgn val="ctr"/>
        <c:lblOffset val="100"/>
        <c:noMultiLvlLbl val="0"/>
      </c:catAx>
      <c:valAx>
        <c:axId val="209122432"/>
        <c:scaling>
          <c:orientation val="minMax"/>
        </c:scaling>
        <c:delete val="0"/>
        <c:axPos val="r"/>
        <c:numFmt formatCode="0.0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123968"/>
        <c:crosses val="max"/>
        <c:crossBetween val="between"/>
      </c:valAx>
    </c:plotArea>
    <c:legend>
      <c:legendPos val="b"/>
      <c:layout/>
      <c:overlay val="0"/>
      <c:txPr>
        <a:bodyPr rot="0" spcFirstLastPara="0" vertOverflow="ellipsis" vert="horz" wrap="square" anchor="ctr" anchorCtr="1"/>
        <a:lstStyle/>
        <a:p>
          <a:pPr>
            <a:defRPr lang="zh-CN" sz="14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 原有数</c:v>
                </c:pt>
              </c:strCache>
            </c:strRef>
          </c:tx>
          <c:spPr>
            <a:solidFill>
              <a:srgbClr val="FFC000"/>
            </a:solidFill>
            <a:ln>
              <a:noFill/>
            </a:ln>
          </c:spPr>
          <c:invertIfNegative val="0"/>
          <c:dLbls>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rgbClr val="FF66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Sheet1!$B$1:$D$2</c:f>
              <c:strCache>
                <c:ptCount val="3"/>
                <c:pt idx="0">
                  <c:v> 2016年度</c:v>
                </c:pt>
                <c:pt idx="1">
                  <c:v> 2017年度</c:v>
                </c:pt>
                <c:pt idx="2">
                  <c:v>2018年度 </c:v>
                </c:pt>
              </c:strCache>
            </c:strRef>
          </c:cat>
          <c:val>
            <c:numRef>
              <c:f>Sheet1!$B$3:$D$3</c:f>
              <c:numCache>
                <c:formatCode>General</c:formatCode>
                <c:ptCount val="3"/>
                <c:pt idx="0">
                  <c:v>9</c:v>
                </c:pt>
                <c:pt idx="1">
                  <c:v>9</c:v>
                </c:pt>
                <c:pt idx="2">
                  <c:v>9</c:v>
                </c:pt>
              </c:numCache>
            </c:numRef>
          </c:val>
        </c:ser>
        <c:ser>
          <c:idx val="1"/>
          <c:order val="1"/>
          <c:tx>
            <c:strRef>
              <c:f>Sheet1!$A$4</c:f>
              <c:strCache>
                <c:ptCount val="1"/>
                <c:pt idx="0">
                  <c:v>现有数</c:v>
                </c:pt>
              </c:strCache>
            </c:strRef>
          </c:tx>
          <c:spPr>
            <a:solidFill>
              <a:srgbClr val="0070C0"/>
            </a:solidFill>
            <a:ln>
              <a:noFill/>
            </a:ln>
          </c:spPr>
          <c:invertIfNegative val="0"/>
          <c:dLbls>
            <c:spPr>
              <a:noFill/>
              <a:ln>
                <a:noFill/>
              </a:ln>
              <a:effectLst/>
            </c:spPr>
            <c:txPr>
              <a:bodyPr rot="0" spcFirstLastPara="0" vertOverflow="ellipsis" vert="horz" wrap="square" lIns="38100" tIns="19050" rIns="38100" bIns="19050" anchor="ctr" anchorCtr="1"/>
              <a:lstStyle/>
              <a:p>
                <a:pPr>
                  <a:defRPr lang="zh-CN" sz="1400" b="1" i="0" u="none" strike="noStrike" kern="1200" baseline="0">
                    <a:solidFill>
                      <a:srgbClr val="0070C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Sheet1!$B$1:$D$2</c:f>
              <c:strCache>
                <c:ptCount val="3"/>
                <c:pt idx="0">
                  <c:v> 2016年度</c:v>
                </c:pt>
                <c:pt idx="1">
                  <c:v> 2017年度</c:v>
                </c:pt>
                <c:pt idx="2">
                  <c:v>2018年度 </c:v>
                </c:pt>
              </c:strCache>
            </c:strRef>
          </c:cat>
          <c:val>
            <c:numRef>
              <c:f>Sheet1!$B$4:$D$4</c:f>
              <c:numCache>
                <c:formatCode>General</c:formatCode>
                <c:ptCount val="3"/>
                <c:pt idx="0">
                  <c:v>9</c:v>
                </c:pt>
                <c:pt idx="1">
                  <c:v>9</c:v>
                </c:pt>
                <c:pt idx="2">
                  <c:v>12</c:v>
                </c:pt>
              </c:numCache>
            </c:numRef>
          </c:val>
        </c:ser>
        <c:dLbls>
          <c:showLegendKey val="0"/>
          <c:showVal val="0"/>
          <c:showCatName val="0"/>
          <c:showSerName val="0"/>
          <c:showPercent val="0"/>
          <c:showBubbleSize val="0"/>
        </c:dLbls>
        <c:gapWidth val="150"/>
        <c:axId val="209199488"/>
        <c:axId val="209201024"/>
      </c:barChart>
      <c:catAx>
        <c:axId val="209199488"/>
        <c:scaling>
          <c:orientation val="minMax"/>
        </c:scaling>
        <c:delete val="0"/>
        <c:axPos val="b"/>
        <c:majorTickMark val="out"/>
        <c:minorTickMark val="none"/>
        <c:tickLblPos val="nextTo"/>
        <c:txPr>
          <a:bodyPr rot="-60000000" spcFirstLastPara="0" vertOverflow="ellipsis" vert="horz" wrap="square" anchor="ctr" anchorCtr="1"/>
          <a:lstStyle/>
          <a:p>
            <a:pPr>
              <a:defRPr lang="zh-CN" sz="11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209201024"/>
        <c:crosses val="autoZero"/>
        <c:auto val="1"/>
        <c:lblAlgn val="ctr"/>
        <c:lblOffset val="100"/>
        <c:noMultiLvlLbl val="0"/>
      </c:catAx>
      <c:valAx>
        <c:axId val="209201024"/>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199488"/>
        <c:crosses val="autoZero"/>
        <c:crossBetween val="between"/>
      </c:valAx>
    </c:plotArea>
    <c:legend>
      <c:legendPos val="b"/>
      <c:layout/>
      <c:overlay val="0"/>
      <c:txPr>
        <a:bodyPr rot="0" spcFirstLastPara="0" vertOverflow="ellipsis" vert="horz" wrap="square" anchor="ctr" anchorCtr="1"/>
        <a:lstStyle/>
        <a:p>
          <a:pPr>
            <a:defRPr lang="zh-CN" sz="16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Sheet1!$B$27:$B$28</c:f>
              <c:strCache>
                <c:ptCount val="1"/>
                <c:pt idx="0">
                  <c:v> 2016年度</c:v>
                </c:pt>
              </c:strCache>
            </c:strRef>
          </c:tx>
          <c:spPr>
            <a:solidFill>
              <a:srgbClr val="FFC000"/>
            </a:solidFill>
            <a:ln>
              <a:noFill/>
            </a:ln>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FF66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Sheet1!$A$29:$A$31</c:f>
              <c:strCache>
                <c:ptCount val="3"/>
                <c:pt idx="0">
                  <c:v>论文</c:v>
                </c:pt>
                <c:pt idx="1">
                  <c:v>课题</c:v>
                </c:pt>
                <c:pt idx="2">
                  <c:v>教材、专著</c:v>
                </c:pt>
              </c:strCache>
            </c:strRef>
          </c:cat>
          <c:val>
            <c:numRef>
              <c:f>Sheet1!$B$29:$B$31</c:f>
              <c:numCache>
                <c:formatCode>General</c:formatCode>
                <c:ptCount val="3"/>
                <c:pt idx="0">
                  <c:v>29</c:v>
                </c:pt>
                <c:pt idx="1">
                  <c:v>5</c:v>
                </c:pt>
                <c:pt idx="2">
                  <c:v>0</c:v>
                </c:pt>
              </c:numCache>
            </c:numRef>
          </c:val>
        </c:ser>
        <c:ser>
          <c:idx val="1"/>
          <c:order val="1"/>
          <c:tx>
            <c:strRef>
              <c:f>Sheet1!$C$27:$C$28</c:f>
              <c:strCache>
                <c:ptCount val="1"/>
                <c:pt idx="0">
                  <c:v> 2017年度</c:v>
                </c:pt>
              </c:strCache>
            </c:strRef>
          </c:tx>
          <c:spPr>
            <a:solidFill>
              <a:srgbClr val="0070C0"/>
            </a:solidFill>
            <a:ln>
              <a:solidFill>
                <a:srgbClr val="0070C0"/>
              </a:solidFill>
            </a:ln>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0070C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Sheet1!$A$29:$A$31</c:f>
              <c:strCache>
                <c:ptCount val="3"/>
                <c:pt idx="0">
                  <c:v>论文</c:v>
                </c:pt>
                <c:pt idx="1">
                  <c:v>课题</c:v>
                </c:pt>
                <c:pt idx="2">
                  <c:v>教材、专著</c:v>
                </c:pt>
              </c:strCache>
            </c:strRef>
          </c:cat>
          <c:val>
            <c:numRef>
              <c:f>Sheet1!$C$29:$C$31</c:f>
              <c:numCache>
                <c:formatCode>General</c:formatCode>
                <c:ptCount val="3"/>
                <c:pt idx="0">
                  <c:v>34</c:v>
                </c:pt>
                <c:pt idx="1">
                  <c:v>6</c:v>
                </c:pt>
                <c:pt idx="2">
                  <c:v>2</c:v>
                </c:pt>
              </c:numCache>
            </c:numRef>
          </c:val>
        </c:ser>
        <c:ser>
          <c:idx val="2"/>
          <c:order val="2"/>
          <c:tx>
            <c:strRef>
              <c:f>Sheet1!$D$27:$D$28</c:f>
              <c:strCache>
                <c:ptCount val="1"/>
                <c:pt idx="0">
                  <c:v>2018年度 </c:v>
                </c:pt>
              </c:strCache>
            </c:strRef>
          </c:tx>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accent3">
                        <a:lumMod val="7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Sheet1!$A$29:$A$31</c:f>
              <c:strCache>
                <c:ptCount val="3"/>
                <c:pt idx="0">
                  <c:v>论文</c:v>
                </c:pt>
                <c:pt idx="1">
                  <c:v>课题</c:v>
                </c:pt>
                <c:pt idx="2">
                  <c:v>教材、专著</c:v>
                </c:pt>
              </c:strCache>
            </c:strRef>
          </c:cat>
          <c:val>
            <c:numRef>
              <c:f>Sheet1!$D$29:$D$31</c:f>
              <c:numCache>
                <c:formatCode>General</c:formatCode>
                <c:ptCount val="3"/>
                <c:pt idx="0">
                  <c:v>21</c:v>
                </c:pt>
                <c:pt idx="1">
                  <c:v>4</c:v>
                </c:pt>
                <c:pt idx="2">
                  <c:v>1</c:v>
                </c:pt>
              </c:numCache>
            </c:numRef>
          </c:val>
        </c:ser>
        <c:dLbls>
          <c:showLegendKey val="0"/>
          <c:showVal val="0"/>
          <c:showCatName val="0"/>
          <c:showSerName val="0"/>
          <c:showPercent val="0"/>
          <c:showBubbleSize val="0"/>
        </c:dLbls>
        <c:gapWidth val="150"/>
        <c:axId val="209305984"/>
        <c:axId val="209307520"/>
      </c:barChart>
      <c:catAx>
        <c:axId val="209305984"/>
        <c:scaling>
          <c:orientation val="minMax"/>
        </c:scaling>
        <c:delete val="0"/>
        <c:axPos val="b"/>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209307520"/>
        <c:crosses val="autoZero"/>
        <c:auto val="1"/>
        <c:lblAlgn val="ctr"/>
        <c:lblOffset val="100"/>
        <c:noMultiLvlLbl val="0"/>
      </c:catAx>
      <c:valAx>
        <c:axId val="209307520"/>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305984"/>
        <c:crosses val="autoZero"/>
        <c:crossBetween val="between"/>
      </c:valAx>
    </c:plotArea>
    <c:legend>
      <c:legendPos val="b"/>
      <c:layout/>
      <c:overlay val="0"/>
      <c:txPr>
        <a:bodyPr rot="0" spcFirstLastPara="0" vertOverflow="ellipsis" vert="horz" wrap="square" anchor="ctr" anchorCtr="1"/>
        <a:lstStyle/>
        <a:p>
          <a:pPr>
            <a:defRPr lang="zh-CN" sz="16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txPr>
    <a:bodyPr/>
    <a:lstStyle/>
    <a:p>
      <a:pPr>
        <a:defRPr lang="zh-CN"/>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Sheet1!$A$51</c:f>
              <c:strCache>
                <c:ptCount val="1"/>
                <c:pt idx="0">
                  <c:v>初次就业率</c:v>
                </c:pt>
              </c:strCache>
            </c:strRef>
          </c:tx>
          <c:invertIfNegative val="0"/>
          <c:dPt>
            <c:idx val="0"/>
            <c:invertIfNegative val="0"/>
            <c:bubble3D val="0"/>
            <c:spPr>
              <a:solidFill>
                <a:srgbClr val="FFC000"/>
              </a:solidFill>
              <a:ln>
                <a:noFill/>
              </a:ln>
            </c:spPr>
          </c:dPt>
          <c:dPt>
            <c:idx val="1"/>
            <c:invertIfNegative val="0"/>
            <c:bubble3D val="0"/>
            <c:spPr>
              <a:solidFill>
                <a:srgbClr val="FFC000"/>
              </a:solidFill>
              <a:ln>
                <a:noFill/>
              </a:ln>
            </c:spPr>
          </c:dPt>
          <c:dPt>
            <c:idx val="2"/>
            <c:invertIfNegative val="0"/>
            <c:bubble3D val="0"/>
            <c:spPr>
              <a:solidFill>
                <a:srgbClr val="FFC000"/>
              </a:solidFill>
              <a:ln>
                <a:noFill/>
              </a:ln>
            </c:spPr>
          </c:dPt>
          <c:dLbls>
            <c:dLbl>
              <c:idx val="1"/>
              <c:layout>
                <c:manualLayout>
                  <c:x val="0"/>
                  <c:y val="0.0084153554394339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FF660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Sheet1!$B$49:$D$50</c:f>
              <c:strCache>
                <c:ptCount val="3"/>
                <c:pt idx="0">
                  <c:v> 2016年度</c:v>
                </c:pt>
                <c:pt idx="1">
                  <c:v> 2017年度</c:v>
                </c:pt>
                <c:pt idx="2">
                  <c:v>2018年度 </c:v>
                </c:pt>
              </c:strCache>
            </c:strRef>
          </c:cat>
          <c:val>
            <c:numRef>
              <c:f>Sheet1!$B$51:$D$51</c:f>
              <c:numCache>
                <c:formatCode>0.00%</c:formatCode>
                <c:ptCount val="3"/>
                <c:pt idx="0">
                  <c:v>0.9227</c:v>
                </c:pt>
                <c:pt idx="1">
                  <c:v>0.9875</c:v>
                </c:pt>
                <c:pt idx="2" c:formatCode="0%">
                  <c:v>0.97</c:v>
                </c:pt>
              </c:numCache>
            </c:numRef>
          </c:val>
        </c:ser>
        <c:ser>
          <c:idx val="1"/>
          <c:order val="1"/>
          <c:tx>
            <c:strRef>
              <c:f>Sheet1!$A$52</c:f>
              <c:strCache>
                <c:ptCount val="1"/>
                <c:pt idx="0">
                  <c:v>对口就业率</c:v>
                </c:pt>
              </c:strCache>
            </c:strRef>
          </c:tx>
          <c:spPr>
            <a:solidFill>
              <a:srgbClr val="0070C0"/>
            </a:solidFill>
            <a:ln>
              <a:noFill/>
            </a:ln>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0070C0"/>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Sheet1!$B$49:$D$50</c:f>
              <c:strCache>
                <c:ptCount val="3"/>
                <c:pt idx="0">
                  <c:v> 2016年度</c:v>
                </c:pt>
                <c:pt idx="1">
                  <c:v> 2017年度</c:v>
                </c:pt>
                <c:pt idx="2">
                  <c:v>2018年度 </c:v>
                </c:pt>
              </c:strCache>
            </c:strRef>
          </c:cat>
          <c:val>
            <c:numRef>
              <c:f>Sheet1!$B$52:$D$52</c:f>
              <c:numCache>
                <c:formatCode>0%</c:formatCode>
                <c:ptCount val="3"/>
                <c:pt idx="0">
                  <c:v>0.75</c:v>
                </c:pt>
                <c:pt idx="1">
                  <c:v>0.8</c:v>
                </c:pt>
                <c:pt idx="2">
                  <c:v>0.85</c:v>
                </c:pt>
              </c:numCache>
            </c:numRef>
          </c:val>
        </c:ser>
        <c:dLbls>
          <c:showLegendKey val="0"/>
          <c:showVal val="0"/>
          <c:showCatName val="0"/>
          <c:showSerName val="0"/>
          <c:showPercent val="0"/>
          <c:showBubbleSize val="0"/>
        </c:dLbls>
        <c:gapWidth val="150"/>
        <c:axId val="209381632"/>
        <c:axId val="209387520"/>
      </c:barChart>
      <c:catAx>
        <c:axId val="209381632"/>
        <c:scaling>
          <c:orientation val="minMax"/>
        </c:scaling>
        <c:delete val="0"/>
        <c:axPos val="b"/>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209387520"/>
        <c:crosses val="autoZero"/>
        <c:auto val="1"/>
        <c:lblAlgn val="ctr"/>
        <c:lblOffset val="100"/>
        <c:noMultiLvlLbl val="0"/>
      </c:catAx>
      <c:valAx>
        <c:axId val="209387520"/>
        <c:scaling>
          <c:orientation val="minMax"/>
          <c:max val="1"/>
        </c:scaling>
        <c:delete val="0"/>
        <c:axPos val="l"/>
        <c:majorGridlines/>
        <c:numFmt formatCode="0.0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209381632"/>
        <c:crosses val="autoZero"/>
        <c:crossBetween val="between"/>
      </c:valAx>
    </c:plotArea>
    <c:legend>
      <c:legendPos val="b"/>
      <c:layout/>
      <c:overlay val="0"/>
      <c:txPr>
        <a:bodyPr rot="0" spcFirstLastPara="0" vertOverflow="ellipsis" vert="horz" wrap="square" anchor="ctr" anchorCtr="1"/>
        <a:lstStyle/>
        <a:p>
          <a:pPr>
            <a:defRPr lang="zh-CN" sz="16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txPr>
    <a:bodyPr/>
    <a:lstStyle/>
    <a:p>
      <a:pPr>
        <a:defRPr lang="zh-CN"/>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DD035E-70AC-4831-A6F2-102FCEF868B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69CC2E-90EB-4DA2-A9E4-65E5D9E87BE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464AD9-C849-45B6-BBCC-5E990A5EEF54}" type="slidenum">
              <a:rPr lang="zh-CN" altLang="en-US" smtClean="0"/>
            </a:fld>
            <a:endParaRPr lang="zh-CN" altLang="en-US"/>
          </a:p>
        </p:txBody>
      </p:sp>
      <p:pic>
        <p:nvPicPr>
          <p:cNvPr id="16" name="图片 15" descr="校名.png"/>
          <p:cNvPicPr>
            <a:picLocks noChangeAspect="1"/>
          </p:cNvPicPr>
          <p:nvPr userDrawn="1"/>
        </p:nvPicPr>
        <p:blipFill>
          <a:blip r:embed="rId2" cstate="print"/>
          <a:stretch>
            <a:fillRect/>
          </a:stretch>
        </p:blipFill>
        <p:spPr>
          <a:xfrm>
            <a:off x="9617033" y="6445690"/>
            <a:ext cx="2376266" cy="257132"/>
          </a:xfrm>
          <a:prstGeom prst="rect">
            <a:avLst/>
          </a:prstGeom>
        </p:spPr>
      </p:pic>
      <p:pic>
        <p:nvPicPr>
          <p:cNvPr id="17" name="图片 16" descr="校微.png"/>
          <p:cNvPicPr>
            <a:picLocks noChangeAspect="1"/>
          </p:cNvPicPr>
          <p:nvPr userDrawn="1"/>
        </p:nvPicPr>
        <p:blipFill>
          <a:blip r:embed="rId3" cstate="print"/>
          <a:stretch>
            <a:fillRect/>
          </a:stretch>
        </p:blipFill>
        <p:spPr>
          <a:xfrm>
            <a:off x="9229113" y="6444392"/>
            <a:ext cx="300148" cy="351236"/>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image" Target="../media/image7.jpeg"/><Relationship Id="rId5" Type="http://schemas.microsoft.com/office/2007/relationships/hdphoto" Target="../media/image6.wdp"/><Relationship Id="rId4" Type="http://schemas.openxmlformats.org/officeDocument/2006/relationships/image" Target="../media/image5.jpeg"/><Relationship Id="rId3" Type="http://schemas.openxmlformats.org/officeDocument/2006/relationships/image" Target="../media/image4.png"/><Relationship Id="rId2" Type="http://schemas.microsoft.com/office/2007/relationships/media" Target="../media/audio1.wav"/><Relationship Id="rId10" Type="http://schemas.openxmlformats.org/officeDocument/2006/relationships/notesSlide" Target="../notesSlides/notesSlide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3.xml"/><Relationship Id="rId2" Type="http://schemas.openxmlformats.org/officeDocument/2006/relationships/image" Target="../media/image11.png"/><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5.xml"/><Relationship Id="rId2" Type="http://schemas.openxmlformats.org/officeDocument/2006/relationships/image" Target="../media/image12.png"/><Relationship Id="rId1"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7.xml"/><Relationship Id="rId2" Type="http://schemas.openxmlformats.org/officeDocument/2006/relationships/image" Target="../media/image13.png"/><Relationship Id="rId1"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xml"/><Relationship Id="rId1"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chart" Target="../charts/chart5.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1.xml"/><Relationship Id="rId2" Type="http://schemas.openxmlformats.org/officeDocument/2006/relationships/image" Target="../media/image15.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chart" Target="../charts/chart6.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4.xml"/><Relationship Id="rId2" Type="http://schemas.openxmlformats.org/officeDocument/2006/relationships/image" Target="../media/image23.jpeg"/><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15.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chart" Target="../charts/chart8.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e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7.jpeg"/><Relationship Id="rId5" Type="http://schemas.microsoft.com/office/2007/relationships/hdphoto" Target="../media/image6.wdp"/><Relationship Id="rId4" Type="http://schemas.openxmlformats.org/officeDocument/2006/relationships/image" Target="../media/image5.jpeg"/><Relationship Id="rId3" Type="http://schemas.openxmlformats.org/officeDocument/2006/relationships/image" Target="../media/image4.png"/><Relationship Id="rId2" Type="http://schemas.microsoft.com/office/2007/relationships/media" Target="../media/audio1.wav"/><Relationship Id="rId1" Type="http://schemas.openxmlformats.org/officeDocument/2006/relationships/audio" Target="../media/audio1.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tags" Target="../tags/tag1.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15316199" y="927427"/>
            <a:ext cx="812800" cy="731520"/>
          </a:xfrm>
          <a:prstGeom prst="rect">
            <a:avLst/>
          </a:prstGeom>
        </p:spPr>
      </p:pic>
      <p:pic>
        <p:nvPicPr>
          <p:cNvPr id="6" name="图片 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hidden="1"/>
          <p:cNvSpPr txBox="1"/>
          <p:nvPr/>
        </p:nvSpPr>
        <p:spPr>
          <a:xfrm>
            <a:off x="144927" y="2104206"/>
            <a:ext cx="4237057" cy="2062103"/>
          </a:xfrm>
          <a:prstGeom prst="rect">
            <a:avLst/>
          </a:prstGeom>
          <a:noFill/>
        </p:spPr>
        <p:txBody>
          <a:bodyPr wrap="none" rtlCol="0">
            <a:spAutoFit/>
          </a:bodyPr>
          <a:lstStyle/>
          <a:p>
            <a:r>
              <a:rPr lang="en-US" altLang="zh-CN" sz="12800" b="1" dirty="0">
                <a:solidFill>
                  <a:srgbClr val="1557AE"/>
                </a:solidFill>
                <a:latin typeface="微软雅黑" panose="020B0503020204020204" pitchFamily="34" charset="-122"/>
                <a:ea typeface="微软雅黑" panose="020B0503020204020204" pitchFamily="34" charset="-122"/>
              </a:rPr>
              <a:t>2017</a:t>
            </a:r>
            <a:endParaRPr lang="zh-CN" altLang="en-US" sz="12800" b="1" dirty="0">
              <a:solidFill>
                <a:srgbClr val="1557AE"/>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624979" y="2996952"/>
            <a:ext cx="7966120" cy="1759456"/>
          </a:xfrm>
          <a:prstGeom prst="rect">
            <a:avLst/>
          </a:prstGeom>
          <a:noFill/>
        </p:spPr>
        <p:txBody>
          <a:bodyPr wrap="square" rtlCol="0">
            <a:spAutoFit/>
          </a:bodyPr>
          <a:lstStyle/>
          <a:p>
            <a:pPr>
              <a:lnSpc>
                <a:spcPts val="6480"/>
              </a:lnSpc>
            </a:pPr>
            <a:endParaRPr lang="en-US" altLang="zh-CN" sz="3600" b="1" dirty="0" smtClean="0">
              <a:solidFill>
                <a:srgbClr val="1557AE"/>
              </a:solidFill>
              <a:latin typeface="微软雅黑" panose="020B0503020204020204" pitchFamily="34" charset="-122"/>
              <a:ea typeface="微软雅黑" panose="020B0503020204020204" pitchFamily="34" charset="-122"/>
            </a:endParaRPr>
          </a:p>
          <a:p>
            <a:pPr>
              <a:lnSpc>
                <a:spcPts val="6480"/>
              </a:lnSpc>
            </a:pPr>
            <a:r>
              <a:rPr lang="zh-CN" altLang="en-US" sz="5400" b="1" dirty="0" smtClean="0">
                <a:solidFill>
                  <a:srgbClr val="1557AE"/>
                </a:solidFill>
                <a:latin typeface="微软雅黑" panose="020B0503020204020204" pitchFamily="34" charset="-122"/>
                <a:ea typeface="微软雅黑" panose="020B0503020204020204" pitchFamily="34" charset="-122"/>
              </a:rPr>
              <a:t>会计专业诊改工作汇报</a:t>
            </a:r>
            <a:endParaRPr lang="zh-CN" altLang="en-US" sz="5400" b="1" dirty="0">
              <a:solidFill>
                <a:srgbClr val="1557A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693963" y="4869160"/>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696987" y="4893163"/>
            <a:ext cx="3024336" cy="5305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985019" y="4921810"/>
            <a:ext cx="3963464" cy="461665"/>
          </a:xfrm>
          <a:prstGeom prst="rect">
            <a:avLst/>
          </a:prstGeom>
          <a:noFill/>
          <a:ln>
            <a:noFill/>
          </a:ln>
          <a:effectLst/>
        </p:spPr>
        <p:txBody>
          <a:bodyPr wrap="squar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商学院     王丽平</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34" name="图片 33" descr="校名.png"/>
          <p:cNvPicPr>
            <a:picLocks noChangeAspect="1"/>
          </p:cNvPicPr>
          <p:nvPr/>
        </p:nvPicPr>
        <p:blipFill>
          <a:blip r:embed="rId7" cstate="print"/>
          <a:stretch>
            <a:fillRect/>
          </a:stretch>
        </p:blipFill>
        <p:spPr>
          <a:xfrm>
            <a:off x="969254" y="244882"/>
            <a:ext cx="3096343" cy="335051"/>
          </a:xfrm>
          <a:prstGeom prst="rect">
            <a:avLst/>
          </a:prstGeom>
        </p:spPr>
      </p:pic>
      <p:pic>
        <p:nvPicPr>
          <p:cNvPr id="35" name="图片 34" descr="校微.png"/>
          <p:cNvPicPr>
            <a:picLocks noChangeAspect="1"/>
          </p:cNvPicPr>
          <p:nvPr/>
        </p:nvPicPr>
        <p:blipFill>
          <a:blip r:embed="rId8" cstate="print"/>
          <a:stretch>
            <a:fillRect/>
          </a:stretch>
        </p:blipFill>
        <p:spPr>
          <a:xfrm>
            <a:off x="336947" y="188640"/>
            <a:ext cx="514530" cy="6021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5"/>
                                        </p:tgtEl>
                                      </p:cBhvr>
                                    </p:cmd>
                                  </p:childTnLst>
                                </p:cTn>
                              </p:par>
                              <p:par>
                                <p:cTn id="7" presetID="2" presetClass="entr" presetSubtype="3"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1+#ppt_w/2"/>
                                          </p:val>
                                        </p:tav>
                                        <p:tav tm="100000">
                                          <p:val>
                                            <p:strVal val="#ppt_x"/>
                                          </p:val>
                                        </p:tav>
                                      </p:tavLst>
                                    </p:anim>
                                    <p:anim calcmode="lin" valueType="num">
                                      <p:cBhvr additive="base">
                                        <p:cTn id="10" dur="500" fill="hold"/>
                                        <p:tgtEl>
                                          <p:spTgt spid="7"/>
                                        </p:tgtEl>
                                        <p:attrNameLst>
                                          <p:attrName>ppt_y</p:attrName>
                                        </p:attrNameLst>
                                      </p:cBhvr>
                                      <p:tavLst>
                                        <p:tav tm="0">
                                          <p:val>
                                            <p:strVal val="0-#ppt_h/2"/>
                                          </p:val>
                                        </p:tav>
                                        <p:tav tm="100000">
                                          <p:val>
                                            <p:strVal val="#ppt_y"/>
                                          </p:val>
                                        </p:tav>
                                      </p:tavLst>
                                    </p:anim>
                                  </p:childTnLst>
                                </p:cTn>
                              </p:par>
                              <p:par>
                                <p:cTn id="11" presetID="2" presetClass="entr" presetSubtype="3"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31" presetClass="entr" presetSubtype="0" fill="hold" nodeType="withEffect">
                                  <p:stCondLst>
                                    <p:cond delay="3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53" presetClass="entr" presetSubtype="16" fill="hold" nodeType="withEffect">
                                  <p:stCondLst>
                                    <p:cond delay="3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par>
                                <p:cTn id="51" presetID="31" presetClass="entr" presetSubtype="0" fill="hold" grpId="0" nodeType="withEffect">
                                  <p:stCondLst>
                                    <p:cond delay="7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fltVal val="0"/>
                                          </p:val>
                                        </p:tav>
                                        <p:tav tm="100000">
                                          <p:val>
                                            <p:strVal val="#ppt_w"/>
                                          </p:val>
                                        </p:tav>
                                      </p:tavLst>
                                    </p:anim>
                                    <p:anim calcmode="lin" valueType="num">
                                      <p:cBhvr>
                                        <p:cTn id="54" dur="1000" fill="hold"/>
                                        <p:tgtEl>
                                          <p:spTgt spid="18"/>
                                        </p:tgtEl>
                                        <p:attrNameLst>
                                          <p:attrName>ppt_h</p:attrName>
                                        </p:attrNameLst>
                                      </p:cBhvr>
                                      <p:tavLst>
                                        <p:tav tm="0">
                                          <p:val>
                                            <p:fltVal val="0"/>
                                          </p:val>
                                        </p:tav>
                                        <p:tav tm="100000">
                                          <p:val>
                                            <p:strVal val="#ppt_h"/>
                                          </p:val>
                                        </p:tav>
                                      </p:tavLst>
                                    </p:anim>
                                    <p:anim calcmode="lin" valueType="num">
                                      <p:cBhvr>
                                        <p:cTn id="55" dur="1000" fill="hold"/>
                                        <p:tgtEl>
                                          <p:spTgt spid="18"/>
                                        </p:tgtEl>
                                        <p:attrNameLst>
                                          <p:attrName>style.rotation</p:attrName>
                                        </p:attrNameLst>
                                      </p:cBhvr>
                                      <p:tavLst>
                                        <p:tav tm="0">
                                          <p:val>
                                            <p:fltVal val="90"/>
                                          </p:val>
                                        </p:tav>
                                        <p:tav tm="100000">
                                          <p:val>
                                            <p:fltVal val="0"/>
                                          </p:val>
                                        </p:tav>
                                      </p:tavLst>
                                    </p:anim>
                                    <p:animEffect transition="in" filter="fade">
                                      <p:cBhvr>
                                        <p:cTn id="56" dur="1000"/>
                                        <p:tgtEl>
                                          <p:spTgt spid="18"/>
                                        </p:tgtEl>
                                      </p:cBhvr>
                                    </p:animEffect>
                                  </p:childTnLst>
                                </p:cTn>
                              </p:par>
                              <p:par>
                                <p:cTn id="57" presetID="31" presetClass="entr" presetSubtype="0" fill="hold" grpId="0" nodeType="withEffect">
                                  <p:stCondLst>
                                    <p:cond delay="200"/>
                                  </p:stCondLst>
                                  <p:childTnLst>
                                    <p:set>
                                      <p:cBhvr>
                                        <p:cTn id="58" dur="1" fill="hold">
                                          <p:stCondLst>
                                            <p:cond delay="0"/>
                                          </p:stCondLst>
                                        </p:cTn>
                                        <p:tgtEl>
                                          <p:spTgt spid="19"/>
                                        </p:tgtEl>
                                        <p:attrNameLst>
                                          <p:attrName>style.visibility</p:attrName>
                                        </p:attrNameLst>
                                      </p:cBhvr>
                                      <p:to>
                                        <p:strVal val="visible"/>
                                      </p:to>
                                    </p:set>
                                    <p:anim calcmode="lin" valueType="num">
                                      <p:cBhvr>
                                        <p:cTn id="59" dur="1000" fill="hold"/>
                                        <p:tgtEl>
                                          <p:spTgt spid="19"/>
                                        </p:tgtEl>
                                        <p:attrNameLst>
                                          <p:attrName>ppt_w</p:attrName>
                                        </p:attrNameLst>
                                      </p:cBhvr>
                                      <p:tavLst>
                                        <p:tav tm="0">
                                          <p:val>
                                            <p:fltVal val="0"/>
                                          </p:val>
                                        </p:tav>
                                        <p:tav tm="100000">
                                          <p:val>
                                            <p:strVal val="#ppt_w"/>
                                          </p:val>
                                        </p:tav>
                                      </p:tavLst>
                                    </p:anim>
                                    <p:anim calcmode="lin" valueType="num">
                                      <p:cBhvr>
                                        <p:cTn id="60" dur="1000" fill="hold"/>
                                        <p:tgtEl>
                                          <p:spTgt spid="19"/>
                                        </p:tgtEl>
                                        <p:attrNameLst>
                                          <p:attrName>ppt_h</p:attrName>
                                        </p:attrNameLst>
                                      </p:cBhvr>
                                      <p:tavLst>
                                        <p:tav tm="0">
                                          <p:val>
                                            <p:fltVal val="0"/>
                                          </p:val>
                                        </p:tav>
                                        <p:tav tm="100000">
                                          <p:val>
                                            <p:strVal val="#ppt_h"/>
                                          </p:val>
                                        </p:tav>
                                      </p:tavLst>
                                    </p:anim>
                                    <p:anim calcmode="lin" valueType="num">
                                      <p:cBhvr>
                                        <p:cTn id="61" dur="1000" fill="hold"/>
                                        <p:tgtEl>
                                          <p:spTgt spid="19"/>
                                        </p:tgtEl>
                                        <p:attrNameLst>
                                          <p:attrName>style.rotation</p:attrName>
                                        </p:attrNameLst>
                                      </p:cBhvr>
                                      <p:tavLst>
                                        <p:tav tm="0">
                                          <p:val>
                                            <p:fltVal val="90"/>
                                          </p:val>
                                        </p:tav>
                                        <p:tav tm="100000">
                                          <p:val>
                                            <p:fltVal val="0"/>
                                          </p:val>
                                        </p:tav>
                                      </p:tavLst>
                                    </p:anim>
                                    <p:animEffect transition="in" filter="fade">
                                      <p:cBhvr>
                                        <p:cTn id="62" dur="1000"/>
                                        <p:tgtEl>
                                          <p:spTgt spid="1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cTn>
                              </p:par>
                              <p:par>
                                <p:cTn id="68" presetID="31"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fltVal val="0"/>
                                          </p:val>
                                        </p:tav>
                                        <p:tav tm="100000">
                                          <p:val>
                                            <p:strVal val="#ppt_w"/>
                                          </p:val>
                                        </p:tav>
                                      </p:tavLst>
                                    </p:anim>
                                    <p:anim calcmode="lin" valueType="num">
                                      <p:cBhvr>
                                        <p:cTn id="71" dur="1000" fill="hold"/>
                                        <p:tgtEl>
                                          <p:spTgt spid="21"/>
                                        </p:tgtEl>
                                        <p:attrNameLst>
                                          <p:attrName>ppt_h</p:attrName>
                                        </p:attrNameLst>
                                      </p:cBhvr>
                                      <p:tavLst>
                                        <p:tav tm="0">
                                          <p:val>
                                            <p:fltVal val="0"/>
                                          </p:val>
                                        </p:tav>
                                        <p:tav tm="100000">
                                          <p:val>
                                            <p:strVal val="#ppt_h"/>
                                          </p:val>
                                        </p:tav>
                                      </p:tavLst>
                                    </p:anim>
                                    <p:anim calcmode="lin" valueType="num">
                                      <p:cBhvr>
                                        <p:cTn id="72" dur="1000" fill="hold"/>
                                        <p:tgtEl>
                                          <p:spTgt spid="21"/>
                                        </p:tgtEl>
                                        <p:attrNameLst>
                                          <p:attrName>style.rotation</p:attrName>
                                        </p:attrNameLst>
                                      </p:cBhvr>
                                      <p:tavLst>
                                        <p:tav tm="0">
                                          <p:val>
                                            <p:fltVal val="90"/>
                                          </p:val>
                                        </p:tav>
                                        <p:tav tm="100000">
                                          <p:val>
                                            <p:fltVal val="0"/>
                                          </p:val>
                                        </p:tav>
                                      </p:tavLst>
                                    </p:anim>
                                    <p:animEffect transition="in" filter="fade">
                                      <p:cBhvr>
                                        <p:cTn id="73" dur="1000"/>
                                        <p:tgtEl>
                                          <p:spTgt spid="2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1000" fill="hold"/>
                                        <p:tgtEl>
                                          <p:spTgt spid="22"/>
                                        </p:tgtEl>
                                        <p:attrNameLst>
                                          <p:attrName>ppt_w</p:attrName>
                                        </p:attrNameLst>
                                      </p:cBhvr>
                                      <p:tavLst>
                                        <p:tav tm="0">
                                          <p:val>
                                            <p:fltVal val="0"/>
                                          </p:val>
                                        </p:tav>
                                        <p:tav tm="100000">
                                          <p:val>
                                            <p:strVal val="#ppt_w"/>
                                          </p:val>
                                        </p:tav>
                                      </p:tavLst>
                                    </p:anim>
                                    <p:anim calcmode="lin" valueType="num">
                                      <p:cBhvr>
                                        <p:cTn id="77" dur="1000" fill="hold"/>
                                        <p:tgtEl>
                                          <p:spTgt spid="22"/>
                                        </p:tgtEl>
                                        <p:attrNameLst>
                                          <p:attrName>ppt_h</p:attrName>
                                        </p:attrNameLst>
                                      </p:cBhvr>
                                      <p:tavLst>
                                        <p:tav tm="0">
                                          <p:val>
                                            <p:fltVal val="0"/>
                                          </p:val>
                                        </p:tav>
                                        <p:tav tm="100000">
                                          <p:val>
                                            <p:strVal val="#ppt_h"/>
                                          </p:val>
                                        </p:tav>
                                      </p:tavLst>
                                    </p:anim>
                                    <p:anim calcmode="lin" valueType="num">
                                      <p:cBhvr>
                                        <p:cTn id="78" dur="1000" fill="hold"/>
                                        <p:tgtEl>
                                          <p:spTgt spid="22"/>
                                        </p:tgtEl>
                                        <p:attrNameLst>
                                          <p:attrName>style.rotation</p:attrName>
                                        </p:attrNameLst>
                                      </p:cBhvr>
                                      <p:tavLst>
                                        <p:tav tm="0">
                                          <p:val>
                                            <p:fltVal val="90"/>
                                          </p:val>
                                        </p:tav>
                                        <p:tav tm="100000">
                                          <p:val>
                                            <p:fltVal val="0"/>
                                          </p:val>
                                        </p:tav>
                                      </p:tavLst>
                                    </p:anim>
                                    <p:animEffect transition="in" filter="fade">
                                      <p:cBhvr>
                                        <p:cTn id="79" dur="1000"/>
                                        <p:tgtEl>
                                          <p:spTgt spid="22"/>
                                        </p:tgtEl>
                                      </p:cBhvr>
                                    </p:animEffect>
                                  </p:childTnLst>
                                </p:cTn>
                              </p:par>
                            </p:childTnLst>
                          </p:cTn>
                        </p:par>
                        <p:par>
                          <p:cTn id="80" fill="hold">
                            <p:stCondLst>
                              <p:cond delay="0"/>
                            </p:stCondLst>
                            <p:childTnLst>
                              <p:par>
                                <p:cTn id="81" presetID="42"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anim calcmode="lin" valueType="num">
                                      <p:cBhvr>
                                        <p:cTn id="94" dur="1000" fill="hold"/>
                                        <p:tgtEl>
                                          <p:spTgt spid="24"/>
                                        </p:tgtEl>
                                        <p:attrNameLst>
                                          <p:attrName>ppt_x</p:attrName>
                                        </p:attrNameLst>
                                      </p:cBhvr>
                                      <p:tavLst>
                                        <p:tav tm="0">
                                          <p:val>
                                            <p:strVal val="#ppt_x"/>
                                          </p:val>
                                        </p:tav>
                                        <p:tav tm="100000">
                                          <p:val>
                                            <p:strVal val="#ppt_x"/>
                                          </p:val>
                                        </p:tav>
                                      </p:tavLst>
                                    </p:anim>
                                    <p:anim calcmode="lin" valueType="num">
                                      <p:cBhvr>
                                        <p:cTn id="95" dur="1000" fill="hold"/>
                                        <p:tgtEl>
                                          <p:spTgt spid="24"/>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2" presetClass="entr" presetSubtype="4"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p:stCondLst>
                              <p:cond delay="1500"/>
                            </p:stCondLst>
                            <p:childTnLst>
                              <p:par>
                                <p:cTn id="102" presetID="41" presetClass="entr" presetSubtype="0" fill="hold" grpId="0" nodeType="afterEffect">
                                  <p:stCondLst>
                                    <p:cond delay="0"/>
                                  </p:stCondLst>
                                  <p:iterate type="lt">
                                    <p:tmPct val="10000"/>
                                  </p:iterate>
                                  <p:childTnLst>
                                    <p:set>
                                      <p:cBhvr>
                                        <p:cTn id="103" dur="1" fill="hold">
                                          <p:stCondLst>
                                            <p:cond delay="0"/>
                                          </p:stCondLst>
                                        </p:cTn>
                                        <p:tgtEl>
                                          <p:spTgt spid="28"/>
                                        </p:tgtEl>
                                        <p:attrNameLst>
                                          <p:attrName>style.visibility</p:attrName>
                                        </p:attrNameLst>
                                      </p:cBhvr>
                                      <p:to>
                                        <p:strVal val="visible"/>
                                      </p:to>
                                    </p:set>
                                    <p:anim calcmode="lin" valueType="num">
                                      <p:cBhvr>
                                        <p:cTn id="104"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05" dur="500" fill="hold"/>
                                        <p:tgtEl>
                                          <p:spTgt spid="28"/>
                                        </p:tgtEl>
                                        <p:attrNameLst>
                                          <p:attrName>ppt_y</p:attrName>
                                        </p:attrNameLst>
                                      </p:cBhvr>
                                      <p:tavLst>
                                        <p:tav tm="0">
                                          <p:val>
                                            <p:strVal val="#ppt_y"/>
                                          </p:val>
                                        </p:tav>
                                        <p:tav tm="100000">
                                          <p:val>
                                            <p:strVal val="#ppt_y"/>
                                          </p:val>
                                        </p:tav>
                                      </p:tavLst>
                                    </p:anim>
                                    <p:anim calcmode="lin" valueType="num">
                                      <p:cBhvr>
                                        <p:cTn id="106"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07"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08" dur="500" tmFilter="0,0; .5, 1; 1, 1"/>
                                        <p:tgtEl>
                                          <p:spTgt spid="28"/>
                                        </p:tgtEl>
                                      </p:cBhvr>
                                    </p:animEffect>
                                  </p:childTnLst>
                                </p:cTn>
                              </p:par>
                            </p:childTnLst>
                          </p:cTn>
                        </p:par>
                        <p:par>
                          <p:cTn id="109" fill="hold">
                            <p:stCondLst>
                              <p:cond delay="2450"/>
                            </p:stCondLst>
                            <p:childTnLst>
                              <p:par>
                                <p:cTn id="110" presetID="22" presetClass="entr" presetSubtype="8" fill="hold"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wipe(left)">
                                      <p:cBhvr>
                                        <p:cTn id="112" dur="500"/>
                                        <p:tgtEl>
                                          <p:spTgt spid="30"/>
                                        </p:tgtEl>
                                      </p:cBhvr>
                                    </p:animEffect>
                                  </p:childTnLst>
                                </p:cTn>
                              </p:par>
                            </p:childTnLst>
                          </p:cTn>
                        </p:par>
                        <p:par>
                          <p:cTn id="113" fill="hold">
                            <p:stCondLst>
                              <p:cond delay="2950"/>
                            </p:stCondLst>
                            <p:childTnLst>
                              <p:par>
                                <p:cTn id="114" presetID="22" presetClass="entr" presetSubtype="2" fill="hold" grpId="0" nodeType="after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wipe(right)">
                                      <p:cBhvr>
                                        <p:cTn id="116" dur="500"/>
                                        <p:tgtEl>
                                          <p:spTgt spid="31"/>
                                        </p:tgtEl>
                                      </p:cBhvr>
                                    </p:animEffect>
                                  </p:childTnLst>
                                </p:cTn>
                              </p:par>
                            </p:childTnLst>
                          </p:cTn>
                        </p:par>
                        <p:par>
                          <p:cTn id="117" fill="hold">
                            <p:stCondLst>
                              <p:cond delay="3450"/>
                            </p:stCondLst>
                            <p:childTnLst>
                              <p:par>
                                <p:cTn id="118" presetID="53" presetClass="entr" presetSubtype="16" fill="hold" grpId="0" nodeType="afterEffect">
                                  <p:stCondLst>
                                    <p:cond delay="0"/>
                                  </p:stCondLst>
                                  <p:childTnLst>
                                    <p:set>
                                      <p:cBhvr>
                                        <p:cTn id="119" dur="1" fill="hold">
                                          <p:stCondLst>
                                            <p:cond delay="0"/>
                                          </p:stCondLst>
                                        </p:cTn>
                                        <p:tgtEl>
                                          <p:spTgt spid="32"/>
                                        </p:tgtEl>
                                        <p:attrNameLst>
                                          <p:attrName>style.visibility</p:attrName>
                                        </p:attrNameLst>
                                      </p:cBhvr>
                                      <p:to>
                                        <p:strVal val="visible"/>
                                      </p:to>
                                    </p:set>
                                    <p:anim calcmode="lin" valueType="num">
                                      <p:cBhvr>
                                        <p:cTn id="120" dur="500" fill="hold"/>
                                        <p:tgtEl>
                                          <p:spTgt spid="32"/>
                                        </p:tgtEl>
                                        <p:attrNameLst>
                                          <p:attrName>ppt_w</p:attrName>
                                        </p:attrNameLst>
                                      </p:cBhvr>
                                      <p:tavLst>
                                        <p:tav tm="0">
                                          <p:val>
                                            <p:fltVal val="0"/>
                                          </p:val>
                                        </p:tav>
                                        <p:tav tm="100000">
                                          <p:val>
                                            <p:strVal val="#ppt_w"/>
                                          </p:val>
                                        </p:tav>
                                      </p:tavLst>
                                    </p:anim>
                                    <p:anim calcmode="lin" valueType="num">
                                      <p:cBhvr>
                                        <p:cTn id="121" dur="500" fill="hold"/>
                                        <p:tgtEl>
                                          <p:spTgt spid="32"/>
                                        </p:tgtEl>
                                        <p:attrNameLst>
                                          <p:attrName>ppt_h</p:attrName>
                                        </p:attrNameLst>
                                      </p:cBhvr>
                                      <p:tavLst>
                                        <p:tav tm="0">
                                          <p:val>
                                            <p:fltVal val="0"/>
                                          </p:val>
                                        </p:tav>
                                        <p:tav tm="100000">
                                          <p:val>
                                            <p:strVal val="#ppt_h"/>
                                          </p:val>
                                        </p:tav>
                                      </p:tavLst>
                                    </p:anim>
                                    <p:animEffect transition="in" filter="fade">
                                      <p:cBhvr>
                                        <p:cTn id="1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3" repeatCount="indefinite" fill="hold" display="0">
                  <p:stCondLst>
                    <p:cond delay="indefinite"/>
                  </p:stCondLst>
                  <p:endCondLst>
                    <p:cond evt="onStopAudio" delay="0">
                      <p:tgtEl>
                        <p:sldTgt/>
                      </p:tgtEl>
                    </p:cond>
                  </p:endCondLst>
                </p:cTn>
                <p:tgtEl>
                  <p:spTgt spid="45"/>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8" grpId="0"/>
      <p:bldP spid="31" grpId="0"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561083" y="1412776"/>
            <a:ext cx="9261134" cy="4540106"/>
            <a:chOff x="1561083" y="1625198"/>
            <a:chExt cx="9261134" cy="4540106"/>
          </a:xfrm>
        </p:grpSpPr>
        <p:sp>
          <p:nvSpPr>
            <p:cNvPr id="2" name="矩形 1"/>
            <p:cNvSpPr/>
            <p:nvPr/>
          </p:nvSpPr>
          <p:spPr>
            <a:xfrm>
              <a:off x="1565875" y="5301208"/>
              <a:ext cx="9216000" cy="86409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K[F8$`YG1H)NW8U_`XBA9SL"/>
            <p:cNvPicPr>
              <a:picLocks noChangeAspect="1"/>
            </p:cNvPicPr>
            <p:nvPr/>
          </p:nvPicPr>
          <p:blipFill>
            <a:blip r:embed="rId1" cstate="print"/>
            <a:srcRect t="5293" b="3092"/>
            <a:stretch>
              <a:fillRect/>
            </a:stretch>
          </p:blipFill>
          <p:spPr>
            <a:xfrm>
              <a:off x="1561083" y="1625198"/>
              <a:ext cx="9261134" cy="3819525"/>
            </a:xfrm>
            <a:prstGeom prst="rect">
              <a:avLst/>
            </a:prstGeom>
          </p:spPr>
        </p:pic>
      </p:grpSp>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117" y="846139"/>
            <a:ext cx="9061032"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475" y="332656"/>
            <a:ext cx="3644996"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2.1 </a:t>
            </a:r>
            <a:r>
              <a:rPr lang="zh-CN" altLang="en-US" sz="2400" b="1" dirty="0" smtClean="0">
                <a:solidFill>
                  <a:srgbClr val="0070C0"/>
                </a:solidFill>
                <a:latin typeface="Arial" panose="020B0604020202020204" pitchFamily="34" charset="0"/>
                <a:ea typeface="微软雅黑" panose="020B0503020204020204" pitchFamily="34" charset="-122"/>
              </a:rPr>
              <a:t>打造专业建设两链</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6" name="矩形 15"/>
          <p:cNvSpPr/>
          <p:nvPr/>
        </p:nvSpPr>
        <p:spPr>
          <a:xfrm>
            <a:off x="5201635" y="5405154"/>
            <a:ext cx="1980029" cy="400110"/>
          </a:xfrm>
          <a:prstGeom prst="rect">
            <a:avLst/>
          </a:prstGeom>
        </p:spPr>
        <p:txBody>
          <a:bodyPr wrap="none">
            <a:spAutoFit/>
          </a:bodyPr>
          <a:lstStyle/>
          <a:p>
            <a:pPr algn="ctr"/>
            <a:r>
              <a:rPr lang="zh-CN" altLang="en-US" sz="2000" b="1" dirty="0">
                <a:solidFill>
                  <a:schemeClr val="bg1"/>
                </a:solidFill>
                <a:latin typeface="+mn-ea"/>
              </a:rPr>
              <a:t>会计</a:t>
            </a:r>
            <a:r>
              <a:rPr lang="zh-CN" altLang="en-US" sz="2000" b="1" dirty="0" smtClean="0">
                <a:solidFill>
                  <a:schemeClr val="bg1"/>
                </a:solidFill>
                <a:latin typeface="+mn-ea"/>
              </a:rPr>
              <a:t>专业标准链</a:t>
            </a:r>
            <a:endParaRPr lang="zh-CN" altLang="en-US" sz="2000" b="1" dirty="0">
              <a:solidFill>
                <a:schemeClr val="bg1"/>
              </a:solidFill>
              <a:latin typeface="+mn-ea"/>
            </a:endParaRPr>
          </a:p>
        </p:txBody>
      </p:sp>
    </p:spTree>
    <p:custDataLst>
      <p:tags r:id="rId2"/>
    </p:custData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9852025"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037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2.2 </a:t>
            </a:r>
            <a:r>
              <a:rPr lang="zh-CN" altLang="en-US" sz="2400" b="1" dirty="0" smtClean="0">
                <a:solidFill>
                  <a:srgbClr val="0070C0"/>
                </a:solidFill>
                <a:latin typeface="Arial" panose="020B0604020202020204" pitchFamily="34" charset="0"/>
                <a:ea typeface="微软雅黑" panose="020B0503020204020204" pitchFamily="34" charset="-122"/>
              </a:rPr>
              <a:t>阶段性诊改情况（第一阶段）</a:t>
            </a:r>
            <a:endParaRPr lang="en-US" altLang="zh-CN" sz="2400" b="1" dirty="0">
              <a:solidFill>
                <a:srgbClr val="0070C0"/>
              </a:solidFill>
              <a:latin typeface="Arial" panose="020B0604020202020204" pitchFamily="34" charset="0"/>
              <a:ea typeface="微软雅黑" panose="020B0503020204020204" pitchFamily="34" charset="-122"/>
            </a:endParaRPr>
          </a:p>
        </p:txBody>
      </p:sp>
      <p:graphicFrame>
        <p:nvGraphicFramePr>
          <p:cNvPr id="8" name="图表 7"/>
          <p:cNvGraphicFramePr/>
          <p:nvPr/>
        </p:nvGraphicFramePr>
        <p:xfrm>
          <a:off x="6768000" y="1771200"/>
          <a:ext cx="5112568" cy="3528000"/>
        </p:xfrm>
        <a:graphic>
          <a:graphicData uri="http://schemas.openxmlformats.org/drawingml/2006/chart">
            <c:chart xmlns:c="http://schemas.openxmlformats.org/drawingml/2006/chart" xmlns:r="http://schemas.openxmlformats.org/officeDocument/2006/relationships" r:id="rId1"/>
          </a:graphicData>
        </a:graphic>
      </p:graphicFrame>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5" y="918462"/>
            <a:ext cx="6704020" cy="589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3"/>
    </p:custData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9852025"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037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2.2 </a:t>
            </a:r>
            <a:r>
              <a:rPr lang="zh-CN" altLang="en-US" sz="2400" b="1" dirty="0" smtClean="0">
                <a:solidFill>
                  <a:srgbClr val="0070C0"/>
                </a:solidFill>
                <a:latin typeface="Arial" panose="020B0604020202020204" pitchFamily="34" charset="0"/>
                <a:ea typeface="微软雅黑" panose="020B0503020204020204" pitchFamily="34" charset="-122"/>
              </a:rPr>
              <a:t>阶段性诊改情况（第一阶段）</a:t>
            </a:r>
            <a:endParaRPr lang="en-US" altLang="zh-CN" sz="2400" b="1" dirty="0">
              <a:solidFill>
                <a:srgbClr val="0070C0"/>
              </a:solidFill>
              <a:latin typeface="Arial" panose="020B0604020202020204" pitchFamily="34" charset="0"/>
              <a:ea typeface="微软雅黑" panose="020B0503020204020204" pitchFamily="34" charset="-122"/>
            </a:endParaRPr>
          </a:p>
        </p:txBody>
      </p:sp>
      <p:graphicFrame>
        <p:nvGraphicFramePr>
          <p:cNvPr id="2" name="表格 1"/>
          <p:cNvGraphicFramePr>
            <a:graphicFrameLocks noGrp="1"/>
          </p:cNvGraphicFramePr>
          <p:nvPr/>
        </p:nvGraphicFramePr>
        <p:xfrm>
          <a:off x="144015" y="1504165"/>
          <a:ext cx="11714212" cy="5165195"/>
        </p:xfrm>
        <a:graphic>
          <a:graphicData uri="http://schemas.openxmlformats.org/drawingml/2006/table">
            <a:tbl>
              <a:tblPr firstRow="1" firstCol="1" bandRow="1">
                <a:tableStyleId>{5C22544A-7EE6-4342-B048-85BDC9FD1C3A}</a:tableStyleId>
              </a:tblPr>
              <a:tblGrid>
                <a:gridCol w="1874275"/>
                <a:gridCol w="491996"/>
                <a:gridCol w="1715093"/>
                <a:gridCol w="1152128"/>
                <a:gridCol w="3096344"/>
                <a:gridCol w="3384376"/>
              </a:tblGrid>
              <a:tr h="379099">
                <a:tc gridSpan="3">
                  <a:txBody>
                    <a:bodyPr/>
                    <a:lstStyle/>
                    <a:p>
                      <a:pPr indent="103505" algn="ctr" fontAlgn="ctr">
                        <a:spcAft>
                          <a:spcPts val="0"/>
                        </a:spcAft>
                      </a:pPr>
                      <a:r>
                        <a:rPr lang="zh-CN" sz="1600" kern="0" dirty="0">
                          <a:effectLst/>
                        </a:rPr>
                        <a:t>监测点</a:t>
                      </a:r>
                      <a:endParaRPr lang="zh-CN" sz="16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hMerge="1">
                  <a:tcPr/>
                </a:tc>
                <a:tc hMerge="1">
                  <a:tcPr/>
                </a:tc>
                <a:tc>
                  <a:txBody>
                    <a:bodyPr/>
                    <a:lstStyle/>
                    <a:p>
                      <a:pPr algn="ctr" fontAlgn="ctr">
                        <a:spcAft>
                          <a:spcPts val="0"/>
                        </a:spcAft>
                      </a:pPr>
                      <a:r>
                        <a:rPr lang="zh-CN" sz="1600" kern="0" dirty="0">
                          <a:effectLst/>
                        </a:rPr>
                        <a:t>目标达成率</a:t>
                      </a:r>
                      <a:endParaRPr lang="zh-CN" sz="16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algn="ctr" fontAlgn="ctr">
                        <a:spcAft>
                          <a:spcPts val="0"/>
                        </a:spcAft>
                      </a:pPr>
                      <a:r>
                        <a:rPr lang="zh-CN" sz="1600" kern="0" dirty="0">
                          <a:effectLst/>
                        </a:rPr>
                        <a:t>原因分析</a:t>
                      </a:r>
                      <a:endParaRPr lang="zh-CN" sz="16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algn="ctr" fontAlgn="ctr">
                        <a:spcAft>
                          <a:spcPts val="0"/>
                        </a:spcAft>
                      </a:pPr>
                      <a:r>
                        <a:rPr lang="zh-CN" sz="1600" kern="0" dirty="0">
                          <a:effectLst/>
                        </a:rPr>
                        <a:t>诊改措施</a:t>
                      </a:r>
                      <a:endParaRPr lang="zh-CN" sz="16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r>
              <a:tr h="777599">
                <a:tc rowSpan="2">
                  <a:txBody>
                    <a:bodyPr/>
                    <a:lstStyle/>
                    <a:p>
                      <a:pPr marL="9525" indent="95885" algn="just" fontAlgn="ctr">
                        <a:spcAft>
                          <a:spcPts val="0"/>
                        </a:spcAft>
                      </a:pPr>
                      <a:r>
                        <a:rPr lang="en-US" sz="1400" kern="0" dirty="0">
                          <a:effectLst/>
                        </a:rPr>
                        <a:t>3.</a:t>
                      </a:r>
                      <a:r>
                        <a:rPr lang="zh-CN" sz="1400" kern="0" dirty="0">
                          <a:effectLst/>
                        </a:rPr>
                        <a:t>教学资源</a:t>
                      </a:r>
                      <a:endParaRPr lang="zh-CN" sz="14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indent="103505" algn="ctr" fontAlgn="ctr">
                        <a:spcAft>
                          <a:spcPts val="0"/>
                        </a:spcAft>
                      </a:pPr>
                      <a:r>
                        <a:rPr lang="en-US" sz="1200" kern="0" dirty="0">
                          <a:effectLst/>
                        </a:rPr>
                        <a:t>6)</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dirty="0">
                          <a:effectLst/>
                        </a:rPr>
                        <a:t>项目化课程改革</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83.33%</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a:effectLst/>
                        </a:rPr>
                        <a:t>教材的选择上没有选择合适的项目化教材；老师进行项目化改革的主动性不强，对教材处理较少</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a:effectLst/>
                        </a:rPr>
                        <a:t>选订教材时先看样书，尽量选择项目化教材；确实没有项目化教材的，由课程团队进行集体备课，按项目化重新组织教学内容</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r h="585005">
                <a:tc vMerge="1">
                  <a:tcPr/>
                </a:tc>
                <a:tc>
                  <a:txBody>
                    <a:bodyPr/>
                    <a:lstStyle/>
                    <a:p>
                      <a:pPr indent="103505" algn="ctr" fontAlgn="ctr">
                        <a:spcAft>
                          <a:spcPts val="0"/>
                        </a:spcAft>
                      </a:pPr>
                      <a:r>
                        <a:rPr lang="en-US" sz="1200" kern="0" dirty="0">
                          <a:effectLst/>
                        </a:rPr>
                        <a:t>7)</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dirty="0">
                          <a:effectLst/>
                        </a:rPr>
                        <a:t>在线题库开发</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60%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a:effectLst/>
                        </a:rPr>
                        <a:t>老师申报的积极性不高；申报后没按要求建设，未通过验收</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a:effectLst/>
                        </a:rPr>
                        <a:t>学校层面要出台更有吸引力的政策；教研室建立课程团队协同开发</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r h="392411">
                <a:tc rowSpan="2">
                  <a:txBody>
                    <a:bodyPr/>
                    <a:lstStyle/>
                    <a:p>
                      <a:pPr marL="9525" indent="95885" algn="just" fontAlgn="ctr">
                        <a:spcAft>
                          <a:spcPts val="0"/>
                        </a:spcAft>
                      </a:pPr>
                      <a:r>
                        <a:rPr lang="en-US" sz="1400" kern="0" dirty="0">
                          <a:effectLst/>
                        </a:rPr>
                        <a:t>4.</a:t>
                      </a:r>
                      <a:r>
                        <a:rPr lang="zh-CN" sz="1400" kern="0" dirty="0">
                          <a:effectLst/>
                        </a:rPr>
                        <a:t>实训条件</a:t>
                      </a:r>
                      <a:endParaRPr lang="zh-CN" sz="14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indent="103505" algn="ctr" fontAlgn="ctr">
                        <a:spcAft>
                          <a:spcPts val="0"/>
                        </a:spcAft>
                      </a:pPr>
                      <a:r>
                        <a:rPr lang="en-US" sz="1200" kern="0" dirty="0">
                          <a:effectLst/>
                        </a:rPr>
                        <a:t>9)</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a:effectLst/>
                        </a:rPr>
                        <a:t>校内实训室数量</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75%</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由于专业负责人的疏忽，没有进行实训室建设的申报</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a:effectLst/>
                        </a:rPr>
                        <a:t>关注学校相关文件；提前进行前期调研，做好申报方案</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r h="284558">
                <a:tc vMerge="1">
                  <a:tcPr/>
                </a:tc>
                <a:tc>
                  <a:txBody>
                    <a:bodyPr/>
                    <a:lstStyle/>
                    <a:p>
                      <a:pPr indent="103505" algn="ctr" fontAlgn="ctr">
                        <a:spcAft>
                          <a:spcPts val="0"/>
                        </a:spcAft>
                      </a:pPr>
                      <a:r>
                        <a:rPr lang="en-US" sz="1200" kern="0" dirty="0">
                          <a:effectLst/>
                        </a:rPr>
                        <a:t>10)</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a:effectLst/>
                        </a:rPr>
                        <a:t>校外实训基地数量</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90%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rowSpan="2">
                  <a:txBody>
                    <a:bodyPr/>
                    <a:lstStyle/>
                    <a:p>
                      <a:pPr algn="l" fontAlgn="ctr">
                        <a:lnSpc>
                          <a:spcPts val="2000"/>
                        </a:lnSpc>
                        <a:spcAft>
                          <a:spcPts val="0"/>
                        </a:spcAft>
                      </a:pPr>
                      <a:r>
                        <a:rPr lang="zh-CN" sz="1200" kern="0" dirty="0">
                          <a:effectLst/>
                        </a:rPr>
                        <a:t>社会资源不足，出去走访调研工作做得不到位；企业对会计人员的需求具有特殊性，导致对走出去有顾虑</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rowSpan="2">
                  <a:txBody>
                    <a:bodyPr/>
                    <a:lstStyle/>
                    <a:p>
                      <a:pPr algn="l" fontAlgn="ctr">
                        <a:lnSpc>
                          <a:spcPts val="2000"/>
                        </a:lnSpc>
                        <a:spcAft>
                          <a:spcPts val="0"/>
                        </a:spcAft>
                      </a:pPr>
                      <a:r>
                        <a:rPr lang="zh-CN" sz="1200" kern="0">
                          <a:effectLst/>
                        </a:rPr>
                        <a:t>在二级学院就业部门的协助下多建立与企业的联系；发挥专业团队中的资源关系网，尽量多联系企业</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r h="493041">
                <a:tc>
                  <a:txBody>
                    <a:bodyPr/>
                    <a:lstStyle/>
                    <a:p>
                      <a:pPr marL="9525" indent="95885" algn="just" fontAlgn="ctr">
                        <a:spcAft>
                          <a:spcPts val="0"/>
                        </a:spcAft>
                      </a:pPr>
                      <a:r>
                        <a:rPr lang="en-US" sz="1400" kern="0" dirty="0">
                          <a:effectLst/>
                        </a:rPr>
                        <a:t>5.</a:t>
                      </a:r>
                      <a:r>
                        <a:rPr lang="zh-CN" sz="1400" kern="0" dirty="0">
                          <a:effectLst/>
                        </a:rPr>
                        <a:t>校企合作</a:t>
                      </a:r>
                      <a:endParaRPr lang="zh-CN" sz="14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indent="103505" algn="ctr" fontAlgn="ctr">
                        <a:spcAft>
                          <a:spcPts val="0"/>
                        </a:spcAft>
                      </a:pPr>
                      <a:r>
                        <a:rPr lang="en-US" sz="1200" kern="0" dirty="0">
                          <a:effectLst/>
                        </a:rPr>
                        <a:t>11)</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a:effectLst/>
                        </a:rPr>
                        <a:t>合作企业数量</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90%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vMerge="1">
                  <a:tcPr/>
                </a:tc>
                <a:tc vMerge="1">
                  <a:tcPr/>
                </a:tc>
              </a:tr>
              <a:tr h="585005">
                <a:tc>
                  <a:txBody>
                    <a:bodyPr/>
                    <a:lstStyle/>
                    <a:p>
                      <a:pPr marL="9525" indent="95885" algn="just" fontAlgn="ctr">
                        <a:spcAft>
                          <a:spcPts val="0"/>
                        </a:spcAft>
                      </a:pPr>
                      <a:r>
                        <a:rPr lang="en-US" sz="1400" kern="0" dirty="0">
                          <a:effectLst/>
                        </a:rPr>
                        <a:t>6.</a:t>
                      </a:r>
                      <a:r>
                        <a:rPr lang="zh-CN" sz="1400" kern="0" dirty="0">
                          <a:effectLst/>
                        </a:rPr>
                        <a:t>教学质量</a:t>
                      </a:r>
                      <a:endParaRPr lang="zh-CN" sz="14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indent="103505" algn="ctr" fontAlgn="ctr">
                        <a:spcAft>
                          <a:spcPts val="0"/>
                        </a:spcAft>
                      </a:pPr>
                      <a:r>
                        <a:rPr lang="en-US" sz="1200" kern="0" dirty="0">
                          <a:effectLst/>
                        </a:rPr>
                        <a:t>12)</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a:effectLst/>
                        </a:rPr>
                        <a:t>学生技能大赛获奖数量</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50%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参加比赛单一，仅限于参加省教育厅举办的比赛</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希望学校层面能放宽政策，鼓励学生参加行赛 ；专业层面要提高技能，让比赛取得更好成绩</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r h="392411">
                <a:tc>
                  <a:txBody>
                    <a:bodyPr/>
                    <a:lstStyle/>
                    <a:p>
                      <a:pPr marL="9525" indent="95885" algn="just">
                        <a:spcAft>
                          <a:spcPts val="0"/>
                        </a:spcAft>
                      </a:pPr>
                      <a:r>
                        <a:rPr lang="en-US" sz="1400" kern="0" dirty="0">
                          <a:effectLst/>
                        </a:rPr>
                        <a:t>7.</a:t>
                      </a:r>
                      <a:r>
                        <a:rPr lang="zh-CN" sz="1400" kern="0" dirty="0">
                          <a:effectLst/>
                        </a:rPr>
                        <a:t>科研及社会服务</a:t>
                      </a:r>
                      <a:endParaRPr lang="zh-CN" sz="14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indent="103505" algn="ctr" fontAlgn="ctr">
                        <a:spcAft>
                          <a:spcPts val="0"/>
                        </a:spcAft>
                      </a:pPr>
                      <a:r>
                        <a:rPr lang="en-US" sz="1200" kern="0" dirty="0">
                          <a:effectLst/>
                        </a:rPr>
                        <a:t>17)</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a:effectLst/>
                        </a:rPr>
                        <a:t>出版教材专著</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a:effectLst/>
                        </a:rPr>
                        <a:t>老师教学任务繁重，忙于日常工作，教材编写动力不足</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组织团队中的高职称老师主编教材，其他老师参编</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r h="392411">
                <a:tc rowSpan="2">
                  <a:txBody>
                    <a:bodyPr/>
                    <a:lstStyle/>
                    <a:p>
                      <a:pPr marL="9525" indent="95885" algn="just" fontAlgn="ctr">
                        <a:spcAft>
                          <a:spcPts val="0"/>
                        </a:spcAft>
                      </a:pPr>
                      <a:r>
                        <a:rPr lang="en-US" sz="1400" kern="0" dirty="0">
                          <a:effectLst/>
                        </a:rPr>
                        <a:t>8.</a:t>
                      </a:r>
                      <a:r>
                        <a:rPr lang="zh-CN" sz="1400" kern="0" dirty="0">
                          <a:effectLst/>
                        </a:rPr>
                        <a:t>就业情况</a:t>
                      </a:r>
                      <a:endParaRPr lang="zh-CN" sz="1400" kern="100" dirty="0">
                        <a:effectLst/>
                        <a:latin typeface="Calibri" panose="020F0502020204030204"/>
                        <a:ea typeface="宋体" panose="02010600030101010101" pitchFamily="2" charset="-122"/>
                        <a:cs typeface="Times New Roman" panose="02020603050405020304"/>
                      </a:endParaRPr>
                    </a:p>
                  </a:txBody>
                  <a:tcPr marL="7222" marR="7222" marT="7222" marB="0" anchor="ctr"/>
                </a:tc>
                <a:tc>
                  <a:txBody>
                    <a:bodyPr/>
                    <a:lstStyle/>
                    <a:p>
                      <a:pPr indent="103505" algn="ctr" fontAlgn="ctr">
                        <a:spcAft>
                          <a:spcPts val="0"/>
                        </a:spcAft>
                      </a:pPr>
                      <a:r>
                        <a:rPr lang="en-US" sz="1200" kern="0" dirty="0">
                          <a:effectLst/>
                        </a:rPr>
                        <a:t>18)</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a:effectLst/>
                        </a:rPr>
                        <a:t>初次就业率</a:t>
                      </a:r>
                      <a:endParaRPr lang="zh-CN" sz="1200" kern="10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97.12%</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部分学生家庭条件好不愿就来；女生因结婚生小孩影响就业</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做好就业引导工作，改变学生的人生态度。</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r h="392411">
                <a:tc vMerge="1">
                  <a:tcPr/>
                </a:tc>
                <a:tc>
                  <a:txBody>
                    <a:bodyPr/>
                    <a:lstStyle/>
                    <a:p>
                      <a:pPr indent="103505" algn="ctr" fontAlgn="ctr">
                        <a:spcAft>
                          <a:spcPts val="0"/>
                        </a:spcAft>
                      </a:pPr>
                      <a:r>
                        <a:rPr lang="en-US" sz="1200" kern="0" dirty="0">
                          <a:effectLst/>
                        </a:rPr>
                        <a:t>19)</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indent="103505" algn="l" fontAlgn="ctr">
                        <a:spcAft>
                          <a:spcPts val="0"/>
                        </a:spcAft>
                      </a:pPr>
                      <a:r>
                        <a:rPr lang="zh-CN" sz="1200" kern="0" dirty="0">
                          <a:effectLst/>
                        </a:rPr>
                        <a:t>对口就业率</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ctr" fontAlgn="ctr">
                        <a:spcAft>
                          <a:spcPts val="0"/>
                        </a:spcAft>
                      </a:pPr>
                      <a:r>
                        <a:rPr lang="en-US" sz="1600" b="1" kern="0" dirty="0">
                          <a:solidFill>
                            <a:srgbClr val="FF6600"/>
                          </a:solidFill>
                          <a:effectLst/>
                        </a:rPr>
                        <a:t>88.24%</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刚毕业学生工作缺乏经验；会计专业学生就业面广</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c>
                  <a:txBody>
                    <a:bodyPr/>
                    <a:lstStyle/>
                    <a:p>
                      <a:pPr algn="l" fontAlgn="ctr">
                        <a:lnSpc>
                          <a:spcPts val="2000"/>
                        </a:lnSpc>
                        <a:spcAft>
                          <a:spcPts val="0"/>
                        </a:spcAft>
                      </a:pPr>
                      <a:r>
                        <a:rPr lang="zh-CN" sz="1200" kern="0" dirty="0">
                          <a:effectLst/>
                        </a:rPr>
                        <a:t>提高学生的专业技能和资格证的通过率；增强职业能力</a:t>
                      </a:r>
                      <a:endParaRPr lang="zh-CN" sz="1200" kern="100" dirty="0">
                        <a:effectLst/>
                        <a:latin typeface="Calibri" panose="020F0502020204030204"/>
                        <a:ea typeface="宋体" panose="02010600030101010101" pitchFamily="2" charset="-122"/>
                        <a:cs typeface="Times New Roman" panose="02020603050405020304"/>
                      </a:endParaRPr>
                    </a:p>
                  </a:txBody>
                  <a:tcPr marL="7222" marR="7222" marT="7222" marB="0" anchor="ctr">
                    <a:solidFill>
                      <a:schemeClr val="accent1">
                        <a:lumMod val="20000"/>
                        <a:lumOff val="80000"/>
                      </a:schemeClr>
                    </a:solidFill>
                  </a:tcPr>
                </a:tc>
              </a:tr>
            </a:tbl>
          </a:graphicData>
        </a:graphic>
      </p:graphicFrame>
      <p:sp>
        <p:nvSpPr>
          <p:cNvPr id="16" name="矩形 15"/>
          <p:cNvSpPr/>
          <p:nvPr/>
        </p:nvSpPr>
        <p:spPr>
          <a:xfrm>
            <a:off x="1273051" y="980728"/>
            <a:ext cx="6943102" cy="461665"/>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第一阶段：</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2016</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~2017</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年改进情况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等腰三角形 16"/>
          <p:cNvSpPr/>
          <p:nvPr/>
        </p:nvSpPr>
        <p:spPr>
          <a:xfrm rot="5400000">
            <a:off x="1057027" y="1170330"/>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6600"/>
              </a:solidFill>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9852025"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2.2 </a:t>
            </a:r>
            <a:r>
              <a:rPr lang="zh-CN" altLang="en-US" sz="2400" b="1" dirty="0" smtClean="0">
                <a:solidFill>
                  <a:srgbClr val="0070C0"/>
                </a:solidFill>
                <a:latin typeface="Arial" panose="020B0604020202020204" pitchFamily="34" charset="0"/>
                <a:ea typeface="微软雅黑" panose="020B0503020204020204" pitchFamily="34" charset="-122"/>
              </a:rPr>
              <a:t>阶段性诊改情况（第二阶段）</a:t>
            </a:r>
            <a:endParaRPr lang="en-US" altLang="zh-CN" sz="2400" b="1" dirty="0">
              <a:solidFill>
                <a:srgbClr val="0070C0"/>
              </a:solidFill>
              <a:latin typeface="Arial" panose="020B0604020202020204" pitchFamily="34" charset="0"/>
              <a:ea typeface="微软雅黑" panose="020B0503020204020204" pitchFamily="34" charset="-122"/>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10" y="910693"/>
            <a:ext cx="6730971" cy="592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图表 15"/>
          <p:cNvGraphicFramePr/>
          <p:nvPr/>
        </p:nvGraphicFramePr>
        <p:xfrm>
          <a:off x="6768524" y="1772816"/>
          <a:ext cx="5279676" cy="3529014"/>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3"/>
    </p:custData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9852025"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037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2.2 </a:t>
            </a:r>
            <a:r>
              <a:rPr lang="zh-CN" altLang="en-US" sz="2400" b="1" dirty="0" smtClean="0">
                <a:solidFill>
                  <a:srgbClr val="0070C0"/>
                </a:solidFill>
                <a:latin typeface="Arial" panose="020B0604020202020204" pitchFamily="34" charset="0"/>
                <a:ea typeface="微软雅黑" panose="020B0503020204020204" pitchFamily="34" charset="-122"/>
              </a:rPr>
              <a:t>阶段性诊改情况（第二阶段）</a:t>
            </a:r>
            <a:endParaRPr lang="en-US" altLang="zh-CN" sz="2400" b="1" dirty="0">
              <a:solidFill>
                <a:srgbClr val="0070C0"/>
              </a:solidFill>
              <a:latin typeface="Arial" panose="020B0604020202020204" pitchFamily="34" charset="0"/>
              <a:ea typeface="微软雅黑" panose="020B0503020204020204" pitchFamily="34" charset="-122"/>
            </a:endParaRPr>
          </a:p>
        </p:txBody>
      </p:sp>
      <p:graphicFrame>
        <p:nvGraphicFramePr>
          <p:cNvPr id="3" name="表格 2"/>
          <p:cNvGraphicFramePr>
            <a:graphicFrameLocks noGrp="1"/>
          </p:cNvGraphicFramePr>
          <p:nvPr/>
        </p:nvGraphicFramePr>
        <p:xfrm>
          <a:off x="728475" y="1772816"/>
          <a:ext cx="10769711" cy="4248472"/>
        </p:xfrm>
        <a:graphic>
          <a:graphicData uri="http://schemas.openxmlformats.org/drawingml/2006/table">
            <a:tbl>
              <a:tblPr firstRow="1" firstCol="1" bandRow="1">
                <a:tableStyleId>{5C22544A-7EE6-4342-B048-85BDC9FD1C3A}</a:tableStyleId>
              </a:tblPr>
              <a:tblGrid>
                <a:gridCol w="1309648"/>
                <a:gridCol w="599844"/>
                <a:gridCol w="1698032"/>
                <a:gridCol w="1194755"/>
                <a:gridCol w="3297383"/>
                <a:gridCol w="2670049"/>
              </a:tblGrid>
              <a:tr h="510980">
                <a:tc gridSpan="3">
                  <a:txBody>
                    <a:bodyPr/>
                    <a:lstStyle/>
                    <a:p>
                      <a:pPr indent="103505" algn="ctr" fontAlgn="ctr">
                        <a:lnSpc>
                          <a:spcPts val="2000"/>
                        </a:lnSpc>
                        <a:spcAft>
                          <a:spcPts val="0"/>
                        </a:spcAft>
                      </a:pPr>
                      <a:r>
                        <a:rPr lang="zh-CN" sz="1800" kern="0" dirty="0">
                          <a:effectLst/>
                        </a:rPr>
                        <a:t>监测点</a:t>
                      </a:r>
                      <a:endParaRPr lang="zh-CN" sz="18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hMerge="1">
                  <a:tcPr/>
                </a:tc>
                <a:tc hMerge="1">
                  <a:tcPr/>
                </a:tc>
                <a:tc>
                  <a:txBody>
                    <a:bodyPr/>
                    <a:lstStyle/>
                    <a:p>
                      <a:pPr algn="ctr" fontAlgn="ctr">
                        <a:lnSpc>
                          <a:spcPts val="2000"/>
                        </a:lnSpc>
                        <a:spcAft>
                          <a:spcPts val="0"/>
                        </a:spcAft>
                      </a:pPr>
                      <a:r>
                        <a:rPr lang="zh-CN" sz="1800" kern="0" dirty="0">
                          <a:effectLst/>
                        </a:rPr>
                        <a:t>目标达成率</a:t>
                      </a:r>
                      <a:endParaRPr lang="zh-CN" sz="18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a:txBody>
                    <a:bodyPr/>
                    <a:lstStyle/>
                    <a:p>
                      <a:pPr algn="ctr" fontAlgn="ctr">
                        <a:lnSpc>
                          <a:spcPts val="2000"/>
                        </a:lnSpc>
                        <a:spcAft>
                          <a:spcPts val="0"/>
                        </a:spcAft>
                      </a:pPr>
                      <a:r>
                        <a:rPr lang="zh-CN" sz="1800" kern="0" dirty="0">
                          <a:effectLst/>
                        </a:rPr>
                        <a:t>原因分析</a:t>
                      </a:r>
                      <a:endParaRPr lang="zh-CN" sz="18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a:txBody>
                    <a:bodyPr/>
                    <a:lstStyle/>
                    <a:p>
                      <a:pPr algn="ctr" fontAlgn="ctr">
                        <a:lnSpc>
                          <a:spcPts val="2000"/>
                        </a:lnSpc>
                        <a:spcAft>
                          <a:spcPts val="0"/>
                        </a:spcAft>
                      </a:pPr>
                      <a:r>
                        <a:rPr lang="zh-CN" sz="1800" kern="0" dirty="0">
                          <a:effectLst/>
                        </a:rPr>
                        <a:t>诊改措施</a:t>
                      </a:r>
                      <a:endParaRPr lang="zh-CN" sz="18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r>
              <a:tr h="749845">
                <a:tc>
                  <a:txBody>
                    <a:bodyPr/>
                    <a:lstStyle/>
                    <a:p>
                      <a:pPr marL="9525" indent="95885" algn="just">
                        <a:lnSpc>
                          <a:spcPts val="2000"/>
                        </a:lnSpc>
                        <a:spcAft>
                          <a:spcPts val="0"/>
                        </a:spcAft>
                      </a:pPr>
                      <a:r>
                        <a:rPr lang="en-US" sz="1600" kern="0" dirty="0">
                          <a:effectLst/>
                        </a:rPr>
                        <a:t>2.</a:t>
                      </a:r>
                      <a:r>
                        <a:rPr lang="zh-CN" sz="1600" kern="0" dirty="0">
                          <a:effectLst/>
                        </a:rPr>
                        <a:t>师资队伍</a:t>
                      </a:r>
                      <a:endParaRPr lang="zh-CN" sz="16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a:txBody>
                    <a:bodyPr/>
                    <a:lstStyle/>
                    <a:p>
                      <a:pPr indent="103505" algn="ctr" fontAlgn="ctr">
                        <a:lnSpc>
                          <a:spcPts val="2000"/>
                        </a:lnSpc>
                        <a:spcAft>
                          <a:spcPts val="0"/>
                        </a:spcAft>
                      </a:pPr>
                      <a:r>
                        <a:rPr lang="en-US" sz="1400" kern="0" dirty="0">
                          <a:effectLst/>
                        </a:rPr>
                        <a:t>5)</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dirty="0">
                          <a:effectLst/>
                        </a:rPr>
                        <a:t>引进教师人数</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实施了引进计划，但因为被引进对象自身原因而没有报到，导致计划流产</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做好前期沟通工作；严格引进各环节审查，确保引进计划实现</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r>
              <a:tr h="749845">
                <a:tc>
                  <a:txBody>
                    <a:bodyPr/>
                    <a:lstStyle/>
                    <a:p>
                      <a:pPr marL="9525" indent="95885" algn="just">
                        <a:lnSpc>
                          <a:spcPts val="2000"/>
                        </a:lnSpc>
                        <a:spcAft>
                          <a:spcPts val="0"/>
                        </a:spcAft>
                      </a:pPr>
                      <a:r>
                        <a:rPr lang="en-US" sz="1600" kern="0" dirty="0">
                          <a:effectLst/>
                        </a:rPr>
                        <a:t>3.</a:t>
                      </a:r>
                      <a:r>
                        <a:rPr lang="zh-CN" sz="1600" kern="0" dirty="0">
                          <a:effectLst/>
                        </a:rPr>
                        <a:t>教学资源</a:t>
                      </a:r>
                      <a:endParaRPr lang="zh-CN" sz="16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a:txBody>
                    <a:bodyPr/>
                    <a:lstStyle/>
                    <a:p>
                      <a:pPr indent="103505" algn="ctr" fontAlgn="ctr">
                        <a:lnSpc>
                          <a:spcPts val="2000"/>
                        </a:lnSpc>
                        <a:spcAft>
                          <a:spcPts val="0"/>
                        </a:spcAft>
                      </a:pPr>
                      <a:r>
                        <a:rPr lang="en-US" sz="1400" kern="0">
                          <a:effectLst/>
                        </a:rPr>
                        <a:t>8)</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dirty="0">
                          <a:effectLst/>
                        </a:rPr>
                        <a:t>课程资源建设</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课程建设难度较大，老师申报积极性不高</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l" fontAlgn="ctr">
                        <a:lnSpc>
                          <a:spcPts val="2000"/>
                        </a:lnSpc>
                        <a:spcAft>
                          <a:spcPts val="0"/>
                        </a:spcAft>
                      </a:pPr>
                      <a:r>
                        <a:rPr lang="zh-CN" sz="1400" kern="0">
                          <a:effectLst/>
                        </a:rPr>
                        <a:t>加大对信息化能力的培养；继续发挥团队协作的力量</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r>
              <a:tr h="441627">
                <a:tc>
                  <a:txBody>
                    <a:bodyPr/>
                    <a:lstStyle/>
                    <a:p>
                      <a:pPr marL="9525" indent="95885" algn="just">
                        <a:lnSpc>
                          <a:spcPts val="2000"/>
                        </a:lnSpc>
                        <a:spcAft>
                          <a:spcPts val="0"/>
                        </a:spcAft>
                      </a:pPr>
                      <a:r>
                        <a:rPr lang="en-US" sz="1600" kern="0" dirty="0">
                          <a:effectLst/>
                        </a:rPr>
                        <a:t>4.</a:t>
                      </a:r>
                      <a:r>
                        <a:rPr lang="zh-CN" sz="1600" kern="0" dirty="0">
                          <a:effectLst/>
                        </a:rPr>
                        <a:t>实训条件</a:t>
                      </a:r>
                      <a:endParaRPr lang="zh-CN" sz="16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a:txBody>
                    <a:bodyPr/>
                    <a:lstStyle/>
                    <a:p>
                      <a:pPr indent="103505" algn="ctr" fontAlgn="ctr">
                        <a:lnSpc>
                          <a:spcPts val="2000"/>
                        </a:lnSpc>
                        <a:spcAft>
                          <a:spcPts val="0"/>
                        </a:spcAft>
                      </a:pPr>
                      <a:r>
                        <a:rPr lang="en-US" sz="1400" kern="0">
                          <a:effectLst/>
                        </a:rPr>
                        <a:t>10)</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dirty="0">
                          <a:effectLst/>
                        </a:rPr>
                        <a:t>校外实训基地数量</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90%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rowSpan="2">
                  <a:txBody>
                    <a:bodyPr/>
                    <a:lstStyle/>
                    <a:p>
                      <a:pPr algn="l" fontAlgn="ctr">
                        <a:lnSpc>
                          <a:spcPts val="2000"/>
                        </a:lnSpc>
                        <a:spcAft>
                          <a:spcPts val="0"/>
                        </a:spcAft>
                      </a:pPr>
                      <a:r>
                        <a:rPr lang="zh-CN" sz="1400" kern="0" dirty="0">
                          <a:effectLst/>
                        </a:rPr>
                        <a:t>社会资源不足，出去走访调研工作做得不到位；企业对会计人员的需求具有特殊性，导致对走出去有顾虑</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rowSpan="2">
                  <a:txBody>
                    <a:bodyPr/>
                    <a:lstStyle/>
                    <a:p>
                      <a:pPr algn="l" fontAlgn="ctr">
                        <a:lnSpc>
                          <a:spcPts val="2000"/>
                        </a:lnSpc>
                        <a:spcAft>
                          <a:spcPts val="0"/>
                        </a:spcAft>
                      </a:pPr>
                      <a:r>
                        <a:rPr lang="zh-CN" sz="1400" kern="0">
                          <a:effectLst/>
                        </a:rPr>
                        <a:t>在二级学院就业部门的协助下多建立与企业的联系；发挥专业团队中的资源关系网，尽量多联系企业</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r>
              <a:tr h="678308">
                <a:tc>
                  <a:txBody>
                    <a:bodyPr/>
                    <a:lstStyle/>
                    <a:p>
                      <a:pPr marL="9525" indent="95885" algn="just" fontAlgn="ctr">
                        <a:lnSpc>
                          <a:spcPts val="2000"/>
                        </a:lnSpc>
                        <a:spcAft>
                          <a:spcPts val="0"/>
                        </a:spcAft>
                      </a:pPr>
                      <a:r>
                        <a:rPr lang="en-US" sz="1600" kern="0" dirty="0">
                          <a:effectLst/>
                        </a:rPr>
                        <a:t>5.</a:t>
                      </a:r>
                      <a:r>
                        <a:rPr lang="zh-CN" sz="1600" kern="0" dirty="0">
                          <a:effectLst/>
                        </a:rPr>
                        <a:t>校企合作</a:t>
                      </a:r>
                      <a:endParaRPr lang="zh-CN" sz="16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a:txBody>
                    <a:bodyPr/>
                    <a:lstStyle/>
                    <a:p>
                      <a:pPr indent="103505" algn="ctr" fontAlgn="ctr">
                        <a:lnSpc>
                          <a:spcPts val="2000"/>
                        </a:lnSpc>
                        <a:spcAft>
                          <a:spcPts val="0"/>
                        </a:spcAft>
                      </a:pPr>
                      <a:r>
                        <a:rPr lang="en-US" sz="1400" kern="0">
                          <a:effectLst/>
                        </a:rPr>
                        <a:t>11)</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a:effectLst/>
                        </a:rPr>
                        <a:t>合作企业数量</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90%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vMerge="1">
                  <a:tcPr/>
                </a:tc>
                <a:tc vMerge="1">
                  <a:tcPr/>
                </a:tc>
              </a:tr>
              <a:tr h="1117867">
                <a:tc>
                  <a:txBody>
                    <a:bodyPr/>
                    <a:lstStyle/>
                    <a:p>
                      <a:pPr marL="9525" indent="95885" algn="just" fontAlgn="ctr">
                        <a:lnSpc>
                          <a:spcPts val="2000"/>
                        </a:lnSpc>
                        <a:spcAft>
                          <a:spcPts val="0"/>
                        </a:spcAft>
                      </a:pPr>
                      <a:r>
                        <a:rPr lang="en-US" sz="1600" kern="0" dirty="0">
                          <a:effectLst/>
                        </a:rPr>
                        <a:t>8.</a:t>
                      </a:r>
                      <a:r>
                        <a:rPr lang="zh-CN" sz="1600" kern="0" dirty="0">
                          <a:effectLst/>
                        </a:rPr>
                        <a:t>就业情况</a:t>
                      </a:r>
                      <a:endParaRPr lang="zh-CN" sz="1600" kern="100" dirty="0">
                        <a:effectLst/>
                        <a:latin typeface="Calibri" panose="020F0502020204030204"/>
                        <a:ea typeface="宋体" panose="02010600030101010101" pitchFamily="2" charset="-122"/>
                        <a:cs typeface="Times New Roman" panose="02020603050405020304"/>
                      </a:endParaRPr>
                    </a:p>
                  </a:txBody>
                  <a:tcPr marL="9525" marR="9525" marT="9525" marB="0" anchor="ctr"/>
                </a:tc>
                <a:tc>
                  <a:txBody>
                    <a:bodyPr/>
                    <a:lstStyle/>
                    <a:p>
                      <a:pPr indent="103505" algn="ctr" fontAlgn="ctr">
                        <a:lnSpc>
                          <a:spcPts val="2000"/>
                        </a:lnSpc>
                        <a:spcAft>
                          <a:spcPts val="0"/>
                        </a:spcAft>
                      </a:pPr>
                      <a:r>
                        <a:rPr lang="en-US" sz="1400" kern="0">
                          <a:effectLst/>
                        </a:rPr>
                        <a:t>19)</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a:effectLst/>
                        </a:rPr>
                        <a:t>对口就业率</a:t>
                      </a:r>
                      <a:endParaRPr lang="zh-CN" sz="1400" kern="10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94.12%</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刚毕业学生工作缺乏经验；会计专业学生就业面广，愿意从事其他更有挑战性的工作</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提高学生的专业技能和资格证的通过率；增强职业能力，以利于更好对口就业</a:t>
                      </a:r>
                      <a:endParaRPr lang="zh-CN" sz="1400" kern="100" dirty="0">
                        <a:effectLst/>
                        <a:latin typeface="Calibri" panose="020F0502020204030204"/>
                        <a:ea typeface="宋体" panose="02010600030101010101" pitchFamily="2" charset="-122"/>
                        <a:cs typeface="Times New Roman" panose="02020603050405020304"/>
                      </a:endParaRPr>
                    </a:p>
                  </a:txBody>
                  <a:tcPr marL="9525" marR="9525" marT="9525" marB="0" anchor="ctr">
                    <a:solidFill>
                      <a:schemeClr val="accent1">
                        <a:lumMod val="20000"/>
                        <a:lumOff val="80000"/>
                      </a:schemeClr>
                    </a:solidFill>
                  </a:tcPr>
                </a:tc>
              </a:tr>
            </a:tbl>
          </a:graphicData>
        </a:graphic>
      </p:graphicFrame>
      <p:sp>
        <p:nvSpPr>
          <p:cNvPr id="9" name="矩形 8"/>
          <p:cNvSpPr/>
          <p:nvPr/>
        </p:nvSpPr>
        <p:spPr>
          <a:xfrm>
            <a:off x="1273051" y="1095127"/>
            <a:ext cx="6943102" cy="461665"/>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第二阶段：</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2017</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年改进情况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等腰三角形 14"/>
          <p:cNvSpPr/>
          <p:nvPr/>
        </p:nvSpPr>
        <p:spPr>
          <a:xfrm rot="5400000">
            <a:off x="1057027" y="1284729"/>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9852025"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2.2 </a:t>
            </a:r>
            <a:r>
              <a:rPr lang="zh-CN" altLang="en-US" sz="2400" b="1" dirty="0" smtClean="0">
                <a:solidFill>
                  <a:srgbClr val="0070C0"/>
                </a:solidFill>
                <a:latin typeface="Arial" panose="020B0604020202020204" pitchFamily="34" charset="0"/>
                <a:ea typeface="微软雅黑" panose="020B0503020204020204" pitchFamily="34" charset="-122"/>
              </a:rPr>
              <a:t>阶段性诊改情况（第三阶段）</a:t>
            </a:r>
            <a:endParaRPr lang="en-US" altLang="zh-CN" sz="2400" b="1" dirty="0">
              <a:solidFill>
                <a:srgbClr val="0070C0"/>
              </a:solidFill>
              <a:latin typeface="Arial" panose="020B0604020202020204" pitchFamily="34" charset="0"/>
              <a:ea typeface="微软雅黑" panose="020B0503020204020204" pitchFamily="34" charset="-122"/>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67" y="922368"/>
            <a:ext cx="6633942" cy="593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图表 15"/>
          <p:cNvGraphicFramePr/>
          <p:nvPr/>
        </p:nvGraphicFramePr>
        <p:xfrm>
          <a:off x="6768000" y="1771200"/>
          <a:ext cx="5281200" cy="352800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3"/>
    </p:custData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9852025"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037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2.2 </a:t>
            </a:r>
            <a:r>
              <a:rPr lang="zh-CN" altLang="en-US" sz="2400" b="1" dirty="0" smtClean="0">
                <a:solidFill>
                  <a:srgbClr val="0070C0"/>
                </a:solidFill>
                <a:latin typeface="Arial" panose="020B0604020202020204" pitchFamily="34" charset="0"/>
                <a:ea typeface="微软雅黑" panose="020B0503020204020204" pitchFamily="34" charset="-122"/>
              </a:rPr>
              <a:t>阶段性诊改情况（第三阶段）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9" name="矩形 8"/>
          <p:cNvSpPr/>
          <p:nvPr/>
        </p:nvSpPr>
        <p:spPr>
          <a:xfrm>
            <a:off x="1273051" y="980728"/>
            <a:ext cx="6943102" cy="461665"/>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第三阶段：</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2018</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2400" b="1" dirty="0" smtClean="0">
                <a:solidFill>
                  <a:schemeClr val="tx1">
                    <a:lumMod val="75000"/>
                    <a:lumOff val="25000"/>
                  </a:schemeClr>
                </a:solidFill>
                <a:latin typeface="微软雅黑" panose="020B0503020204020204" pitchFamily="34" charset="-122"/>
                <a:ea typeface="微软雅黑" panose="020B0503020204020204" pitchFamily="34" charset="-122"/>
              </a:rPr>
              <a:t>~2019</a:t>
            </a:r>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年改进情况</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等腰三角形 14"/>
          <p:cNvSpPr/>
          <p:nvPr/>
        </p:nvSpPr>
        <p:spPr>
          <a:xfrm rot="5400000">
            <a:off x="1057027" y="1170330"/>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6600"/>
              </a:solidFill>
            </a:endParaRPr>
          </a:p>
        </p:txBody>
      </p:sp>
      <p:graphicFrame>
        <p:nvGraphicFramePr>
          <p:cNvPr id="2" name="表格 1"/>
          <p:cNvGraphicFramePr>
            <a:graphicFrameLocks noGrp="1"/>
          </p:cNvGraphicFramePr>
          <p:nvPr/>
        </p:nvGraphicFramePr>
        <p:xfrm>
          <a:off x="480963" y="1556792"/>
          <a:ext cx="11377263" cy="5051651"/>
        </p:xfrm>
        <a:graphic>
          <a:graphicData uri="http://schemas.openxmlformats.org/drawingml/2006/table">
            <a:tbl>
              <a:tblPr firstRow="1" firstCol="1" bandRow="1">
                <a:tableStyleId>{5C22544A-7EE6-4342-B048-85BDC9FD1C3A}</a:tableStyleId>
              </a:tblPr>
              <a:tblGrid>
                <a:gridCol w="1907106"/>
                <a:gridCol w="552609"/>
                <a:gridCol w="1751350"/>
                <a:gridCol w="1477567"/>
                <a:gridCol w="2619168"/>
                <a:gridCol w="3069463"/>
              </a:tblGrid>
              <a:tr h="504056">
                <a:tc gridSpan="3">
                  <a:txBody>
                    <a:bodyPr/>
                    <a:lstStyle/>
                    <a:p>
                      <a:pPr indent="103505" algn="ctr" fontAlgn="ctr">
                        <a:lnSpc>
                          <a:spcPts val="2000"/>
                        </a:lnSpc>
                        <a:spcAft>
                          <a:spcPts val="0"/>
                        </a:spcAft>
                      </a:pPr>
                      <a:r>
                        <a:rPr lang="zh-CN" sz="1800" kern="0" dirty="0">
                          <a:effectLst/>
                        </a:rPr>
                        <a:t>监测点</a:t>
                      </a:r>
                      <a:endParaRPr lang="zh-CN" sz="18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c hMerge="1">
                  <a:tcPr/>
                </a:tc>
                <a:tc hMerge="1">
                  <a:tcPr/>
                </a:tc>
                <a:tc>
                  <a:txBody>
                    <a:bodyPr/>
                    <a:lstStyle/>
                    <a:p>
                      <a:pPr algn="ctr" fontAlgn="ctr">
                        <a:lnSpc>
                          <a:spcPts val="2000"/>
                        </a:lnSpc>
                        <a:spcAft>
                          <a:spcPts val="0"/>
                        </a:spcAft>
                      </a:pPr>
                      <a:r>
                        <a:rPr lang="zh-CN" sz="1800" kern="0" dirty="0">
                          <a:effectLst/>
                        </a:rPr>
                        <a:t>目标达成率</a:t>
                      </a:r>
                      <a:endParaRPr lang="zh-CN" sz="18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c>
                  <a:txBody>
                    <a:bodyPr/>
                    <a:lstStyle/>
                    <a:p>
                      <a:pPr algn="ctr" fontAlgn="ctr">
                        <a:lnSpc>
                          <a:spcPts val="2000"/>
                        </a:lnSpc>
                        <a:spcAft>
                          <a:spcPts val="0"/>
                        </a:spcAft>
                      </a:pPr>
                      <a:r>
                        <a:rPr lang="zh-CN" sz="1800" kern="0" dirty="0">
                          <a:effectLst/>
                        </a:rPr>
                        <a:t>原因分析</a:t>
                      </a:r>
                      <a:endParaRPr lang="zh-CN" sz="18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c>
                  <a:txBody>
                    <a:bodyPr/>
                    <a:lstStyle/>
                    <a:p>
                      <a:pPr algn="ctr" fontAlgn="ctr">
                        <a:lnSpc>
                          <a:spcPts val="2000"/>
                        </a:lnSpc>
                        <a:spcAft>
                          <a:spcPts val="0"/>
                        </a:spcAft>
                      </a:pPr>
                      <a:r>
                        <a:rPr lang="zh-CN" sz="1800" kern="0" dirty="0">
                          <a:effectLst/>
                        </a:rPr>
                        <a:t>诊改措施</a:t>
                      </a:r>
                      <a:endParaRPr lang="zh-CN" sz="18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r>
              <a:tr h="674316">
                <a:tc rowSpan="2">
                  <a:txBody>
                    <a:bodyPr/>
                    <a:lstStyle/>
                    <a:p>
                      <a:pPr marL="9525" indent="95885" algn="just">
                        <a:lnSpc>
                          <a:spcPts val="2000"/>
                        </a:lnSpc>
                        <a:spcAft>
                          <a:spcPts val="0"/>
                        </a:spcAft>
                      </a:pPr>
                      <a:r>
                        <a:rPr lang="en-US" sz="1600" kern="0" dirty="0">
                          <a:effectLst/>
                        </a:rPr>
                        <a:t>2.</a:t>
                      </a:r>
                      <a:r>
                        <a:rPr lang="zh-CN" sz="1600" kern="0" dirty="0">
                          <a:effectLst/>
                        </a:rPr>
                        <a:t>师资队伍</a:t>
                      </a:r>
                      <a:endParaRPr lang="zh-CN" sz="16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c>
                  <a:txBody>
                    <a:bodyPr/>
                    <a:lstStyle/>
                    <a:p>
                      <a:pPr indent="103505" algn="ctr" fontAlgn="ctr">
                        <a:lnSpc>
                          <a:spcPts val="2000"/>
                        </a:lnSpc>
                        <a:spcAft>
                          <a:spcPts val="0"/>
                        </a:spcAft>
                      </a:pPr>
                      <a:r>
                        <a:rPr lang="en-US" sz="1400" kern="0" dirty="0">
                          <a:effectLst/>
                        </a:rPr>
                        <a:t>4)</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dirty="0">
                          <a:effectLst/>
                        </a:rPr>
                        <a:t>在职培训人次</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70%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en-US" sz="1400" kern="0">
                          <a:effectLst/>
                        </a:rPr>
                        <a:t>2018-19</a:t>
                      </a:r>
                      <a:r>
                        <a:rPr lang="zh-CN" sz="1400" kern="0">
                          <a:effectLst/>
                        </a:rPr>
                        <a:t>年度还没有过完，暑假是培训的高峰期，预期全年能够达成目标</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zh-CN" sz="1400" kern="0">
                          <a:effectLst/>
                        </a:rPr>
                        <a:t>现在与相关培训项目接洽，计划安排暑假培训，通过暑假完成年度培训任务</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r>
              <a:tr h="896313">
                <a:tc vMerge="1">
                  <a:tcPr/>
                </a:tc>
                <a:tc>
                  <a:txBody>
                    <a:bodyPr/>
                    <a:lstStyle/>
                    <a:p>
                      <a:pPr indent="103505" algn="ctr" fontAlgn="ctr">
                        <a:lnSpc>
                          <a:spcPts val="2000"/>
                        </a:lnSpc>
                        <a:spcAft>
                          <a:spcPts val="0"/>
                        </a:spcAft>
                      </a:pPr>
                      <a:r>
                        <a:rPr lang="en-US" sz="1400" kern="0">
                          <a:effectLst/>
                        </a:rPr>
                        <a:t>5)</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dirty="0">
                          <a:effectLst/>
                        </a:rPr>
                        <a:t>引进教师人数</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引进条件需要博士，门槛太高，无人应聘</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zh-CN" sz="1400" kern="0">
                          <a:effectLst/>
                        </a:rPr>
                        <a:t>希望学校在引进条件设置时能根据不同专业实际情况设置，引进需要的人才；在职代会讨论中提出引进要求</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r>
              <a:tr h="674316">
                <a:tc>
                  <a:txBody>
                    <a:bodyPr/>
                    <a:lstStyle/>
                    <a:p>
                      <a:pPr marL="9525" indent="95885" algn="just">
                        <a:lnSpc>
                          <a:spcPts val="2000"/>
                        </a:lnSpc>
                        <a:spcAft>
                          <a:spcPts val="0"/>
                        </a:spcAft>
                      </a:pPr>
                      <a:r>
                        <a:rPr lang="en-US" sz="1600" kern="0" dirty="0">
                          <a:effectLst/>
                        </a:rPr>
                        <a:t>3.</a:t>
                      </a:r>
                      <a:r>
                        <a:rPr lang="zh-CN" sz="1600" kern="0" dirty="0">
                          <a:effectLst/>
                        </a:rPr>
                        <a:t>教学资源</a:t>
                      </a:r>
                      <a:endParaRPr lang="zh-CN" sz="16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c>
                  <a:txBody>
                    <a:bodyPr/>
                    <a:lstStyle/>
                    <a:p>
                      <a:pPr indent="103505" algn="ctr" fontAlgn="ctr">
                        <a:lnSpc>
                          <a:spcPts val="2000"/>
                        </a:lnSpc>
                        <a:spcAft>
                          <a:spcPts val="0"/>
                        </a:spcAft>
                      </a:pPr>
                      <a:r>
                        <a:rPr lang="en-US" sz="1400" kern="0">
                          <a:effectLst/>
                        </a:rPr>
                        <a:t>7)</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a:effectLst/>
                        </a:rPr>
                        <a:t>在线题库开发</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学院本年度没有设立该项目，没有新的立项</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不管学院是否立项，作为专业团队，进行建设，再选择合适机会进行申报，验收</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r>
              <a:tr h="674316">
                <a:tc>
                  <a:txBody>
                    <a:bodyPr/>
                    <a:lstStyle/>
                    <a:p>
                      <a:pPr marL="9525" indent="95885" algn="just" fontAlgn="ctr">
                        <a:lnSpc>
                          <a:spcPts val="2000"/>
                        </a:lnSpc>
                        <a:spcAft>
                          <a:spcPts val="0"/>
                        </a:spcAft>
                      </a:pPr>
                      <a:r>
                        <a:rPr lang="en-US" sz="1600" kern="0" dirty="0">
                          <a:effectLst/>
                        </a:rPr>
                        <a:t>4.</a:t>
                      </a:r>
                      <a:r>
                        <a:rPr lang="zh-CN" sz="1600" kern="0" dirty="0">
                          <a:effectLst/>
                        </a:rPr>
                        <a:t>实训条件</a:t>
                      </a:r>
                      <a:endParaRPr lang="zh-CN" sz="16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c>
                  <a:txBody>
                    <a:bodyPr/>
                    <a:lstStyle/>
                    <a:p>
                      <a:pPr indent="103505" algn="ctr" fontAlgn="ctr">
                        <a:lnSpc>
                          <a:spcPts val="2000"/>
                        </a:lnSpc>
                        <a:spcAft>
                          <a:spcPts val="0"/>
                        </a:spcAft>
                      </a:pPr>
                      <a:r>
                        <a:rPr lang="en-US" sz="1400" kern="0">
                          <a:effectLst/>
                        </a:rPr>
                        <a:t>9)</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a:effectLst/>
                        </a:rPr>
                        <a:t>校内实训室数量</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80%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未有立项</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l" fontAlgn="ctr">
                        <a:lnSpc>
                          <a:spcPts val="2000"/>
                        </a:lnSpc>
                        <a:spcAft>
                          <a:spcPts val="0"/>
                        </a:spcAft>
                      </a:pPr>
                      <a:r>
                        <a:rPr lang="zh-CN" sz="1400" kern="0" dirty="0">
                          <a:effectLst/>
                        </a:rPr>
                        <a:t>在不能扩大硬件条件时，进行软件的建设，购买合适的实训软件解决校内实训条件的不足</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r>
              <a:tr h="452319">
                <a:tc rowSpan="2">
                  <a:txBody>
                    <a:bodyPr/>
                    <a:lstStyle/>
                    <a:p>
                      <a:pPr marL="9525" indent="95885" algn="just" fontAlgn="ctr">
                        <a:lnSpc>
                          <a:spcPts val="2000"/>
                        </a:lnSpc>
                        <a:spcAft>
                          <a:spcPts val="0"/>
                        </a:spcAft>
                      </a:pPr>
                      <a:r>
                        <a:rPr lang="en-US" sz="1600" kern="0" dirty="0">
                          <a:effectLst/>
                        </a:rPr>
                        <a:t>7.</a:t>
                      </a:r>
                      <a:r>
                        <a:rPr lang="zh-CN" sz="1600" kern="0" dirty="0">
                          <a:effectLst/>
                        </a:rPr>
                        <a:t>科研及社会服务</a:t>
                      </a:r>
                      <a:endParaRPr lang="zh-CN" sz="1600" kern="100" dirty="0">
                        <a:effectLst/>
                        <a:latin typeface="Calibri" panose="020F0502020204030204"/>
                        <a:ea typeface="宋体" panose="02010600030101010101" pitchFamily="2" charset="-122"/>
                        <a:cs typeface="Times New Roman" panose="02020603050405020304"/>
                      </a:endParaRPr>
                    </a:p>
                  </a:txBody>
                  <a:tcPr marL="8325" marR="8325" marT="8325" marB="0" anchor="ctr"/>
                </a:tc>
                <a:tc>
                  <a:txBody>
                    <a:bodyPr/>
                    <a:lstStyle/>
                    <a:p>
                      <a:pPr indent="103505" algn="ctr" fontAlgn="ctr">
                        <a:lnSpc>
                          <a:spcPts val="2000"/>
                        </a:lnSpc>
                        <a:spcAft>
                          <a:spcPts val="0"/>
                        </a:spcAft>
                      </a:pPr>
                      <a:r>
                        <a:rPr lang="en-US" sz="1400" kern="0">
                          <a:effectLst/>
                        </a:rPr>
                        <a:t>15)</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a:effectLst/>
                        </a:rPr>
                        <a:t>公开发表学术论文</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84.62%</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rowSpan="2">
                  <a:txBody>
                    <a:bodyPr/>
                    <a:lstStyle/>
                    <a:p>
                      <a:pPr algn="l" fontAlgn="ctr">
                        <a:lnSpc>
                          <a:spcPts val="2000"/>
                        </a:lnSpc>
                        <a:spcAft>
                          <a:spcPts val="0"/>
                        </a:spcAft>
                      </a:pPr>
                      <a:r>
                        <a:rPr lang="zh-CN" sz="1400" kern="0">
                          <a:effectLst/>
                        </a:rPr>
                        <a:t>本年度没有职称晋升的老师，缺乏高产量的老师；教研、科研分可以互相弥补，老师们比较重视教研教改项目，对科研重视不够</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rowSpan="2">
                  <a:txBody>
                    <a:bodyPr/>
                    <a:lstStyle/>
                    <a:p>
                      <a:pPr algn="l" fontAlgn="ctr">
                        <a:lnSpc>
                          <a:spcPts val="2000"/>
                        </a:lnSpc>
                        <a:spcAft>
                          <a:spcPts val="0"/>
                        </a:spcAft>
                      </a:pPr>
                      <a:r>
                        <a:rPr lang="zh-CN" sz="1400" kern="0" dirty="0">
                          <a:effectLst/>
                        </a:rPr>
                        <a:t>出台政策调动教师参与科研等项目的积极性，开展项目申报等方面的培训助推教师项目申报；鼓励老师们将教研教改的成果转化为科研成果；形成学术研究的氛围</a:t>
                      </a:r>
                      <a:endParaRPr lang="zh-CN" sz="1400" kern="100" dirty="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r>
              <a:tr h="887988">
                <a:tc vMerge="1">
                  <a:tcPr/>
                </a:tc>
                <a:tc>
                  <a:txBody>
                    <a:bodyPr/>
                    <a:lstStyle/>
                    <a:p>
                      <a:pPr indent="103505" algn="ctr" fontAlgn="ctr">
                        <a:lnSpc>
                          <a:spcPts val="2000"/>
                        </a:lnSpc>
                        <a:spcAft>
                          <a:spcPts val="0"/>
                        </a:spcAft>
                      </a:pPr>
                      <a:r>
                        <a:rPr lang="en-US" sz="1400" kern="0">
                          <a:effectLst/>
                        </a:rPr>
                        <a:t>17)</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indent="103505" algn="l" fontAlgn="ctr">
                        <a:lnSpc>
                          <a:spcPts val="2000"/>
                        </a:lnSpc>
                        <a:spcAft>
                          <a:spcPts val="0"/>
                        </a:spcAft>
                      </a:pPr>
                      <a:r>
                        <a:rPr lang="zh-CN" sz="1400" kern="0">
                          <a:effectLst/>
                        </a:rPr>
                        <a:t>出版教材专著</a:t>
                      </a:r>
                      <a:endParaRPr lang="zh-CN" sz="1400" kern="100">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a:txBody>
                    <a:bodyPr/>
                    <a:lstStyle/>
                    <a:p>
                      <a:pPr algn="ctr" fontAlgn="ctr">
                        <a:lnSpc>
                          <a:spcPts val="2000"/>
                        </a:lnSpc>
                        <a:spcAft>
                          <a:spcPts val="0"/>
                        </a:spcAft>
                      </a:pPr>
                      <a:r>
                        <a:rPr lang="en-US" sz="1600" b="1" kern="0" dirty="0">
                          <a:solidFill>
                            <a:srgbClr val="FF6600"/>
                          </a:solidFill>
                          <a:effectLst/>
                        </a:rPr>
                        <a:t>0</a:t>
                      </a:r>
                      <a:endParaRPr lang="zh-CN" sz="1600" b="1" kern="100" dirty="0">
                        <a:solidFill>
                          <a:srgbClr val="FF6600"/>
                        </a:solidFill>
                        <a:effectLst/>
                        <a:latin typeface="Calibri" panose="020F0502020204030204"/>
                        <a:ea typeface="宋体" panose="02010600030101010101" pitchFamily="2" charset="-122"/>
                        <a:cs typeface="Times New Roman" panose="02020603050405020304"/>
                      </a:endParaRPr>
                    </a:p>
                  </a:txBody>
                  <a:tcPr marL="8325" marR="8325" marT="8325" marB="0" anchor="ctr">
                    <a:solidFill>
                      <a:schemeClr val="accent1">
                        <a:lumMod val="20000"/>
                        <a:lumOff val="80000"/>
                      </a:schemeClr>
                    </a:solidFill>
                  </a:tcPr>
                </a:tc>
                <a:tc vMerge="1">
                  <a:tcPr/>
                </a:tc>
                <a:tc vMerge="1">
                  <a:tcPr/>
                </a:tc>
              </a:tr>
            </a:tbl>
          </a:graphicData>
        </a:graphic>
      </p:graphicFrame>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graphicFrame>
        <p:nvGraphicFramePr>
          <p:cNvPr id="16" name="图表 15"/>
          <p:cNvGraphicFramePr/>
          <p:nvPr/>
        </p:nvGraphicFramePr>
        <p:xfrm>
          <a:off x="5102800" y="1916832"/>
          <a:ext cx="6246440" cy="3675856"/>
        </p:xfrm>
        <a:graphic>
          <a:graphicData uri="http://schemas.openxmlformats.org/drawingml/2006/chart">
            <c:chart xmlns:c="http://schemas.openxmlformats.org/drawingml/2006/chart" xmlns:r="http://schemas.openxmlformats.org/officeDocument/2006/relationships" r:id="rId1"/>
          </a:graphicData>
        </a:graphic>
      </p:graphicFrame>
      <p:sp>
        <p:nvSpPr>
          <p:cNvPr id="17" name="矩形 16"/>
          <p:cNvSpPr/>
          <p:nvPr/>
        </p:nvSpPr>
        <p:spPr>
          <a:xfrm>
            <a:off x="489528" y="2018665"/>
            <a:ext cx="4211955" cy="3323987"/>
          </a:xfrm>
          <a:prstGeom prst="rect">
            <a:avLst/>
          </a:prstGeom>
          <a:noFill/>
        </p:spPr>
        <p:txBody>
          <a:bodyPr wrap="square">
            <a:spAutoFit/>
          </a:bodyPr>
          <a:lstStyle/>
          <a:p>
            <a:pPr indent="356870" algn="just">
              <a:lnSpc>
                <a:spcPct val="150000"/>
              </a:lnSpc>
              <a:spcAft>
                <a:spcPts val="0"/>
              </a:spcAft>
            </a:pPr>
            <a:r>
              <a:rPr lang="en-US" altLang="zh-CN" sz="2000" b="1" kern="2200" dirty="0">
                <a:solidFill>
                  <a:srgbClr val="C00000"/>
                </a:solidFill>
                <a:latin typeface="宋体" panose="02010600030101010101" pitchFamily="2" charset="-122"/>
                <a:ea typeface="等线" panose="02010600030101010101" charset="-122"/>
                <a:cs typeface="黑体" panose="02010609060101010101" charset="-122"/>
              </a:rPr>
              <a:t> </a:t>
            </a:r>
            <a:r>
              <a:rPr lang="en-US" altLang="zh-CN" sz="2000" kern="2200" dirty="0" smtClean="0">
                <a:latin typeface="+mn-ea"/>
                <a:cs typeface="黑体" panose="02010609060101010101" charset="-122"/>
              </a:rPr>
              <a:t>2016-2018</a:t>
            </a:r>
            <a:r>
              <a:rPr lang="zh-CN" altLang="zh-CN" sz="2000" kern="2200" dirty="0">
                <a:latin typeface="+mn-ea"/>
                <a:cs typeface="黑体" panose="02010609060101010101" charset="-122"/>
              </a:rPr>
              <a:t>年</a:t>
            </a:r>
            <a:r>
              <a:rPr lang="en-US" altLang="zh-CN" sz="2000" kern="2200" dirty="0" smtClean="0">
                <a:latin typeface="+mn-ea"/>
                <a:cs typeface="黑体" panose="02010609060101010101" charset="-122"/>
                <a:sym typeface="+mn-ea"/>
              </a:rPr>
              <a:t>专业招生规模计划数是年均300人以上，</a:t>
            </a:r>
            <a:r>
              <a:rPr lang="zh-CN" altLang="en-US" sz="2000" kern="2200" dirty="0" smtClean="0">
                <a:latin typeface="+mn-ea"/>
                <a:cs typeface="黑体" panose="02010609060101010101" charset="-122"/>
                <a:sym typeface="+mn-ea"/>
              </a:rPr>
              <a:t>在校生规模控制在</a:t>
            </a:r>
            <a:r>
              <a:rPr lang="en-US" altLang="zh-CN" sz="2000" kern="2200" dirty="0" smtClean="0">
                <a:latin typeface="+mn-ea"/>
                <a:cs typeface="黑体" panose="02010609060101010101" charset="-122"/>
                <a:sym typeface="+mn-ea"/>
              </a:rPr>
              <a:t>1000</a:t>
            </a:r>
            <a:r>
              <a:rPr lang="zh-CN" altLang="en-US" sz="2000" kern="2200" dirty="0" smtClean="0">
                <a:latin typeface="+mn-ea"/>
                <a:cs typeface="黑体" panose="02010609060101010101" charset="-122"/>
                <a:sym typeface="+mn-ea"/>
              </a:rPr>
              <a:t>人左右</a:t>
            </a:r>
            <a:r>
              <a:rPr lang="en-US" altLang="zh-CN" sz="2000" kern="2200" dirty="0" smtClean="0">
                <a:latin typeface="+mn-ea"/>
                <a:cs typeface="黑体" panose="02010609060101010101" charset="-122"/>
                <a:sym typeface="+mn-ea"/>
              </a:rPr>
              <a:t>，实际招生人数1020人，</a:t>
            </a:r>
            <a:r>
              <a:rPr lang="zh-CN" altLang="en-US" sz="2000" kern="2200" dirty="0" smtClean="0">
                <a:latin typeface="+mn-ea"/>
                <a:cs typeface="黑体" panose="02010609060101010101" charset="-122"/>
                <a:sym typeface="+mn-ea"/>
              </a:rPr>
              <a:t>录取人数虽然有逐年下降的趋势，但录取分数线及</a:t>
            </a:r>
            <a:r>
              <a:rPr lang="en-US" altLang="zh-CN" sz="2000" kern="2200" dirty="0" smtClean="0">
                <a:latin typeface="+mn-ea"/>
                <a:cs typeface="黑体" panose="02010609060101010101" charset="-122"/>
                <a:sym typeface="+mn-ea"/>
              </a:rPr>
              <a:t>录取率</a:t>
            </a:r>
            <a:r>
              <a:rPr lang="zh-CN" altLang="en-US" sz="2000" kern="2200" dirty="0" smtClean="0">
                <a:latin typeface="+mn-ea"/>
                <a:cs typeface="黑体" panose="02010609060101010101" charset="-122"/>
                <a:sym typeface="+mn-ea"/>
              </a:rPr>
              <a:t>等</a:t>
            </a:r>
            <a:r>
              <a:rPr lang="en-US" altLang="zh-CN" sz="2000" kern="2200" dirty="0" smtClean="0">
                <a:latin typeface="+mn-ea"/>
                <a:cs typeface="黑体" panose="02010609060101010101" charset="-122"/>
                <a:sym typeface="+mn-ea"/>
              </a:rPr>
              <a:t>比例逐年提升</a:t>
            </a:r>
            <a:r>
              <a:rPr lang="zh-CN" altLang="en-US" sz="2000" kern="2200" dirty="0" smtClean="0">
                <a:latin typeface="+mn-ea"/>
                <a:cs typeface="黑体" panose="02010609060101010101" charset="-122"/>
                <a:sym typeface="+mn-ea"/>
              </a:rPr>
              <a:t>，</a:t>
            </a:r>
            <a:r>
              <a:rPr lang="zh-CN" altLang="en-US" sz="2000" b="1" kern="2200" dirty="0" smtClean="0">
                <a:solidFill>
                  <a:srgbClr val="FF6600"/>
                </a:solidFill>
                <a:latin typeface="+mn-ea"/>
                <a:cs typeface="黑体" panose="02010609060101010101" charset="-122"/>
                <a:sym typeface="+mn-ea"/>
              </a:rPr>
              <a:t>三年目标达成率</a:t>
            </a:r>
            <a:r>
              <a:rPr lang="en-US" altLang="zh-CN" sz="2000" b="1" kern="2200" dirty="0" smtClean="0">
                <a:solidFill>
                  <a:srgbClr val="FF6600"/>
                </a:solidFill>
                <a:latin typeface="+mn-ea"/>
                <a:cs typeface="黑体" panose="02010609060101010101" charset="-122"/>
                <a:sym typeface="+mn-ea"/>
              </a:rPr>
              <a:t>100%。</a:t>
            </a:r>
            <a:endParaRPr lang="en-US" altLang="zh-CN" sz="2000" b="1" kern="2200" dirty="0" smtClean="0">
              <a:solidFill>
                <a:srgbClr val="FF6600"/>
              </a:solidFill>
              <a:latin typeface="+mn-ea"/>
              <a:cs typeface="黑体" panose="02010609060101010101" charset="-122"/>
            </a:endParaRPr>
          </a:p>
        </p:txBody>
      </p:sp>
      <p:sp>
        <p:nvSpPr>
          <p:cNvPr id="24" name="矩形 23"/>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招生情况</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等腰三角形 24"/>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Tree>
    <p:custDataLst>
      <p:tags r:id="rId2"/>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24"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7" name="矩形 16"/>
          <p:cNvSpPr/>
          <p:nvPr/>
        </p:nvSpPr>
        <p:spPr>
          <a:xfrm>
            <a:off x="489528" y="2018665"/>
            <a:ext cx="4211955" cy="4142096"/>
          </a:xfrm>
          <a:prstGeom prst="rect">
            <a:avLst/>
          </a:prstGeom>
          <a:noFill/>
        </p:spPr>
        <p:txBody>
          <a:bodyPr wrap="square">
            <a:spAutoFit/>
          </a:bodyPr>
          <a:lstStyle/>
          <a:p>
            <a:pPr indent="356870" algn="just">
              <a:lnSpc>
                <a:spcPts val="2900"/>
              </a:lnSpc>
            </a:pPr>
            <a:r>
              <a:rPr lang="en-US" altLang="zh-CN" sz="1700" kern="2200" dirty="0" smtClean="0">
                <a:latin typeface="+mn-ea"/>
                <a:cs typeface="黑体" panose="02010609060101010101" charset="-122"/>
              </a:rPr>
              <a:t>2016-2018</a:t>
            </a:r>
            <a:r>
              <a:rPr lang="zh-CN" altLang="zh-CN" sz="1700" kern="2200" dirty="0">
                <a:latin typeface="+mn-ea"/>
                <a:cs typeface="黑体" panose="02010609060101010101" charset="-122"/>
              </a:rPr>
              <a:t>年三年计划引进</a:t>
            </a:r>
            <a:r>
              <a:rPr lang="en-US" altLang="zh-CN" sz="1700" kern="2200" dirty="0">
                <a:latin typeface="+mn-ea"/>
                <a:cs typeface="黑体" panose="02010609060101010101" charset="-122"/>
              </a:rPr>
              <a:t>3</a:t>
            </a:r>
            <a:r>
              <a:rPr lang="zh-CN" altLang="en-US" sz="1700" kern="2200" dirty="0">
                <a:latin typeface="+mn-ea"/>
                <a:cs typeface="黑体" panose="02010609060101010101" charset="-122"/>
              </a:rPr>
              <a:t>名</a:t>
            </a:r>
            <a:r>
              <a:rPr lang="zh-CN" altLang="zh-CN" sz="1700" kern="2200" dirty="0">
                <a:latin typeface="+mn-ea"/>
                <a:cs typeface="黑体" panose="02010609060101010101" charset="-122"/>
              </a:rPr>
              <a:t>专业教师，使人数达</a:t>
            </a:r>
            <a:r>
              <a:rPr lang="en-US" altLang="zh-CN" sz="1700" kern="2200" dirty="0">
                <a:latin typeface="+mn-ea"/>
                <a:cs typeface="黑体" panose="02010609060101010101" charset="-122"/>
              </a:rPr>
              <a:t>28</a:t>
            </a:r>
            <a:r>
              <a:rPr lang="zh-CN" altLang="en-US" sz="1700" kern="2200" dirty="0">
                <a:latin typeface="+mn-ea"/>
                <a:cs typeface="黑体" panose="02010609060101010101" charset="-122"/>
              </a:rPr>
              <a:t>人，实际</a:t>
            </a:r>
            <a:r>
              <a:rPr lang="en-US" altLang="zh-CN" sz="1700" kern="2200" dirty="0">
                <a:latin typeface="+mn-ea"/>
                <a:cs typeface="黑体" panose="02010609060101010101" charset="-122"/>
              </a:rPr>
              <a:t>2016</a:t>
            </a:r>
            <a:r>
              <a:rPr lang="zh-CN" altLang="en-US" sz="1700" kern="2200" dirty="0">
                <a:latin typeface="+mn-ea"/>
                <a:cs typeface="黑体" panose="02010609060101010101" charset="-122"/>
              </a:rPr>
              <a:t>年</a:t>
            </a:r>
            <a:r>
              <a:rPr lang="zh-CN" altLang="zh-CN" sz="1700" kern="2200" dirty="0">
                <a:latin typeface="+mn-ea"/>
                <a:cs typeface="黑体" panose="02010609060101010101" charset="-122"/>
              </a:rPr>
              <a:t>新增</a:t>
            </a:r>
            <a:r>
              <a:rPr lang="en-US" altLang="zh-CN" sz="1700" kern="2200" dirty="0">
                <a:latin typeface="+mn-ea"/>
                <a:cs typeface="黑体" panose="02010609060101010101" charset="-122"/>
              </a:rPr>
              <a:t>1</a:t>
            </a:r>
            <a:r>
              <a:rPr lang="zh-CN" altLang="zh-CN" sz="1700" kern="2200" dirty="0">
                <a:latin typeface="+mn-ea"/>
                <a:cs typeface="黑体" panose="02010609060101010101" charset="-122"/>
              </a:rPr>
              <a:t>名，人数达</a:t>
            </a:r>
            <a:r>
              <a:rPr lang="en-US" altLang="zh-CN" sz="1700" kern="2200" dirty="0">
                <a:latin typeface="+mn-ea"/>
                <a:cs typeface="黑体" panose="02010609060101010101" charset="-122"/>
              </a:rPr>
              <a:t>26</a:t>
            </a:r>
            <a:r>
              <a:rPr lang="zh-CN" altLang="en-US" sz="1700" kern="2200" dirty="0">
                <a:latin typeface="+mn-ea"/>
                <a:cs typeface="黑体" panose="02010609060101010101" charset="-122"/>
              </a:rPr>
              <a:t>人</a:t>
            </a:r>
            <a:r>
              <a:rPr lang="zh-CN" altLang="zh-CN" sz="1700" kern="2200" dirty="0">
                <a:latin typeface="+mn-ea"/>
                <a:cs typeface="黑体" panose="02010609060101010101" charset="-122"/>
              </a:rPr>
              <a:t>；职称上，高级职称</a:t>
            </a:r>
            <a:r>
              <a:rPr lang="en-US" altLang="zh-CN" sz="1700" kern="2200" dirty="0">
                <a:latin typeface="+mn-ea"/>
                <a:cs typeface="黑体" panose="02010609060101010101" charset="-122"/>
              </a:rPr>
              <a:t>17</a:t>
            </a:r>
            <a:r>
              <a:rPr lang="zh-CN" altLang="en-US" sz="1700" kern="2200" dirty="0">
                <a:latin typeface="+mn-ea"/>
                <a:cs typeface="黑体" panose="02010609060101010101" charset="-122"/>
              </a:rPr>
              <a:t>人，</a:t>
            </a:r>
            <a:r>
              <a:rPr lang="zh-CN" altLang="zh-CN" sz="1700" kern="2200" dirty="0">
                <a:latin typeface="+mn-ea"/>
                <a:cs typeface="黑体" panose="02010609060101010101" charset="-122"/>
              </a:rPr>
              <a:t>占</a:t>
            </a:r>
            <a:r>
              <a:rPr lang="en-US" altLang="zh-CN" sz="1700" kern="2200" dirty="0">
                <a:latin typeface="+mn-ea"/>
                <a:cs typeface="黑体" panose="02010609060101010101" charset="-122"/>
              </a:rPr>
              <a:t>68%</a:t>
            </a:r>
            <a:r>
              <a:rPr lang="zh-CN" altLang="en-US" sz="1700" kern="2200" dirty="0">
                <a:latin typeface="+mn-ea"/>
                <a:cs typeface="黑体" panose="02010609060101010101" charset="-122"/>
              </a:rPr>
              <a:t>，</a:t>
            </a:r>
            <a:r>
              <a:rPr lang="en-US" altLang="zh-CN" sz="1700" kern="2200" dirty="0">
                <a:latin typeface="+mn-ea"/>
                <a:cs typeface="黑体" panose="02010609060101010101" charset="-122"/>
              </a:rPr>
              <a:t>2016</a:t>
            </a:r>
            <a:r>
              <a:rPr lang="zh-CN" altLang="en-US" sz="1700" kern="2200" dirty="0">
                <a:latin typeface="+mn-ea"/>
                <a:cs typeface="黑体" panose="02010609060101010101" charset="-122"/>
              </a:rPr>
              <a:t>年晋升副教授</a:t>
            </a:r>
            <a:r>
              <a:rPr lang="en-US" altLang="zh-CN" sz="1700" kern="2200" dirty="0">
                <a:latin typeface="+mn-ea"/>
                <a:cs typeface="黑体" panose="02010609060101010101" charset="-122"/>
              </a:rPr>
              <a:t>2</a:t>
            </a:r>
            <a:r>
              <a:rPr lang="zh-CN" altLang="en-US" sz="1700" kern="2200" dirty="0">
                <a:latin typeface="+mn-ea"/>
                <a:cs typeface="黑体" panose="02010609060101010101" charset="-122"/>
              </a:rPr>
              <a:t>名，占比</a:t>
            </a:r>
            <a:r>
              <a:rPr lang="en-US" altLang="zh-CN" sz="1700" kern="2200" dirty="0">
                <a:latin typeface="+mn-ea"/>
                <a:cs typeface="黑体" panose="02010609060101010101" charset="-122"/>
              </a:rPr>
              <a:t>73%</a:t>
            </a:r>
            <a:r>
              <a:rPr lang="zh-CN" altLang="en-US" sz="1700" kern="2200" dirty="0">
                <a:latin typeface="+mn-ea"/>
                <a:cs typeface="黑体" panose="02010609060101010101" charset="-122"/>
              </a:rPr>
              <a:t>，</a:t>
            </a:r>
            <a:r>
              <a:rPr lang="en-US" altLang="zh-CN" sz="1700" kern="2200" dirty="0">
                <a:latin typeface="+mn-ea"/>
                <a:cs typeface="黑体" panose="02010609060101010101" charset="-122"/>
              </a:rPr>
              <a:t>2018</a:t>
            </a:r>
            <a:r>
              <a:rPr lang="zh-CN" altLang="en-US" sz="1700" kern="2200" dirty="0">
                <a:latin typeface="+mn-ea"/>
                <a:cs typeface="黑体" panose="02010609060101010101" charset="-122"/>
              </a:rPr>
              <a:t>年晋升正教授</a:t>
            </a:r>
            <a:r>
              <a:rPr lang="en-US" altLang="zh-CN" sz="1700" kern="2200" dirty="0">
                <a:latin typeface="+mn-ea"/>
                <a:cs typeface="黑体" panose="02010609060101010101" charset="-122"/>
              </a:rPr>
              <a:t>1</a:t>
            </a:r>
            <a:r>
              <a:rPr lang="zh-CN" altLang="en-US" sz="1700" kern="2200" dirty="0">
                <a:latin typeface="+mn-ea"/>
                <a:cs typeface="黑体" panose="02010609060101010101" charset="-122"/>
              </a:rPr>
              <a:t>名；学历上，本科率</a:t>
            </a:r>
            <a:r>
              <a:rPr lang="en-US" altLang="zh-CN" sz="1700" kern="2200" dirty="0">
                <a:latin typeface="+mn-ea"/>
                <a:cs typeface="黑体" panose="02010609060101010101" charset="-122"/>
              </a:rPr>
              <a:t>100%</a:t>
            </a:r>
            <a:r>
              <a:rPr lang="zh-CN" altLang="en-US" sz="1700" kern="2200" dirty="0">
                <a:latin typeface="+mn-ea"/>
                <a:cs typeface="黑体" panose="02010609060101010101" charset="-122"/>
              </a:rPr>
              <a:t>，</a:t>
            </a:r>
            <a:r>
              <a:rPr lang="zh-CN" altLang="zh-CN" sz="1700" kern="2200" dirty="0">
                <a:latin typeface="+mn-ea"/>
                <a:cs typeface="黑体" panose="02010609060101010101" charset="-122"/>
              </a:rPr>
              <a:t>研究生</a:t>
            </a:r>
            <a:r>
              <a:rPr lang="zh-CN" altLang="en-US" sz="1700" kern="2200" dirty="0">
                <a:latin typeface="+mn-ea"/>
                <a:cs typeface="黑体" panose="02010609060101010101" charset="-122"/>
              </a:rPr>
              <a:t>及</a:t>
            </a:r>
            <a:r>
              <a:rPr lang="zh-CN" altLang="zh-CN" sz="1700" kern="2200" dirty="0">
                <a:latin typeface="+mn-ea"/>
                <a:cs typeface="黑体" panose="02010609060101010101" charset="-122"/>
              </a:rPr>
              <a:t>以上</a:t>
            </a:r>
            <a:r>
              <a:rPr lang="en-US" altLang="zh-CN" sz="1700" kern="2200" dirty="0">
                <a:latin typeface="+mn-ea"/>
                <a:cs typeface="黑体" panose="02010609060101010101" charset="-122"/>
              </a:rPr>
              <a:t>23</a:t>
            </a:r>
            <a:r>
              <a:rPr lang="zh-CN" altLang="en-US" sz="1700" kern="2200" dirty="0">
                <a:latin typeface="+mn-ea"/>
                <a:cs typeface="黑体" panose="02010609060101010101" charset="-122"/>
              </a:rPr>
              <a:t>人，占比</a:t>
            </a:r>
            <a:r>
              <a:rPr lang="en-US" altLang="zh-CN" sz="1700" kern="2200" dirty="0">
                <a:latin typeface="+mn-ea"/>
                <a:cs typeface="黑体" panose="02010609060101010101" charset="-122"/>
              </a:rPr>
              <a:t>88%</a:t>
            </a:r>
            <a:r>
              <a:rPr lang="zh-CN" altLang="en-US" sz="1700" kern="2200" dirty="0">
                <a:latin typeface="+mn-ea"/>
                <a:cs typeface="黑体" panose="02010609060101010101" charset="-122"/>
              </a:rPr>
              <a:t>；年龄上，</a:t>
            </a:r>
            <a:r>
              <a:rPr lang="en-US" altLang="zh-CN" sz="1700" kern="2200" dirty="0">
                <a:latin typeface="+mn-ea"/>
                <a:cs typeface="黑体" panose="02010609060101010101" charset="-122"/>
              </a:rPr>
              <a:t>40</a:t>
            </a:r>
            <a:r>
              <a:rPr lang="zh-CN" altLang="zh-CN" sz="1700" kern="2200" dirty="0">
                <a:latin typeface="+mn-ea"/>
                <a:cs typeface="黑体" panose="02010609060101010101" charset="-122"/>
              </a:rPr>
              <a:t>岁以下的教师</a:t>
            </a:r>
            <a:r>
              <a:rPr lang="en-US" altLang="zh-CN" sz="1700" kern="2200" dirty="0">
                <a:latin typeface="+mn-ea"/>
                <a:cs typeface="黑体" panose="02010609060101010101" charset="-122"/>
              </a:rPr>
              <a:t>8</a:t>
            </a:r>
            <a:r>
              <a:rPr lang="zh-CN" altLang="en-US" sz="1700" kern="2200" dirty="0">
                <a:latin typeface="+mn-ea"/>
                <a:cs typeface="黑体" panose="02010609060101010101" charset="-122"/>
              </a:rPr>
              <a:t>人，</a:t>
            </a:r>
            <a:r>
              <a:rPr lang="zh-CN" altLang="zh-CN" sz="1700" kern="2200" dirty="0">
                <a:latin typeface="+mn-ea"/>
                <a:cs typeface="黑体" panose="02010609060101010101" charset="-122"/>
              </a:rPr>
              <a:t>占比</a:t>
            </a:r>
            <a:r>
              <a:rPr lang="en-US" altLang="zh-CN" sz="1700" kern="2200" dirty="0">
                <a:latin typeface="+mn-ea"/>
                <a:cs typeface="黑体" panose="02010609060101010101" charset="-122"/>
              </a:rPr>
              <a:t>31%</a:t>
            </a:r>
            <a:r>
              <a:rPr lang="zh-CN" altLang="en-US" sz="1700" kern="2200" dirty="0">
                <a:latin typeface="+mn-ea"/>
                <a:cs typeface="黑体" panose="02010609060101010101" charset="-122"/>
              </a:rPr>
              <a:t>，</a:t>
            </a:r>
            <a:r>
              <a:rPr lang="zh-CN" altLang="zh-CN" sz="1700" kern="2200" dirty="0">
                <a:latin typeface="+mn-ea"/>
                <a:cs typeface="黑体" panose="02010609060101010101" charset="-122"/>
                <a:sym typeface="+mn-ea"/>
              </a:rPr>
              <a:t>年龄结构偏大；双师上，具</a:t>
            </a:r>
            <a:r>
              <a:rPr lang="zh-CN" altLang="zh-CN" sz="1700" kern="2200" dirty="0">
                <a:latin typeface="+mn-ea"/>
                <a:cs typeface="黑体" panose="02010609060101010101" charset="-122"/>
              </a:rPr>
              <a:t>双师素质教师人数为</a:t>
            </a:r>
            <a:r>
              <a:rPr lang="en-US" altLang="zh-CN" sz="1700" kern="2200" dirty="0">
                <a:latin typeface="+mn-ea"/>
                <a:cs typeface="黑体" panose="02010609060101010101" charset="-122"/>
              </a:rPr>
              <a:t>16</a:t>
            </a:r>
            <a:r>
              <a:rPr lang="zh-CN" altLang="en-US" sz="1700" kern="2200" dirty="0">
                <a:latin typeface="+mn-ea"/>
                <a:cs typeface="黑体" panose="02010609060101010101" charset="-122"/>
              </a:rPr>
              <a:t>人，双师</a:t>
            </a:r>
            <a:r>
              <a:rPr lang="zh-CN" altLang="zh-CN" sz="1700" kern="2200" dirty="0">
                <a:latin typeface="+mn-ea"/>
                <a:cs typeface="黑体" panose="02010609060101010101" charset="-122"/>
              </a:rPr>
              <a:t>比例</a:t>
            </a:r>
            <a:r>
              <a:rPr lang="en-US" altLang="zh-CN" sz="1700" kern="2200" dirty="0">
                <a:latin typeface="+mn-ea"/>
                <a:cs typeface="黑体" panose="02010609060101010101" charset="-122"/>
              </a:rPr>
              <a:t>62%</a:t>
            </a:r>
            <a:r>
              <a:rPr lang="zh-CN" altLang="zh-CN" sz="1700" kern="2200" dirty="0">
                <a:latin typeface="+mn-ea"/>
                <a:cs typeface="黑体" panose="02010609060101010101" charset="-122"/>
              </a:rPr>
              <a:t>。三年指标各有偏差，</a:t>
            </a:r>
            <a:r>
              <a:rPr lang="zh-CN" altLang="zh-CN" sz="1700" b="1" kern="2200" dirty="0">
                <a:solidFill>
                  <a:srgbClr val="FF6600"/>
                </a:solidFill>
                <a:latin typeface="+mn-ea"/>
                <a:cs typeface="黑体" panose="02010609060101010101" charset="-122"/>
              </a:rPr>
              <a:t>总体目标达成率</a:t>
            </a:r>
            <a:r>
              <a:rPr lang="en-US" altLang="zh-CN" sz="1700" b="1" kern="2200" dirty="0">
                <a:solidFill>
                  <a:srgbClr val="FF6600"/>
                </a:solidFill>
                <a:latin typeface="+mn-ea"/>
                <a:cs typeface="黑体" panose="02010609060101010101" charset="-122"/>
              </a:rPr>
              <a:t>75%</a:t>
            </a:r>
            <a:r>
              <a:rPr lang="zh-CN" altLang="en-US" sz="1700" b="1" kern="2200" dirty="0">
                <a:solidFill>
                  <a:srgbClr val="FF6600"/>
                </a:solidFill>
                <a:latin typeface="+mn-ea"/>
                <a:cs typeface="黑体" panose="02010609060101010101" charset="-122"/>
              </a:rPr>
              <a:t>，主要是教师引进质控点达成率低</a:t>
            </a:r>
            <a:r>
              <a:rPr lang="zh-CN" altLang="en-US" sz="1700" b="1" kern="2200" dirty="0" smtClean="0">
                <a:solidFill>
                  <a:srgbClr val="FF6600"/>
                </a:solidFill>
                <a:latin typeface="+mn-ea"/>
                <a:cs typeface="黑体" panose="02010609060101010101" charset="-122"/>
              </a:rPr>
              <a:t>。</a:t>
            </a:r>
            <a:endParaRPr lang="en-US" altLang="zh-CN" sz="1700" b="1" kern="2200" dirty="0" smtClean="0">
              <a:solidFill>
                <a:srgbClr val="FF6600"/>
              </a:solidFill>
              <a:latin typeface="+mn-ea"/>
              <a:cs typeface="黑体" panose="02010609060101010101" charset="-122"/>
            </a:endParaRPr>
          </a:p>
        </p:txBody>
      </p:sp>
      <p:sp>
        <p:nvSpPr>
          <p:cNvPr id="24" name="矩形 23"/>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师资队伍</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等腰三角形 24"/>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aphicFrame>
        <p:nvGraphicFramePr>
          <p:cNvPr id="15" name="图表 14"/>
          <p:cNvGraphicFramePr/>
          <p:nvPr/>
        </p:nvGraphicFramePr>
        <p:xfrm>
          <a:off x="5233491" y="2132856"/>
          <a:ext cx="6192688" cy="3384376"/>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24"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7" name="矩形 16"/>
          <p:cNvSpPr/>
          <p:nvPr/>
        </p:nvSpPr>
        <p:spPr>
          <a:xfrm>
            <a:off x="777560" y="1909281"/>
            <a:ext cx="9640507" cy="1015663"/>
          </a:xfrm>
          <a:prstGeom prst="rect">
            <a:avLst/>
          </a:prstGeom>
          <a:noFill/>
        </p:spPr>
        <p:txBody>
          <a:bodyPr wrap="square">
            <a:spAutoFit/>
          </a:bodyPr>
          <a:lstStyle/>
          <a:p>
            <a:pPr indent="356870" algn="just">
              <a:lnSpc>
                <a:spcPts val="3600"/>
              </a:lnSpc>
            </a:pPr>
            <a:r>
              <a:rPr lang="en-US" altLang="zh-CN" sz="2000" kern="2200" dirty="0" smtClean="0">
                <a:latin typeface="+mn-ea"/>
                <a:cs typeface="黑体" panose="02010609060101010101" charset="-122"/>
              </a:rPr>
              <a:t>3</a:t>
            </a:r>
            <a:r>
              <a:rPr lang="zh-CN" altLang="zh-CN" sz="2000" kern="2200" dirty="0">
                <a:latin typeface="+mn-ea"/>
                <a:cs typeface="黑体" panose="02010609060101010101" charset="-122"/>
              </a:rPr>
              <a:t>年来</a:t>
            </a:r>
            <a:r>
              <a:rPr lang="zh-CN" altLang="en-US" sz="2000" kern="2200" dirty="0">
                <a:latin typeface="+mn-ea"/>
                <a:cs typeface="黑体" panose="02010609060101010101" charset="-122"/>
              </a:rPr>
              <a:t>专业</a:t>
            </a:r>
            <a:r>
              <a:rPr lang="zh-CN" altLang="zh-CN" sz="2000" kern="2200" dirty="0">
                <a:latin typeface="+mn-ea"/>
                <a:cs typeface="黑体" panose="02010609060101010101" charset="-122"/>
              </a:rPr>
              <a:t>课程建设取得一定成效，立项省</a:t>
            </a:r>
            <a:r>
              <a:rPr lang="zh-CN" altLang="en-US" sz="2000" kern="2200" dirty="0">
                <a:latin typeface="+mn-ea"/>
                <a:cs typeface="黑体" panose="02010609060101010101" charset="-122"/>
              </a:rPr>
              <a:t>级</a:t>
            </a:r>
            <a:r>
              <a:rPr lang="zh-CN" altLang="zh-CN" sz="2000" kern="2200" dirty="0">
                <a:latin typeface="+mn-ea"/>
                <a:cs typeface="黑体" panose="02010609060101010101" charset="-122"/>
              </a:rPr>
              <a:t>课程建设项目</a:t>
            </a:r>
            <a:r>
              <a:rPr lang="en-US" altLang="zh-CN" sz="2000" kern="2200" dirty="0">
                <a:latin typeface="+mn-ea"/>
                <a:cs typeface="黑体" panose="02010609060101010101" charset="-122"/>
              </a:rPr>
              <a:t>3</a:t>
            </a:r>
            <a:r>
              <a:rPr lang="zh-CN" altLang="zh-CN" sz="2000" kern="2200" dirty="0">
                <a:latin typeface="+mn-ea"/>
                <a:cs typeface="黑体" panose="02010609060101010101" charset="-122"/>
              </a:rPr>
              <a:t>项，院级题库建设项目</a:t>
            </a:r>
            <a:r>
              <a:rPr lang="en-US" altLang="zh-CN" sz="2000" kern="2200" dirty="0">
                <a:latin typeface="+mn-ea"/>
                <a:cs typeface="黑体" panose="02010609060101010101" charset="-122"/>
              </a:rPr>
              <a:t>4</a:t>
            </a:r>
            <a:r>
              <a:rPr lang="zh-CN" altLang="en-US" sz="2000" kern="2200" dirty="0">
                <a:latin typeface="+mn-ea"/>
                <a:cs typeface="黑体" panose="02010609060101010101" charset="-122"/>
              </a:rPr>
              <a:t>项</a:t>
            </a:r>
            <a:r>
              <a:rPr lang="zh-CN" altLang="zh-CN" sz="2000" kern="2200" dirty="0">
                <a:latin typeface="+mn-ea"/>
                <a:cs typeface="黑体" panose="02010609060101010101" charset="-122"/>
              </a:rPr>
              <a:t>，</a:t>
            </a:r>
            <a:r>
              <a:rPr lang="zh-CN" altLang="zh-CN" sz="2000" b="1" kern="2200" dirty="0">
                <a:solidFill>
                  <a:srgbClr val="FF6600"/>
                </a:solidFill>
                <a:cs typeface="黑体" panose="02010609060101010101" charset="-122"/>
              </a:rPr>
              <a:t>三年目标达成率</a:t>
            </a:r>
            <a:r>
              <a:rPr lang="en-US" altLang="zh-CN" sz="2000" b="1" kern="2200" dirty="0">
                <a:solidFill>
                  <a:srgbClr val="FF6600"/>
                </a:solidFill>
                <a:cs typeface="黑体" panose="02010609060101010101" charset="-122"/>
              </a:rPr>
              <a:t>100%</a:t>
            </a:r>
            <a:r>
              <a:rPr lang="zh-CN" altLang="en-US" sz="2000" b="1" kern="2200" dirty="0">
                <a:solidFill>
                  <a:srgbClr val="FF6600"/>
                </a:solidFill>
                <a:latin typeface="+mn-ea"/>
                <a:cs typeface="黑体" panose="02010609060101010101" charset="-122"/>
              </a:rPr>
              <a:t>，</a:t>
            </a:r>
            <a:r>
              <a:rPr lang="zh-CN" altLang="en-US" sz="2000" kern="2200" dirty="0">
                <a:latin typeface="+mn-ea"/>
                <a:cs typeface="黑体" panose="02010609060101010101" charset="-122"/>
              </a:rPr>
              <a:t>但缺乏国家级精品在线课程项目。</a:t>
            </a:r>
            <a:endParaRPr lang="en-US" altLang="zh-CN" sz="2000" kern="2200" dirty="0">
              <a:latin typeface="+mn-ea"/>
              <a:cs typeface="黑体" panose="02010609060101010101" charset="-122"/>
            </a:endParaRPr>
          </a:p>
        </p:txBody>
      </p:sp>
      <p:sp>
        <p:nvSpPr>
          <p:cNvPr id="24" name="矩形 23"/>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教学资源</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等腰三角形 24"/>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8" name="矩形 17"/>
          <p:cNvSpPr/>
          <p:nvPr/>
        </p:nvSpPr>
        <p:spPr>
          <a:xfrm>
            <a:off x="890783" y="3140968"/>
            <a:ext cx="6936105" cy="505523"/>
          </a:xfrm>
          <a:prstGeom prst="rect">
            <a:avLst/>
          </a:prstGeom>
        </p:spPr>
        <p:txBody>
          <a:bodyPr wrap="square">
            <a:spAutoFit/>
          </a:bodyPr>
          <a:lstStyle/>
          <a:p>
            <a:pPr>
              <a:lnSpc>
                <a:spcPct val="150000"/>
              </a:lnSpc>
              <a:spcAft>
                <a:spcPts val="0"/>
              </a:spcAft>
            </a:pPr>
            <a:r>
              <a:rPr lang="zh-CN" altLang="en-US" sz="2000" b="1" kern="0" dirty="0" smtClean="0">
                <a:solidFill>
                  <a:srgbClr val="0070C0"/>
                </a:solidFill>
                <a:latin typeface="微软雅黑" panose="020B0503020204020204" pitchFamily="34" charset="-122"/>
                <a:ea typeface="微软雅黑" panose="020B0503020204020204" pitchFamily="34" charset="-122"/>
                <a:cs typeface="宋体" panose="02010600030101010101" pitchFamily="2" charset="-122"/>
              </a:rPr>
              <a:t>省市</a:t>
            </a:r>
            <a:r>
              <a:rPr lang="zh-CN" altLang="en-US" sz="2000" b="1" kern="0" dirty="0">
                <a:solidFill>
                  <a:srgbClr val="0070C0"/>
                </a:solidFill>
                <a:latin typeface="微软雅黑" panose="020B0503020204020204" pitchFamily="34" charset="-122"/>
                <a:ea typeface="微软雅黑" panose="020B0503020204020204" pitchFamily="34" charset="-122"/>
                <a:cs typeface="宋体" panose="02010600030101010101" pitchFamily="2" charset="-122"/>
              </a:rPr>
              <a:t>级</a:t>
            </a:r>
            <a:r>
              <a:rPr lang="zh-CN" altLang="en-US" sz="2000" b="1" kern="0" dirty="0" smtClean="0">
                <a:solidFill>
                  <a:srgbClr val="0070C0"/>
                </a:solidFill>
                <a:latin typeface="微软雅黑" panose="020B0503020204020204" pitchFamily="34" charset="-122"/>
                <a:ea typeface="微软雅黑" panose="020B0503020204020204" pitchFamily="34" charset="-122"/>
                <a:cs typeface="宋体" panose="02010600030101010101" pitchFamily="2" charset="-122"/>
              </a:rPr>
              <a:t>以上课程建设项目</a:t>
            </a:r>
            <a:r>
              <a:rPr lang="zh-CN" altLang="en-US" sz="2000" b="1" kern="0" dirty="0">
                <a:solidFill>
                  <a:srgbClr val="0070C0"/>
                </a:solidFill>
                <a:latin typeface="微软雅黑" panose="020B0503020204020204" pitchFamily="34" charset="-122"/>
                <a:ea typeface="微软雅黑" panose="020B0503020204020204" pitchFamily="34" charset="-122"/>
                <a:cs typeface="宋体" panose="02010600030101010101" pitchFamily="2" charset="-122"/>
              </a:rPr>
              <a:t>一览表</a:t>
            </a:r>
            <a:r>
              <a:rPr lang="zh-CN" altLang="zh-CN" sz="2000" b="1" kern="0" dirty="0" smtClean="0">
                <a:solidFill>
                  <a:srgbClr val="0070C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000" b="1" kern="0" dirty="0" smtClean="0">
                <a:solidFill>
                  <a:srgbClr val="0070C0"/>
                </a:solidFill>
                <a:latin typeface="微软雅黑" panose="020B0503020204020204" pitchFamily="34" charset="-122"/>
                <a:ea typeface="微软雅黑" panose="020B0503020204020204" pitchFamily="34" charset="-122"/>
                <a:cs typeface="宋体" panose="02010600030101010101" pitchFamily="2" charset="-122"/>
              </a:rPr>
              <a:t>2016-2018</a:t>
            </a:r>
            <a:r>
              <a:rPr lang="zh-CN" altLang="en-US" sz="2000" b="1" kern="0" dirty="0" smtClean="0">
                <a:solidFill>
                  <a:srgbClr val="0070C0"/>
                </a:solidFill>
                <a:latin typeface="微软雅黑" panose="020B0503020204020204" pitchFamily="34" charset="-122"/>
                <a:ea typeface="微软雅黑" panose="020B0503020204020204" pitchFamily="34" charset="-122"/>
                <a:cs typeface="宋体" panose="02010600030101010101" pitchFamily="2" charset="-122"/>
              </a:rPr>
              <a:t>年</a:t>
            </a:r>
            <a:r>
              <a:rPr lang="zh-CN" altLang="en-US" sz="2000" b="1" kern="0" dirty="0">
                <a:solidFill>
                  <a:srgbClr val="0070C0"/>
                </a:solidFill>
                <a:latin typeface="宋体" panose="02010600030101010101" pitchFamily="2" charset="-122"/>
                <a:ea typeface="等线" panose="02010600030101010101" charset="-122"/>
                <a:cs typeface="宋体" panose="02010600030101010101" pitchFamily="2" charset="-122"/>
              </a:rPr>
              <a:t>）</a:t>
            </a:r>
            <a:endParaRPr lang="zh-CN" altLang="zh-CN" sz="1600" b="1" kern="100" dirty="0">
              <a:solidFill>
                <a:srgbClr val="0070C0"/>
              </a:solidFill>
              <a:effectLst/>
              <a:latin typeface="等线" panose="02010600030101010101" charset="-122"/>
              <a:ea typeface="等线" panose="02010600030101010101" charset="-122"/>
              <a:cs typeface="Times New Roman" panose="02020603050405020304" pitchFamily="18" charset="0"/>
            </a:endParaRPr>
          </a:p>
        </p:txBody>
      </p:sp>
      <p:graphicFrame>
        <p:nvGraphicFramePr>
          <p:cNvPr id="19" name="表格 18"/>
          <p:cNvGraphicFramePr>
            <a:graphicFrameLocks noGrp="1"/>
          </p:cNvGraphicFramePr>
          <p:nvPr/>
        </p:nvGraphicFramePr>
        <p:xfrm>
          <a:off x="747877" y="3815982"/>
          <a:ext cx="7221918" cy="2409190"/>
        </p:xfrm>
        <a:graphic>
          <a:graphicData uri="http://schemas.openxmlformats.org/drawingml/2006/table">
            <a:tbl>
              <a:tblPr firstRow="1" firstCol="1" bandRow="1"/>
              <a:tblGrid>
                <a:gridCol w="2901438"/>
                <a:gridCol w="815179"/>
                <a:gridCol w="1854787"/>
                <a:gridCol w="1650514"/>
              </a:tblGrid>
              <a:tr h="659130">
                <a:tc>
                  <a:txBody>
                    <a:bodyPr/>
                    <a:lstStyle/>
                    <a:p>
                      <a:pPr algn="ctr">
                        <a:lnSpc>
                          <a:spcPts val="1700"/>
                        </a:lnSpc>
                        <a:spcAft>
                          <a:spcPts val="0"/>
                        </a:spcAft>
                      </a:pPr>
                      <a:r>
                        <a:rPr lang="zh-CN" sz="1600" b="1" kern="0" dirty="0">
                          <a:solidFill>
                            <a:schemeClr val="bg1"/>
                          </a:solidFill>
                          <a:effectLst/>
                          <a:latin typeface="+mn-ea"/>
                          <a:ea typeface="+mn-ea"/>
                          <a:cs typeface="Times New Roman" panose="02020603050405020304"/>
                        </a:rPr>
                        <a:t>项目名称</a:t>
                      </a:r>
                      <a:endParaRPr lang="zh-CN" sz="1600" b="1" kern="100" dirty="0">
                        <a:solidFill>
                          <a:schemeClr val="bg1"/>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ts val="1700"/>
                        </a:lnSpc>
                        <a:spcAft>
                          <a:spcPts val="0"/>
                        </a:spcAft>
                      </a:pPr>
                      <a:r>
                        <a:rPr lang="en-US" sz="1600" b="1" kern="0" dirty="0">
                          <a:solidFill>
                            <a:schemeClr val="bg1"/>
                          </a:solidFill>
                          <a:effectLst/>
                          <a:latin typeface="+mn-ea"/>
                          <a:ea typeface="+mn-ea"/>
                          <a:cs typeface="Times New Roman" panose="02020603050405020304"/>
                        </a:rPr>
                        <a:t> </a:t>
                      </a:r>
                      <a:r>
                        <a:rPr lang="zh-CN" sz="1600" b="1" kern="0" dirty="0">
                          <a:solidFill>
                            <a:schemeClr val="bg1"/>
                          </a:solidFill>
                          <a:effectLst/>
                          <a:latin typeface="+mn-ea"/>
                          <a:ea typeface="+mn-ea"/>
                          <a:cs typeface="Times New Roman" panose="02020603050405020304"/>
                        </a:rPr>
                        <a:t>主持人</a:t>
                      </a:r>
                      <a:endParaRPr lang="zh-CN" sz="1600" b="1" kern="100" dirty="0">
                        <a:solidFill>
                          <a:schemeClr val="bg1"/>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ts val="1700"/>
                        </a:lnSpc>
                        <a:spcAft>
                          <a:spcPts val="0"/>
                        </a:spcAft>
                      </a:pPr>
                      <a:r>
                        <a:rPr lang="zh-CN" sz="1600" b="1" kern="0" dirty="0">
                          <a:solidFill>
                            <a:schemeClr val="bg1"/>
                          </a:solidFill>
                          <a:effectLst/>
                          <a:latin typeface="+mn-ea"/>
                          <a:ea typeface="+mn-ea"/>
                          <a:cs typeface="Times New Roman" panose="02020603050405020304"/>
                        </a:rPr>
                        <a:t>主管部门</a:t>
                      </a:r>
                      <a:endParaRPr lang="zh-CN" sz="1600" b="1" kern="100" dirty="0">
                        <a:solidFill>
                          <a:schemeClr val="bg1"/>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a:lnSpc>
                          <a:spcPts val="1700"/>
                        </a:lnSpc>
                        <a:spcAft>
                          <a:spcPts val="0"/>
                        </a:spcAft>
                      </a:pPr>
                      <a:r>
                        <a:rPr lang="zh-CN" sz="1600" b="1" kern="0" dirty="0">
                          <a:solidFill>
                            <a:schemeClr val="bg1"/>
                          </a:solidFill>
                          <a:effectLst/>
                          <a:latin typeface="+mn-ea"/>
                          <a:ea typeface="+mn-ea"/>
                          <a:cs typeface="Times New Roman" panose="02020603050405020304"/>
                        </a:rPr>
                        <a:t>建设期间</a:t>
                      </a:r>
                      <a:endParaRPr lang="zh-CN" sz="1600" b="1" kern="100" dirty="0">
                        <a:solidFill>
                          <a:schemeClr val="bg1"/>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r>
              <a:tr h="454660">
                <a:tc>
                  <a:txBody>
                    <a:bodyPr/>
                    <a:lstStyle/>
                    <a:p>
                      <a:pPr algn="l">
                        <a:lnSpc>
                          <a:spcPts val="1700"/>
                        </a:lnSpc>
                        <a:spcAft>
                          <a:spcPts val="0"/>
                        </a:spcAft>
                      </a:pPr>
                      <a:r>
                        <a:rPr lang="zh-CN" sz="1500" b="1" kern="0" dirty="0">
                          <a:solidFill>
                            <a:srgbClr val="0070C0"/>
                          </a:solidFill>
                          <a:effectLst/>
                          <a:latin typeface="+mn-ea"/>
                          <a:ea typeface="+mn-ea"/>
                          <a:cs typeface="Times New Roman" panose="02020603050405020304"/>
                        </a:rPr>
                        <a:t>湖南省职业教育名师空间课堂</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ts val="1700"/>
                        </a:lnSpc>
                        <a:spcAft>
                          <a:spcPts val="0"/>
                        </a:spcAft>
                      </a:pPr>
                      <a:r>
                        <a:rPr lang="zh-CN" sz="1500" b="1" kern="100" dirty="0">
                          <a:solidFill>
                            <a:srgbClr val="0070C0"/>
                          </a:solidFill>
                          <a:effectLst/>
                          <a:latin typeface="+mn-ea"/>
                          <a:ea typeface="+mn-ea"/>
                          <a:cs typeface="Times New Roman" panose="02020603050405020304"/>
                        </a:rPr>
                        <a:t>蔡丽</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ts val="1700"/>
                        </a:lnSpc>
                        <a:spcAft>
                          <a:spcPts val="0"/>
                        </a:spcAft>
                      </a:pPr>
                      <a:r>
                        <a:rPr lang="zh-CN" sz="1500" b="1" kern="0" dirty="0">
                          <a:solidFill>
                            <a:srgbClr val="0070C0"/>
                          </a:solidFill>
                          <a:effectLst/>
                          <a:latin typeface="+mn-ea"/>
                          <a:ea typeface="+mn-ea"/>
                          <a:cs typeface="Times New Roman" panose="02020603050405020304"/>
                        </a:rPr>
                        <a:t>湖南省教育厅</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a:lnSpc>
                          <a:spcPts val="1700"/>
                        </a:lnSpc>
                        <a:spcAft>
                          <a:spcPts val="0"/>
                        </a:spcAft>
                      </a:pPr>
                      <a:r>
                        <a:rPr lang="en-US" altLang="zh-CN" sz="1500" b="1" kern="0" dirty="0" smtClean="0">
                          <a:solidFill>
                            <a:srgbClr val="0070C0"/>
                          </a:solidFill>
                          <a:effectLst/>
                          <a:latin typeface="+mn-ea"/>
                          <a:ea typeface="+mn-ea"/>
                          <a:cs typeface="Times New Roman" panose="02020603050405020304"/>
                        </a:rPr>
                        <a:t> </a:t>
                      </a:r>
                      <a:endParaRPr lang="zh-CN" altLang="en-US" sz="1500" b="1" kern="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647700">
                <a:tc>
                  <a:txBody>
                    <a:bodyPr/>
                    <a:lstStyle/>
                    <a:p>
                      <a:pPr algn="l">
                        <a:lnSpc>
                          <a:spcPts val="1700"/>
                        </a:lnSpc>
                        <a:spcAft>
                          <a:spcPts val="0"/>
                        </a:spcAft>
                      </a:pPr>
                      <a:r>
                        <a:rPr lang="zh-CN" sz="1500" b="1" kern="0" dirty="0">
                          <a:solidFill>
                            <a:srgbClr val="0070C0"/>
                          </a:solidFill>
                          <a:effectLst/>
                          <a:latin typeface="+mn-ea"/>
                          <a:ea typeface="+mn-ea"/>
                          <a:cs typeface="Times New Roman" panose="02020603050405020304"/>
                          <a:sym typeface="+mn-ea"/>
                        </a:rPr>
                        <a:t>湖南省职业教育名师空间课堂</a:t>
                      </a:r>
                      <a:endParaRPr lang="zh-CN" sz="1500" b="1" kern="10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ts val="1700"/>
                        </a:lnSpc>
                        <a:spcAft>
                          <a:spcPts val="0"/>
                        </a:spcAft>
                      </a:pPr>
                      <a:r>
                        <a:rPr lang="zh-CN" sz="1500" b="1" kern="100" dirty="0">
                          <a:solidFill>
                            <a:srgbClr val="0070C0"/>
                          </a:solidFill>
                          <a:effectLst/>
                          <a:latin typeface="+mn-ea"/>
                          <a:ea typeface="+mn-ea"/>
                          <a:cs typeface="Times New Roman" panose="02020603050405020304"/>
                        </a:rPr>
                        <a:t>朱再英</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ts val="1700"/>
                        </a:lnSpc>
                        <a:spcAft>
                          <a:spcPts val="0"/>
                        </a:spcAft>
                      </a:pPr>
                      <a:r>
                        <a:rPr lang="zh-CN" sz="1500" b="1" kern="0" dirty="0">
                          <a:solidFill>
                            <a:srgbClr val="0070C0"/>
                          </a:solidFill>
                          <a:effectLst/>
                          <a:latin typeface="+mn-ea"/>
                          <a:ea typeface="+mn-ea"/>
                          <a:cs typeface="Times New Roman" panose="02020603050405020304"/>
                        </a:rPr>
                        <a:t>湖南省教育厅</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a:lnSpc>
                          <a:spcPts val="1700"/>
                        </a:lnSpc>
                        <a:spcAft>
                          <a:spcPts val="0"/>
                        </a:spcAft>
                      </a:pP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r h="647700">
                <a:tc>
                  <a:txBody>
                    <a:bodyPr/>
                    <a:lstStyle/>
                    <a:p>
                      <a:pPr algn="l">
                        <a:lnSpc>
                          <a:spcPts val="1700"/>
                        </a:lnSpc>
                        <a:spcAft>
                          <a:spcPts val="0"/>
                        </a:spcAft>
                      </a:pPr>
                      <a:r>
                        <a:rPr lang="zh-CN" sz="1500" b="1" kern="0" dirty="0">
                          <a:solidFill>
                            <a:srgbClr val="0070C0"/>
                          </a:solidFill>
                          <a:effectLst/>
                          <a:latin typeface="+mn-ea"/>
                          <a:ea typeface="+mn-ea"/>
                          <a:cs typeface="Times New Roman" panose="02020603050405020304"/>
                        </a:rPr>
                        <a:t>湖南省高等职业教育省级精品在线课程建设项目</a:t>
                      </a:r>
                      <a:r>
                        <a:rPr lang="zh-CN" sz="1500" b="1" kern="0" dirty="0" smtClean="0">
                          <a:solidFill>
                            <a:srgbClr val="0070C0"/>
                          </a:solidFill>
                          <a:effectLst/>
                          <a:latin typeface="+mn-ea"/>
                          <a:ea typeface="+mn-ea"/>
                          <a:cs typeface="Times New Roman" panose="02020603050405020304"/>
                        </a:rPr>
                        <a:t>《</a:t>
                      </a:r>
                      <a:r>
                        <a:rPr lang="zh-CN" altLang="en-US" sz="1500" b="1" kern="0" dirty="0" smtClean="0">
                          <a:solidFill>
                            <a:srgbClr val="0070C0"/>
                          </a:solidFill>
                          <a:effectLst/>
                          <a:latin typeface="+mn-ea"/>
                          <a:ea typeface="+mn-ea"/>
                          <a:cs typeface="Times New Roman" panose="02020603050405020304"/>
                        </a:rPr>
                        <a:t>会计电算化</a:t>
                      </a:r>
                      <a:r>
                        <a:rPr lang="zh-CN" sz="1500" b="1" kern="0" dirty="0" smtClean="0">
                          <a:solidFill>
                            <a:srgbClr val="0070C0"/>
                          </a:solidFill>
                          <a:effectLst/>
                          <a:latin typeface="+mn-ea"/>
                          <a:ea typeface="+mn-ea"/>
                          <a:cs typeface="Times New Roman" panose="02020603050405020304"/>
                        </a:rPr>
                        <a:t>》</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ts val="1700"/>
                        </a:lnSpc>
                        <a:spcAft>
                          <a:spcPts val="0"/>
                        </a:spcAft>
                      </a:pPr>
                      <a:r>
                        <a:rPr lang="zh-CN" sz="1500" b="1" kern="100" dirty="0">
                          <a:solidFill>
                            <a:srgbClr val="0070C0"/>
                          </a:solidFill>
                          <a:effectLst/>
                          <a:latin typeface="+mn-ea"/>
                          <a:ea typeface="+mn-ea"/>
                          <a:cs typeface="Times New Roman" panose="02020603050405020304"/>
                        </a:rPr>
                        <a:t>蔡丽</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lnSpc>
                          <a:spcPts val="1700"/>
                        </a:lnSpc>
                        <a:spcAft>
                          <a:spcPts val="0"/>
                        </a:spcAft>
                      </a:pPr>
                      <a:r>
                        <a:rPr lang="zh-CN" sz="1500" b="1" kern="0" dirty="0">
                          <a:solidFill>
                            <a:srgbClr val="0070C0"/>
                          </a:solidFill>
                          <a:effectLst/>
                          <a:latin typeface="+mn-ea"/>
                          <a:ea typeface="+mn-ea"/>
                          <a:cs typeface="Times New Roman" panose="02020603050405020304"/>
                        </a:rPr>
                        <a:t>湖南省教育厅</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a:lnSpc>
                          <a:spcPts val="1700"/>
                        </a:lnSpc>
                        <a:spcAft>
                          <a:spcPts val="0"/>
                        </a:spcAft>
                      </a:pPr>
                      <a:r>
                        <a:rPr lang="en-US" sz="1500" b="1" kern="0" dirty="0">
                          <a:solidFill>
                            <a:srgbClr val="0070C0"/>
                          </a:solidFill>
                          <a:effectLst/>
                          <a:latin typeface="+mn-ea"/>
                          <a:ea typeface="+mn-ea"/>
                          <a:cs typeface="Times New Roman" panose="02020603050405020304"/>
                          <a:sym typeface="+mn-ea"/>
                        </a:rPr>
                        <a:t>2018</a:t>
                      </a:r>
                      <a:r>
                        <a:rPr lang="zh-CN" altLang="en-US" sz="1500" b="1" kern="0" dirty="0">
                          <a:solidFill>
                            <a:srgbClr val="0070C0"/>
                          </a:solidFill>
                          <a:effectLst/>
                          <a:latin typeface="+mn-ea"/>
                          <a:ea typeface="+mn-ea"/>
                          <a:cs typeface="Times New Roman" panose="02020603050405020304"/>
                          <a:sym typeface="+mn-ea"/>
                        </a:rPr>
                        <a:t>年</a:t>
                      </a:r>
                      <a:r>
                        <a:rPr lang="en-US" sz="1500" b="1" kern="0" dirty="0">
                          <a:solidFill>
                            <a:srgbClr val="0070C0"/>
                          </a:solidFill>
                          <a:effectLst/>
                          <a:latin typeface="+mn-ea"/>
                          <a:ea typeface="+mn-ea"/>
                          <a:cs typeface="Times New Roman" panose="02020603050405020304"/>
                          <a:sym typeface="+mn-ea"/>
                        </a:rPr>
                        <a:t>9</a:t>
                      </a:r>
                      <a:r>
                        <a:rPr lang="zh-CN" altLang="en-US" sz="1500" b="1" kern="0" dirty="0">
                          <a:solidFill>
                            <a:srgbClr val="0070C0"/>
                          </a:solidFill>
                          <a:effectLst/>
                          <a:latin typeface="+mn-ea"/>
                          <a:ea typeface="+mn-ea"/>
                          <a:cs typeface="Times New Roman" panose="02020603050405020304"/>
                          <a:sym typeface="+mn-ea"/>
                        </a:rPr>
                        <a:t>月</a:t>
                      </a:r>
                      <a:r>
                        <a:rPr lang="zh-CN" sz="1500" b="1" kern="0" dirty="0">
                          <a:solidFill>
                            <a:srgbClr val="0070C0"/>
                          </a:solidFill>
                          <a:effectLst/>
                          <a:latin typeface="+mn-ea"/>
                          <a:ea typeface="+mn-ea"/>
                          <a:cs typeface="Times New Roman" panose="02020603050405020304"/>
                        </a:rPr>
                        <a:t>至今</a:t>
                      </a:r>
                      <a:endParaRPr lang="zh-CN" sz="1500" b="1" kern="100" dirty="0">
                        <a:solidFill>
                          <a:srgbClr val="0070C0"/>
                        </a:solidFill>
                        <a:effectLst/>
                        <a:latin typeface="+mn-ea"/>
                        <a:ea typeface="+mn-ea"/>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r>
            </a:tbl>
          </a:graphicData>
        </a:graphic>
      </p:graphicFrame>
      <p:sp>
        <p:nvSpPr>
          <p:cNvPr id="20" name="文本框 45"/>
          <p:cNvSpPr txBox="1"/>
          <p:nvPr/>
        </p:nvSpPr>
        <p:spPr>
          <a:xfrm>
            <a:off x="6529635" y="3507027"/>
            <a:ext cx="1368152" cy="261610"/>
          </a:xfrm>
          <a:prstGeom prst="rect">
            <a:avLst/>
          </a:prstGeom>
          <a:solidFill>
            <a:srgbClr val="0070C0"/>
          </a:solidFill>
        </p:spPr>
        <p:txBody>
          <a:bodyPr wrap="square" rtlCol="0">
            <a:spAutoFit/>
          </a:bodyPr>
          <a:lstStyle/>
          <a:p>
            <a:r>
              <a:rPr lang="zh-CN" altLang="en-US" sz="1100" b="1" dirty="0">
                <a:solidFill>
                  <a:schemeClr val="bg1"/>
                </a:solidFill>
              </a:rPr>
              <a:t>附立项验收文件</a:t>
            </a:r>
            <a:endParaRPr lang="zh-CN" altLang="en-US" sz="1100" b="1" dirty="0">
              <a:solidFill>
                <a:schemeClr val="bg1"/>
              </a:solidFill>
            </a:endParaRPr>
          </a:p>
        </p:txBody>
      </p:sp>
      <p:pic>
        <p:nvPicPr>
          <p:cNvPr id="21" name="图片 20" descr="W02}HQHP`G@V)TPYK1N)[AT"/>
          <p:cNvPicPr>
            <a:picLocks noChangeAspect="1"/>
          </p:cNvPicPr>
          <p:nvPr/>
        </p:nvPicPr>
        <p:blipFill>
          <a:blip r:embed="rId1" cstate="print"/>
          <a:stretch>
            <a:fillRect/>
          </a:stretch>
        </p:blipFill>
        <p:spPr>
          <a:xfrm>
            <a:off x="7879341" y="3159993"/>
            <a:ext cx="4141144" cy="1565151"/>
          </a:xfrm>
          <a:prstGeom prst="rect">
            <a:avLst/>
          </a:prstGeom>
        </p:spPr>
      </p:pic>
      <p:pic>
        <p:nvPicPr>
          <p:cNvPr id="22" name="图片 21" descr="0_B5YBP[X[V[VP7RIQGZ)LC"/>
          <p:cNvPicPr>
            <a:picLocks noChangeAspect="1"/>
          </p:cNvPicPr>
          <p:nvPr/>
        </p:nvPicPr>
        <p:blipFill>
          <a:blip r:embed="rId2" cstate="print"/>
          <a:stretch>
            <a:fillRect/>
          </a:stretch>
        </p:blipFill>
        <p:spPr>
          <a:xfrm>
            <a:off x="7897734" y="4748207"/>
            <a:ext cx="4122750" cy="1592268"/>
          </a:xfrm>
          <a:prstGeom prst="rect">
            <a:avLst/>
          </a:prstGeom>
        </p:spPr>
      </p:pic>
    </p:spTree>
    <p:custDataLst>
      <p:tags r:id="rId3"/>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000" fill="hold">
                                          <p:stCondLst>
                                            <p:cond delay="0"/>
                                          </p:stCondLst>
                                        </p:cTn>
                                        <p:tgtEl>
                                          <p:spTgt spid="21"/>
                                        </p:tgtEl>
                                        <p:attrNameLst>
                                          <p:attrName>style.visibility</p:attrName>
                                        </p:attrNameLst>
                                      </p:cBhvr>
                                      <p:to>
                                        <p:strVal val="visible"/>
                                      </p:to>
                                    </p:set>
                                    <p:anim calcmode="lin" valueType="num">
                                      <p:cBhvr additive="base">
                                        <p:cTn id="22" dur="1000" fill="hold"/>
                                        <p:tgtEl>
                                          <p:spTgt spid="21"/>
                                        </p:tgtEl>
                                        <p:attrNameLst>
                                          <p:attrName>ppt_x</p:attrName>
                                        </p:attrNameLst>
                                      </p:cBhvr>
                                      <p:tavLst>
                                        <p:tav tm="0">
                                          <p:val>
                                            <p:strVal val="1+#ppt_w/2"/>
                                          </p:val>
                                        </p:tav>
                                        <p:tav tm="100000">
                                          <p:val>
                                            <p:strVal val="#ppt_x"/>
                                          </p:val>
                                        </p:tav>
                                      </p:tavLst>
                                    </p:anim>
                                    <p:anim calcmode="lin" valueType="num">
                                      <p:cBhvr additive="base">
                                        <p:cTn id="23" dur="10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1+#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24"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5"/>
          <p:cNvSpPr/>
          <p:nvPr/>
        </p:nvSpPr>
        <p:spPr bwMode="auto">
          <a:xfrm>
            <a:off x="-23106" y="-26673"/>
            <a:ext cx="3166792" cy="1340492"/>
          </a:xfrm>
          <a:custGeom>
            <a:avLst/>
            <a:gdLst/>
            <a:ahLst/>
            <a:cxnLst/>
            <a:rect l="l" t="t" r="r" b="b"/>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rgbClr val="0070C0"/>
          </a:solidFill>
          <a:ln w="9525" cap="flat">
            <a:noFill/>
            <a:prstDash val="solid"/>
            <a:miter lim="800000"/>
          </a:ln>
          <a:effectLst>
            <a:outerShdw blurRad="50800" dist="38100" dir="5400000" algn="t" rotWithShape="0">
              <a:prstClr val="black">
                <a:alpha val="40000"/>
              </a:prstClr>
            </a:outerShdw>
          </a:effectLst>
        </p:spPr>
        <p:txBody>
          <a:bodyPr vert="horz" wrap="square" lIns="91422" tIns="45711" rIns="91422" bIns="45711" numCol="1" anchor="t" anchorCtr="0" compatLnSpc="1"/>
          <a:lstStyle/>
          <a:p>
            <a:endParaRPr lang="zh-CN" altLang="en-US" sz="1705"/>
          </a:p>
        </p:txBody>
      </p:sp>
      <p:sp>
        <p:nvSpPr>
          <p:cNvPr id="67" name="TextBox 59"/>
          <p:cNvSpPr txBox="1">
            <a:spLocks noChangeArrowheads="1"/>
          </p:cNvSpPr>
          <p:nvPr/>
        </p:nvSpPr>
        <p:spPr bwMode="auto">
          <a:xfrm>
            <a:off x="-95101" y="421656"/>
            <a:ext cx="3311688" cy="149553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lnSpc>
                <a:spcPct val="120000"/>
              </a:lnSpc>
              <a:defRPr/>
            </a:pPr>
            <a:r>
              <a:rPr lang="zh-CN" altLang="en-US" sz="4800" b="1" kern="0" dirty="0">
                <a:solidFill>
                  <a:schemeClr val="bg1"/>
                </a:solidFill>
                <a:latin typeface="微软雅黑" panose="020B0503020204020204" pitchFamily="34" charset="-122"/>
                <a:ea typeface="微软雅黑" panose="020B0503020204020204" pitchFamily="34" charset="-122"/>
              </a:rPr>
              <a:t>目录</a:t>
            </a:r>
            <a:r>
              <a:rPr lang="zh-CN" altLang="en-US" sz="4000" b="1" kern="0" dirty="0">
                <a:solidFill>
                  <a:schemeClr val="bg1"/>
                </a:solidFill>
                <a:latin typeface="微软雅黑" panose="020B0503020204020204" pitchFamily="34" charset="-122"/>
                <a:ea typeface="微软雅黑" panose="020B0503020204020204" pitchFamily="34" charset="-122"/>
              </a:rPr>
              <a:t> </a:t>
            </a:r>
            <a:endParaRPr lang="en-US" altLang="zh-CN" sz="4000" b="1" kern="0" dirty="0">
              <a:solidFill>
                <a:schemeClr val="bg1"/>
              </a:solidFill>
              <a:latin typeface="微软雅黑" panose="020B0503020204020204" pitchFamily="34" charset="-122"/>
              <a:ea typeface="微软雅黑" panose="020B0503020204020204" pitchFamily="34" charset="-122"/>
            </a:endParaRPr>
          </a:p>
          <a:p>
            <a:pPr algn="ctr" defTabSz="914400">
              <a:lnSpc>
                <a:spcPct val="120000"/>
              </a:lnSpc>
              <a:defRPr/>
            </a:pPr>
            <a:r>
              <a:rPr lang="en-US" altLang="zh-CN" sz="2800" kern="0" dirty="0">
                <a:solidFill>
                  <a:srgbClr val="0070C0"/>
                </a:solidFill>
                <a:latin typeface="微软雅黑" panose="020B0503020204020204" pitchFamily="34" charset="-122"/>
                <a:ea typeface="微软雅黑" panose="020B0503020204020204" pitchFamily="34" charset="-122"/>
              </a:rPr>
              <a:t>Contents</a:t>
            </a:r>
            <a:endParaRPr lang="en-US" altLang="ko-KR" sz="2800" kern="0" dirty="0">
              <a:solidFill>
                <a:srgbClr val="0070C0"/>
              </a:solidFill>
              <a:latin typeface="微软雅黑" panose="020B0503020204020204" pitchFamily="34" charset="-122"/>
              <a:ea typeface="微软雅黑" panose="020B0503020204020204" pitchFamily="34" charset="-122"/>
            </a:endParaRPr>
          </a:p>
        </p:txBody>
      </p:sp>
      <p:sp>
        <p:nvSpPr>
          <p:cNvPr id="69" name="Freeform 5"/>
          <p:cNvSpPr/>
          <p:nvPr/>
        </p:nvSpPr>
        <p:spPr bwMode="auto">
          <a:xfrm>
            <a:off x="3026868" y="2026908"/>
            <a:ext cx="694455" cy="62613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a:effectLst>
            <a:outerShdw blurRad="50800" dist="38100" dir="2700000" algn="tl" rotWithShape="0">
              <a:prstClr val="black">
                <a:alpha val="40000"/>
              </a:prstClr>
            </a:out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70" name="文本框 9"/>
          <p:cNvSpPr txBox="1"/>
          <p:nvPr/>
        </p:nvSpPr>
        <p:spPr>
          <a:xfrm>
            <a:off x="4153371" y="2086453"/>
            <a:ext cx="6699132" cy="469345"/>
          </a:xfrm>
          <a:prstGeom prst="rect">
            <a:avLst/>
          </a:prstGeom>
          <a:noFill/>
        </p:spPr>
        <p:txBody>
          <a:bodyPr wrap="square" lIns="68566" tIns="34283" rIns="68566" bIns="34283" rtlCol="0">
            <a:spAutoFit/>
          </a:bodyPr>
          <a:lstStyle/>
          <a:p>
            <a:pPr marL="0" lvl="1"/>
            <a:r>
              <a:rPr lang="zh-CN" altLang="en-US" sz="2600" b="1" dirty="0" smtClean="0">
                <a:solidFill>
                  <a:srgbClr val="0070C0"/>
                </a:solidFill>
                <a:latin typeface="微软雅黑" panose="020B0503020204020204" pitchFamily="34" charset="-122"/>
                <a:ea typeface="微软雅黑" panose="020B0503020204020204" pitchFamily="34" charset="-122"/>
              </a:rPr>
              <a:t>一、专业建设基本情况</a:t>
            </a:r>
            <a:endParaRPr lang="zh-CN" altLang="en-US" sz="2600" b="1" dirty="0">
              <a:solidFill>
                <a:srgbClr val="0070C0"/>
              </a:solidFill>
              <a:latin typeface="微软雅黑" panose="020B0503020204020204" pitchFamily="34" charset="-122"/>
              <a:ea typeface="微软雅黑" panose="020B0503020204020204" pitchFamily="34" charset="-122"/>
            </a:endParaRPr>
          </a:p>
        </p:txBody>
      </p:sp>
      <p:sp>
        <p:nvSpPr>
          <p:cNvPr id="71" name="Freeform 5"/>
          <p:cNvSpPr/>
          <p:nvPr/>
        </p:nvSpPr>
        <p:spPr bwMode="auto">
          <a:xfrm>
            <a:off x="3026868" y="2802600"/>
            <a:ext cx="694455" cy="62640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a:effectLst>
            <a:outerShdw blurRad="50800" dist="38100" dir="2700000" algn="tl" rotWithShape="0">
              <a:prstClr val="black">
                <a:alpha val="40000"/>
              </a:prstClr>
            </a:out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72" name="Freeform 5"/>
          <p:cNvSpPr/>
          <p:nvPr/>
        </p:nvSpPr>
        <p:spPr bwMode="auto">
          <a:xfrm>
            <a:off x="3026868" y="3594688"/>
            <a:ext cx="694455" cy="62613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a:effectLst>
            <a:outerShdw blurRad="50800" dist="38100" dir="2700000" algn="tl" rotWithShape="0">
              <a:prstClr val="black">
                <a:alpha val="40000"/>
              </a:prstClr>
            </a:out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74" name="Freeform 5" hidden="1"/>
          <p:cNvSpPr/>
          <p:nvPr/>
        </p:nvSpPr>
        <p:spPr bwMode="auto">
          <a:xfrm>
            <a:off x="9203823" y="2997041"/>
            <a:ext cx="1183746" cy="106728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F5EB0"/>
          </a:solidFill>
          <a:ln w="9525" cap="flat">
            <a:noFill/>
            <a:prstDash val="solid"/>
            <a:miter lim="800000"/>
          </a:ln>
          <a:effectLst>
            <a:innerShdw blurRad="63500" dist="50800" dir="13500000">
              <a:prstClr val="black">
                <a:alpha val="50000"/>
              </a:prstClr>
            </a:inn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75" name="KSO_Shape"/>
          <p:cNvSpPr/>
          <p:nvPr/>
        </p:nvSpPr>
        <p:spPr bwMode="auto">
          <a:xfrm>
            <a:off x="3217267" y="2995204"/>
            <a:ext cx="351693" cy="279920"/>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sz="1705">
              <a:solidFill>
                <a:srgbClr val="1C666E"/>
              </a:solidFill>
              <a:ea typeface="宋体" panose="02010600030101010101" pitchFamily="2" charset="-122"/>
            </a:endParaRPr>
          </a:p>
        </p:txBody>
      </p:sp>
      <p:sp>
        <p:nvSpPr>
          <p:cNvPr id="76" name="KSO_Shape"/>
          <p:cNvSpPr/>
          <p:nvPr/>
        </p:nvSpPr>
        <p:spPr bwMode="auto">
          <a:xfrm>
            <a:off x="3225049" y="3726052"/>
            <a:ext cx="344605" cy="341160"/>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sz="1705">
              <a:solidFill>
                <a:srgbClr val="1C666E"/>
              </a:solidFill>
              <a:ea typeface="宋体" panose="02010600030101010101" pitchFamily="2" charset="-122"/>
            </a:endParaRPr>
          </a:p>
        </p:txBody>
      </p:sp>
      <p:sp>
        <p:nvSpPr>
          <p:cNvPr id="77" name="KSO_Shape" hidden="1"/>
          <p:cNvSpPr/>
          <p:nvPr/>
        </p:nvSpPr>
        <p:spPr bwMode="auto">
          <a:xfrm>
            <a:off x="9565718" y="3308662"/>
            <a:ext cx="518709" cy="440902"/>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contourW="12700">
              <a:contourClr>
                <a:srgbClr val="FFFFFF"/>
              </a:contourClr>
            </a:sp3d>
          </a:bodyPr>
          <a:lstStyle/>
          <a:p>
            <a:pPr algn="ctr">
              <a:defRPr/>
            </a:pPr>
            <a:endParaRPr lang="zh-CN" altLang="en-US" sz="1705">
              <a:solidFill>
                <a:srgbClr val="1C666E"/>
              </a:solidFill>
              <a:ea typeface="宋体" panose="02010600030101010101" pitchFamily="2" charset="-122"/>
            </a:endParaRPr>
          </a:p>
        </p:txBody>
      </p:sp>
      <p:sp>
        <p:nvSpPr>
          <p:cNvPr id="78" name="文本框 9"/>
          <p:cNvSpPr txBox="1"/>
          <p:nvPr/>
        </p:nvSpPr>
        <p:spPr>
          <a:xfrm>
            <a:off x="4153371" y="2874608"/>
            <a:ext cx="6699132" cy="469345"/>
          </a:xfrm>
          <a:prstGeom prst="rect">
            <a:avLst/>
          </a:prstGeom>
          <a:noFill/>
        </p:spPr>
        <p:txBody>
          <a:bodyPr wrap="square" lIns="68566" tIns="34283" rIns="68566" bIns="34283" rtlCol="0">
            <a:spAutoFit/>
          </a:bodyPr>
          <a:lstStyle/>
          <a:p>
            <a:pPr marL="0" lvl="1"/>
            <a:r>
              <a:rPr lang="zh-CN" altLang="en-US" sz="2600" b="1" dirty="0" smtClean="0">
                <a:solidFill>
                  <a:srgbClr val="0070C0"/>
                </a:solidFill>
                <a:latin typeface="微软雅黑" panose="020B0503020204020204" pitchFamily="34" charset="-122"/>
                <a:ea typeface="微软雅黑" panose="020B0503020204020204" pitchFamily="34" charset="-122"/>
              </a:rPr>
              <a:t>二、专业诊改过程</a:t>
            </a:r>
            <a:endParaRPr lang="zh-CN" altLang="en-US" sz="2600" b="1" dirty="0">
              <a:solidFill>
                <a:srgbClr val="0070C0"/>
              </a:solidFill>
              <a:latin typeface="微软雅黑" panose="020B0503020204020204" pitchFamily="34" charset="-122"/>
              <a:ea typeface="微软雅黑" panose="020B0503020204020204" pitchFamily="34" charset="-122"/>
            </a:endParaRPr>
          </a:p>
        </p:txBody>
      </p:sp>
      <p:sp>
        <p:nvSpPr>
          <p:cNvPr id="79" name="文本框 9"/>
          <p:cNvSpPr txBox="1"/>
          <p:nvPr/>
        </p:nvSpPr>
        <p:spPr>
          <a:xfrm>
            <a:off x="4155759" y="3666696"/>
            <a:ext cx="6843149" cy="469345"/>
          </a:xfrm>
          <a:prstGeom prst="rect">
            <a:avLst/>
          </a:prstGeom>
          <a:noFill/>
        </p:spPr>
        <p:txBody>
          <a:bodyPr wrap="square" lIns="68566" tIns="34283" rIns="68566" bIns="34283" rtlCol="0">
            <a:spAutoFit/>
          </a:bodyPr>
          <a:lstStyle/>
          <a:p>
            <a:pPr marL="0" lvl="1"/>
            <a:r>
              <a:rPr lang="zh-CN" altLang="en-US" sz="2600" b="1" dirty="0" smtClean="0">
                <a:solidFill>
                  <a:srgbClr val="0070C0"/>
                </a:solidFill>
                <a:latin typeface="微软雅黑" panose="020B0503020204020204" pitchFamily="34" charset="-122"/>
                <a:ea typeface="微软雅黑" panose="020B0503020204020204" pitchFamily="34" charset="-122"/>
              </a:rPr>
              <a:t>三、专业诊改成效</a:t>
            </a:r>
            <a:endParaRPr lang="zh-CN" altLang="en-US" sz="2600" b="1" dirty="0">
              <a:solidFill>
                <a:srgbClr val="0070C0"/>
              </a:solidFill>
              <a:latin typeface="微软雅黑" panose="020B0503020204020204" pitchFamily="34" charset="-122"/>
              <a:ea typeface="微软雅黑" panose="020B0503020204020204" pitchFamily="34" charset="-122"/>
            </a:endParaRPr>
          </a:p>
        </p:txBody>
      </p:sp>
      <p:sp>
        <p:nvSpPr>
          <p:cNvPr id="81" name="文本框 9" hidden="1"/>
          <p:cNvSpPr txBox="1"/>
          <p:nvPr/>
        </p:nvSpPr>
        <p:spPr>
          <a:xfrm>
            <a:off x="8746531" y="4214974"/>
            <a:ext cx="2102608" cy="561550"/>
          </a:xfrm>
          <a:prstGeom prst="rect">
            <a:avLst/>
          </a:prstGeom>
          <a:noFill/>
        </p:spPr>
        <p:txBody>
          <a:bodyPr wrap="square" lIns="68566" tIns="34283" rIns="68566" bIns="34283" rtlCol="0">
            <a:spAutoFit/>
          </a:bodyPr>
          <a:lstStyle/>
          <a:p>
            <a:pPr marL="0" lvl="1" algn="ctr"/>
            <a:r>
              <a:rPr lang="zh-CN" altLang="en-US" sz="2000" b="1" dirty="0">
                <a:solidFill>
                  <a:srgbClr val="2F5EB0"/>
                </a:solidFill>
                <a:latin typeface="微软雅黑" panose="020B0503020204020204" pitchFamily="34" charset="-122"/>
                <a:ea typeface="微软雅黑" panose="020B0503020204020204" pitchFamily="34" charset="-122"/>
              </a:rPr>
              <a:t>明年工作计划</a:t>
            </a:r>
            <a:endParaRPr lang="en-US" altLang="zh-CN" sz="2000" b="1" dirty="0">
              <a:solidFill>
                <a:srgbClr val="2F5EB0"/>
              </a:solidFill>
              <a:latin typeface="微软雅黑" panose="020B0503020204020204" pitchFamily="34" charset="-122"/>
              <a:ea typeface="微软雅黑" panose="020B0503020204020204" pitchFamily="34" charset="-122"/>
            </a:endParaRPr>
          </a:p>
          <a:p>
            <a:pPr marL="0" lvl="1" algn="ctr"/>
            <a:r>
              <a:rPr lang="zh-CN" altLang="en-US" sz="1200" dirty="0">
                <a:solidFill>
                  <a:srgbClr val="2F5EB0"/>
                </a:solidFill>
                <a:latin typeface="微软雅黑" panose="020B0503020204020204" pitchFamily="34" charset="-122"/>
                <a:ea typeface="微软雅黑" panose="020B0503020204020204" pitchFamily="34" charset="-122"/>
              </a:rPr>
              <a:t>（添加二级标题）</a:t>
            </a:r>
            <a:endParaRPr lang="zh-CN" altLang="en-US" sz="1200" dirty="0">
              <a:solidFill>
                <a:srgbClr val="2F5EB0"/>
              </a:solidFill>
              <a:latin typeface="微软雅黑" panose="020B0503020204020204" pitchFamily="34" charset="-122"/>
              <a:ea typeface="微软雅黑" panose="020B0503020204020204" pitchFamily="34" charset="-122"/>
            </a:endParaRPr>
          </a:p>
        </p:txBody>
      </p:sp>
      <p:sp>
        <p:nvSpPr>
          <p:cNvPr id="83" name="KSO_Shape"/>
          <p:cNvSpPr/>
          <p:nvPr/>
        </p:nvSpPr>
        <p:spPr bwMode="auto">
          <a:xfrm>
            <a:off x="3201501" y="2222537"/>
            <a:ext cx="343516" cy="260499"/>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705">
              <a:solidFill>
                <a:schemeClr val="bg1"/>
              </a:solidFill>
              <a:latin typeface="微软雅黑" panose="020B0503020204020204" pitchFamily="34" charset="-122"/>
              <a:ea typeface="微软雅黑" panose="020B0503020204020204" pitchFamily="34" charset="-122"/>
            </a:endParaRPr>
          </a:p>
        </p:txBody>
      </p:sp>
      <p:sp>
        <p:nvSpPr>
          <p:cNvPr id="88" name="Rectangle 4"/>
          <p:cNvSpPr txBox="1">
            <a:spLocks noChangeArrowheads="1"/>
          </p:cNvSpPr>
          <p:nvPr/>
        </p:nvSpPr>
        <p:spPr bwMode="auto">
          <a:xfrm>
            <a:off x="9985220" y="6492513"/>
            <a:ext cx="1151892" cy="392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方正兰亭超细黑简体" panose="02000000000000000000" pitchFamily="2" charset="-122"/>
                <a:ea typeface="方正兰亭超细黑简体" panose="02000000000000000000" pitchFamily="2" charset="-122"/>
              </a:rPr>
              <a:t>02</a:t>
            </a:r>
            <a:endParaRPr lang="zh-CN" altLang="en-US" dirty="0">
              <a:latin typeface="方正兰亭超细黑简体" panose="02000000000000000000" pitchFamily="2" charset="-122"/>
              <a:ea typeface="方正兰亭超细黑简体" panose="02000000000000000000" pitchFamily="2" charset="-122"/>
            </a:endParaRPr>
          </a:p>
        </p:txBody>
      </p:sp>
      <p:sp>
        <p:nvSpPr>
          <p:cNvPr id="89" name="TextBox 88"/>
          <p:cNvSpPr txBox="1"/>
          <p:nvPr/>
        </p:nvSpPr>
        <p:spPr>
          <a:xfrm>
            <a:off x="13514139" y="7029364"/>
            <a:ext cx="843501" cy="355034"/>
          </a:xfrm>
          <a:prstGeom prst="rect">
            <a:avLst/>
          </a:prstGeom>
          <a:noFill/>
        </p:spPr>
        <p:txBody>
          <a:bodyPr wrap="none" rtlCol="0">
            <a:spAutoFit/>
          </a:bodyPr>
          <a:lstStyle/>
          <a:p>
            <a:r>
              <a:rPr lang="zh-CN" altLang="en-US" sz="1705" dirty="0"/>
              <a:t>延时符</a:t>
            </a:r>
            <a:endParaRPr lang="zh-CN" altLang="en-US" sz="1705" dirty="0"/>
          </a:p>
        </p:txBody>
      </p:sp>
      <p:sp>
        <p:nvSpPr>
          <p:cNvPr id="26" name="Freeform 5"/>
          <p:cNvSpPr/>
          <p:nvPr/>
        </p:nvSpPr>
        <p:spPr bwMode="auto">
          <a:xfrm>
            <a:off x="3036499" y="4386776"/>
            <a:ext cx="694800" cy="62640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70C0"/>
          </a:solidFill>
          <a:ln w="9525" cap="flat">
            <a:noFill/>
            <a:prstDash val="solid"/>
            <a:miter lim="800000"/>
          </a:ln>
          <a:effectLst>
            <a:outerShdw blurRad="50800" dist="38100" dir="2700000" algn="tl" rotWithShape="0">
              <a:prstClr val="black">
                <a:alpha val="40000"/>
              </a:prstClr>
            </a:outerShdw>
          </a:effectLst>
        </p:spPr>
        <p:txBody>
          <a:bodyPr vert="horz" wrap="square" lIns="91422" tIns="45711" rIns="91422" bIns="45711" numCol="1" anchor="t" anchorCtr="0" compatLnSpc="1"/>
          <a:lstStyle/>
          <a:p>
            <a:endParaRPr lang="zh-CN" altLang="en-US" sz="1705">
              <a:solidFill>
                <a:srgbClr val="3CCCC7"/>
              </a:solidFill>
            </a:endParaRPr>
          </a:p>
        </p:txBody>
      </p:sp>
      <p:sp>
        <p:nvSpPr>
          <p:cNvPr id="27" name="文本框 9"/>
          <p:cNvSpPr txBox="1"/>
          <p:nvPr/>
        </p:nvSpPr>
        <p:spPr>
          <a:xfrm>
            <a:off x="4153371" y="4453019"/>
            <a:ext cx="5258972" cy="469345"/>
          </a:xfrm>
          <a:prstGeom prst="rect">
            <a:avLst/>
          </a:prstGeom>
          <a:noFill/>
        </p:spPr>
        <p:txBody>
          <a:bodyPr wrap="square" lIns="68566" tIns="34283" rIns="68566" bIns="34283" rtlCol="0">
            <a:spAutoFit/>
          </a:bodyPr>
          <a:lstStyle/>
          <a:p>
            <a:pPr marL="0" lvl="1"/>
            <a:r>
              <a:rPr lang="zh-CN" altLang="en-US" sz="2600" b="1" dirty="0" smtClean="0">
                <a:solidFill>
                  <a:srgbClr val="0070C0"/>
                </a:solidFill>
                <a:latin typeface="微软雅黑" panose="020B0503020204020204" pitchFamily="34" charset="-122"/>
                <a:ea typeface="微软雅黑" panose="020B0503020204020204" pitchFamily="34" charset="-122"/>
              </a:rPr>
              <a:t>四、存在的不足与改进措施</a:t>
            </a:r>
            <a:endParaRPr lang="zh-CN" altLang="en-US" sz="2600" b="1" dirty="0">
              <a:solidFill>
                <a:srgbClr val="0070C0"/>
              </a:solidFill>
              <a:latin typeface="微软雅黑" panose="020B0503020204020204" pitchFamily="34" charset="-122"/>
              <a:ea typeface="微软雅黑" panose="020B0503020204020204" pitchFamily="34" charset="-122"/>
            </a:endParaRPr>
          </a:p>
        </p:txBody>
      </p:sp>
      <p:sp>
        <p:nvSpPr>
          <p:cNvPr id="28" name="KSO_Shape"/>
          <p:cNvSpPr/>
          <p:nvPr/>
        </p:nvSpPr>
        <p:spPr bwMode="auto">
          <a:xfrm>
            <a:off x="3262072" y="4556933"/>
            <a:ext cx="315235" cy="31523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a:effectLst>
            <a:outerShdw blurRad="50800" dist="38100" dir="2700000" algn="tl"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705">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67"/>
                                        </p:tgtEl>
                                        <p:attrNameLst>
                                          <p:attrName>ppt_y</p:attrName>
                                        </p:attrNameLst>
                                      </p:cBhvr>
                                      <p:tavLst>
                                        <p:tav tm="0">
                                          <p:val>
                                            <p:strVal val="#ppt_y"/>
                                          </p:val>
                                        </p:tav>
                                        <p:tav tm="100000">
                                          <p:val>
                                            <p:strVal val="#ppt_y"/>
                                          </p:val>
                                        </p:tav>
                                      </p:tavLst>
                                    </p:anim>
                                    <p:anim calcmode="lin" valueType="num">
                                      <p:cBhvr>
                                        <p:cTn id="15"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67"/>
                                        </p:tgtEl>
                                      </p:cBhvr>
                                    </p:animEffect>
                                  </p:childTnLst>
                                </p:cTn>
                              </p:par>
                              <p:par>
                                <p:cTn id="18" presetID="2" presetClass="entr" presetSubtype="12" fill="hold" grpId="0" nodeType="withEffect">
                                  <p:stCondLst>
                                    <p:cond delay="100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0-#ppt_w/2"/>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1000"/>
                                  </p:stCondLst>
                                  <p:childTnLst>
                                    <p:set>
                                      <p:cBhvr>
                                        <p:cTn id="23" dur="1" fill="hold">
                                          <p:stCondLst>
                                            <p:cond delay="0"/>
                                          </p:stCondLst>
                                        </p:cTn>
                                        <p:tgtEl>
                                          <p:spTgt spid="71"/>
                                        </p:tgtEl>
                                        <p:attrNameLst>
                                          <p:attrName>style.visibility</p:attrName>
                                        </p:attrNameLst>
                                      </p:cBhvr>
                                      <p:to>
                                        <p:strVal val="visible"/>
                                      </p:to>
                                    </p:set>
                                    <p:anim calcmode="lin" valueType="num">
                                      <p:cBhvr additive="base">
                                        <p:cTn id="24" dur="500" fill="hold"/>
                                        <p:tgtEl>
                                          <p:spTgt spid="71"/>
                                        </p:tgtEl>
                                        <p:attrNameLst>
                                          <p:attrName>ppt_x</p:attrName>
                                        </p:attrNameLst>
                                      </p:cBhvr>
                                      <p:tavLst>
                                        <p:tav tm="0">
                                          <p:val>
                                            <p:strVal val="0-#ppt_w/2"/>
                                          </p:val>
                                        </p:tav>
                                        <p:tav tm="100000">
                                          <p:val>
                                            <p:strVal val="#ppt_x"/>
                                          </p:val>
                                        </p:tav>
                                      </p:tavLst>
                                    </p:anim>
                                    <p:anim calcmode="lin" valueType="num">
                                      <p:cBhvr additive="base">
                                        <p:cTn id="25" dur="500" fill="hold"/>
                                        <p:tgtEl>
                                          <p:spTgt spid="71"/>
                                        </p:tgtEl>
                                        <p:attrNameLst>
                                          <p:attrName>ppt_y</p:attrName>
                                        </p:attrNameLst>
                                      </p:cBhvr>
                                      <p:tavLst>
                                        <p:tav tm="0">
                                          <p:val>
                                            <p:strVal val="1+#ppt_h/2"/>
                                          </p:val>
                                        </p:tav>
                                        <p:tav tm="100000">
                                          <p:val>
                                            <p:strVal val="#ppt_y"/>
                                          </p:val>
                                        </p:tav>
                                      </p:tavLst>
                                    </p:anim>
                                  </p:childTnLst>
                                </p:cTn>
                              </p:par>
                              <p:par>
                                <p:cTn id="26" presetID="2" presetClass="entr" presetSubtype="12" fill="hold" grpId="0" nodeType="withEffect">
                                  <p:stCondLst>
                                    <p:cond delay="1000"/>
                                  </p:stCondLst>
                                  <p:childTnLst>
                                    <p:set>
                                      <p:cBhvr>
                                        <p:cTn id="27" dur="1" fill="hold">
                                          <p:stCondLst>
                                            <p:cond delay="0"/>
                                          </p:stCondLst>
                                        </p:cTn>
                                        <p:tgtEl>
                                          <p:spTgt spid="72"/>
                                        </p:tgtEl>
                                        <p:attrNameLst>
                                          <p:attrName>style.visibility</p:attrName>
                                        </p:attrNameLst>
                                      </p:cBhvr>
                                      <p:to>
                                        <p:strVal val="visible"/>
                                      </p:to>
                                    </p:set>
                                    <p:anim calcmode="lin" valueType="num">
                                      <p:cBhvr additive="base">
                                        <p:cTn id="28" dur="500" fill="hold"/>
                                        <p:tgtEl>
                                          <p:spTgt spid="72"/>
                                        </p:tgtEl>
                                        <p:attrNameLst>
                                          <p:attrName>ppt_x</p:attrName>
                                        </p:attrNameLst>
                                      </p:cBhvr>
                                      <p:tavLst>
                                        <p:tav tm="0">
                                          <p:val>
                                            <p:strVal val="0-#ppt_w/2"/>
                                          </p:val>
                                        </p:tav>
                                        <p:tav tm="100000">
                                          <p:val>
                                            <p:strVal val="#ppt_x"/>
                                          </p:val>
                                        </p:tav>
                                      </p:tavLst>
                                    </p:anim>
                                    <p:anim calcmode="lin" valueType="num">
                                      <p:cBhvr additive="base">
                                        <p:cTn id="29" dur="500" fill="hold"/>
                                        <p:tgtEl>
                                          <p:spTgt spid="72"/>
                                        </p:tgtEl>
                                        <p:attrNameLst>
                                          <p:attrName>ppt_y</p:attrName>
                                        </p:attrNameLst>
                                      </p:cBhvr>
                                      <p:tavLst>
                                        <p:tav tm="0">
                                          <p:val>
                                            <p:strVal val="1+#ppt_h/2"/>
                                          </p:val>
                                        </p:tav>
                                        <p:tav tm="100000">
                                          <p:val>
                                            <p:strVal val="#ppt_y"/>
                                          </p:val>
                                        </p:tav>
                                      </p:tavLst>
                                    </p:anim>
                                  </p:childTnLst>
                                </p:cTn>
                              </p:par>
                              <p:par>
                                <p:cTn id="30" presetID="2" presetClass="entr" presetSubtype="12" fill="hold" grpId="0" nodeType="withEffect">
                                  <p:stCondLst>
                                    <p:cond delay="1000"/>
                                  </p:stCondLst>
                                  <p:childTnLst>
                                    <p:set>
                                      <p:cBhvr>
                                        <p:cTn id="31" dur="1" fill="hold">
                                          <p:stCondLst>
                                            <p:cond delay="0"/>
                                          </p:stCondLst>
                                        </p:cTn>
                                        <p:tgtEl>
                                          <p:spTgt spid="74"/>
                                        </p:tgtEl>
                                        <p:attrNameLst>
                                          <p:attrName>style.visibility</p:attrName>
                                        </p:attrNameLst>
                                      </p:cBhvr>
                                      <p:to>
                                        <p:strVal val="visible"/>
                                      </p:to>
                                    </p:set>
                                    <p:anim calcmode="lin" valueType="num">
                                      <p:cBhvr additive="base">
                                        <p:cTn id="32" dur="500" fill="hold"/>
                                        <p:tgtEl>
                                          <p:spTgt spid="74"/>
                                        </p:tgtEl>
                                        <p:attrNameLst>
                                          <p:attrName>ppt_x</p:attrName>
                                        </p:attrNameLst>
                                      </p:cBhvr>
                                      <p:tavLst>
                                        <p:tav tm="0">
                                          <p:val>
                                            <p:strVal val="0-#ppt_w/2"/>
                                          </p:val>
                                        </p:tav>
                                        <p:tav tm="100000">
                                          <p:val>
                                            <p:strVal val="#ppt_x"/>
                                          </p:val>
                                        </p:tav>
                                      </p:tavLst>
                                    </p:anim>
                                    <p:anim calcmode="lin" valueType="num">
                                      <p:cBhvr additive="base">
                                        <p:cTn id="33" dur="500" fill="hold"/>
                                        <p:tgtEl>
                                          <p:spTgt spid="74"/>
                                        </p:tgtEl>
                                        <p:attrNameLst>
                                          <p:attrName>ppt_y</p:attrName>
                                        </p:attrNameLst>
                                      </p:cBhvr>
                                      <p:tavLst>
                                        <p:tav tm="0">
                                          <p:val>
                                            <p:strVal val="1+#ppt_h/2"/>
                                          </p:val>
                                        </p:tav>
                                        <p:tav tm="100000">
                                          <p:val>
                                            <p:strVal val="#ppt_y"/>
                                          </p:val>
                                        </p:tav>
                                      </p:tavLst>
                                    </p:anim>
                                  </p:childTnLst>
                                </p:cTn>
                              </p:par>
                              <p:par>
                                <p:cTn id="34" presetID="2" presetClass="entr" presetSubtype="12" fill="hold" grpId="0" nodeType="withEffect">
                                  <p:stCondLst>
                                    <p:cond delay="100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0-#ppt_w/2"/>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83"/>
                                        </p:tgtEl>
                                        <p:attrNameLst>
                                          <p:attrName>style.visibility</p:attrName>
                                        </p:attrNameLst>
                                      </p:cBhvr>
                                      <p:to>
                                        <p:strVal val="visible"/>
                                      </p:to>
                                    </p:set>
                                    <p:anim calcmode="lin" valueType="num">
                                      <p:cBhvr>
                                        <p:cTn id="41" dur="500" fill="hold"/>
                                        <p:tgtEl>
                                          <p:spTgt spid="83"/>
                                        </p:tgtEl>
                                        <p:attrNameLst>
                                          <p:attrName>ppt_w</p:attrName>
                                        </p:attrNameLst>
                                      </p:cBhvr>
                                      <p:tavLst>
                                        <p:tav tm="0">
                                          <p:val>
                                            <p:fltVal val="0"/>
                                          </p:val>
                                        </p:tav>
                                        <p:tav tm="100000">
                                          <p:val>
                                            <p:strVal val="#ppt_w"/>
                                          </p:val>
                                        </p:tav>
                                      </p:tavLst>
                                    </p:anim>
                                    <p:anim calcmode="lin" valueType="num">
                                      <p:cBhvr>
                                        <p:cTn id="42" dur="500" fill="hold"/>
                                        <p:tgtEl>
                                          <p:spTgt spid="83"/>
                                        </p:tgtEl>
                                        <p:attrNameLst>
                                          <p:attrName>ppt_h</p:attrName>
                                        </p:attrNameLst>
                                      </p:cBhvr>
                                      <p:tavLst>
                                        <p:tav tm="0">
                                          <p:val>
                                            <p:fltVal val="0"/>
                                          </p:val>
                                        </p:tav>
                                        <p:tav tm="100000">
                                          <p:val>
                                            <p:strVal val="#ppt_h"/>
                                          </p:val>
                                        </p:tav>
                                      </p:tavLst>
                                    </p:anim>
                                    <p:animEffect transition="in" filter="fade">
                                      <p:cBhvr>
                                        <p:cTn id="43" dur="500"/>
                                        <p:tgtEl>
                                          <p:spTgt spid="8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75"/>
                                        </p:tgtEl>
                                        <p:attrNameLst>
                                          <p:attrName>style.visibility</p:attrName>
                                        </p:attrNameLst>
                                      </p:cBhvr>
                                      <p:to>
                                        <p:strVal val="visible"/>
                                      </p:to>
                                    </p:set>
                                    <p:anim calcmode="lin" valueType="num">
                                      <p:cBhvr>
                                        <p:cTn id="46" dur="500" fill="hold"/>
                                        <p:tgtEl>
                                          <p:spTgt spid="75"/>
                                        </p:tgtEl>
                                        <p:attrNameLst>
                                          <p:attrName>ppt_w</p:attrName>
                                        </p:attrNameLst>
                                      </p:cBhvr>
                                      <p:tavLst>
                                        <p:tav tm="0">
                                          <p:val>
                                            <p:fltVal val="0"/>
                                          </p:val>
                                        </p:tav>
                                        <p:tav tm="100000">
                                          <p:val>
                                            <p:strVal val="#ppt_w"/>
                                          </p:val>
                                        </p:tav>
                                      </p:tavLst>
                                    </p:anim>
                                    <p:anim calcmode="lin" valueType="num">
                                      <p:cBhvr>
                                        <p:cTn id="47" dur="500" fill="hold"/>
                                        <p:tgtEl>
                                          <p:spTgt spid="75"/>
                                        </p:tgtEl>
                                        <p:attrNameLst>
                                          <p:attrName>ppt_h</p:attrName>
                                        </p:attrNameLst>
                                      </p:cBhvr>
                                      <p:tavLst>
                                        <p:tav tm="0">
                                          <p:val>
                                            <p:fltVal val="0"/>
                                          </p:val>
                                        </p:tav>
                                        <p:tav tm="100000">
                                          <p:val>
                                            <p:strVal val="#ppt_h"/>
                                          </p:val>
                                        </p:tav>
                                      </p:tavLst>
                                    </p:anim>
                                    <p:animEffect transition="in" filter="fade">
                                      <p:cBhvr>
                                        <p:cTn id="48" dur="500"/>
                                        <p:tgtEl>
                                          <p:spTgt spid="7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cBhvr>
                                        <p:cTn id="51" dur="500" fill="hold"/>
                                        <p:tgtEl>
                                          <p:spTgt spid="76"/>
                                        </p:tgtEl>
                                        <p:attrNameLst>
                                          <p:attrName>ppt_w</p:attrName>
                                        </p:attrNameLst>
                                      </p:cBhvr>
                                      <p:tavLst>
                                        <p:tav tm="0">
                                          <p:val>
                                            <p:fltVal val="0"/>
                                          </p:val>
                                        </p:tav>
                                        <p:tav tm="100000">
                                          <p:val>
                                            <p:strVal val="#ppt_w"/>
                                          </p:val>
                                        </p:tav>
                                      </p:tavLst>
                                    </p:anim>
                                    <p:anim calcmode="lin" valueType="num">
                                      <p:cBhvr>
                                        <p:cTn id="52" dur="500" fill="hold"/>
                                        <p:tgtEl>
                                          <p:spTgt spid="76"/>
                                        </p:tgtEl>
                                        <p:attrNameLst>
                                          <p:attrName>ppt_h</p:attrName>
                                        </p:attrNameLst>
                                      </p:cBhvr>
                                      <p:tavLst>
                                        <p:tav tm="0">
                                          <p:val>
                                            <p:fltVal val="0"/>
                                          </p:val>
                                        </p:tav>
                                        <p:tav tm="100000">
                                          <p:val>
                                            <p:strVal val="#ppt_h"/>
                                          </p:val>
                                        </p:tav>
                                      </p:tavLst>
                                    </p:anim>
                                    <p:animEffect transition="in" filter="fade">
                                      <p:cBhvr>
                                        <p:cTn id="53" dur="500"/>
                                        <p:tgtEl>
                                          <p:spTgt spid="76"/>
                                        </p:tgtEl>
                                      </p:cBhvr>
                                    </p:animEffect>
                                  </p:childTnLst>
                                </p:cTn>
                              </p:par>
                              <p:par>
                                <p:cTn id="54" presetID="47" presetClass="entr" presetSubtype="0" fill="hold" grpId="0" nodeType="with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1000"/>
                                        <p:tgtEl>
                                          <p:spTgt spid="77"/>
                                        </p:tgtEl>
                                      </p:cBhvr>
                                    </p:animEffect>
                                    <p:anim calcmode="lin" valueType="num">
                                      <p:cBhvr>
                                        <p:cTn id="57" dur="1000" fill="hold"/>
                                        <p:tgtEl>
                                          <p:spTgt spid="77"/>
                                        </p:tgtEl>
                                        <p:attrNameLst>
                                          <p:attrName>ppt_x</p:attrName>
                                        </p:attrNameLst>
                                      </p:cBhvr>
                                      <p:tavLst>
                                        <p:tav tm="0">
                                          <p:val>
                                            <p:strVal val="#ppt_x"/>
                                          </p:val>
                                        </p:tav>
                                        <p:tav tm="100000">
                                          <p:val>
                                            <p:strVal val="#ppt_x"/>
                                          </p:val>
                                        </p:tav>
                                      </p:tavLst>
                                    </p:anim>
                                    <p:anim calcmode="lin" valueType="num">
                                      <p:cBhvr>
                                        <p:cTn id="58" dur="1000" fill="hold"/>
                                        <p:tgtEl>
                                          <p:spTgt spid="77"/>
                                        </p:tgtEl>
                                        <p:attrNameLst>
                                          <p:attrName>ppt_y</p:attrName>
                                        </p:attrNameLst>
                                      </p:cBhvr>
                                      <p:tavLst>
                                        <p:tav tm="0">
                                          <p:val>
                                            <p:strVal val="#ppt_y-.1"/>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childTnLst>
                          </p:cTn>
                        </p:par>
                        <p:par>
                          <p:cTn id="64" fill="hold">
                            <p:stCondLst>
                              <p:cond delay="3000"/>
                            </p:stCondLst>
                            <p:childTnLst>
                              <p:par>
                                <p:cTn id="65" presetID="2" presetClass="entr" presetSubtype="2" fill="hold" grpId="0" nodeType="after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additive="base">
                                        <p:cTn id="67" dur="500" fill="hold"/>
                                        <p:tgtEl>
                                          <p:spTgt spid="70"/>
                                        </p:tgtEl>
                                        <p:attrNameLst>
                                          <p:attrName>ppt_x</p:attrName>
                                        </p:attrNameLst>
                                      </p:cBhvr>
                                      <p:tavLst>
                                        <p:tav tm="0">
                                          <p:val>
                                            <p:strVal val="1+#ppt_w/2"/>
                                          </p:val>
                                        </p:tav>
                                        <p:tav tm="100000">
                                          <p:val>
                                            <p:strVal val="#ppt_x"/>
                                          </p:val>
                                        </p:tav>
                                      </p:tavLst>
                                    </p:anim>
                                    <p:anim calcmode="lin" valueType="num">
                                      <p:cBhvr additive="base">
                                        <p:cTn id="68" dur="500" fill="hold"/>
                                        <p:tgtEl>
                                          <p:spTgt spid="70"/>
                                        </p:tgtEl>
                                        <p:attrNameLst>
                                          <p:attrName>ppt_y</p:attrName>
                                        </p:attrNameLst>
                                      </p:cBhvr>
                                      <p:tavLst>
                                        <p:tav tm="0">
                                          <p:val>
                                            <p:strVal val="#ppt_y"/>
                                          </p:val>
                                        </p:tav>
                                        <p:tav tm="100000">
                                          <p:val>
                                            <p:strVal val="#ppt_y"/>
                                          </p:val>
                                        </p:tav>
                                      </p:tavLst>
                                    </p:anim>
                                  </p:childTnLst>
                                </p:cTn>
                              </p:par>
                            </p:childTnLst>
                          </p:cTn>
                        </p:par>
                        <p:par>
                          <p:cTn id="69" fill="hold">
                            <p:stCondLst>
                              <p:cond delay="3500"/>
                            </p:stCondLst>
                            <p:childTnLst>
                              <p:par>
                                <p:cTn id="70" presetID="2" presetClass="entr" presetSubtype="2" fill="hold" grpId="0" nodeType="afterEffect">
                                  <p:stCondLst>
                                    <p:cond delay="0"/>
                                  </p:stCondLst>
                                  <p:childTnLst>
                                    <p:set>
                                      <p:cBhvr>
                                        <p:cTn id="71" dur="1" fill="hold">
                                          <p:stCondLst>
                                            <p:cond delay="0"/>
                                          </p:stCondLst>
                                        </p:cTn>
                                        <p:tgtEl>
                                          <p:spTgt spid="78"/>
                                        </p:tgtEl>
                                        <p:attrNameLst>
                                          <p:attrName>style.visibility</p:attrName>
                                        </p:attrNameLst>
                                      </p:cBhvr>
                                      <p:to>
                                        <p:strVal val="visible"/>
                                      </p:to>
                                    </p:set>
                                    <p:anim calcmode="lin" valueType="num">
                                      <p:cBhvr additive="base">
                                        <p:cTn id="72" dur="500" fill="hold"/>
                                        <p:tgtEl>
                                          <p:spTgt spid="78"/>
                                        </p:tgtEl>
                                        <p:attrNameLst>
                                          <p:attrName>ppt_x</p:attrName>
                                        </p:attrNameLst>
                                      </p:cBhvr>
                                      <p:tavLst>
                                        <p:tav tm="0">
                                          <p:val>
                                            <p:strVal val="1+#ppt_w/2"/>
                                          </p:val>
                                        </p:tav>
                                        <p:tav tm="100000">
                                          <p:val>
                                            <p:strVal val="#ppt_x"/>
                                          </p:val>
                                        </p:tav>
                                      </p:tavLst>
                                    </p:anim>
                                    <p:anim calcmode="lin" valueType="num">
                                      <p:cBhvr additive="base">
                                        <p:cTn id="73" dur="500" fill="hold"/>
                                        <p:tgtEl>
                                          <p:spTgt spid="78"/>
                                        </p:tgtEl>
                                        <p:attrNameLst>
                                          <p:attrName>ppt_y</p:attrName>
                                        </p:attrNameLst>
                                      </p:cBhvr>
                                      <p:tavLst>
                                        <p:tav tm="0">
                                          <p:val>
                                            <p:strVal val="#ppt_y"/>
                                          </p:val>
                                        </p:tav>
                                        <p:tav tm="100000">
                                          <p:val>
                                            <p:strVal val="#ppt_y"/>
                                          </p:val>
                                        </p:tav>
                                      </p:tavLst>
                                    </p:anim>
                                  </p:childTnLst>
                                </p:cTn>
                              </p:par>
                            </p:childTnLst>
                          </p:cTn>
                        </p:par>
                        <p:par>
                          <p:cTn id="74" fill="hold">
                            <p:stCondLst>
                              <p:cond delay="4000"/>
                            </p:stCondLst>
                            <p:childTnLst>
                              <p:par>
                                <p:cTn id="75" presetID="2" presetClass="entr" presetSubtype="2" fill="hold" grpId="0" nodeType="afterEffect">
                                  <p:stCondLst>
                                    <p:cond delay="0"/>
                                  </p:stCondLst>
                                  <p:childTnLst>
                                    <p:set>
                                      <p:cBhvr>
                                        <p:cTn id="76" dur="1" fill="hold">
                                          <p:stCondLst>
                                            <p:cond delay="0"/>
                                          </p:stCondLst>
                                        </p:cTn>
                                        <p:tgtEl>
                                          <p:spTgt spid="79"/>
                                        </p:tgtEl>
                                        <p:attrNameLst>
                                          <p:attrName>style.visibility</p:attrName>
                                        </p:attrNameLst>
                                      </p:cBhvr>
                                      <p:to>
                                        <p:strVal val="visible"/>
                                      </p:to>
                                    </p:set>
                                    <p:anim calcmode="lin" valueType="num">
                                      <p:cBhvr additive="base">
                                        <p:cTn id="77" dur="500" fill="hold"/>
                                        <p:tgtEl>
                                          <p:spTgt spid="79"/>
                                        </p:tgtEl>
                                        <p:attrNameLst>
                                          <p:attrName>ppt_x</p:attrName>
                                        </p:attrNameLst>
                                      </p:cBhvr>
                                      <p:tavLst>
                                        <p:tav tm="0">
                                          <p:val>
                                            <p:strVal val="1+#ppt_w/2"/>
                                          </p:val>
                                        </p:tav>
                                        <p:tav tm="100000">
                                          <p:val>
                                            <p:strVal val="#ppt_x"/>
                                          </p:val>
                                        </p:tav>
                                      </p:tavLst>
                                    </p:anim>
                                    <p:anim calcmode="lin" valueType="num">
                                      <p:cBhvr additive="base">
                                        <p:cTn id="78" dur="500" fill="hold"/>
                                        <p:tgtEl>
                                          <p:spTgt spid="79"/>
                                        </p:tgtEl>
                                        <p:attrNameLst>
                                          <p:attrName>ppt_y</p:attrName>
                                        </p:attrNameLst>
                                      </p:cBhvr>
                                      <p:tavLst>
                                        <p:tav tm="0">
                                          <p:val>
                                            <p:strVal val="#ppt_y"/>
                                          </p:val>
                                        </p:tav>
                                        <p:tav tm="100000">
                                          <p:val>
                                            <p:strVal val="#ppt_y"/>
                                          </p:val>
                                        </p:tav>
                                      </p:tavLst>
                                    </p:anim>
                                  </p:childTnLst>
                                </p:cTn>
                              </p:par>
                              <p:par>
                                <p:cTn id="79" presetID="16" presetClass="entr" presetSubtype="21" fill="hold" grpId="0" nodeType="withEffect">
                                  <p:stCondLst>
                                    <p:cond delay="3250"/>
                                  </p:stCondLst>
                                  <p:childTnLst>
                                    <p:set>
                                      <p:cBhvr>
                                        <p:cTn id="80" dur="1" fill="hold">
                                          <p:stCondLst>
                                            <p:cond delay="0"/>
                                          </p:stCondLst>
                                        </p:cTn>
                                        <p:tgtEl>
                                          <p:spTgt spid="81"/>
                                        </p:tgtEl>
                                        <p:attrNameLst>
                                          <p:attrName>style.visibility</p:attrName>
                                        </p:attrNameLst>
                                      </p:cBhvr>
                                      <p:to>
                                        <p:strVal val="visible"/>
                                      </p:to>
                                    </p:set>
                                    <p:animEffect transition="in" filter="barn(inVertical)">
                                      <p:cBhvr>
                                        <p:cTn id="81" dur="500"/>
                                        <p:tgtEl>
                                          <p:spTgt spid="81"/>
                                        </p:tgtEl>
                                      </p:cBhvr>
                                    </p:animEffect>
                                  </p:childTnLst>
                                </p:cTn>
                              </p:par>
                            </p:childTnLst>
                          </p:cTn>
                        </p:par>
                        <p:par>
                          <p:cTn id="82" fill="hold">
                            <p:stCondLst>
                              <p:cond delay="4500"/>
                            </p:stCondLst>
                            <p:childTnLst>
                              <p:par>
                                <p:cTn id="83" presetID="2" presetClass="entr" presetSubtype="2"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1+#ppt_w/2"/>
                                          </p:val>
                                        </p:tav>
                                        <p:tav tm="100000">
                                          <p:val>
                                            <p:strVal val="#ppt_x"/>
                                          </p:val>
                                        </p:tav>
                                      </p:tavLst>
                                    </p:anim>
                                    <p:anim calcmode="lin" valueType="num">
                                      <p:cBhvr additive="base">
                                        <p:cTn id="86"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7" grpId="0"/>
      <p:bldP spid="69" grpId="0" animBg="1"/>
      <p:bldP spid="70" grpId="0"/>
      <p:bldP spid="71" grpId="0" animBg="1"/>
      <p:bldP spid="72" grpId="0" animBg="1"/>
      <p:bldP spid="74" grpId="0" animBg="1"/>
      <p:bldP spid="75" grpId="0" animBg="1"/>
      <p:bldP spid="76" grpId="0" animBg="1"/>
      <p:bldP spid="77" grpId="0" animBg="1"/>
      <p:bldP spid="78" grpId="0"/>
      <p:bldP spid="79" grpId="0"/>
      <p:bldP spid="81" grpId="0"/>
      <p:bldP spid="83" grpId="0" animBg="1"/>
      <p:bldP spid="26" grpId="0" animBg="1"/>
      <p:bldP spid="27"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329835" y="1455520"/>
            <a:ext cx="2880000" cy="2243469"/>
            <a:chOff x="9032468" y="1473169"/>
            <a:chExt cx="2880000" cy="2243469"/>
          </a:xfrm>
        </p:grpSpPr>
        <p:sp>
          <p:nvSpPr>
            <p:cNvPr id="23" name="矩形 22"/>
            <p:cNvSpPr/>
            <p:nvPr/>
          </p:nvSpPr>
          <p:spPr>
            <a:xfrm>
              <a:off x="9040950" y="3140968"/>
              <a:ext cx="2853840" cy="57567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59395"/>
            <p:cNvSpPr txBox="1"/>
            <p:nvPr/>
          </p:nvSpPr>
          <p:spPr>
            <a:xfrm>
              <a:off x="9340939" y="3311879"/>
              <a:ext cx="2229854" cy="337185"/>
            </a:xfrm>
            <a:prstGeom prst="rect">
              <a:avLst/>
            </a:prstGeom>
            <a:noFill/>
            <a:ln w="9525">
              <a:noFill/>
            </a:ln>
          </p:spPr>
          <p:txBody>
            <a:bodyPr wrap="square" anchor="b">
              <a:spAutoFit/>
            </a:bodyPr>
            <a:lstStyle/>
            <a:p>
              <a:pPr algn="ctr">
                <a:spcBef>
                  <a:spcPct val="50000"/>
                </a:spcBef>
              </a:pPr>
              <a:r>
                <a:rPr lang="zh-CN" altLang="en-US" sz="1600" b="1" dirty="0" smtClean="0">
                  <a:solidFill>
                    <a:schemeClr val="bg1"/>
                  </a:solidFill>
                  <a:latin typeface="+mn-ea"/>
                </a:rPr>
                <a:t>会计手工实</a:t>
              </a:r>
              <a:r>
                <a:rPr lang="zh-CN" altLang="en-US" sz="1600" b="1" dirty="0">
                  <a:solidFill>
                    <a:schemeClr val="bg1"/>
                  </a:solidFill>
                  <a:latin typeface="+mn-ea"/>
                </a:rPr>
                <a:t>训室</a:t>
              </a:r>
              <a:endParaRPr lang="zh-CN" altLang="en-US" sz="1600" b="1" dirty="0">
                <a:solidFill>
                  <a:schemeClr val="bg1"/>
                </a:solidFill>
                <a:latin typeface="+mn-ea"/>
              </a:endParaRPr>
            </a:p>
          </p:txBody>
        </p:sp>
        <p:pic>
          <p:nvPicPr>
            <p:cNvPr id="152595" name="图片 152594"/>
            <p:cNvPicPr/>
            <p:nvPr/>
          </p:nvPicPr>
          <p:blipFill>
            <a:blip r:embed="rId1" cstate="print"/>
            <a:stretch>
              <a:fillRect/>
            </a:stretch>
          </p:blipFill>
          <p:spPr>
            <a:xfrm>
              <a:off x="9032468" y="1473169"/>
              <a:ext cx="2880000" cy="1800000"/>
            </a:xfrm>
            <a:prstGeom prst="rect">
              <a:avLst/>
            </a:prstGeom>
            <a:noFill/>
            <a:ln w="9525">
              <a:noFill/>
            </a:ln>
          </p:spPr>
        </p:pic>
      </p:grpSp>
      <p:grpSp>
        <p:nvGrpSpPr>
          <p:cNvPr id="7" name="组合 6"/>
          <p:cNvGrpSpPr/>
          <p:nvPr/>
        </p:nvGrpSpPr>
        <p:grpSpPr>
          <a:xfrm>
            <a:off x="8329835" y="3858902"/>
            <a:ext cx="2880000" cy="2244209"/>
            <a:chOff x="9032468" y="3894200"/>
            <a:chExt cx="2880000" cy="2244209"/>
          </a:xfrm>
        </p:grpSpPr>
        <p:sp>
          <p:nvSpPr>
            <p:cNvPr id="29" name="矩形 28"/>
            <p:cNvSpPr/>
            <p:nvPr/>
          </p:nvSpPr>
          <p:spPr>
            <a:xfrm>
              <a:off x="9037911" y="5562739"/>
              <a:ext cx="2853840" cy="57567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59395"/>
            <p:cNvSpPr txBox="1"/>
            <p:nvPr/>
          </p:nvSpPr>
          <p:spPr>
            <a:xfrm>
              <a:off x="9328935" y="5733650"/>
              <a:ext cx="2229854" cy="337185"/>
            </a:xfrm>
            <a:prstGeom prst="rect">
              <a:avLst/>
            </a:prstGeom>
            <a:noFill/>
            <a:ln w="9525">
              <a:noFill/>
            </a:ln>
          </p:spPr>
          <p:txBody>
            <a:bodyPr wrap="square" anchor="b">
              <a:spAutoFit/>
            </a:bodyPr>
            <a:lstStyle/>
            <a:p>
              <a:pPr algn="ctr">
                <a:spcBef>
                  <a:spcPct val="50000"/>
                </a:spcBef>
              </a:pPr>
              <a:r>
                <a:rPr lang="zh-CN" altLang="en-US" sz="1600" b="1" dirty="0" smtClean="0">
                  <a:solidFill>
                    <a:schemeClr val="bg1"/>
                  </a:solidFill>
                  <a:latin typeface="+mn-ea"/>
                </a:rPr>
                <a:t>电算会计实</a:t>
              </a:r>
              <a:r>
                <a:rPr lang="zh-CN" altLang="en-US" sz="1600" b="1" dirty="0">
                  <a:solidFill>
                    <a:schemeClr val="bg1"/>
                  </a:solidFill>
                  <a:latin typeface="+mn-ea"/>
                </a:rPr>
                <a:t>训室</a:t>
              </a:r>
              <a:endParaRPr lang="zh-CN" altLang="en-US" sz="1600" b="1" dirty="0">
                <a:solidFill>
                  <a:schemeClr val="bg1"/>
                </a:solidFill>
                <a:latin typeface="+mn-ea"/>
              </a:endParaRPr>
            </a:p>
          </p:txBody>
        </p:sp>
        <p:pic>
          <p:nvPicPr>
            <p:cNvPr id="152597" name="图片 152596" descr="u=3123799151,1724788015&amp;fm=23&amp;gp=0"/>
            <p:cNvPicPr/>
            <p:nvPr/>
          </p:nvPicPr>
          <p:blipFill>
            <a:blip r:embed="rId2" cstate="print">
              <a:lum bright="6000"/>
            </a:blip>
            <a:stretch>
              <a:fillRect/>
            </a:stretch>
          </p:blipFill>
          <p:spPr>
            <a:xfrm>
              <a:off x="9032468" y="3894200"/>
              <a:ext cx="2880000" cy="1800000"/>
            </a:xfrm>
            <a:prstGeom prst="rect">
              <a:avLst/>
            </a:prstGeom>
            <a:noFill/>
            <a:ln w="9525">
              <a:noFill/>
            </a:ln>
          </p:spPr>
        </p:pic>
      </p:grpSp>
      <p:grpSp>
        <p:nvGrpSpPr>
          <p:cNvPr id="4" name="组合 3"/>
          <p:cNvGrpSpPr/>
          <p:nvPr/>
        </p:nvGrpSpPr>
        <p:grpSpPr>
          <a:xfrm>
            <a:off x="5259651" y="1455520"/>
            <a:ext cx="2880000" cy="2243468"/>
            <a:chOff x="5668963" y="1473169"/>
            <a:chExt cx="2880000" cy="2243468"/>
          </a:xfrm>
        </p:grpSpPr>
        <p:sp>
          <p:nvSpPr>
            <p:cNvPr id="2" name="矩形 1"/>
            <p:cNvSpPr/>
            <p:nvPr/>
          </p:nvSpPr>
          <p:spPr>
            <a:xfrm>
              <a:off x="5677928" y="3140967"/>
              <a:ext cx="2853840" cy="57567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2594" name="图片 152593"/>
            <p:cNvPicPr/>
            <p:nvPr/>
          </p:nvPicPr>
          <p:blipFill>
            <a:blip r:embed="rId3" cstate="print"/>
            <a:stretch>
              <a:fillRect/>
            </a:stretch>
          </p:blipFill>
          <p:spPr>
            <a:xfrm>
              <a:off x="5668963" y="1473169"/>
              <a:ext cx="2880000" cy="1800000"/>
            </a:xfrm>
            <a:prstGeom prst="rect">
              <a:avLst/>
            </a:prstGeom>
            <a:noFill/>
            <a:ln w="9525">
              <a:noFill/>
            </a:ln>
          </p:spPr>
        </p:pic>
        <p:sp>
          <p:nvSpPr>
            <p:cNvPr id="59396" name="文本框 59395"/>
            <p:cNvSpPr txBox="1"/>
            <p:nvPr/>
          </p:nvSpPr>
          <p:spPr>
            <a:xfrm>
              <a:off x="5986882" y="3311878"/>
              <a:ext cx="2229854" cy="337185"/>
            </a:xfrm>
            <a:prstGeom prst="rect">
              <a:avLst/>
            </a:prstGeom>
            <a:noFill/>
            <a:ln w="9525">
              <a:noFill/>
            </a:ln>
          </p:spPr>
          <p:txBody>
            <a:bodyPr wrap="square" anchor="b">
              <a:spAutoFit/>
            </a:bodyPr>
            <a:lstStyle/>
            <a:p>
              <a:pPr algn="ctr">
                <a:spcBef>
                  <a:spcPct val="50000"/>
                </a:spcBef>
              </a:pPr>
              <a:r>
                <a:rPr lang="zh-CN" altLang="en-US" sz="1600" b="1" dirty="0">
                  <a:solidFill>
                    <a:schemeClr val="bg1"/>
                  </a:solidFill>
                  <a:latin typeface="+mn-ea"/>
                </a:rPr>
                <a:t>会计综合实训室</a:t>
              </a:r>
              <a:endParaRPr lang="zh-CN" altLang="en-US" sz="1600" b="1" dirty="0">
                <a:solidFill>
                  <a:schemeClr val="bg1"/>
                </a:solidFill>
                <a:latin typeface="+mn-ea"/>
              </a:endParaRPr>
            </a:p>
          </p:txBody>
        </p:sp>
      </p:grpSp>
      <p:sp>
        <p:nvSpPr>
          <p:cNvPr id="17"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8" name="直接连接符 17"/>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9"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20"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21"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22" name="矩形 21"/>
          <p:cNvSpPr/>
          <p:nvPr/>
        </p:nvSpPr>
        <p:spPr>
          <a:xfrm>
            <a:off x="661496" y="2018665"/>
            <a:ext cx="4211955" cy="3398303"/>
          </a:xfrm>
          <a:prstGeom prst="rect">
            <a:avLst/>
          </a:prstGeom>
          <a:noFill/>
        </p:spPr>
        <p:txBody>
          <a:bodyPr wrap="square">
            <a:spAutoFit/>
          </a:bodyPr>
          <a:lstStyle/>
          <a:p>
            <a:pPr indent="356870" algn="just">
              <a:lnSpc>
                <a:spcPts val="2900"/>
              </a:lnSpc>
            </a:pPr>
            <a:r>
              <a:rPr lang="zh-CN" altLang="zh-CN" sz="1700" kern="2200" dirty="0" smtClean="0">
                <a:latin typeface="+mn-ea"/>
                <a:cs typeface="黑体" panose="02010609060101010101" charset="-122"/>
                <a:sym typeface="+mn-ea"/>
              </a:rPr>
              <a:t>通过</a:t>
            </a:r>
            <a:r>
              <a:rPr lang="zh-CN" altLang="zh-CN" sz="1700" kern="2200" dirty="0">
                <a:latin typeface="+mn-ea"/>
                <a:cs typeface="黑体" panose="02010609060101010101" charset="-122"/>
                <a:sym typeface="+mn-ea"/>
              </a:rPr>
              <a:t>三年的建设，新建、改扩建实训室</a:t>
            </a:r>
            <a:r>
              <a:rPr lang="en-US" altLang="zh-CN" sz="1700" kern="2200" dirty="0">
                <a:latin typeface="+mn-ea"/>
                <a:cs typeface="黑体" panose="02010609060101010101" charset="-122"/>
                <a:sym typeface="+mn-ea"/>
              </a:rPr>
              <a:t>1</a:t>
            </a:r>
            <a:r>
              <a:rPr lang="zh-CN" altLang="en-US" sz="1700" kern="2200" dirty="0">
                <a:latin typeface="+mn-ea"/>
                <a:cs typeface="黑体" panose="02010609060101010101" charset="-122"/>
                <a:sym typeface="+mn-ea"/>
              </a:rPr>
              <a:t>个，新增</a:t>
            </a:r>
            <a:r>
              <a:rPr lang="zh-CN" altLang="zh-CN" sz="1700" kern="2200" dirty="0">
                <a:latin typeface="+mn-ea"/>
                <a:cs typeface="黑体" panose="02010609060101010101" charset="-122"/>
                <a:sym typeface="+mn-ea"/>
              </a:rPr>
              <a:t>工位</a:t>
            </a:r>
            <a:r>
              <a:rPr lang="en-US" altLang="zh-CN" sz="1700" kern="2200" dirty="0">
                <a:latin typeface="+mn-ea"/>
                <a:cs typeface="黑体" panose="02010609060101010101" charset="-122"/>
                <a:sym typeface="+mn-ea"/>
              </a:rPr>
              <a:t>50</a:t>
            </a:r>
            <a:r>
              <a:rPr lang="zh-CN" altLang="zh-CN" sz="1700" kern="2200" dirty="0">
                <a:latin typeface="+mn-ea"/>
                <a:cs typeface="黑体" panose="02010609060101010101" charset="-122"/>
                <a:sym typeface="+mn-ea"/>
              </a:rPr>
              <a:t>个，</a:t>
            </a:r>
            <a:r>
              <a:rPr lang="zh-CN" altLang="en-US" sz="1700" kern="2200" dirty="0">
                <a:latin typeface="+mn-ea"/>
                <a:cs typeface="黑体" panose="02010609060101010101" charset="-122"/>
                <a:sym typeface="+mn-ea"/>
              </a:rPr>
              <a:t>新增一个综合实训室</a:t>
            </a:r>
            <a:r>
              <a:rPr lang="zh-CN" altLang="zh-CN" sz="1700" kern="2200" dirty="0">
                <a:latin typeface="+mn-ea"/>
                <a:cs typeface="黑体" panose="02010609060101010101" charset="-122"/>
                <a:sym typeface="+mn-ea"/>
              </a:rPr>
              <a:t>，新增云上实训平台一套，购买</a:t>
            </a:r>
            <a:r>
              <a:rPr lang="en-US" altLang="zh-CN" sz="1700" kern="2200" dirty="0">
                <a:latin typeface="+mn-ea"/>
                <a:cs typeface="黑体" panose="02010609060101010101" charset="-122"/>
                <a:sym typeface="+mn-ea"/>
              </a:rPr>
              <a:t>500</a:t>
            </a:r>
            <a:r>
              <a:rPr lang="zh-CN" altLang="en-US" sz="1700" kern="2200" dirty="0">
                <a:latin typeface="+mn-ea"/>
                <a:cs typeface="黑体" panose="02010609060101010101" charset="-122"/>
                <a:sym typeface="+mn-ea"/>
              </a:rPr>
              <a:t>个账号供学生校内仿真实训，购买新道和网中网实训软件各一套，资产总值超过</a:t>
            </a:r>
            <a:r>
              <a:rPr lang="en-US" altLang="zh-CN" sz="1700" kern="2200" dirty="0">
                <a:latin typeface="+mn-ea"/>
                <a:cs typeface="黑体" panose="02010609060101010101" charset="-122"/>
                <a:sym typeface="+mn-ea"/>
              </a:rPr>
              <a:t>400</a:t>
            </a:r>
            <a:r>
              <a:rPr lang="zh-CN" altLang="en-US" sz="1700" kern="2200" dirty="0">
                <a:latin typeface="+mn-ea"/>
                <a:cs typeface="黑体" panose="02010609060101010101" charset="-122"/>
                <a:sym typeface="+mn-ea"/>
              </a:rPr>
              <a:t>万元，生均</a:t>
            </a:r>
            <a:r>
              <a:rPr lang="en-US" altLang="zh-CN" sz="1700" kern="2200" dirty="0">
                <a:latin typeface="+mn-ea"/>
                <a:cs typeface="黑体" panose="02010609060101010101" charset="-122"/>
                <a:sym typeface="+mn-ea"/>
              </a:rPr>
              <a:t>4000</a:t>
            </a:r>
            <a:r>
              <a:rPr lang="zh-CN" altLang="en-US" sz="1700" kern="2200" dirty="0">
                <a:latin typeface="+mn-ea"/>
                <a:cs typeface="黑体" panose="02010609060101010101" charset="-122"/>
                <a:sym typeface="+mn-ea"/>
              </a:rPr>
              <a:t>元，实训工位紧张，实训集中期工位严重不足，</a:t>
            </a:r>
            <a:r>
              <a:rPr lang="zh-CN" altLang="en-US" sz="1700" b="1" kern="2200" dirty="0">
                <a:solidFill>
                  <a:srgbClr val="FF6600"/>
                </a:solidFill>
                <a:latin typeface="+mn-ea"/>
                <a:cs typeface="黑体" panose="02010609060101010101" charset="-122"/>
                <a:sym typeface="+mn-ea"/>
              </a:rPr>
              <a:t>三年目标达成率</a:t>
            </a:r>
            <a:r>
              <a:rPr lang="en-US" altLang="zh-CN" sz="1700" b="1" kern="2200" dirty="0">
                <a:solidFill>
                  <a:srgbClr val="FF6600"/>
                </a:solidFill>
                <a:latin typeface="+mn-ea"/>
                <a:cs typeface="黑体" panose="02010609060101010101" charset="-122"/>
                <a:sym typeface="+mn-ea"/>
              </a:rPr>
              <a:t>80%</a:t>
            </a:r>
            <a:r>
              <a:rPr lang="zh-CN" altLang="en-US" sz="1700" b="1" kern="2200" dirty="0">
                <a:solidFill>
                  <a:srgbClr val="FF6600"/>
                </a:solidFill>
                <a:latin typeface="+mn-ea"/>
                <a:cs typeface="黑体" panose="02010609060101010101" charset="-122"/>
                <a:sym typeface="+mn-ea"/>
              </a:rPr>
              <a:t>。</a:t>
            </a:r>
            <a:endParaRPr lang="zh-CN" altLang="en-US" sz="1700" b="1" kern="2200" dirty="0">
              <a:solidFill>
                <a:srgbClr val="FF6600"/>
              </a:solidFill>
              <a:latin typeface="+mn-ea"/>
              <a:cs typeface="黑体" panose="02010609060101010101" charset="-122"/>
              <a:sym typeface="+mn-ea"/>
            </a:endParaRPr>
          </a:p>
          <a:p>
            <a:pPr indent="356870" algn="just">
              <a:lnSpc>
                <a:spcPts val="2900"/>
              </a:lnSpc>
            </a:pPr>
            <a:endParaRPr lang="en-US" altLang="zh-CN" sz="1700" kern="2200" dirty="0">
              <a:latin typeface="+mn-ea"/>
              <a:cs typeface="黑体" panose="02010609060101010101" charset="-122"/>
            </a:endParaRPr>
          </a:p>
        </p:txBody>
      </p:sp>
      <p:sp>
        <p:nvSpPr>
          <p:cNvPr id="25" name="矩形 24"/>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实训条件</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等腰三角形 25"/>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6" name="组合 5"/>
          <p:cNvGrpSpPr/>
          <p:nvPr/>
        </p:nvGrpSpPr>
        <p:grpSpPr>
          <a:xfrm>
            <a:off x="5259651" y="3858902"/>
            <a:ext cx="2880000" cy="2261858"/>
            <a:chOff x="5642803" y="3876551"/>
            <a:chExt cx="2880000" cy="2261858"/>
          </a:xfrm>
        </p:grpSpPr>
        <p:sp>
          <p:nvSpPr>
            <p:cNvPr id="27" name="矩形 26"/>
            <p:cNvSpPr/>
            <p:nvPr/>
          </p:nvSpPr>
          <p:spPr>
            <a:xfrm>
              <a:off x="5647609" y="5562739"/>
              <a:ext cx="2853840" cy="57567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59395"/>
            <p:cNvSpPr txBox="1"/>
            <p:nvPr/>
          </p:nvSpPr>
          <p:spPr>
            <a:xfrm>
              <a:off x="5947598" y="5733650"/>
              <a:ext cx="2229854" cy="337185"/>
            </a:xfrm>
            <a:prstGeom prst="rect">
              <a:avLst/>
            </a:prstGeom>
            <a:noFill/>
            <a:ln w="9525">
              <a:noFill/>
            </a:ln>
          </p:spPr>
          <p:txBody>
            <a:bodyPr wrap="square" anchor="b">
              <a:spAutoFit/>
            </a:bodyPr>
            <a:lstStyle/>
            <a:p>
              <a:pPr algn="ctr">
                <a:spcBef>
                  <a:spcPct val="50000"/>
                </a:spcBef>
              </a:pPr>
              <a:r>
                <a:rPr lang="zh-CN" altLang="en-US" sz="1600" b="1" dirty="0" smtClean="0">
                  <a:solidFill>
                    <a:schemeClr val="bg1"/>
                  </a:solidFill>
                  <a:latin typeface="+mn-ea"/>
                </a:rPr>
                <a:t>会计手工实</a:t>
              </a:r>
              <a:r>
                <a:rPr lang="zh-CN" altLang="en-US" sz="1600" b="1" dirty="0">
                  <a:solidFill>
                    <a:schemeClr val="bg1"/>
                  </a:solidFill>
                  <a:latin typeface="+mn-ea"/>
                </a:rPr>
                <a:t>训室</a:t>
              </a:r>
              <a:endParaRPr lang="zh-CN" altLang="en-US" sz="1600" b="1" dirty="0">
                <a:solidFill>
                  <a:schemeClr val="bg1"/>
                </a:solidFill>
                <a:latin typeface="+mn-ea"/>
              </a:endParaRPr>
            </a:p>
          </p:txBody>
        </p:sp>
        <p:pic>
          <p:nvPicPr>
            <p:cNvPr id="152596" name="图片 152595" descr="u=2566489520,158359019&amp;fm=23&amp;gp=0"/>
            <p:cNvPicPr/>
            <p:nvPr/>
          </p:nvPicPr>
          <p:blipFill>
            <a:blip r:embed="rId4" cstate="print"/>
            <a:stretch>
              <a:fillRect/>
            </a:stretch>
          </p:blipFill>
          <p:spPr>
            <a:xfrm>
              <a:off x="5642803" y="3876551"/>
              <a:ext cx="2880000" cy="1800000"/>
            </a:xfrm>
            <a:prstGeom prst="rect">
              <a:avLst/>
            </a:prstGeom>
            <a:noFill/>
            <a:ln w="9525">
              <a:noFill/>
            </a:ln>
          </p:spPr>
        </p:pic>
      </p:grpSp>
      <p:pic>
        <p:nvPicPr>
          <p:cNvPr id="32" name="图片 31" descr="机房2.png"/>
          <p:cNvPicPr/>
          <p:nvPr/>
        </p:nvPicPr>
        <p:blipFill>
          <a:blip r:embed="rId5" cstate="print"/>
          <a:stretch>
            <a:fillRect/>
          </a:stretch>
        </p:blipFill>
        <p:spPr>
          <a:xfrm>
            <a:off x="5261772" y="1456703"/>
            <a:ext cx="2880000" cy="1800000"/>
          </a:xfrm>
          <a:prstGeom prst="rect">
            <a:avLst/>
          </a:prstGeom>
        </p:spPr>
      </p:pic>
      <p:pic>
        <p:nvPicPr>
          <p:cNvPr id="33" name="图片 32" descr="机房1.png"/>
          <p:cNvPicPr/>
          <p:nvPr/>
        </p:nvPicPr>
        <p:blipFill>
          <a:blip r:embed="rId6" cstate="print"/>
          <a:stretch>
            <a:fillRect/>
          </a:stretch>
        </p:blipFill>
        <p:spPr>
          <a:xfrm>
            <a:off x="8329835" y="1453095"/>
            <a:ext cx="2880000" cy="1800000"/>
          </a:xfrm>
          <a:prstGeom prst="rect">
            <a:avLst/>
          </a:prstGeom>
        </p:spPr>
      </p:pic>
    </p:spTree>
    <p:custDataLst>
      <p:tags r:id="rId7"/>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p:bldP spid="25" grpId="0"/>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7" name="矩形 16"/>
          <p:cNvSpPr/>
          <p:nvPr/>
        </p:nvSpPr>
        <p:spPr>
          <a:xfrm>
            <a:off x="661496" y="2018665"/>
            <a:ext cx="4211955" cy="3875420"/>
          </a:xfrm>
          <a:prstGeom prst="rect">
            <a:avLst/>
          </a:prstGeom>
          <a:noFill/>
        </p:spPr>
        <p:txBody>
          <a:bodyPr wrap="square">
            <a:spAutoFit/>
          </a:bodyPr>
          <a:lstStyle/>
          <a:p>
            <a:pPr indent="356870" algn="just">
              <a:lnSpc>
                <a:spcPts val="3800"/>
              </a:lnSpc>
            </a:pPr>
            <a:r>
              <a:rPr lang="en-US" altLang="zh-CN" sz="2000" kern="2200" dirty="0" smtClean="0">
                <a:latin typeface="+mn-ea"/>
                <a:cs typeface="黑体" panose="02010609060101010101" charset="-122"/>
                <a:sym typeface="+mn-ea"/>
              </a:rPr>
              <a:t>2016-2018</a:t>
            </a:r>
            <a:r>
              <a:rPr lang="zh-CN" altLang="en-US" sz="2000" kern="2200" dirty="0">
                <a:latin typeface="+mn-ea"/>
                <a:cs typeface="黑体" panose="02010609060101010101" charset="-122"/>
                <a:sym typeface="+mn-ea"/>
              </a:rPr>
              <a:t>年，校企合作企业数量有所提升，</a:t>
            </a:r>
            <a:r>
              <a:rPr lang="en-US" altLang="zh-CN" sz="2000" kern="2200" dirty="0">
                <a:latin typeface="+mn-ea"/>
                <a:cs typeface="黑体" panose="02010609060101010101" charset="-122"/>
                <a:sym typeface="+mn-ea"/>
              </a:rPr>
              <a:t>2018</a:t>
            </a:r>
            <a:r>
              <a:rPr lang="zh-CN" altLang="en-US" sz="2000" kern="2200" dirty="0">
                <a:latin typeface="+mn-ea"/>
                <a:cs typeface="黑体" panose="02010609060101010101" charset="-122"/>
                <a:sym typeface="+mn-ea"/>
              </a:rPr>
              <a:t>年达到</a:t>
            </a:r>
            <a:r>
              <a:rPr lang="en-US" altLang="zh-CN" sz="2000" kern="2200" dirty="0">
                <a:latin typeface="+mn-ea"/>
                <a:cs typeface="黑体" panose="02010609060101010101" charset="-122"/>
                <a:sym typeface="+mn-ea"/>
              </a:rPr>
              <a:t>12</a:t>
            </a:r>
            <a:r>
              <a:rPr lang="zh-CN" altLang="en-US" sz="2000" kern="2200" dirty="0">
                <a:latin typeface="+mn-ea"/>
                <a:cs typeface="黑体" panose="02010609060101010101" charset="-122"/>
                <a:sym typeface="+mn-ea"/>
              </a:rPr>
              <a:t>家。</a:t>
            </a:r>
            <a:r>
              <a:rPr lang="en-US" altLang="zh-CN" sz="2000" kern="2200" dirty="0">
                <a:latin typeface="+mn-ea"/>
                <a:cs typeface="黑体" panose="02010609060101010101" charset="-122"/>
                <a:sym typeface="+mn-ea"/>
              </a:rPr>
              <a:t>2018</a:t>
            </a:r>
            <a:r>
              <a:rPr lang="zh-CN" altLang="en-US" sz="2000" kern="2200" dirty="0">
                <a:latin typeface="+mn-ea"/>
                <a:cs typeface="黑体" panose="02010609060101010101" charset="-122"/>
                <a:sym typeface="+mn-ea"/>
              </a:rPr>
              <a:t>年</a:t>
            </a:r>
            <a:r>
              <a:rPr lang="en-US" altLang="zh-CN" sz="2000" kern="2200" dirty="0">
                <a:latin typeface="+mn-ea"/>
                <a:cs typeface="黑体" panose="02010609060101010101" charset="-122"/>
                <a:sym typeface="+mn-ea"/>
              </a:rPr>
              <a:t>12</a:t>
            </a:r>
            <a:r>
              <a:rPr lang="zh-CN" altLang="en-US" sz="2000" kern="2200" dirty="0">
                <a:latin typeface="+mn-ea"/>
                <a:cs typeface="黑体" panose="02010609060101010101" charset="-122"/>
                <a:sym typeface="+mn-ea"/>
              </a:rPr>
              <a:t>月与华道数据处理有限公司签订了学生就业合作协议与湖南子舜财务咨询公司、中房网有限公司达成了口头协议。</a:t>
            </a:r>
            <a:r>
              <a:rPr lang="zh-CN" altLang="en-US" sz="2000" b="1" kern="2200" dirty="0">
                <a:solidFill>
                  <a:srgbClr val="FF6600"/>
                </a:solidFill>
                <a:latin typeface="+mn-ea"/>
                <a:cs typeface="黑体" panose="02010609060101010101" charset="-122"/>
                <a:sym typeface="+mn-ea"/>
              </a:rPr>
              <a:t>三年目标达成率</a:t>
            </a:r>
            <a:r>
              <a:rPr lang="en-US" altLang="zh-CN" sz="2000" b="1" kern="2200" dirty="0">
                <a:solidFill>
                  <a:srgbClr val="FF6600"/>
                </a:solidFill>
                <a:latin typeface="+mn-ea"/>
                <a:cs typeface="黑体" panose="02010609060101010101" charset="-122"/>
                <a:sym typeface="+mn-ea"/>
              </a:rPr>
              <a:t>85.71%</a:t>
            </a:r>
            <a:endParaRPr lang="en-US" altLang="zh-CN" sz="2000" b="1" kern="2200" dirty="0">
              <a:solidFill>
                <a:srgbClr val="FF6600"/>
              </a:solidFill>
              <a:latin typeface="+mn-ea"/>
              <a:cs typeface="黑体" panose="02010609060101010101" charset="-122"/>
              <a:sym typeface="+mn-ea"/>
            </a:endParaRPr>
          </a:p>
          <a:p>
            <a:pPr indent="356870" algn="just">
              <a:lnSpc>
                <a:spcPts val="2900"/>
              </a:lnSpc>
            </a:pPr>
            <a:endParaRPr lang="en-US" altLang="zh-CN" sz="1700" b="1" kern="2200" dirty="0" smtClean="0">
              <a:solidFill>
                <a:srgbClr val="FF6600"/>
              </a:solidFill>
              <a:latin typeface="+mn-ea"/>
              <a:cs typeface="黑体" panose="02010609060101010101" charset="-122"/>
            </a:endParaRPr>
          </a:p>
        </p:txBody>
      </p:sp>
      <p:sp>
        <p:nvSpPr>
          <p:cNvPr id="24" name="矩形 23"/>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校企合作</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等腰三角形 24"/>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aphicFrame>
        <p:nvGraphicFramePr>
          <p:cNvPr id="16" name="图表 15"/>
          <p:cNvGraphicFramePr/>
          <p:nvPr/>
        </p:nvGraphicFramePr>
        <p:xfrm>
          <a:off x="5665539" y="2276872"/>
          <a:ext cx="5256584" cy="324036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24" grpId="0"/>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7" name="矩形 16"/>
          <p:cNvSpPr/>
          <p:nvPr/>
        </p:nvSpPr>
        <p:spPr>
          <a:xfrm>
            <a:off x="489528" y="2018665"/>
            <a:ext cx="4211955" cy="4862870"/>
          </a:xfrm>
          <a:prstGeom prst="rect">
            <a:avLst/>
          </a:prstGeom>
          <a:noFill/>
        </p:spPr>
        <p:txBody>
          <a:bodyPr wrap="square">
            <a:spAutoFit/>
          </a:bodyPr>
          <a:lstStyle/>
          <a:p>
            <a:pPr indent="356870" algn="just">
              <a:lnSpc>
                <a:spcPts val="3100"/>
              </a:lnSpc>
            </a:pPr>
            <a:r>
              <a:rPr lang="zh-CN" altLang="en-US" sz="1600" kern="2200" dirty="0" smtClean="0">
                <a:latin typeface="+mn-ea"/>
                <a:cs typeface="黑体" panose="02010609060101010101" charset="-122"/>
                <a:sym typeface="+mn-ea"/>
              </a:rPr>
              <a:t>省级</a:t>
            </a:r>
            <a:r>
              <a:rPr lang="zh-CN" altLang="en-US" sz="1600" kern="2200" dirty="0">
                <a:latin typeface="+mn-ea"/>
                <a:cs typeface="黑体" panose="02010609060101010101" charset="-122"/>
                <a:sym typeface="+mn-ea"/>
              </a:rPr>
              <a:t>专业抽测是属于随机性的，会计专业近三年均未被抽中，但学院内部每年均组织了抽测，毕业设计抽测、专业技能抽测连续三年通过率为</a:t>
            </a:r>
            <a:r>
              <a:rPr lang="en-US" altLang="zh-CN" sz="1600" kern="2200" dirty="0">
                <a:latin typeface="+mn-ea"/>
                <a:cs typeface="黑体" panose="02010609060101010101" charset="-122"/>
                <a:sym typeface="+mn-ea"/>
              </a:rPr>
              <a:t>100%</a:t>
            </a:r>
            <a:r>
              <a:rPr lang="zh-CN" altLang="en-US" sz="1600" kern="2200" dirty="0">
                <a:latin typeface="+mn-ea"/>
                <a:cs typeface="黑体" panose="02010609060101010101" charset="-122"/>
                <a:sym typeface="+mn-ea"/>
              </a:rPr>
              <a:t>；经过逐年诊断与改进，</a:t>
            </a:r>
            <a:r>
              <a:rPr lang="en-US" altLang="zh-CN" sz="1600" kern="2200" dirty="0">
                <a:latin typeface="+mn-ea"/>
                <a:cs typeface="黑体" panose="02010609060101010101" charset="-122"/>
                <a:sym typeface="+mn-ea"/>
              </a:rPr>
              <a:t> 2016-2018</a:t>
            </a:r>
            <a:r>
              <a:rPr lang="zh-CN" altLang="en-US" sz="1600" kern="2200" dirty="0">
                <a:latin typeface="+mn-ea"/>
                <a:cs typeface="黑体" panose="02010609060101010101" charset="-122"/>
                <a:sym typeface="+mn-ea"/>
              </a:rPr>
              <a:t>年，教师参加各级各类竞赛取得成绩：获微课省级一等奖一项，教学能力竞赛省级二等奖一项，三位老师获评学院优质课堂；学生获国家级技能竞赛一、二等奖各一项，省级技能竞赛二等奖</a:t>
            </a:r>
            <a:r>
              <a:rPr lang="en-US" altLang="zh-CN" sz="1600" kern="2200" dirty="0">
                <a:latin typeface="+mn-ea"/>
                <a:cs typeface="黑体" panose="02010609060101010101" charset="-122"/>
                <a:sym typeface="+mn-ea"/>
              </a:rPr>
              <a:t>4</a:t>
            </a:r>
            <a:r>
              <a:rPr lang="zh-CN" altLang="en-US" sz="1600" kern="2200" dirty="0">
                <a:latin typeface="+mn-ea"/>
                <a:cs typeface="黑体" panose="02010609060101010101" charset="-122"/>
                <a:sym typeface="+mn-ea"/>
              </a:rPr>
              <a:t>项。年度目标达成有差异，但</a:t>
            </a:r>
            <a:r>
              <a:rPr lang="zh-CN" altLang="en-US" sz="1600" b="1" kern="2200" dirty="0">
                <a:solidFill>
                  <a:srgbClr val="FF6600"/>
                </a:solidFill>
                <a:latin typeface="+mn-ea"/>
                <a:cs typeface="黑体" panose="02010609060101010101" charset="-122"/>
                <a:sym typeface="+mn-ea"/>
              </a:rPr>
              <a:t>三年目标达成率</a:t>
            </a:r>
            <a:r>
              <a:rPr lang="en-US" altLang="zh-CN" sz="1600" b="1" kern="2200" dirty="0">
                <a:solidFill>
                  <a:srgbClr val="FF6600"/>
                </a:solidFill>
                <a:latin typeface="+mn-ea"/>
                <a:cs typeface="黑体" panose="02010609060101010101" charset="-122"/>
                <a:sym typeface="+mn-ea"/>
              </a:rPr>
              <a:t>100%</a:t>
            </a:r>
            <a:r>
              <a:rPr lang="zh-CN" altLang="en-US" sz="1600" b="1" kern="2200" dirty="0">
                <a:solidFill>
                  <a:srgbClr val="FF6600"/>
                </a:solidFill>
                <a:latin typeface="+mn-ea"/>
                <a:cs typeface="黑体" panose="02010609060101010101" charset="-122"/>
                <a:sym typeface="+mn-ea"/>
              </a:rPr>
              <a:t>。</a:t>
            </a:r>
            <a:endParaRPr lang="zh-CN" altLang="en-US" sz="1600" b="1" kern="2200" dirty="0">
              <a:solidFill>
                <a:srgbClr val="FF6600"/>
              </a:solidFill>
              <a:latin typeface="+mn-ea"/>
              <a:cs typeface="黑体" panose="02010609060101010101" charset="-122"/>
              <a:sym typeface="+mn-ea"/>
            </a:endParaRPr>
          </a:p>
          <a:p>
            <a:pPr indent="356870" algn="just">
              <a:lnSpc>
                <a:spcPts val="3100"/>
              </a:lnSpc>
            </a:pPr>
            <a:endParaRPr lang="en-US" altLang="zh-CN" sz="1600" b="1" kern="2200" dirty="0">
              <a:solidFill>
                <a:srgbClr val="FF6600"/>
              </a:solidFill>
              <a:latin typeface="+mn-ea"/>
              <a:cs typeface="黑体" panose="02010609060101010101" charset="-122"/>
              <a:sym typeface="+mn-ea"/>
            </a:endParaRPr>
          </a:p>
          <a:p>
            <a:pPr indent="356870" algn="just">
              <a:lnSpc>
                <a:spcPts val="3100"/>
              </a:lnSpc>
            </a:pPr>
            <a:endParaRPr lang="en-US" altLang="zh-CN" sz="1600" b="1" kern="2200" dirty="0" smtClean="0">
              <a:solidFill>
                <a:srgbClr val="FF6600"/>
              </a:solidFill>
              <a:latin typeface="+mn-ea"/>
              <a:cs typeface="黑体" panose="02010609060101010101" charset="-122"/>
            </a:endParaRPr>
          </a:p>
        </p:txBody>
      </p:sp>
      <p:sp>
        <p:nvSpPr>
          <p:cNvPr id="24" name="矩形 23"/>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教学质量</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等腰三角形 24"/>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aphicFrame>
        <p:nvGraphicFramePr>
          <p:cNvPr id="2" name="表格 1"/>
          <p:cNvGraphicFramePr>
            <a:graphicFrameLocks noGrp="1"/>
          </p:cNvGraphicFramePr>
          <p:nvPr/>
        </p:nvGraphicFramePr>
        <p:xfrm>
          <a:off x="5039929" y="1292056"/>
          <a:ext cx="6628319" cy="1992928"/>
        </p:xfrm>
        <a:graphic>
          <a:graphicData uri="http://schemas.openxmlformats.org/drawingml/2006/table">
            <a:tbl>
              <a:tblPr firstRow="1" bandRow="1">
                <a:tableStyleId>{5C22544A-7EE6-4342-B048-85BDC9FD1C3A}</a:tableStyleId>
              </a:tblPr>
              <a:tblGrid>
                <a:gridCol w="907367"/>
                <a:gridCol w="1686948"/>
                <a:gridCol w="2166009"/>
                <a:gridCol w="1867995"/>
              </a:tblGrid>
              <a:tr h="489248">
                <a:tc>
                  <a:txBody>
                    <a:bodyPr/>
                    <a:lstStyle/>
                    <a:p>
                      <a:endParaRPr lang="zh-CN" altLang="en-US" dirty="0"/>
                    </a:p>
                  </a:txBody>
                  <a:tcPr>
                    <a:lnR w="12700" cap="flat" cmpd="sng" algn="ctr">
                      <a:solidFill>
                        <a:schemeClr val="bg1"/>
                      </a:solidFill>
                      <a:prstDash val="solid"/>
                      <a:round/>
                      <a:headEnd type="none" w="med" len="med"/>
                      <a:tailEnd type="none" w="med" len="med"/>
                    </a:lnR>
                  </a:tcPr>
                </a:tc>
                <a:tc>
                  <a:txBody>
                    <a:bodyPr/>
                    <a:lstStyle/>
                    <a:p>
                      <a:pPr algn="ctr"/>
                      <a:r>
                        <a:rPr lang="en-US" altLang="zh-CN" dirty="0" smtClean="0"/>
                        <a:t>2016</a:t>
                      </a:r>
                      <a:r>
                        <a:rPr lang="zh-CN" altLang="en-US" dirty="0" smtClean="0"/>
                        <a:t>年度</a:t>
                      </a:r>
                      <a:endParaRPr lang="zh-CN" altLang="en-US" dirty="0"/>
                    </a:p>
                  </a:txBody>
                  <a:tcPr>
                    <a:lnL w="12700" cap="flat" cmpd="sng" algn="ctr">
                      <a:solidFill>
                        <a:schemeClr val="bg1"/>
                      </a:solidFill>
                      <a:prstDash val="solid"/>
                      <a:round/>
                      <a:headEnd type="none" w="med" len="med"/>
                      <a:tailEnd type="none" w="med" len="med"/>
                    </a:lnL>
                  </a:tcPr>
                </a:tc>
                <a:tc>
                  <a:txBody>
                    <a:bodyPr/>
                    <a:lstStyle/>
                    <a:p>
                      <a:pPr algn="ctr"/>
                      <a:r>
                        <a:rPr lang="en-US" altLang="zh-CN" dirty="0" smtClean="0"/>
                        <a:t>2017</a:t>
                      </a:r>
                      <a:r>
                        <a:rPr lang="zh-CN" altLang="en-US" dirty="0" smtClean="0"/>
                        <a:t>年度</a:t>
                      </a:r>
                      <a:endParaRPr lang="zh-CN" altLang="en-US" dirty="0"/>
                    </a:p>
                  </a:txBody>
                  <a:tcPr/>
                </a:tc>
                <a:tc>
                  <a:txBody>
                    <a:bodyPr/>
                    <a:lstStyle/>
                    <a:p>
                      <a:pPr algn="ctr"/>
                      <a:r>
                        <a:rPr lang="en-US" altLang="zh-CN" dirty="0" smtClean="0"/>
                        <a:t>2018</a:t>
                      </a:r>
                      <a:r>
                        <a:rPr lang="zh-CN" altLang="en-US" dirty="0" smtClean="0"/>
                        <a:t>年度</a:t>
                      </a:r>
                      <a:endParaRPr lang="zh-CN" altLang="en-US" dirty="0"/>
                    </a:p>
                  </a:txBody>
                  <a:tcPr/>
                </a:tc>
              </a:tr>
              <a:tr h="713570">
                <a:tc>
                  <a:txBody>
                    <a:bodyPr/>
                    <a:lstStyle/>
                    <a:p>
                      <a:pPr algn="ctr"/>
                      <a:r>
                        <a:rPr lang="zh-CN" altLang="en-US" sz="1400" b="1" dirty="0" smtClean="0">
                          <a:solidFill>
                            <a:srgbClr val="0070C0"/>
                          </a:solidFill>
                        </a:rPr>
                        <a:t>教师</a:t>
                      </a:r>
                      <a:endParaRPr lang="zh-CN" altLang="en-US" sz="1400" b="1" dirty="0">
                        <a:solidFill>
                          <a:srgbClr val="0070C0"/>
                        </a:solidFill>
                      </a:endParaRPr>
                    </a:p>
                  </a:txBody>
                  <a:tcPr anchor="ctr">
                    <a:lnR w="127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lnSpc>
                          <a:spcPts val="2600"/>
                        </a:lnSpc>
                      </a:pPr>
                      <a:r>
                        <a:rPr lang="zh-CN" altLang="en-US" sz="1400" b="1" dirty="0" smtClean="0">
                          <a:solidFill>
                            <a:srgbClr val="0070C0"/>
                          </a:solidFill>
                        </a:rPr>
                        <a:t>微课省赛 一等奖</a:t>
                      </a:r>
                      <a:endParaRPr lang="en-US" altLang="zh-CN" sz="1400" b="1" dirty="0" smtClean="0">
                        <a:solidFill>
                          <a:srgbClr val="0070C0"/>
                        </a:solidFill>
                      </a:endParaRPr>
                    </a:p>
                    <a:p>
                      <a:pPr algn="ctr">
                        <a:lnSpc>
                          <a:spcPts val="2600"/>
                        </a:lnSpc>
                      </a:pPr>
                      <a:r>
                        <a:rPr lang="zh-CN" altLang="en-US" sz="1400" b="1" dirty="0" smtClean="0">
                          <a:solidFill>
                            <a:srgbClr val="0070C0"/>
                          </a:solidFill>
                        </a:rPr>
                        <a:t>微课省赛</a:t>
                      </a:r>
                      <a:r>
                        <a:rPr lang="zh-CN" altLang="en-US" sz="1400" b="1" baseline="0" dirty="0" smtClean="0">
                          <a:solidFill>
                            <a:srgbClr val="0070C0"/>
                          </a:solidFill>
                        </a:rPr>
                        <a:t> 二等奖</a:t>
                      </a:r>
                      <a:endParaRPr lang="zh-CN" altLang="en-US" sz="1400" b="1" dirty="0">
                        <a:solidFill>
                          <a:srgbClr val="0070C0"/>
                        </a:solidFill>
                      </a:endParaRPr>
                    </a:p>
                  </a:txBody>
                  <a:tcPr anchor="ctr">
                    <a:lnL w="12700" cap="flat" cmpd="sng" algn="ctr">
                      <a:solidFill>
                        <a:schemeClr val="bg1"/>
                      </a:solidFill>
                      <a:prstDash val="solid"/>
                      <a:round/>
                      <a:headEnd type="none" w="med" len="med"/>
                      <a:tailEnd type="none" w="med" len="med"/>
                    </a:lnL>
                    <a:solidFill>
                      <a:schemeClr val="accent1">
                        <a:lumMod val="20000"/>
                        <a:lumOff val="80000"/>
                      </a:schemeClr>
                    </a:solidFill>
                  </a:tcPr>
                </a:tc>
                <a:tc>
                  <a:txBody>
                    <a:bodyPr/>
                    <a:lstStyle/>
                    <a:p>
                      <a:pPr algn="ctr">
                        <a:lnSpc>
                          <a:spcPts val="2600"/>
                        </a:lnSpc>
                      </a:pPr>
                      <a:r>
                        <a:rPr lang="zh-CN" altLang="en-US" sz="1400" b="1" dirty="0" smtClean="0">
                          <a:solidFill>
                            <a:srgbClr val="0070C0"/>
                          </a:solidFill>
                        </a:rPr>
                        <a:t>信息化教学竞赛</a:t>
                      </a:r>
                      <a:endParaRPr lang="en-US" altLang="zh-CN" sz="1400" b="1" dirty="0" smtClean="0">
                        <a:solidFill>
                          <a:srgbClr val="0070C0"/>
                        </a:solidFill>
                      </a:endParaRPr>
                    </a:p>
                    <a:p>
                      <a:pPr algn="ctr">
                        <a:lnSpc>
                          <a:spcPts val="2600"/>
                        </a:lnSpc>
                      </a:pPr>
                      <a:r>
                        <a:rPr lang="zh-CN" altLang="en-US" sz="1400" b="1" dirty="0" smtClean="0">
                          <a:solidFill>
                            <a:srgbClr val="0070C0"/>
                          </a:solidFill>
                        </a:rPr>
                        <a:t>三等奖</a:t>
                      </a:r>
                      <a:endParaRPr lang="zh-CN" altLang="en-US" sz="1400" b="1" dirty="0">
                        <a:solidFill>
                          <a:srgbClr val="0070C0"/>
                        </a:solidFill>
                      </a:endParaRPr>
                    </a:p>
                  </a:txBody>
                  <a:tcPr anchor="ctr">
                    <a:solidFill>
                      <a:schemeClr val="accent1">
                        <a:lumMod val="20000"/>
                        <a:lumOff val="80000"/>
                      </a:schemeClr>
                    </a:solidFill>
                  </a:tcPr>
                </a:tc>
                <a:tc>
                  <a:txBody>
                    <a:bodyPr/>
                    <a:lstStyle/>
                    <a:p>
                      <a:pPr algn="ctr">
                        <a:lnSpc>
                          <a:spcPts val="2600"/>
                        </a:lnSpc>
                      </a:pPr>
                      <a:r>
                        <a:rPr lang="zh-CN" altLang="en-US" sz="1400" b="1" dirty="0" smtClean="0">
                          <a:solidFill>
                            <a:srgbClr val="0070C0"/>
                          </a:solidFill>
                        </a:rPr>
                        <a:t>教师教学能力大赛</a:t>
                      </a:r>
                      <a:endParaRPr lang="en-US" altLang="zh-CN" sz="1400" b="1" dirty="0" smtClean="0">
                        <a:solidFill>
                          <a:srgbClr val="0070C0"/>
                        </a:solidFill>
                      </a:endParaRPr>
                    </a:p>
                    <a:p>
                      <a:pPr algn="ctr">
                        <a:lnSpc>
                          <a:spcPts val="2600"/>
                        </a:lnSpc>
                      </a:pPr>
                      <a:r>
                        <a:rPr lang="zh-CN" altLang="en-US" sz="1400" b="1" dirty="0" smtClean="0">
                          <a:solidFill>
                            <a:srgbClr val="0070C0"/>
                          </a:solidFill>
                        </a:rPr>
                        <a:t>二等奖</a:t>
                      </a:r>
                      <a:endParaRPr lang="zh-CN" altLang="en-US" sz="1400" b="1" dirty="0">
                        <a:solidFill>
                          <a:srgbClr val="0070C0"/>
                        </a:solidFill>
                      </a:endParaRPr>
                    </a:p>
                  </a:txBody>
                  <a:tcPr anchor="ctr">
                    <a:solidFill>
                      <a:schemeClr val="accent1">
                        <a:lumMod val="20000"/>
                        <a:lumOff val="80000"/>
                      </a:schemeClr>
                    </a:solidFill>
                  </a:tcPr>
                </a:tc>
              </a:tr>
              <a:tr h="713570">
                <a:tc>
                  <a:txBody>
                    <a:bodyPr/>
                    <a:lstStyle/>
                    <a:p>
                      <a:pPr algn="ctr"/>
                      <a:r>
                        <a:rPr lang="zh-CN" altLang="en-US" sz="1400" b="1" dirty="0" smtClean="0">
                          <a:solidFill>
                            <a:srgbClr val="0070C0"/>
                          </a:solidFill>
                        </a:rPr>
                        <a:t>学生</a:t>
                      </a:r>
                      <a:endParaRPr lang="zh-CN" altLang="en-US" sz="1400" b="1" dirty="0">
                        <a:solidFill>
                          <a:srgbClr val="0070C0"/>
                        </a:solidFill>
                      </a:endParaRPr>
                    </a:p>
                  </a:txBody>
                  <a:tcPr anchor="ctr">
                    <a:lnR w="127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lnSpc>
                          <a:spcPts val="2600"/>
                        </a:lnSpc>
                      </a:pPr>
                      <a:r>
                        <a:rPr lang="zh-CN" altLang="en-US" sz="1400" b="1" dirty="0" smtClean="0">
                          <a:solidFill>
                            <a:srgbClr val="0070C0"/>
                          </a:solidFill>
                        </a:rPr>
                        <a:t>省赛 二等奖</a:t>
                      </a:r>
                      <a:endParaRPr lang="zh-CN" altLang="en-US" sz="1400" b="1" dirty="0">
                        <a:solidFill>
                          <a:srgbClr val="0070C0"/>
                        </a:solidFill>
                      </a:endParaRPr>
                    </a:p>
                  </a:txBody>
                  <a:tcPr anchor="ctr">
                    <a:lnL w="12700" cap="flat" cmpd="sng" algn="ctr">
                      <a:solidFill>
                        <a:schemeClr val="bg1"/>
                      </a:solidFill>
                      <a:prstDash val="solid"/>
                      <a:round/>
                      <a:headEnd type="none" w="med" len="med"/>
                      <a:tailEnd type="none" w="med" len="med"/>
                    </a:lnL>
                    <a:solidFill>
                      <a:schemeClr val="accent1">
                        <a:lumMod val="20000"/>
                        <a:lumOff val="80000"/>
                      </a:schemeClr>
                    </a:solidFill>
                  </a:tcPr>
                </a:tc>
                <a:tc>
                  <a:txBody>
                    <a:bodyPr/>
                    <a:lstStyle/>
                    <a:p>
                      <a:pPr algn="ctr">
                        <a:lnSpc>
                          <a:spcPts val="2600"/>
                        </a:lnSpc>
                      </a:pPr>
                      <a:r>
                        <a:rPr lang="zh-CN" altLang="en-US" sz="1400" b="1" dirty="0" smtClean="0">
                          <a:solidFill>
                            <a:srgbClr val="0070C0"/>
                          </a:solidFill>
                        </a:rPr>
                        <a:t>国赛 一等奖</a:t>
                      </a:r>
                      <a:endParaRPr lang="en-US" altLang="zh-CN" sz="1400" b="1" dirty="0" smtClean="0">
                        <a:solidFill>
                          <a:srgbClr val="0070C0"/>
                        </a:solidFill>
                      </a:endParaRPr>
                    </a:p>
                    <a:p>
                      <a:pPr algn="ctr">
                        <a:lnSpc>
                          <a:spcPts val="2600"/>
                        </a:lnSpc>
                      </a:pPr>
                      <a:r>
                        <a:rPr lang="zh-CN" altLang="en-US" sz="1400" b="1" dirty="0" smtClean="0">
                          <a:solidFill>
                            <a:srgbClr val="0070C0"/>
                          </a:solidFill>
                        </a:rPr>
                        <a:t>省赛</a:t>
                      </a:r>
                      <a:r>
                        <a:rPr lang="zh-CN" altLang="en-US" sz="1400" b="1" baseline="0" dirty="0" smtClean="0">
                          <a:solidFill>
                            <a:srgbClr val="0070C0"/>
                          </a:solidFill>
                        </a:rPr>
                        <a:t> </a:t>
                      </a:r>
                      <a:r>
                        <a:rPr lang="zh-CN" altLang="zh-CN" sz="1400" b="1" baseline="0" dirty="0" smtClean="0">
                          <a:solidFill>
                            <a:srgbClr val="0070C0"/>
                          </a:solidFill>
                        </a:rPr>
                        <a:t>二</a:t>
                      </a:r>
                      <a:r>
                        <a:rPr lang="zh-CN" altLang="en-US" sz="1400" b="1" baseline="0" dirty="0" smtClean="0">
                          <a:solidFill>
                            <a:srgbClr val="0070C0"/>
                          </a:solidFill>
                        </a:rPr>
                        <a:t>等奖</a:t>
                      </a:r>
                      <a:endParaRPr lang="zh-CN" altLang="en-US" sz="1400" b="1" dirty="0">
                        <a:solidFill>
                          <a:srgbClr val="0070C0"/>
                        </a:solidFill>
                      </a:endParaRPr>
                    </a:p>
                  </a:txBody>
                  <a:tcPr anchor="ctr">
                    <a:solidFill>
                      <a:schemeClr val="accent1">
                        <a:lumMod val="20000"/>
                        <a:lumOff val="80000"/>
                      </a:schemeClr>
                    </a:solidFill>
                  </a:tcPr>
                </a:tc>
                <a:tc>
                  <a:txBody>
                    <a:bodyPr/>
                    <a:lstStyle/>
                    <a:p>
                      <a:pPr algn="ctr">
                        <a:lnSpc>
                          <a:spcPts val="2600"/>
                        </a:lnSpc>
                      </a:pPr>
                      <a:r>
                        <a:rPr lang="zh-CN" altLang="en-US" sz="1400" b="1" dirty="0" smtClean="0">
                          <a:solidFill>
                            <a:srgbClr val="0070C0"/>
                          </a:solidFill>
                        </a:rPr>
                        <a:t>国赛 二等奖</a:t>
                      </a:r>
                      <a:endParaRPr lang="en-US" altLang="zh-CN" sz="1400" b="1" dirty="0" smtClean="0">
                        <a:solidFill>
                          <a:srgbClr val="0070C0"/>
                        </a:solidFill>
                      </a:endParaRPr>
                    </a:p>
                    <a:p>
                      <a:pPr algn="ctr">
                        <a:lnSpc>
                          <a:spcPts val="2600"/>
                        </a:lnSpc>
                      </a:pPr>
                      <a:r>
                        <a:rPr lang="zh-CN" altLang="en-US" sz="1400" b="1" dirty="0" smtClean="0">
                          <a:solidFill>
                            <a:srgbClr val="0070C0"/>
                          </a:solidFill>
                        </a:rPr>
                        <a:t>省赛 二等奖</a:t>
                      </a:r>
                      <a:r>
                        <a:rPr lang="en-US" altLang="zh-CN" sz="1400" b="1" dirty="0" smtClean="0">
                          <a:solidFill>
                            <a:srgbClr val="0070C0"/>
                          </a:solidFill>
                        </a:rPr>
                        <a:t>2</a:t>
                      </a:r>
                      <a:r>
                        <a:rPr lang="zh-CN" altLang="en-US" sz="1400" b="1" dirty="0" smtClean="0">
                          <a:solidFill>
                            <a:srgbClr val="0070C0"/>
                          </a:solidFill>
                        </a:rPr>
                        <a:t>项</a:t>
                      </a:r>
                      <a:endParaRPr lang="zh-CN" altLang="en-US" sz="1400" b="1" dirty="0" smtClean="0">
                        <a:solidFill>
                          <a:srgbClr val="0070C0"/>
                        </a:solidFill>
                      </a:endParaRPr>
                    </a:p>
                  </a:txBody>
                  <a:tcPr anchor="ctr">
                    <a:solidFill>
                      <a:schemeClr val="accent1">
                        <a:lumMod val="20000"/>
                        <a:lumOff val="80000"/>
                      </a:schemeClr>
                    </a:solidFill>
                  </a:tcPr>
                </a:tc>
              </a:tr>
            </a:tbl>
          </a:graphicData>
        </a:graphic>
      </p:graphicFrame>
      <p:pic>
        <p:nvPicPr>
          <p:cNvPr id="18" name="图片 17"/>
          <p:cNvPicPr>
            <a:picLocks noChangeAspect="1"/>
          </p:cNvPicPr>
          <p:nvPr/>
        </p:nvPicPr>
        <p:blipFill>
          <a:blip r:embed="rId1" cstate="print"/>
          <a:stretch>
            <a:fillRect/>
          </a:stretch>
        </p:blipFill>
        <p:spPr>
          <a:xfrm>
            <a:off x="5196283" y="3616960"/>
            <a:ext cx="2629496" cy="2250092"/>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7372" y="3646921"/>
            <a:ext cx="3053333" cy="2220131"/>
          </a:xfrm>
          <a:prstGeom prst="rect">
            <a:avLst/>
          </a:prstGeom>
          <a:ln>
            <a:noFill/>
          </a:ln>
          <a:effectLst>
            <a:outerShdw blurRad="292100" dist="139700" dir="2700000" algn="tl" rotWithShape="0">
              <a:srgbClr val="333333">
                <a:alpha val="65000"/>
              </a:srgbClr>
            </a:outerShdw>
          </a:effectLst>
        </p:spPr>
      </p:pic>
    </p:spTree>
    <p:custDataLst>
      <p:tags r:id="rId3"/>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24" grpId="0"/>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7" name="矩形 16"/>
          <p:cNvSpPr/>
          <p:nvPr/>
        </p:nvSpPr>
        <p:spPr>
          <a:xfrm>
            <a:off x="733504" y="2018665"/>
            <a:ext cx="4211955" cy="2734082"/>
          </a:xfrm>
          <a:prstGeom prst="rect">
            <a:avLst/>
          </a:prstGeom>
          <a:noFill/>
        </p:spPr>
        <p:txBody>
          <a:bodyPr wrap="square">
            <a:spAutoFit/>
          </a:bodyPr>
          <a:lstStyle/>
          <a:p>
            <a:pPr indent="356870" algn="just">
              <a:lnSpc>
                <a:spcPts val="3600"/>
              </a:lnSpc>
            </a:pPr>
            <a:r>
              <a:rPr lang="en-US" altLang="zh-CN" sz="2000" kern="2200" dirty="0" smtClean="0">
                <a:latin typeface="+mn-ea"/>
                <a:cs typeface="黑体" panose="02010609060101010101" charset="-122"/>
                <a:sym typeface="+mn-ea"/>
              </a:rPr>
              <a:t>2016-2018</a:t>
            </a:r>
            <a:r>
              <a:rPr lang="zh-CN" altLang="en-US" sz="2000" kern="2200" dirty="0">
                <a:latin typeface="+mn-ea"/>
                <a:cs typeface="黑体" panose="02010609060101010101" charset="-122"/>
                <a:sym typeface="+mn-ea"/>
              </a:rPr>
              <a:t>年，公开发表学术论文</a:t>
            </a:r>
            <a:r>
              <a:rPr lang="en-US" altLang="zh-CN" sz="2000" kern="2200" dirty="0">
                <a:latin typeface="+mn-ea"/>
                <a:cs typeface="黑体" panose="02010609060101010101" charset="-122"/>
                <a:sym typeface="+mn-ea"/>
              </a:rPr>
              <a:t>84</a:t>
            </a:r>
            <a:r>
              <a:rPr lang="zh-CN" altLang="en-US" sz="2000" kern="2200" dirty="0">
                <a:latin typeface="+mn-ea"/>
                <a:cs typeface="黑体" panose="02010609060101010101" charset="-122"/>
                <a:sym typeface="+mn-ea"/>
              </a:rPr>
              <a:t>篇、获得专利技术</a:t>
            </a:r>
            <a:r>
              <a:rPr lang="en-US" altLang="zh-CN" sz="2000" kern="2200" dirty="0">
                <a:latin typeface="+mn-ea"/>
                <a:cs typeface="黑体" panose="02010609060101010101" charset="-122"/>
                <a:sym typeface="+mn-ea"/>
              </a:rPr>
              <a:t>2</a:t>
            </a:r>
            <a:r>
              <a:rPr lang="zh-CN" altLang="en-US" sz="2000" kern="2200" dirty="0">
                <a:latin typeface="+mn-ea"/>
                <a:cs typeface="黑体" panose="02010609060101010101" charset="-122"/>
                <a:sym typeface="+mn-ea"/>
              </a:rPr>
              <a:t>项，公开出版著作教材</a:t>
            </a:r>
            <a:r>
              <a:rPr lang="en-US" altLang="zh-CN" sz="2000" kern="2200" dirty="0">
                <a:latin typeface="+mn-ea"/>
                <a:cs typeface="黑体" panose="02010609060101010101" charset="-122"/>
                <a:sym typeface="+mn-ea"/>
              </a:rPr>
              <a:t>3</a:t>
            </a:r>
            <a:r>
              <a:rPr lang="zh-CN" altLang="en-US" sz="2000" kern="2200" dirty="0">
                <a:latin typeface="+mn-ea"/>
                <a:cs typeface="黑体" panose="02010609060101010101" charset="-122"/>
                <a:sym typeface="+mn-ea"/>
              </a:rPr>
              <a:t>部，省、市级以上科研课题</a:t>
            </a:r>
            <a:r>
              <a:rPr lang="en-US" altLang="zh-CN" sz="2000" kern="2200" dirty="0">
                <a:latin typeface="+mn-ea"/>
                <a:cs typeface="黑体" panose="02010609060101010101" charset="-122"/>
                <a:sym typeface="+mn-ea"/>
              </a:rPr>
              <a:t>15</a:t>
            </a:r>
            <a:r>
              <a:rPr lang="zh-CN" altLang="en-US" sz="2000" kern="2200" dirty="0">
                <a:latin typeface="+mn-ea"/>
                <a:cs typeface="黑体" panose="02010609060101010101" charset="-122"/>
                <a:sym typeface="+mn-ea"/>
              </a:rPr>
              <a:t>项</a:t>
            </a:r>
            <a:r>
              <a:rPr lang="zh-CN" altLang="en-US" sz="2000" kern="2200" dirty="0" smtClean="0">
                <a:latin typeface="+mn-ea"/>
                <a:cs typeface="黑体" panose="02010609060101010101" charset="-122"/>
                <a:sym typeface="+mn-ea"/>
              </a:rPr>
              <a:t>。</a:t>
            </a:r>
            <a:r>
              <a:rPr lang="zh-CN" altLang="en-US" sz="2000" b="1" kern="2200" dirty="0" smtClean="0">
                <a:solidFill>
                  <a:srgbClr val="FF6600"/>
                </a:solidFill>
                <a:latin typeface="+mn-ea"/>
                <a:cs typeface="黑体" panose="02010609060101010101" charset="-122"/>
                <a:sym typeface="+mn-ea"/>
              </a:rPr>
              <a:t>三年</a:t>
            </a:r>
            <a:r>
              <a:rPr lang="zh-CN" altLang="en-US" sz="2000" b="1" kern="2200" dirty="0">
                <a:solidFill>
                  <a:srgbClr val="FF6600"/>
                </a:solidFill>
                <a:latin typeface="+mn-ea"/>
                <a:cs typeface="黑体" panose="02010609060101010101" charset="-122"/>
                <a:sym typeface="+mn-ea"/>
              </a:rPr>
              <a:t>目标达成率</a:t>
            </a:r>
            <a:r>
              <a:rPr lang="en-US" altLang="zh-CN" sz="2000" b="1" kern="2200" dirty="0">
                <a:solidFill>
                  <a:srgbClr val="FF6600"/>
                </a:solidFill>
                <a:latin typeface="+mn-ea"/>
                <a:cs typeface="黑体" panose="02010609060101010101" charset="-122"/>
                <a:sym typeface="+mn-ea"/>
              </a:rPr>
              <a:t>100%</a:t>
            </a:r>
            <a:r>
              <a:rPr lang="zh-CN" altLang="en-US" sz="2000" b="1" kern="2200" dirty="0">
                <a:solidFill>
                  <a:srgbClr val="FF6600"/>
                </a:solidFill>
                <a:latin typeface="+mn-ea"/>
                <a:cs typeface="黑体" panose="02010609060101010101" charset="-122"/>
                <a:sym typeface="+mn-ea"/>
              </a:rPr>
              <a:t>。</a:t>
            </a:r>
            <a:endParaRPr lang="zh-CN" altLang="en-US" sz="2000" b="1" kern="2200" dirty="0">
              <a:solidFill>
                <a:srgbClr val="FF6600"/>
              </a:solidFill>
              <a:latin typeface="+mn-ea"/>
              <a:cs typeface="黑体" panose="02010609060101010101" charset="-122"/>
              <a:sym typeface="+mn-ea"/>
            </a:endParaRPr>
          </a:p>
          <a:p>
            <a:pPr indent="356870" algn="just">
              <a:lnSpc>
                <a:spcPts val="3100"/>
              </a:lnSpc>
            </a:pPr>
            <a:endParaRPr lang="en-US" altLang="zh-CN" sz="1600" b="1" kern="2200" dirty="0">
              <a:solidFill>
                <a:srgbClr val="FF6600"/>
              </a:solidFill>
              <a:latin typeface="+mn-ea"/>
              <a:cs typeface="黑体" panose="02010609060101010101" charset="-122"/>
              <a:sym typeface="+mn-ea"/>
            </a:endParaRPr>
          </a:p>
          <a:p>
            <a:pPr indent="356870" algn="just">
              <a:lnSpc>
                <a:spcPts val="3100"/>
              </a:lnSpc>
            </a:pPr>
            <a:endParaRPr lang="en-US" altLang="zh-CN" sz="1600" b="1" kern="2200" dirty="0" smtClean="0">
              <a:solidFill>
                <a:srgbClr val="FF6600"/>
              </a:solidFill>
              <a:latin typeface="+mn-ea"/>
              <a:cs typeface="黑体" panose="02010609060101010101" charset="-122"/>
            </a:endParaRPr>
          </a:p>
        </p:txBody>
      </p:sp>
      <p:sp>
        <p:nvSpPr>
          <p:cNvPr id="24" name="矩形 23"/>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科研及社会服务</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等腰三角形 24"/>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aphicFrame>
        <p:nvGraphicFramePr>
          <p:cNvPr id="15" name="图表 14"/>
          <p:cNvGraphicFramePr/>
          <p:nvPr/>
        </p:nvGraphicFramePr>
        <p:xfrm>
          <a:off x="5952578" y="1211560"/>
          <a:ext cx="5330577" cy="2851193"/>
        </p:xfrm>
        <a:graphic>
          <a:graphicData uri="http://schemas.openxmlformats.org/drawingml/2006/chart">
            <c:chart xmlns:c="http://schemas.openxmlformats.org/drawingml/2006/chart" xmlns:r="http://schemas.openxmlformats.org/officeDocument/2006/relationships" r:id="rId1"/>
          </a:graphicData>
        </a:graphic>
      </p:graphicFrame>
      <p:pic>
        <p:nvPicPr>
          <p:cNvPr id="16" name="图片 15" descr="ZR{SE[P%7IGBLL3MA2]112X"/>
          <p:cNvPicPr>
            <a:picLocks noChangeAspect="1"/>
          </p:cNvPicPr>
          <p:nvPr/>
        </p:nvPicPr>
        <p:blipFill>
          <a:blip r:embed="rId2" cstate="print"/>
          <a:stretch>
            <a:fillRect/>
          </a:stretch>
        </p:blipFill>
        <p:spPr>
          <a:xfrm>
            <a:off x="192931" y="4586742"/>
            <a:ext cx="2875583" cy="1980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5" name="直接连接符 4"/>
          <p:cNvCxnSpPr/>
          <p:nvPr/>
        </p:nvCxnSpPr>
        <p:spPr>
          <a:xfrm>
            <a:off x="48915" y="4437112"/>
            <a:ext cx="12146260" cy="0"/>
          </a:xfrm>
          <a:prstGeom prst="line">
            <a:avLst/>
          </a:prstGeom>
          <a:ln w="82550" cmpd="sng">
            <a:solidFill>
              <a:srgbClr val="0070C0"/>
            </a:solidFill>
            <a:prstDash val="sysDot"/>
          </a:ln>
        </p:spPr>
        <p:style>
          <a:lnRef idx="1">
            <a:schemeClr val="accent1"/>
          </a:lnRef>
          <a:fillRef idx="0">
            <a:schemeClr val="accent1"/>
          </a:fillRef>
          <a:effectRef idx="0">
            <a:schemeClr val="accent1"/>
          </a:effectRef>
          <a:fontRef idx="minor">
            <a:schemeClr val="tx1"/>
          </a:fontRef>
        </p:style>
      </p:cxnSp>
      <p:pic>
        <p:nvPicPr>
          <p:cNvPr id="19" name="图片 18" descr="{XW$BTWRV1AYZ95W4CKZ]BD"/>
          <p:cNvPicPr>
            <a:picLocks noChangeAspect="1"/>
          </p:cNvPicPr>
          <p:nvPr/>
        </p:nvPicPr>
        <p:blipFill>
          <a:blip r:embed="rId3" cstate="print"/>
          <a:stretch>
            <a:fillRect/>
          </a:stretch>
        </p:blipFill>
        <p:spPr>
          <a:xfrm>
            <a:off x="3220500" y="4586742"/>
            <a:ext cx="2874301" cy="1980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图片 19" descr="8N2~JX5ERMDO8KXE%M9{L52"/>
          <p:cNvPicPr>
            <a:picLocks noChangeAspect="1"/>
          </p:cNvPicPr>
          <p:nvPr/>
        </p:nvPicPr>
        <p:blipFill>
          <a:blip r:embed="rId4" cstate="print"/>
          <a:stretch>
            <a:fillRect/>
          </a:stretch>
        </p:blipFill>
        <p:spPr>
          <a:xfrm>
            <a:off x="6246787" y="4586742"/>
            <a:ext cx="2874301" cy="1980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1" name="图片 20" descr="MKQBW{R`DX%EB1)1~L6SOFJ"/>
          <p:cNvPicPr>
            <a:picLocks noChangeAspect="1"/>
          </p:cNvPicPr>
          <p:nvPr/>
        </p:nvPicPr>
        <p:blipFill>
          <a:blip r:embed="rId5" cstate="print"/>
          <a:stretch>
            <a:fillRect/>
          </a:stretch>
        </p:blipFill>
        <p:spPr>
          <a:xfrm>
            <a:off x="9273075" y="4586742"/>
            <a:ext cx="2657160" cy="19800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6"/>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24" grpId="0"/>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周期性诊断情况</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7" name="矩形 16"/>
          <p:cNvSpPr/>
          <p:nvPr/>
        </p:nvSpPr>
        <p:spPr>
          <a:xfrm>
            <a:off x="805512" y="2018665"/>
            <a:ext cx="4211955" cy="3657411"/>
          </a:xfrm>
          <a:prstGeom prst="rect">
            <a:avLst/>
          </a:prstGeom>
          <a:noFill/>
        </p:spPr>
        <p:txBody>
          <a:bodyPr wrap="square">
            <a:spAutoFit/>
          </a:bodyPr>
          <a:lstStyle/>
          <a:p>
            <a:pPr indent="356870" algn="just">
              <a:lnSpc>
                <a:spcPts val="3600"/>
              </a:lnSpc>
            </a:pPr>
            <a:r>
              <a:rPr lang="en-US" altLang="zh-CN" sz="2000" kern="2200" dirty="0" smtClean="0">
                <a:latin typeface="+mn-ea"/>
                <a:cs typeface="黑体" panose="02010609060101010101" charset="-122"/>
                <a:sym typeface="+mn-ea"/>
              </a:rPr>
              <a:t>2016-2018</a:t>
            </a:r>
            <a:r>
              <a:rPr lang="zh-CN" altLang="en-US" sz="2000" kern="2200" dirty="0">
                <a:latin typeface="+mn-ea"/>
                <a:cs typeface="黑体" panose="02010609060101010101" charset="-122"/>
                <a:sym typeface="+mn-ea"/>
              </a:rPr>
              <a:t>年</a:t>
            </a:r>
            <a:r>
              <a:rPr lang="zh-CN" altLang="en-US" sz="2000" kern="2200" dirty="0" smtClean="0">
                <a:latin typeface="+mn-ea"/>
                <a:cs typeface="黑体" panose="02010609060101010101" charset="-122"/>
                <a:sym typeface="+mn-ea"/>
              </a:rPr>
              <a:t>，会计</a:t>
            </a:r>
            <a:r>
              <a:rPr lang="zh-CN" altLang="en-US" sz="2000" kern="2200" dirty="0">
                <a:latin typeface="+mn-ea"/>
                <a:cs typeface="黑体" panose="02010609060101010101" charset="-122"/>
                <a:sym typeface="+mn-ea"/>
              </a:rPr>
              <a:t>专业学生就业具有一定特殊性，对口就业难度较大，三年中对口就业率只</a:t>
            </a:r>
            <a:r>
              <a:rPr lang="en-US" altLang="zh-CN" sz="2000" kern="2200" dirty="0">
                <a:latin typeface="+mn-ea"/>
                <a:cs typeface="黑体" panose="02010609060101010101" charset="-122"/>
                <a:sym typeface="+mn-ea"/>
              </a:rPr>
              <a:t>18</a:t>
            </a:r>
            <a:r>
              <a:rPr lang="zh-CN" altLang="en-US" sz="2000" kern="2200" dirty="0">
                <a:latin typeface="+mn-ea"/>
                <a:cs typeface="黑体" panose="02010609060101010101" charset="-122"/>
                <a:sym typeface="+mn-ea"/>
              </a:rPr>
              <a:t>年度基本达成，初次就业率基本达成，</a:t>
            </a:r>
            <a:r>
              <a:rPr lang="zh-CN" altLang="en-US" sz="2000" b="1" dirty="0">
                <a:solidFill>
                  <a:srgbClr val="FF6600"/>
                </a:solidFill>
                <a:sym typeface="+mn-ea"/>
              </a:rPr>
              <a:t>初次就业三年目标达成率</a:t>
            </a:r>
            <a:r>
              <a:rPr lang="en-US" altLang="zh-CN" sz="2000" b="1" dirty="0">
                <a:solidFill>
                  <a:srgbClr val="FF6600"/>
                </a:solidFill>
                <a:sym typeface="+mn-ea"/>
              </a:rPr>
              <a:t>99%</a:t>
            </a:r>
            <a:r>
              <a:rPr lang="zh-CN" altLang="en-US" sz="2000" b="1" dirty="0">
                <a:solidFill>
                  <a:srgbClr val="FF6600"/>
                </a:solidFill>
                <a:sym typeface="+mn-ea"/>
              </a:rPr>
              <a:t>，对口就业三年目标达成率</a:t>
            </a:r>
            <a:r>
              <a:rPr lang="en-US" altLang="zh-CN" sz="2000" b="1" dirty="0" smtClean="0">
                <a:solidFill>
                  <a:srgbClr val="FF6600"/>
                </a:solidFill>
                <a:sym typeface="+mn-ea"/>
              </a:rPr>
              <a:t>94.01%</a:t>
            </a:r>
            <a:r>
              <a:rPr lang="zh-CN" altLang="en-US" sz="2000" b="1" kern="2200" dirty="0" smtClean="0">
                <a:solidFill>
                  <a:srgbClr val="FF6600"/>
                </a:solidFill>
                <a:latin typeface="+mn-ea"/>
                <a:cs typeface="黑体" panose="02010609060101010101" charset="-122"/>
                <a:sym typeface="+mn-ea"/>
              </a:rPr>
              <a:t>。</a:t>
            </a:r>
            <a:endParaRPr lang="zh-CN" altLang="en-US" sz="2000" b="1" kern="2200" dirty="0">
              <a:solidFill>
                <a:srgbClr val="FF6600"/>
              </a:solidFill>
              <a:latin typeface="+mn-ea"/>
              <a:cs typeface="黑体" panose="02010609060101010101" charset="-122"/>
              <a:sym typeface="+mn-ea"/>
            </a:endParaRPr>
          </a:p>
          <a:p>
            <a:pPr indent="356870" algn="just">
              <a:lnSpc>
                <a:spcPts val="3100"/>
              </a:lnSpc>
            </a:pPr>
            <a:endParaRPr lang="en-US" altLang="zh-CN" sz="1600" b="1" kern="2200" dirty="0">
              <a:solidFill>
                <a:srgbClr val="FF6600"/>
              </a:solidFill>
              <a:latin typeface="+mn-ea"/>
              <a:cs typeface="黑体" panose="02010609060101010101" charset="-122"/>
              <a:sym typeface="+mn-ea"/>
            </a:endParaRPr>
          </a:p>
          <a:p>
            <a:pPr indent="356870" algn="just">
              <a:lnSpc>
                <a:spcPts val="3100"/>
              </a:lnSpc>
            </a:pPr>
            <a:endParaRPr lang="en-US" altLang="zh-CN" sz="1600" b="1" kern="2200" dirty="0" smtClean="0">
              <a:solidFill>
                <a:srgbClr val="FF6600"/>
              </a:solidFill>
              <a:latin typeface="+mn-ea"/>
              <a:cs typeface="黑体" panose="02010609060101010101" charset="-122"/>
            </a:endParaRPr>
          </a:p>
        </p:txBody>
      </p:sp>
      <p:sp>
        <p:nvSpPr>
          <p:cNvPr id="24" name="矩形 23"/>
          <p:cNvSpPr/>
          <p:nvPr/>
        </p:nvSpPr>
        <p:spPr>
          <a:xfrm>
            <a:off x="1201043" y="1211560"/>
            <a:ext cx="6943102" cy="523220"/>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就业情况</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监控</a:t>
            </a:r>
            <a:r>
              <a:rPr lang="zh-CN" altLang="en-US" sz="2800" b="1" dirty="0" smtClean="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点</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等腰三角形 24"/>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aphicFrame>
        <p:nvGraphicFramePr>
          <p:cNvPr id="18" name="图表 17"/>
          <p:cNvGraphicFramePr/>
          <p:nvPr/>
        </p:nvGraphicFramePr>
        <p:xfrm>
          <a:off x="6241603" y="2017921"/>
          <a:ext cx="5022304" cy="3018292"/>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p:bldP spid="24" grpId="0"/>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9205361"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a:t>
            </a:r>
            <a:r>
              <a:rPr lang="zh-CN" altLang="en-US" sz="2400" b="1" dirty="0" smtClean="0">
                <a:solidFill>
                  <a:srgbClr val="0070C0"/>
                </a:solidFill>
                <a:latin typeface="Arial" panose="020B0604020202020204" pitchFamily="34" charset="0"/>
                <a:ea typeface="微软雅黑" panose="020B0503020204020204" pitchFamily="34" charset="-122"/>
              </a:rPr>
              <a:t>３</a:t>
            </a:r>
            <a:r>
              <a:rPr lang="en-US" altLang="zh-CN" sz="2400" b="1" dirty="0" smtClean="0">
                <a:solidFill>
                  <a:srgbClr val="0070C0"/>
                </a:solidFill>
                <a:latin typeface="Arial" panose="020B0604020202020204" pitchFamily="34" charset="0"/>
                <a:ea typeface="微软雅黑" panose="020B0503020204020204" pitchFamily="34" charset="-122"/>
              </a:rPr>
              <a:t> </a:t>
            </a:r>
            <a:r>
              <a:rPr lang="zh-CN" altLang="en-US" sz="2400" b="1" dirty="0" smtClean="0">
                <a:solidFill>
                  <a:srgbClr val="0070C0"/>
                </a:solidFill>
                <a:latin typeface="Arial" panose="020B0604020202020204" pitchFamily="34" charset="0"/>
                <a:ea typeface="微软雅黑" panose="020B0503020204020204" pitchFamily="34" charset="-122"/>
              </a:rPr>
              <a:t>周期性诊改的改进措施</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5" name="矩形 14"/>
          <p:cNvSpPr/>
          <p:nvPr/>
        </p:nvSpPr>
        <p:spPr>
          <a:xfrm>
            <a:off x="1201043" y="1196752"/>
            <a:ext cx="5832648" cy="36004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201043" y="1412776"/>
            <a:ext cx="9433048" cy="1008112"/>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273051" y="1196752"/>
            <a:ext cx="5067413" cy="369332"/>
          </a:xfrm>
          <a:prstGeom prst="rect">
            <a:avLst/>
          </a:prstGeom>
        </p:spPr>
        <p:txBody>
          <a:bodyPr wrap="none">
            <a:spAutoFit/>
          </a:bodyPr>
          <a:lstStyle/>
          <a:p>
            <a:r>
              <a:rPr lang="en-US" altLang="zh-CN" b="1" kern="100" dirty="0" smtClean="0">
                <a:solidFill>
                  <a:schemeClr val="bg1"/>
                </a:solidFill>
                <a:latin typeface="+mn-ea"/>
                <a:cs typeface="华文中宋" panose="02010600040101010101" pitchFamily="2" charset="-122"/>
              </a:rPr>
              <a:t>1.</a:t>
            </a:r>
            <a:r>
              <a:rPr lang="zh-CN" altLang="en-US" b="1" kern="100" dirty="0" smtClean="0">
                <a:solidFill>
                  <a:schemeClr val="bg1"/>
                </a:solidFill>
                <a:latin typeface="+mn-ea"/>
                <a:cs typeface="华文中宋" panose="02010600040101010101" pitchFamily="2" charset="-122"/>
              </a:rPr>
              <a:t>针对师资队伍建设推进速度不够的改进措施：</a:t>
            </a:r>
            <a:endParaRPr lang="zh-CN" altLang="en-US" dirty="0">
              <a:solidFill>
                <a:schemeClr val="bg1"/>
              </a:solidFill>
              <a:latin typeface="+mn-ea"/>
            </a:endParaRPr>
          </a:p>
        </p:txBody>
      </p:sp>
      <p:sp>
        <p:nvSpPr>
          <p:cNvPr id="19" name="矩形 18"/>
          <p:cNvSpPr/>
          <p:nvPr/>
        </p:nvSpPr>
        <p:spPr>
          <a:xfrm>
            <a:off x="1273051" y="1700808"/>
            <a:ext cx="9220061" cy="584775"/>
          </a:xfrm>
          <a:prstGeom prst="rect">
            <a:avLst/>
          </a:prstGeom>
          <a:noFill/>
        </p:spPr>
        <p:txBody>
          <a:bodyPr wrap="square">
            <a:spAutoFit/>
          </a:bodyPr>
          <a:lstStyle/>
          <a:p>
            <a:pPr lvl="0" defTabSz="914400"/>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rPr>
              <a:t>对于外部引进难以实现的现状，积极加强内部培训和转型，鼓励和帮助年轻老师准备职称申报条件和技能资格考试条件；严格考核外聘老师资格，加强对外聘老师的管理，稳定外聘老师队伍。</a:t>
            </a:r>
            <a:endParaRPr kumimoji="0" lang="zh-CN" altLang="en-US" sz="16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0" name="矩形 19"/>
          <p:cNvSpPr/>
          <p:nvPr/>
        </p:nvSpPr>
        <p:spPr>
          <a:xfrm>
            <a:off x="1201043" y="2540901"/>
            <a:ext cx="5832648" cy="36004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201043" y="2756925"/>
            <a:ext cx="9433048" cy="1008112"/>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273051" y="2546050"/>
            <a:ext cx="5240537" cy="369332"/>
          </a:xfrm>
          <a:prstGeom prst="rect">
            <a:avLst/>
          </a:prstGeom>
        </p:spPr>
        <p:txBody>
          <a:bodyPr wrap="none">
            <a:spAutoFit/>
          </a:bodyPr>
          <a:lstStyle/>
          <a:p>
            <a:r>
              <a:rPr lang="en-US" altLang="zh-CN" b="1" kern="100" dirty="0" smtClean="0">
                <a:solidFill>
                  <a:schemeClr val="bg1"/>
                </a:solidFill>
                <a:latin typeface="+mn-ea"/>
                <a:cs typeface="华文中宋" panose="02010600040101010101" pitchFamily="2" charset="-122"/>
              </a:rPr>
              <a:t>2.</a:t>
            </a:r>
            <a:r>
              <a:rPr lang="zh-CN" altLang="en-US" b="1" kern="100" dirty="0" smtClean="0">
                <a:solidFill>
                  <a:schemeClr val="bg1"/>
                </a:solidFill>
                <a:latin typeface="+mn-ea"/>
                <a:cs typeface="华文中宋" panose="02010600040101010101" pitchFamily="2" charset="-122"/>
              </a:rPr>
              <a:t>针对实训室建设尚未达到预计目标的改进措施</a:t>
            </a:r>
            <a:r>
              <a:rPr lang="zh-CN" altLang="en-US" b="1" kern="100" dirty="0" smtClean="0">
                <a:solidFill>
                  <a:schemeClr val="bg1"/>
                </a:solidFill>
                <a:latin typeface="+mn-ea"/>
                <a:cs typeface="华文中宋" panose="02010600040101010101" pitchFamily="2" charset="-122"/>
              </a:rPr>
              <a:t>：</a:t>
            </a:r>
            <a:endParaRPr lang="zh-CN" altLang="en-US" dirty="0">
              <a:solidFill>
                <a:schemeClr val="bg1"/>
              </a:solidFill>
              <a:latin typeface="+mn-ea"/>
            </a:endParaRPr>
          </a:p>
        </p:txBody>
      </p:sp>
      <p:sp>
        <p:nvSpPr>
          <p:cNvPr id="23" name="矩形 22"/>
          <p:cNvSpPr/>
          <p:nvPr/>
        </p:nvSpPr>
        <p:spPr>
          <a:xfrm>
            <a:off x="1273051" y="3059533"/>
            <a:ext cx="9220061" cy="830997"/>
          </a:xfrm>
          <a:prstGeom prst="rect">
            <a:avLst/>
          </a:prstGeom>
          <a:noFill/>
        </p:spPr>
        <p:txBody>
          <a:bodyPr wrap="square">
            <a:spAutoFit/>
          </a:bodyPr>
          <a:lstStyle/>
          <a:p>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争取</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学校政策支持，加大对会计专业建设资金的投入，从规模和内涵改善实训条件；整合实训资源，加大对实训设备的维护，提高实训设备的利用效率。</a:t>
            </a:r>
            <a:endPar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lvl="0" defTabSz="914400"/>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1201043" y="3885050"/>
            <a:ext cx="5904656" cy="36004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201043" y="4101074"/>
            <a:ext cx="9433048" cy="1008112"/>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273051" y="3885921"/>
            <a:ext cx="5471370" cy="369332"/>
          </a:xfrm>
          <a:prstGeom prst="rect">
            <a:avLst/>
          </a:prstGeom>
        </p:spPr>
        <p:txBody>
          <a:bodyPr wrap="none">
            <a:spAutoFit/>
          </a:bodyPr>
          <a:lstStyle/>
          <a:p>
            <a:r>
              <a:rPr lang="en-US" altLang="zh-CN" b="1" kern="100" dirty="0" smtClean="0">
                <a:solidFill>
                  <a:schemeClr val="bg1"/>
                </a:solidFill>
                <a:latin typeface="+mn-ea"/>
                <a:cs typeface="华文中宋" panose="02010600040101010101" pitchFamily="2" charset="-122"/>
              </a:rPr>
              <a:t>3.</a:t>
            </a:r>
            <a:r>
              <a:rPr lang="zh-CN" altLang="en-US" b="1" kern="100" dirty="0" smtClean="0">
                <a:solidFill>
                  <a:schemeClr val="bg1"/>
                </a:solidFill>
                <a:latin typeface="+mn-ea"/>
                <a:cs typeface="华文中宋" panose="02010600040101010101" pitchFamily="2" charset="-122"/>
              </a:rPr>
              <a:t>针对校</a:t>
            </a:r>
            <a:r>
              <a:rPr lang="zh-CN" altLang="en-US" b="1" kern="100" dirty="0" smtClean="0">
                <a:solidFill>
                  <a:schemeClr val="bg1"/>
                </a:solidFill>
                <a:latin typeface="+mn-ea"/>
                <a:cs typeface="华文中宋" panose="02010600040101010101" pitchFamily="2" charset="-122"/>
              </a:rPr>
              <a:t>企合作企业未能达到预期目标的改进</a:t>
            </a:r>
            <a:r>
              <a:rPr lang="zh-CN" altLang="en-US" b="1" kern="100" dirty="0" smtClean="0">
                <a:solidFill>
                  <a:schemeClr val="bg1"/>
                </a:solidFill>
                <a:latin typeface="+mn-ea"/>
                <a:cs typeface="华文中宋" panose="02010600040101010101" pitchFamily="2" charset="-122"/>
              </a:rPr>
              <a:t>措施：</a:t>
            </a:r>
            <a:endParaRPr lang="zh-CN" altLang="en-US" dirty="0">
              <a:solidFill>
                <a:schemeClr val="bg1"/>
              </a:solidFill>
              <a:latin typeface="+mn-ea"/>
            </a:endParaRPr>
          </a:p>
        </p:txBody>
      </p:sp>
      <p:sp>
        <p:nvSpPr>
          <p:cNvPr id="29" name="矩形 28"/>
          <p:cNvSpPr/>
          <p:nvPr/>
        </p:nvSpPr>
        <p:spPr>
          <a:xfrm>
            <a:off x="1273051" y="4365104"/>
            <a:ext cx="9220061" cy="584775"/>
          </a:xfrm>
          <a:prstGeom prst="rect">
            <a:avLst/>
          </a:prstGeom>
          <a:noFill/>
        </p:spPr>
        <p:txBody>
          <a:bodyPr wrap="square">
            <a:spAutoFit/>
          </a:bodyPr>
          <a:lstStyle/>
          <a:p>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走出</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校园，通过下企业沟通，主动出击联系合作企业；利用每年学校举行人才招聘会的机会，有针对性的与招聘企业进行沟通，建立合作关系</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1201043" y="5229200"/>
            <a:ext cx="5904656" cy="36004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01043" y="5445224"/>
            <a:ext cx="9433048" cy="1008112"/>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273051" y="5229200"/>
            <a:ext cx="6163867" cy="369332"/>
          </a:xfrm>
          <a:prstGeom prst="rect">
            <a:avLst/>
          </a:prstGeom>
        </p:spPr>
        <p:txBody>
          <a:bodyPr wrap="none">
            <a:spAutoFit/>
          </a:bodyPr>
          <a:lstStyle/>
          <a:p>
            <a:r>
              <a:rPr lang="en-US" altLang="zh-CN" b="1" kern="100" dirty="0" smtClean="0">
                <a:solidFill>
                  <a:schemeClr val="bg1"/>
                </a:solidFill>
                <a:latin typeface="+mn-ea"/>
                <a:cs typeface="华文中宋" panose="02010600040101010101" pitchFamily="2" charset="-122"/>
              </a:rPr>
              <a:t>4.</a:t>
            </a:r>
            <a:r>
              <a:rPr lang="zh-CN" altLang="en-US" b="1" kern="100" dirty="0" smtClean="0">
                <a:solidFill>
                  <a:schemeClr val="bg1"/>
                </a:solidFill>
                <a:latin typeface="+mn-ea"/>
                <a:cs typeface="华文中宋" panose="02010600040101010101" pitchFamily="2" charset="-122"/>
              </a:rPr>
              <a:t>针对</a:t>
            </a:r>
            <a:r>
              <a:rPr lang="zh-CN" altLang="en-US" b="1" kern="100" dirty="0" smtClean="0">
                <a:solidFill>
                  <a:schemeClr val="bg1"/>
                </a:solidFill>
                <a:latin typeface="+mn-ea"/>
                <a:cs typeface="华文中宋" panose="02010600040101010101" pitchFamily="2" charset="-122"/>
              </a:rPr>
              <a:t>毕业生对口就业率未能达到预期目标的改进措施</a:t>
            </a:r>
            <a:r>
              <a:rPr lang="zh-CN" altLang="en-US" b="1" kern="100" dirty="0" smtClean="0">
                <a:solidFill>
                  <a:schemeClr val="bg1"/>
                </a:solidFill>
                <a:latin typeface="+mn-ea"/>
                <a:cs typeface="华文中宋" panose="02010600040101010101" pitchFamily="2" charset="-122"/>
              </a:rPr>
              <a:t>：</a:t>
            </a:r>
            <a:endParaRPr lang="zh-CN" altLang="en-US" dirty="0">
              <a:solidFill>
                <a:schemeClr val="bg1"/>
              </a:solidFill>
              <a:latin typeface="+mn-ea"/>
            </a:endParaRPr>
          </a:p>
        </p:txBody>
      </p:sp>
      <p:sp>
        <p:nvSpPr>
          <p:cNvPr id="33" name="矩形 32"/>
          <p:cNvSpPr/>
          <p:nvPr/>
        </p:nvSpPr>
        <p:spPr>
          <a:xfrm>
            <a:off x="1273051" y="5733256"/>
            <a:ext cx="9220061" cy="584775"/>
          </a:xfrm>
          <a:prstGeom prst="rect">
            <a:avLst/>
          </a:prstGeom>
          <a:noFill/>
        </p:spPr>
        <p:txBody>
          <a:bodyPr wrap="square">
            <a:spAutoFit/>
          </a:bodyPr>
          <a:lstStyle/>
          <a:p>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提高</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初级通过率，增强就业能力；增加校企合作企业的总量，扩大就业的范围；与长株潭地区的财务咨询公司、代理记账公司建立长期的合作关系</a:t>
            </a:r>
            <a:r>
              <a:rPr lang="zh-CN" altLang="en-US" sz="1600" kern="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kumimoji="0" lang="zh-CN" altLang="en-US" sz="16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2254006"/>
            <a:ext cx="8444000" cy="218310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 name="组合 41"/>
          <p:cNvGrpSpPr/>
          <p:nvPr/>
        </p:nvGrpSpPr>
        <p:grpSpPr>
          <a:xfrm>
            <a:off x="1129035" y="1196752"/>
            <a:ext cx="1728192" cy="1728192"/>
            <a:chOff x="1417067" y="908720"/>
            <a:chExt cx="1728192" cy="1728192"/>
          </a:xfrm>
        </p:grpSpPr>
        <p:grpSp>
          <p:nvGrpSpPr>
            <p:cNvPr id="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smtClean="0">
                  <a:solidFill>
                    <a:srgbClr val="0070C0"/>
                  </a:solidFill>
                  <a:latin typeface="Impact MT Std" pitchFamily="34" charset="0"/>
                  <a:ea typeface="微软雅黑" panose="020B0503020204020204" pitchFamily="34" charset="-122"/>
                  <a:sym typeface="微软雅黑" panose="020B0503020204020204" pitchFamily="34" charset="-122"/>
                </a:rPr>
                <a:t>3</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65" name="TextBox 7"/>
          <p:cNvSpPr>
            <a:spLocks noChangeArrowheads="1"/>
          </p:cNvSpPr>
          <p:nvPr/>
        </p:nvSpPr>
        <p:spPr bwMode="auto">
          <a:xfrm>
            <a:off x="2391377" y="3127809"/>
            <a:ext cx="741242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6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专业诊改成效</a:t>
            </a:r>
            <a:endParaRPr lang="zh-CN" altLang="en-US" sz="36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7"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1000"/>
                                        <p:tgtEl>
                                          <p:spTgt spid="4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75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75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6" fill="hold" nodeType="withEffect">
                                  <p:stCondLst>
                                    <p:cond delay="7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75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1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P spid="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直接连接符 44"/>
          <p:cNvCxnSpPr/>
          <p:nvPr/>
        </p:nvCxnSpPr>
        <p:spPr>
          <a:xfrm>
            <a:off x="1817069" y="2531965"/>
            <a:ext cx="2129339" cy="213011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a:off x="762260" y="2531966"/>
            <a:ext cx="1064671" cy="106505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3933837" y="2531965"/>
            <a:ext cx="2129339" cy="213011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049591" y="2531965"/>
            <a:ext cx="2129339" cy="213011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 name="菱形 50"/>
          <p:cNvSpPr>
            <a:spLocks noChangeAspect="1"/>
          </p:cNvSpPr>
          <p:nvPr/>
        </p:nvSpPr>
        <p:spPr>
          <a:xfrm>
            <a:off x="1282016" y="2637032"/>
            <a:ext cx="1079608" cy="1080000"/>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菱形 53"/>
          <p:cNvSpPr/>
          <p:nvPr/>
        </p:nvSpPr>
        <p:spPr>
          <a:xfrm>
            <a:off x="3406603" y="3481392"/>
            <a:ext cx="1079609" cy="1080000"/>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菱形 56"/>
          <p:cNvSpPr/>
          <p:nvPr/>
        </p:nvSpPr>
        <p:spPr>
          <a:xfrm>
            <a:off x="5515327" y="2644887"/>
            <a:ext cx="1080000" cy="1080000"/>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菱形 59"/>
          <p:cNvSpPr/>
          <p:nvPr/>
        </p:nvSpPr>
        <p:spPr>
          <a:xfrm>
            <a:off x="7639125" y="3476347"/>
            <a:ext cx="1079609" cy="1080000"/>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80963" y="3923803"/>
            <a:ext cx="2544791" cy="2144177"/>
          </a:xfrm>
          <a:prstGeom prst="rect">
            <a:avLst/>
          </a:prstGeom>
        </p:spPr>
        <p:txBody>
          <a:bodyPr wrap="square">
            <a:spAutoFit/>
          </a:bodyPr>
          <a:lstStyle/>
          <a:p>
            <a:pPr defTabSz="718820">
              <a:lnSpc>
                <a:spcPts val="2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、完成电算化和管理会计</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门省级名师空间课堂；</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立项会计电算化省级</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精品在线课程</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、建设了财务会计等</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门会计专业核心课程校级空间课程；建设了财务会计等</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门课程题库资源</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ts val="2000"/>
              </a:lnSpc>
            </a:pP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3" name="矩形 62"/>
          <p:cNvSpPr/>
          <p:nvPr/>
        </p:nvSpPr>
        <p:spPr>
          <a:xfrm>
            <a:off x="2713211" y="2126273"/>
            <a:ext cx="2734535" cy="1374735"/>
          </a:xfrm>
          <a:prstGeom prst="rect">
            <a:avLst/>
          </a:prstGeom>
        </p:spPr>
        <p:txBody>
          <a:bodyPr wrap="square">
            <a:spAutoFit/>
          </a:bodyPr>
          <a:lstStyle/>
          <a:p>
            <a:pPr defTabSz="718820">
              <a:lnSpc>
                <a:spcPts val="2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、引进硕士</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名、转型培养</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名，在职攻博</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名</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、双师比、硕士比不断提高</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、送出培养、下企业人数增加</a:t>
            </a:r>
            <a:endParaRPr lang="zh-CN" altLang="en-US" sz="1400" dirty="0">
              <a:solidFill>
                <a:prstClr val="black">
                  <a:lumMod val="75000"/>
                  <a:lumOff val="25000"/>
                </a:prstClr>
              </a:solidFill>
              <a:latin typeface="方正兰亭黑简体" panose="02000000000000000000" pitchFamily="2" charset="-122"/>
              <a:ea typeface="方正兰亭黑简体" panose="02000000000000000000" pitchFamily="2" charset="-122"/>
              <a:cs typeface="+mn-ea"/>
              <a:sym typeface="+mn-lt"/>
            </a:endParaRPr>
          </a:p>
          <a:p>
            <a:pPr algn="ctr">
              <a:lnSpc>
                <a:spcPts val="2000"/>
              </a:lnSpc>
            </a:pP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4" name="矩形 63"/>
          <p:cNvSpPr/>
          <p:nvPr/>
        </p:nvSpPr>
        <p:spPr>
          <a:xfrm>
            <a:off x="4830878" y="3923803"/>
            <a:ext cx="2490845" cy="1631216"/>
          </a:xfrm>
          <a:prstGeom prst="rect">
            <a:avLst/>
          </a:prstGeom>
        </p:spPr>
        <p:txBody>
          <a:bodyPr wrap="square">
            <a:spAutoFit/>
          </a:bodyPr>
          <a:lstStyle/>
          <a:p>
            <a:pPr defTabSz="718820">
              <a:lnSpc>
                <a:spcPts val="2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、校外实训基地及项目数增加</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个</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、校内实训室增加</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个，实训室使用率逐年提高</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、新增实训软件</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个</a:t>
            </a:r>
            <a:endParaRPr lang="zh-CN" altLang="en-US" sz="1400" dirty="0">
              <a:solidFill>
                <a:prstClr val="black">
                  <a:lumMod val="75000"/>
                  <a:lumOff val="25000"/>
                </a:prst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ts val="2000"/>
              </a:lnSpc>
            </a:pP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5" name="矩形 64"/>
          <p:cNvSpPr/>
          <p:nvPr/>
        </p:nvSpPr>
        <p:spPr>
          <a:xfrm>
            <a:off x="6979397" y="1613312"/>
            <a:ext cx="2574574" cy="1887696"/>
          </a:xfrm>
          <a:prstGeom prst="rect">
            <a:avLst/>
          </a:prstGeom>
        </p:spPr>
        <p:txBody>
          <a:bodyPr wrap="square">
            <a:spAutoFit/>
          </a:bodyPr>
          <a:lstStyle/>
          <a:p>
            <a:pPr defTabSz="718820">
              <a:lnSpc>
                <a:spcPts val="2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技能抽查和毕业设计抽查合格率均为</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100%</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、就业率及</a:t>
            </a:r>
            <a:r>
              <a:rPr lang="zh-CN"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对口就业率持续提升</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、学生省级及以上技能竞赛获奖</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lang="zh-CN" altLang="en-US" sz="1400" dirty="0">
              <a:solidFill>
                <a:prstClr val="black">
                  <a:lumMod val="75000"/>
                  <a:lumOff val="25000"/>
                </a:prstClr>
              </a:solidFill>
              <a:latin typeface="方正兰亭黑简体" panose="02000000000000000000" pitchFamily="2" charset="-122"/>
              <a:ea typeface="方正兰亭黑简体" panose="02000000000000000000" pitchFamily="2" charset="-122"/>
              <a:cs typeface="+mn-ea"/>
              <a:sym typeface="+mn-lt"/>
            </a:endParaRPr>
          </a:p>
          <a:p>
            <a:pPr algn="ctr">
              <a:lnSpc>
                <a:spcPts val="2000"/>
              </a:lnSpc>
            </a:pP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cxnSp>
        <p:nvCxnSpPr>
          <p:cNvPr id="66" name="直接连接符 65"/>
          <p:cNvCxnSpPr/>
          <p:nvPr/>
        </p:nvCxnSpPr>
        <p:spPr>
          <a:xfrm flipH="1">
            <a:off x="8178930" y="2531965"/>
            <a:ext cx="2144383" cy="213011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 name="菱形 67"/>
          <p:cNvSpPr/>
          <p:nvPr/>
        </p:nvSpPr>
        <p:spPr>
          <a:xfrm>
            <a:off x="9782241" y="2614922"/>
            <a:ext cx="1079609" cy="1080000"/>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0" name="直接连接符 69"/>
          <p:cNvCxnSpPr/>
          <p:nvPr/>
        </p:nvCxnSpPr>
        <p:spPr>
          <a:xfrm>
            <a:off x="10322046" y="2531965"/>
            <a:ext cx="1248149" cy="125260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9183452" y="3923803"/>
            <a:ext cx="2656496" cy="861774"/>
          </a:xfrm>
          <a:prstGeom prst="rect">
            <a:avLst/>
          </a:prstGeom>
        </p:spPr>
        <p:txBody>
          <a:bodyPr wrap="none">
            <a:spAutoFit/>
          </a:bodyPr>
          <a:lstStyle/>
          <a:p>
            <a:pPr defTabSz="718820">
              <a:lnSpc>
                <a:spcPts val="2000"/>
              </a:lnSpc>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、合作企业增加</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个</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defTabSz="718820">
              <a:lnSpc>
                <a:spcPts val="2000"/>
              </a:lnSpc>
            </a:pP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、合作开发课程</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门，教材</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本</a:t>
            </a:r>
            <a:endParaRPr lang="zh-CN" altLang="en-US" sz="1400" dirty="0">
              <a:solidFill>
                <a:prstClr val="black">
                  <a:lumMod val="75000"/>
                  <a:lumOff val="25000"/>
                </a:prstClr>
              </a:solidFill>
              <a:latin typeface="方正兰亭黑简体" panose="02000000000000000000" pitchFamily="2" charset="-122"/>
              <a:ea typeface="方正兰亭黑简体" panose="02000000000000000000" pitchFamily="2" charset="-122"/>
              <a:cs typeface="+mn-ea"/>
              <a:sym typeface="+mn-lt"/>
            </a:endParaRPr>
          </a:p>
          <a:p>
            <a:pPr algn="ctr">
              <a:lnSpc>
                <a:spcPts val="2000"/>
              </a:lnSpc>
            </a:pP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8"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39" name="直接连接符 38"/>
          <p:cNvCxnSpPr>
            <a:cxnSpLocks noChangeShapeType="1"/>
          </p:cNvCxnSpPr>
          <p:nvPr/>
        </p:nvCxnSpPr>
        <p:spPr bwMode="auto">
          <a:xfrm>
            <a:off x="-11430" y="846455"/>
            <a:ext cx="7549177" cy="0"/>
          </a:xfrm>
          <a:prstGeom prst="line">
            <a:avLst/>
          </a:prstGeom>
          <a:noFill/>
          <a:ln w="9525">
            <a:solidFill>
              <a:srgbClr val="0070C0"/>
            </a:solidFill>
            <a:round/>
            <a:tailEnd type="oval" w="med" len="med"/>
          </a:ln>
        </p:spPr>
      </p:cxnSp>
      <p:cxnSp>
        <p:nvCxnSpPr>
          <p:cNvPr id="40"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41"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三</a:t>
            </a:r>
            <a:r>
              <a:rPr lang="zh-CN" altLang="en-US" sz="2800" b="1" dirty="0" smtClean="0">
                <a:solidFill>
                  <a:srgbClr val="0070C0"/>
                </a:solidFill>
                <a:latin typeface="Arial" panose="020B0604020202020204" pitchFamily="34" charset="0"/>
                <a:ea typeface="微软雅黑" panose="020B0503020204020204" pitchFamily="34" charset="-122"/>
              </a:rPr>
              <a:t>、专业诊改成效</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42"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3.1 </a:t>
            </a:r>
            <a:r>
              <a:rPr lang="zh-CN" altLang="en-US" sz="2400" b="1" dirty="0" smtClean="0">
                <a:solidFill>
                  <a:srgbClr val="0070C0"/>
                </a:solidFill>
                <a:latin typeface="Arial" panose="020B0604020202020204" pitchFamily="34" charset="0"/>
                <a:ea typeface="微软雅黑" panose="020B0503020204020204" pitchFamily="34" charset="-122"/>
              </a:rPr>
              <a:t>建设成果</a:t>
            </a:r>
            <a:endParaRPr lang="en-US" altLang="zh-CN" sz="2400" b="1" dirty="0">
              <a:solidFill>
                <a:srgbClr val="0070C0"/>
              </a:solidFill>
              <a:latin typeface="Arial" panose="020B0604020202020204" pitchFamily="34" charset="0"/>
              <a:ea typeface="微软雅黑" panose="020B0503020204020204" pitchFamily="34" charset="-122"/>
            </a:endParaRPr>
          </a:p>
        </p:txBody>
      </p:sp>
      <p:grpSp>
        <p:nvGrpSpPr>
          <p:cNvPr id="43" name="组合 42"/>
          <p:cNvGrpSpPr/>
          <p:nvPr/>
        </p:nvGrpSpPr>
        <p:grpSpPr>
          <a:xfrm>
            <a:off x="3640802" y="3817670"/>
            <a:ext cx="611212" cy="416257"/>
            <a:chOff x="4156075" y="2292350"/>
            <a:chExt cx="552450" cy="376238"/>
          </a:xfrm>
          <a:solidFill>
            <a:schemeClr val="bg1"/>
          </a:solidFill>
        </p:grpSpPr>
        <p:sp>
          <p:nvSpPr>
            <p:cNvPr id="44" name="Freeform 27"/>
            <p:cNvSpPr/>
            <p:nvPr/>
          </p:nvSpPr>
          <p:spPr bwMode="auto">
            <a:xfrm>
              <a:off x="4352925" y="2292350"/>
              <a:ext cx="158750" cy="161925"/>
            </a:xfrm>
            <a:custGeom>
              <a:avLst/>
              <a:gdLst>
                <a:gd name="T0" fmla="*/ 21 w 42"/>
                <a:gd name="T1" fmla="*/ 0 h 43"/>
                <a:gd name="T2" fmla="*/ 0 w 42"/>
                <a:gd name="T3" fmla="*/ 22 h 43"/>
                <a:gd name="T4" fmla="*/ 21 w 42"/>
                <a:gd name="T5" fmla="*/ 43 h 43"/>
                <a:gd name="T6" fmla="*/ 21 w 42"/>
                <a:gd name="T7" fmla="*/ 43 h 43"/>
                <a:gd name="T8" fmla="*/ 42 w 42"/>
                <a:gd name="T9" fmla="*/ 22 h 43"/>
                <a:gd name="T10" fmla="*/ 21 w 42"/>
                <a:gd name="T11" fmla="*/ 0 h 43"/>
              </a:gdLst>
              <a:ahLst/>
              <a:cxnLst>
                <a:cxn ang="0">
                  <a:pos x="T0" y="T1"/>
                </a:cxn>
                <a:cxn ang="0">
                  <a:pos x="T2" y="T3"/>
                </a:cxn>
                <a:cxn ang="0">
                  <a:pos x="T4" y="T5"/>
                </a:cxn>
                <a:cxn ang="0">
                  <a:pos x="T6" y="T7"/>
                </a:cxn>
                <a:cxn ang="0">
                  <a:pos x="T8" y="T9"/>
                </a:cxn>
                <a:cxn ang="0">
                  <a:pos x="T10" y="T11"/>
                </a:cxn>
              </a:cxnLst>
              <a:rect l="0" t="0" r="r" b="b"/>
              <a:pathLst>
                <a:path w="42" h="43">
                  <a:moveTo>
                    <a:pt x="21" y="0"/>
                  </a:moveTo>
                  <a:cubicBezTo>
                    <a:pt x="9" y="0"/>
                    <a:pt x="0" y="10"/>
                    <a:pt x="0" y="22"/>
                  </a:cubicBezTo>
                  <a:cubicBezTo>
                    <a:pt x="0" y="33"/>
                    <a:pt x="9" y="43"/>
                    <a:pt x="21" y="43"/>
                  </a:cubicBezTo>
                  <a:cubicBezTo>
                    <a:pt x="21" y="43"/>
                    <a:pt x="21" y="43"/>
                    <a:pt x="21" y="43"/>
                  </a:cubicBezTo>
                  <a:cubicBezTo>
                    <a:pt x="33" y="43"/>
                    <a:pt x="42" y="33"/>
                    <a:pt x="42" y="22"/>
                  </a:cubicBezTo>
                  <a:cubicBezTo>
                    <a:pt x="42" y="10"/>
                    <a:pt x="33" y="0"/>
                    <a:pt x="2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8"/>
            <p:cNvSpPr/>
            <p:nvPr/>
          </p:nvSpPr>
          <p:spPr bwMode="auto">
            <a:xfrm>
              <a:off x="4284663" y="2462213"/>
              <a:ext cx="295275" cy="206375"/>
            </a:xfrm>
            <a:custGeom>
              <a:avLst/>
              <a:gdLst>
                <a:gd name="T0" fmla="*/ 55 w 78"/>
                <a:gd name="T1" fmla="*/ 0 h 55"/>
                <a:gd name="T2" fmla="*/ 39 w 78"/>
                <a:gd name="T3" fmla="*/ 45 h 55"/>
                <a:gd name="T4" fmla="*/ 23 w 78"/>
                <a:gd name="T5" fmla="*/ 0 h 55"/>
                <a:gd name="T6" fmla="*/ 0 w 78"/>
                <a:gd name="T7" fmla="*/ 33 h 55"/>
                <a:gd name="T8" fmla="*/ 0 w 78"/>
                <a:gd name="T9" fmla="*/ 34 h 55"/>
                <a:gd name="T10" fmla="*/ 0 w 78"/>
                <a:gd name="T11" fmla="*/ 35 h 55"/>
                <a:gd name="T12" fmla="*/ 39 w 78"/>
                <a:gd name="T13" fmla="*/ 55 h 55"/>
                <a:gd name="T14" fmla="*/ 78 w 78"/>
                <a:gd name="T15" fmla="*/ 35 h 55"/>
                <a:gd name="T16" fmla="*/ 78 w 78"/>
                <a:gd name="T17" fmla="*/ 34 h 55"/>
                <a:gd name="T18" fmla="*/ 78 w 78"/>
                <a:gd name="T19" fmla="*/ 33 h 55"/>
                <a:gd name="T20" fmla="*/ 55 w 78"/>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5" y="0"/>
                  </a:moveTo>
                  <a:cubicBezTo>
                    <a:pt x="39" y="45"/>
                    <a:pt x="39" y="45"/>
                    <a:pt x="39" y="45"/>
                  </a:cubicBezTo>
                  <a:cubicBezTo>
                    <a:pt x="23" y="0"/>
                    <a:pt x="23" y="0"/>
                    <a:pt x="23" y="0"/>
                  </a:cubicBezTo>
                  <a:cubicBezTo>
                    <a:pt x="10" y="6"/>
                    <a:pt x="1" y="19"/>
                    <a:pt x="0" y="33"/>
                  </a:cubicBezTo>
                  <a:cubicBezTo>
                    <a:pt x="0" y="34"/>
                    <a:pt x="0" y="34"/>
                    <a:pt x="0" y="34"/>
                  </a:cubicBezTo>
                  <a:cubicBezTo>
                    <a:pt x="0" y="35"/>
                    <a:pt x="0" y="35"/>
                    <a:pt x="0" y="35"/>
                  </a:cubicBezTo>
                  <a:cubicBezTo>
                    <a:pt x="1" y="44"/>
                    <a:pt x="18" y="55"/>
                    <a:pt x="39" y="55"/>
                  </a:cubicBezTo>
                  <a:cubicBezTo>
                    <a:pt x="60" y="55"/>
                    <a:pt x="77" y="44"/>
                    <a:pt x="78" y="35"/>
                  </a:cubicBezTo>
                  <a:cubicBezTo>
                    <a:pt x="78" y="34"/>
                    <a:pt x="78" y="34"/>
                    <a:pt x="78" y="34"/>
                  </a:cubicBezTo>
                  <a:cubicBezTo>
                    <a:pt x="78" y="33"/>
                    <a:pt x="78" y="33"/>
                    <a:pt x="78" y="33"/>
                  </a:cubicBezTo>
                  <a:cubicBezTo>
                    <a:pt x="77" y="19"/>
                    <a:pt x="68" y="6"/>
                    <a:pt x="5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9"/>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0"/>
            <p:cNvSpPr/>
            <p:nvPr/>
          </p:nvSpPr>
          <p:spPr bwMode="auto">
            <a:xfrm>
              <a:off x="4416425" y="2457450"/>
              <a:ext cx="30163" cy="30163"/>
            </a:xfrm>
            <a:custGeom>
              <a:avLst/>
              <a:gdLst>
                <a:gd name="T0" fmla="*/ 10 w 19"/>
                <a:gd name="T1" fmla="*/ 0 h 19"/>
                <a:gd name="T2" fmla="*/ 0 w 19"/>
                <a:gd name="T3" fmla="*/ 10 h 19"/>
                <a:gd name="T4" fmla="*/ 10 w 19"/>
                <a:gd name="T5" fmla="*/ 19 h 19"/>
                <a:gd name="T6" fmla="*/ 19 w 19"/>
                <a:gd name="T7" fmla="*/ 10 h 19"/>
                <a:gd name="T8" fmla="*/ 10 w 19"/>
                <a:gd name="T9" fmla="*/ 0 h 19"/>
              </a:gdLst>
              <a:ahLst/>
              <a:cxnLst>
                <a:cxn ang="0">
                  <a:pos x="T0" y="T1"/>
                </a:cxn>
                <a:cxn ang="0">
                  <a:pos x="T2" y="T3"/>
                </a:cxn>
                <a:cxn ang="0">
                  <a:pos x="T4" y="T5"/>
                </a:cxn>
                <a:cxn ang="0">
                  <a:pos x="T6" y="T7"/>
                </a:cxn>
                <a:cxn ang="0">
                  <a:pos x="T8" y="T9"/>
                </a:cxn>
              </a:cxnLst>
              <a:rect l="0" t="0" r="r" b="b"/>
              <a:pathLst>
                <a:path w="19" h="19">
                  <a:moveTo>
                    <a:pt x="10" y="0"/>
                  </a:moveTo>
                  <a:lnTo>
                    <a:pt x="0" y="10"/>
                  </a:lnTo>
                  <a:lnTo>
                    <a:pt x="10" y="19"/>
                  </a:lnTo>
                  <a:lnTo>
                    <a:pt x="19" y="10"/>
                  </a:lnTo>
                  <a:lnTo>
                    <a:pt x="1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1"/>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2"/>
            <p:cNvSpPr/>
            <p:nvPr/>
          </p:nvSpPr>
          <p:spPr bwMode="auto">
            <a:xfrm>
              <a:off x="4408488" y="2487613"/>
              <a:ext cx="46038" cy="109538"/>
            </a:xfrm>
            <a:custGeom>
              <a:avLst/>
              <a:gdLst>
                <a:gd name="T0" fmla="*/ 15 w 29"/>
                <a:gd name="T1" fmla="*/ 0 h 69"/>
                <a:gd name="T2" fmla="*/ 7 w 29"/>
                <a:gd name="T3" fmla="*/ 5 h 69"/>
                <a:gd name="T4" fmla="*/ 0 w 29"/>
                <a:gd name="T5" fmla="*/ 36 h 69"/>
                <a:gd name="T6" fmla="*/ 15 w 29"/>
                <a:gd name="T7" fmla="*/ 69 h 69"/>
                <a:gd name="T8" fmla="*/ 29 w 29"/>
                <a:gd name="T9" fmla="*/ 36 h 69"/>
                <a:gd name="T10" fmla="*/ 22 w 29"/>
                <a:gd name="T11" fmla="*/ 5 h 69"/>
                <a:gd name="T12" fmla="*/ 15 w 2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29" h="69">
                  <a:moveTo>
                    <a:pt x="15" y="0"/>
                  </a:moveTo>
                  <a:lnTo>
                    <a:pt x="7" y="5"/>
                  </a:lnTo>
                  <a:lnTo>
                    <a:pt x="0" y="36"/>
                  </a:lnTo>
                  <a:lnTo>
                    <a:pt x="15" y="69"/>
                  </a:lnTo>
                  <a:lnTo>
                    <a:pt x="29" y="36"/>
                  </a:lnTo>
                  <a:lnTo>
                    <a:pt x="22" y="5"/>
                  </a:lnTo>
                  <a:lnTo>
                    <a:pt x="1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Oval 33"/>
            <p:cNvSpPr>
              <a:spLocks noChangeArrowheads="1"/>
            </p:cNvSpPr>
            <p:nvPr/>
          </p:nvSpPr>
          <p:spPr bwMode="auto">
            <a:xfrm>
              <a:off x="4205288" y="2333625"/>
              <a:ext cx="115888" cy="1206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34"/>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35"/>
            <p:cNvSpPr/>
            <p:nvPr/>
          </p:nvSpPr>
          <p:spPr bwMode="auto">
            <a:xfrm>
              <a:off x="4254500" y="2454275"/>
              <a:ext cx="17463" cy="22225"/>
            </a:xfrm>
            <a:custGeom>
              <a:avLst/>
              <a:gdLst>
                <a:gd name="T0" fmla="*/ 4 w 11"/>
                <a:gd name="T1" fmla="*/ 0 h 14"/>
                <a:gd name="T2" fmla="*/ 0 w 11"/>
                <a:gd name="T3" fmla="*/ 7 h 14"/>
                <a:gd name="T4" fmla="*/ 4 w 11"/>
                <a:gd name="T5" fmla="*/ 14 h 14"/>
                <a:gd name="T6" fmla="*/ 11 w 11"/>
                <a:gd name="T7" fmla="*/ 7 h 14"/>
                <a:gd name="T8" fmla="*/ 4 w 11"/>
                <a:gd name="T9" fmla="*/ 0 h 14"/>
              </a:gdLst>
              <a:ahLst/>
              <a:cxnLst>
                <a:cxn ang="0">
                  <a:pos x="T0" y="T1"/>
                </a:cxn>
                <a:cxn ang="0">
                  <a:pos x="T2" y="T3"/>
                </a:cxn>
                <a:cxn ang="0">
                  <a:pos x="T4" y="T5"/>
                </a:cxn>
                <a:cxn ang="0">
                  <a:pos x="T6" y="T7"/>
                </a:cxn>
                <a:cxn ang="0">
                  <a:pos x="T8" y="T9"/>
                </a:cxn>
              </a:cxnLst>
              <a:rect l="0" t="0" r="r" b="b"/>
              <a:pathLst>
                <a:path w="11" h="14">
                  <a:moveTo>
                    <a:pt x="4" y="0"/>
                  </a:moveTo>
                  <a:lnTo>
                    <a:pt x="0" y="7"/>
                  </a:lnTo>
                  <a:lnTo>
                    <a:pt x="4" y="14"/>
                  </a:lnTo>
                  <a:lnTo>
                    <a:pt x="11" y="7"/>
                  </a:lnTo>
                  <a:lnTo>
                    <a:pt x="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36"/>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37"/>
            <p:cNvSpPr/>
            <p:nvPr/>
          </p:nvSpPr>
          <p:spPr bwMode="auto">
            <a:xfrm>
              <a:off x="4246563" y="2476500"/>
              <a:ext cx="33338" cy="79375"/>
            </a:xfrm>
            <a:custGeom>
              <a:avLst/>
              <a:gdLst>
                <a:gd name="T0" fmla="*/ 9 w 21"/>
                <a:gd name="T1" fmla="*/ 0 h 50"/>
                <a:gd name="T2" fmla="*/ 9 w 21"/>
                <a:gd name="T3" fmla="*/ 0 h 50"/>
                <a:gd name="T4" fmla="*/ 5 w 21"/>
                <a:gd name="T5" fmla="*/ 5 h 50"/>
                <a:gd name="T6" fmla="*/ 0 w 21"/>
                <a:gd name="T7" fmla="*/ 26 h 50"/>
                <a:gd name="T8" fmla="*/ 9 w 21"/>
                <a:gd name="T9" fmla="*/ 50 h 50"/>
                <a:gd name="T10" fmla="*/ 21 w 21"/>
                <a:gd name="T11" fmla="*/ 26 h 50"/>
                <a:gd name="T12" fmla="*/ 14 w 21"/>
                <a:gd name="T13" fmla="*/ 5 h 50"/>
                <a:gd name="T14" fmla="*/ 9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9" y="0"/>
                  </a:moveTo>
                  <a:lnTo>
                    <a:pt x="9" y="0"/>
                  </a:lnTo>
                  <a:lnTo>
                    <a:pt x="5" y="5"/>
                  </a:lnTo>
                  <a:lnTo>
                    <a:pt x="0" y="26"/>
                  </a:lnTo>
                  <a:lnTo>
                    <a:pt x="9" y="50"/>
                  </a:lnTo>
                  <a:lnTo>
                    <a:pt x="21" y="26"/>
                  </a:lnTo>
                  <a:lnTo>
                    <a:pt x="14" y="5"/>
                  </a:lnTo>
                  <a:lnTo>
                    <a:pt x="9"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Oval 38"/>
            <p:cNvSpPr>
              <a:spLocks noChangeArrowheads="1"/>
            </p:cNvSpPr>
            <p:nvPr/>
          </p:nvSpPr>
          <p:spPr bwMode="auto">
            <a:xfrm>
              <a:off x="4541838" y="2333625"/>
              <a:ext cx="117475" cy="1206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39"/>
            <p:cNvSpPr/>
            <p:nvPr/>
          </p:nvSpPr>
          <p:spPr bwMode="auto">
            <a:xfrm>
              <a:off x="4530725" y="2457450"/>
              <a:ext cx="177800" cy="150813"/>
            </a:xfrm>
            <a:custGeom>
              <a:avLst/>
              <a:gdLst>
                <a:gd name="T0" fmla="*/ 30 w 47"/>
                <a:gd name="T1" fmla="*/ 0 h 40"/>
                <a:gd name="T2" fmla="*/ 19 w 47"/>
                <a:gd name="T3" fmla="*/ 33 h 40"/>
                <a:gd name="T4" fmla="*/ 7 w 47"/>
                <a:gd name="T5" fmla="*/ 0 h 40"/>
                <a:gd name="T6" fmla="*/ 0 w 47"/>
                <a:gd name="T7" fmla="*/ 5 h 40"/>
                <a:gd name="T8" fmla="*/ 15 w 47"/>
                <a:gd name="T9" fmla="*/ 34 h 40"/>
                <a:gd name="T10" fmla="*/ 15 w 47"/>
                <a:gd name="T11" fmla="*/ 35 h 40"/>
                <a:gd name="T12" fmla="*/ 15 w 47"/>
                <a:gd name="T13" fmla="*/ 36 h 40"/>
                <a:gd name="T14" fmla="*/ 15 w 47"/>
                <a:gd name="T15" fmla="*/ 36 h 40"/>
                <a:gd name="T16" fmla="*/ 14 w 47"/>
                <a:gd name="T17" fmla="*/ 40 h 40"/>
                <a:gd name="T18" fmla="*/ 19 w 47"/>
                <a:gd name="T19" fmla="*/ 40 h 40"/>
                <a:gd name="T20" fmla="*/ 47 w 47"/>
                <a:gd name="T21" fmla="*/ 25 h 40"/>
                <a:gd name="T22" fmla="*/ 47 w 47"/>
                <a:gd name="T23" fmla="*/ 25 h 40"/>
                <a:gd name="T24" fmla="*/ 47 w 47"/>
                <a:gd name="T25" fmla="*/ 25 h 40"/>
                <a:gd name="T26" fmla="*/ 30 w 47"/>
                <a:gd name="T2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0">
                  <a:moveTo>
                    <a:pt x="30" y="0"/>
                  </a:moveTo>
                  <a:cubicBezTo>
                    <a:pt x="19" y="33"/>
                    <a:pt x="19" y="33"/>
                    <a:pt x="19" y="33"/>
                  </a:cubicBezTo>
                  <a:cubicBezTo>
                    <a:pt x="7" y="0"/>
                    <a:pt x="7" y="0"/>
                    <a:pt x="7" y="0"/>
                  </a:cubicBezTo>
                  <a:cubicBezTo>
                    <a:pt x="4" y="1"/>
                    <a:pt x="2" y="3"/>
                    <a:pt x="0" y="5"/>
                  </a:cubicBezTo>
                  <a:cubicBezTo>
                    <a:pt x="8" y="12"/>
                    <a:pt x="14" y="23"/>
                    <a:pt x="15" y="34"/>
                  </a:cubicBezTo>
                  <a:cubicBezTo>
                    <a:pt x="15" y="35"/>
                    <a:pt x="15" y="35"/>
                    <a:pt x="15" y="35"/>
                  </a:cubicBezTo>
                  <a:cubicBezTo>
                    <a:pt x="15" y="36"/>
                    <a:pt x="15" y="36"/>
                    <a:pt x="15" y="36"/>
                  </a:cubicBezTo>
                  <a:cubicBezTo>
                    <a:pt x="15" y="36"/>
                    <a:pt x="15" y="36"/>
                    <a:pt x="15" y="36"/>
                  </a:cubicBezTo>
                  <a:cubicBezTo>
                    <a:pt x="15" y="37"/>
                    <a:pt x="14" y="38"/>
                    <a:pt x="14" y="40"/>
                  </a:cubicBezTo>
                  <a:cubicBezTo>
                    <a:pt x="15" y="40"/>
                    <a:pt x="17" y="40"/>
                    <a:pt x="19" y="40"/>
                  </a:cubicBezTo>
                  <a:cubicBezTo>
                    <a:pt x="34" y="40"/>
                    <a:pt x="46" y="32"/>
                    <a:pt x="47" y="25"/>
                  </a:cubicBezTo>
                  <a:cubicBezTo>
                    <a:pt x="47" y="25"/>
                    <a:pt x="47" y="25"/>
                    <a:pt x="47" y="25"/>
                  </a:cubicBezTo>
                  <a:cubicBezTo>
                    <a:pt x="47" y="25"/>
                    <a:pt x="47" y="25"/>
                    <a:pt x="47" y="25"/>
                  </a:cubicBezTo>
                  <a:cubicBezTo>
                    <a:pt x="46" y="14"/>
                    <a:pt x="40" y="5"/>
                    <a:pt x="3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0"/>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1"/>
            <p:cNvSpPr/>
            <p:nvPr/>
          </p:nvSpPr>
          <p:spPr bwMode="auto">
            <a:xfrm>
              <a:off x="4591050" y="2454275"/>
              <a:ext cx="19050" cy="22225"/>
            </a:xfrm>
            <a:custGeom>
              <a:avLst/>
              <a:gdLst>
                <a:gd name="T0" fmla="*/ 7 w 12"/>
                <a:gd name="T1" fmla="*/ 0 h 14"/>
                <a:gd name="T2" fmla="*/ 0 w 12"/>
                <a:gd name="T3" fmla="*/ 7 h 14"/>
                <a:gd name="T4" fmla="*/ 7 w 12"/>
                <a:gd name="T5" fmla="*/ 14 h 14"/>
                <a:gd name="T6" fmla="*/ 12 w 12"/>
                <a:gd name="T7" fmla="*/ 7 h 14"/>
                <a:gd name="T8" fmla="*/ 7 w 12"/>
                <a:gd name="T9" fmla="*/ 0 h 14"/>
              </a:gdLst>
              <a:ahLst/>
              <a:cxnLst>
                <a:cxn ang="0">
                  <a:pos x="T0" y="T1"/>
                </a:cxn>
                <a:cxn ang="0">
                  <a:pos x="T2" y="T3"/>
                </a:cxn>
                <a:cxn ang="0">
                  <a:pos x="T4" y="T5"/>
                </a:cxn>
                <a:cxn ang="0">
                  <a:pos x="T6" y="T7"/>
                </a:cxn>
                <a:cxn ang="0">
                  <a:pos x="T8" y="T9"/>
                </a:cxn>
              </a:cxnLst>
              <a:rect l="0" t="0" r="r" b="b"/>
              <a:pathLst>
                <a:path w="12" h="14">
                  <a:moveTo>
                    <a:pt x="7" y="0"/>
                  </a:moveTo>
                  <a:lnTo>
                    <a:pt x="0" y="7"/>
                  </a:lnTo>
                  <a:lnTo>
                    <a:pt x="7" y="14"/>
                  </a:lnTo>
                  <a:lnTo>
                    <a:pt x="12" y="7"/>
                  </a:lnTo>
                  <a:lnTo>
                    <a:pt x="7"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2"/>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3"/>
            <p:cNvSpPr/>
            <p:nvPr/>
          </p:nvSpPr>
          <p:spPr bwMode="auto">
            <a:xfrm>
              <a:off x="4583113" y="2476500"/>
              <a:ext cx="33338" cy="79375"/>
            </a:xfrm>
            <a:custGeom>
              <a:avLst/>
              <a:gdLst>
                <a:gd name="T0" fmla="*/ 12 w 21"/>
                <a:gd name="T1" fmla="*/ 0 h 50"/>
                <a:gd name="T2" fmla="*/ 12 w 21"/>
                <a:gd name="T3" fmla="*/ 0 h 50"/>
                <a:gd name="T4" fmla="*/ 7 w 21"/>
                <a:gd name="T5" fmla="*/ 5 h 50"/>
                <a:gd name="T6" fmla="*/ 0 w 21"/>
                <a:gd name="T7" fmla="*/ 26 h 50"/>
                <a:gd name="T8" fmla="*/ 12 w 21"/>
                <a:gd name="T9" fmla="*/ 50 h 50"/>
                <a:gd name="T10" fmla="*/ 21 w 21"/>
                <a:gd name="T11" fmla="*/ 26 h 50"/>
                <a:gd name="T12" fmla="*/ 17 w 21"/>
                <a:gd name="T13" fmla="*/ 5 h 50"/>
                <a:gd name="T14" fmla="*/ 12 w 2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0">
                  <a:moveTo>
                    <a:pt x="12" y="0"/>
                  </a:moveTo>
                  <a:lnTo>
                    <a:pt x="12" y="0"/>
                  </a:lnTo>
                  <a:lnTo>
                    <a:pt x="7" y="5"/>
                  </a:lnTo>
                  <a:lnTo>
                    <a:pt x="0" y="26"/>
                  </a:lnTo>
                  <a:lnTo>
                    <a:pt x="12" y="50"/>
                  </a:lnTo>
                  <a:lnTo>
                    <a:pt x="21" y="26"/>
                  </a:lnTo>
                  <a:lnTo>
                    <a:pt x="17" y="5"/>
                  </a:lnTo>
                  <a:lnTo>
                    <a:pt x="1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4"/>
            <p:cNvSpPr/>
            <p:nvPr/>
          </p:nvSpPr>
          <p:spPr bwMode="auto">
            <a:xfrm>
              <a:off x="4156075" y="2457450"/>
              <a:ext cx="177800" cy="150813"/>
            </a:xfrm>
            <a:custGeom>
              <a:avLst/>
              <a:gdLst>
                <a:gd name="T0" fmla="*/ 40 w 47"/>
                <a:gd name="T1" fmla="*/ 0 h 40"/>
                <a:gd name="T2" fmla="*/ 28 w 47"/>
                <a:gd name="T3" fmla="*/ 33 h 40"/>
                <a:gd name="T4" fmla="*/ 17 w 47"/>
                <a:gd name="T5" fmla="*/ 0 h 40"/>
                <a:gd name="T6" fmla="*/ 0 w 47"/>
                <a:gd name="T7" fmla="*/ 25 h 40"/>
                <a:gd name="T8" fmla="*/ 0 w 47"/>
                <a:gd name="T9" fmla="*/ 25 h 40"/>
                <a:gd name="T10" fmla="*/ 0 w 47"/>
                <a:gd name="T11" fmla="*/ 25 h 40"/>
                <a:gd name="T12" fmla="*/ 28 w 47"/>
                <a:gd name="T13" fmla="*/ 40 h 40"/>
                <a:gd name="T14" fmla="*/ 33 w 47"/>
                <a:gd name="T15" fmla="*/ 40 h 40"/>
                <a:gd name="T16" fmla="*/ 32 w 47"/>
                <a:gd name="T17" fmla="*/ 36 h 40"/>
                <a:gd name="T18" fmla="*/ 32 w 47"/>
                <a:gd name="T19" fmla="*/ 36 h 40"/>
                <a:gd name="T20" fmla="*/ 32 w 47"/>
                <a:gd name="T21" fmla="*/ 35 h 40"/>
                <a:gd name="T22" fmla="*/ 32 w 47"/>
                <a:gd name="T23" fmla="*/ 34 h 40"/>
                <a:gd name="T24" fmla="*/ 39 w 47"/>
                <a:gd name="T25" fmla="*/ 13 h 40"/>
                <a:gd name="T26" fmla="*/ 47 w 47"/>
                <a:gd name="T27" fmla="*/ 5 h 40"/>
                <a:gd name="T28" fmla="*/ 40 w 47"/>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40" y="0"/>
                  </a:moveTo>
                  <a:cubicBezTo>
                    <a:pt x="28" y="33"/>
                    <a:pt x="28" y="33"/>
                    <a:pt x="28" y="33"/>
                  </a:cubicBezTo>
                  <a:cubicBezTo>
                    <a:pt x="17" y="0"/>
                    <a:pt x="17" y="0"/>
                    <a:pt x="17" y="0"/>
                  </a:cubicBezTo>
                  <a:cubicBezTo>
                    <a:pt x="7" y="5"/>
                    <a:pt x="1" y="14"/>
                    <a:pt x="0" y="25"/>
                  </a:cubicBezTo>
                  <a:cubicBezTo>
                    <a:pt x="0" y="25"/>
                    <a:pt x="0" y="25"/>
                    <a:pt x="0" y="25"/>
                  </a:cubicBezTo>
                  <a:cubicBezTo>
                    <a:pt x="0" y="25"/>
                    <a:pt x="0" y="25"/>
                    <a:pt x="0" y="25"/>
                  </a:cubicBezTo>
                  <a:cubicBezTo>
                    <a:pt x="0" y="32"/>
                    <a:pt x="13" y="40"/>
                    <a:pt x="28" y="40"/>
                  </a:cubicBezTo>
                  <a:cubicBezTo>
                    <a:pt x="30" y="40"/>
                    <a:pt x="32" y="40"/>
                    <a:pt x="33" y="40"/>
                  </a:cubicBezTo>
                  <a:cubicBezTo>
                    <a:pt x="33" y="38"/>
                    <a:pt x="32" y="37"/>
                    <a:pt x="32" y="36"/>
                  </a:cubicBezTo>
                  <a:cubicBezTo>
                    <a:pt x="32" y="36"/>
                    <a:pt x="32" y="36"/>
                    <a:pt x="32" y="36"/>
                  </a:cubicBezTo>
                  <a:cubicBezTo>
                    <a:pt x="32" y="35"/>
                    <a:pt x="32" y="35"/>
                    <a:pt x="32" y="35"/>
                  </a:cubicBezTo>
                  <a:cubicBezTo>
                    <a:pt x="32" y="35"/>
                    <a:pt x="32" y="35"/>
                    <a:pt x="32" y="34"/>
                  </a:cubicBezTo>
                  <a:cubicBezTo>
                    <a:pt x="33" y="27"/>
                    <a:pt x="35" y="20"/>
                    <a:pt x="39" y="13"/>
                  </a:cubicBezTo>
                  <a:cubicBezTo>
                    <a:pt x="42" y="10"/>
                    <a:pt x="44" y="7"/>
                    <a:pt x="47" y="5"/>
                  </a:cubicBezTo>
                  <a:cubicBezTo>
                    <a:pt x="45" y="3"/>
                    <a:pt x="43" y="1"/>
                    <a:pt x="4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2" name="组合 81"/>
          <p:cNvGrpSpPr/>
          <p:nvPr/>
        </p:nvGrpSpPr>
        <p:grpSpPr>
          <a:xfrm>
            <a:off x="7922975" y="3718082"/>
            <a:ext cx="488950" cy="488950"/>
            <a:chOff x="4219575" y="4668838"/>
            <a:chExt cx="442913" cy="442913"/>
          </a:xfrm>
          <a:solidFill>
            <a:schemeClr val="bg1"/>
          </a:solidFill>
        </p:grpSpPr>
        <p:sp>
          <p:nvSpPr>
            <p:cNvPr id="83" name="Freeform 5"/>
            <p:cNvSpPr/>
            <p:nvPr/>
          </p:nvSpPr>
          <p:spPr bwMode="auto">
            <a:xfrm>
              <a:off x="4222750" y="4668838"/>
              <a:ext cx="368300" cy="255588"/>
            </a:xfrm>
            <a:custGeom>
              <a:avLst/>
              <a:gdLst>
                <a:gd name="T0" fmla="*/ 95 w 97"/>
                <a:gd name="T1" fmla="*/ 0 h 68"/>
                <a:gd name="T2" fmla="*/ 68 w 97"/>
                <a:gd name="T3" fmla="*/ 10 h 68"/>
                <a:gd name="T4" fmla="*/ 79 w 97"/>
                <a:gd name="T5" fmla="*/ 16 h 68"/>
                <a:gd name="T6" fmla="*/ 33 w 97"/>
                <a:gd name="T7" fmla="*/ 50 h 68"/>
                <a:gd name="T8" fmla="*/ 5 w 97"/>
                <a:gd name="T9" fmla="*/ 55 h 68"/>
                <a:gd name="T10" fmla="*/ 0 w 97"/>
                <a:gd name="T11" fmla="*/ 55 h 68"/>
                <a:gd name="T12" fmla="*/ 0 w 97"/>
                <a:gd name="T13" fmla="*/ 61 h 68"/>
                <a:gd name="T14" fmla="*/ 0 w 97"/>
                <a:gd name="T15" fmla="*/ 68 h 68"/>
                <a:gd name="T16" fmla="*/ 5 w 97"/>
                <a:gd name="T17" fmla="*/ 68 h 68"/>
                <a:gd name="T18" fmla="*/ 36 w 97"/>
                <a:gd name="T19" fmla="*/ 62 h 68"/>
                <a:gd name="T20" fmla="*/ 68 w 97"/>
                <a:gd name="T21" fmla="*/ 45 h 68"/>
                <a:gd name="T22" fmla="*/ 90 w 97"/>
                <a:gd name="T23" fmla="*/ 22 h 68"/>
                <a:gd name="T24" fmla="*/ 97 w 97"/>
                <a:gd name="T25" fmla="*/ 27 h 68"/>
                <a:gd name="T26" fmla="*/ 95 w 97"/>
                <a:gd name="T2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68">
                  <a:moveTo>
                    <a:pt x="95" y="0"/>
                  </a:moveTo>
                  <a:cubicBezTo>
                    <a:pt x="68" y="10"/>
                    <a:pt x="68" y="10"/>
                    <a:pt x="68" y="10"/>
                  </a:cubicBezTo>
                  <a:cubicBezTo>
                    <a:pt x="79" y="16"/>
                    <a:pt x="79" y="16"/>
                    <a:pt x="79" y="16"/>
                  </a:cubicBezTo>
                  <a:cubicBezTo>
                    <a:pt x="68" y="32"/>
                    <a:pt x="52" y="44"/>
                    <a:pt x="33" y="50"/>
                  </a:cubicBezTo>
                  <a:cubicBezTo>
                    <a:pt x="21" y="55"/>
                    <a:pt x="10" y="55"/>
                    <a:pt x="5" y="55"/>
                  </a:cubicBezTo>
                  <a:cubicBezTo>
                    <a:pt x="2" y="55"/>
                    <a:pt x="0" y="55"/>
                    <a:pt x="0" y="55"/>
                  </a:cubicBezTo>
                  <a:cubicBezTo>
                    <a:pt x="0" y="61"/>
                    <a:pt x="0" y="61"/>
                    <a:pt x="0" y="61"/>
                  </a:cubicBezTo>
                  <a:cubicBezTo>
                    <a:pt x="0" y="68"/>
                    <a:pt x="0" y="68"/>
                    <a:pt x="0" y="68"/>
                  </a:cubicBezTo>
                  <a:cubicBezTo>
                    <a:pt x="1" y="68"/>
                    <a:pt x="2" y="68"/>
                    <a:pt x="5" y="68"/>
                  </a:cubicBezTo>
                  <a:cubicBezTo>
                    <a:pt x="11" y="68"/>
                    <a:pt x="23" y="67"/>
                    <a:pt x="36" y="62"/>
                  </a:cubicBezTo>
                  <a:cubicBezTo>
                    <a:pt x="48" y="58"/>
                    <a:pt x="59" y="53"/>
                    <a:pt x="68" y="45"/>
                  </a:cubicBezTo>
                  <a:cubicBezTo>
                    <a:pt x="76" y="39"/>
                    <a:pt x="83" y="31"/>
                    <a:pt x="90" y="22"/>
                  </a:cubicBezTo>
                  <a:cubicBezTo>
                    <a:pt x="97" y="27"/>
                    <a:pt x="97" y="27"/>
                    <a:pt x="97" y="27"/>
                  </a:cubicBezTo>
                  <a:cubicBezTo>
                    <a:pt x="95" y="0"/>
                    <a:pt x="95" y="0"/>
                    <a:pt x="9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Rectangle 6"/>
            <p:cNvSpPr>
              <a:spLocks noChangeArrowheads="1"/>
            </p:cNvSpPr>
            <p:nvPr/>
          </p:nvSpPr>
          <p:spPr bwMode="auto">
            <a:xfrm>
              <a:off x="4219575" y="4962525"/>
              <a:ext cx="87313"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Rectangle 7"/>
            <p:cNvSpPr>
              <a:spLocks noChangeArrowheads="1"/>
            </p:cNvSpPr>
            <p:nvPr/>
          </p:nvSpPr>
          <p:spPr bwMode="auto">
            <a:xfrm>
              <a:off x="4219575" y="4962525"/>
              <a:ext cx="87313"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Rectangle 8"/>
            <p:cNvSpPr>
              <a:spLocks noChangeArrowheads="1"/>
            </p:cNvSpPr>
            <p:nvPr/>
          </p:nvSpPr>
          <p:spPr bwMode="auto">
            <a:xfrm>
              <a:off x="4321175" y="4932363"/>
              <a:ext cx="84138"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7" name="Rectangle 9"/>
            <p:cNvSpPr>
              <a:spLocks noChangeArrowheads="1"/>
            </p:cNvSpPr>
            <p:nvPr/>
          </p:nvSpPr>
          <p:spPr bwMode="auto">
            <a:xfrm>
              <a:off x="4321175" y="4932363"/>
              <a:ext cx="84138"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8" name="Rectangle 10"/>
            <p:cNvSpPr>
              <a:spLocks noChangeArrowheads="1"/>
            </p:cNvSpPr>
            <p:nvPr/>
          </p:nvSpPr>
          <p:spPr bwMode="auto">
            <a:xfrm>
              <a:off x="4419600" y="4891088"/>
              <a:ext cx="8731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9" name="Rectangle 11"/>
            <p:cNvSpPr>
              <a:spLocks noChangeArrowheads="1"/>
            </p:cNvSpPr>
            <p:nvPr/>
          </p:nvSpPr>
          <p:spPr bwMode="auto">
            <a:xfrm>
              <a:off x="4419600" y="4891088"/>
              <a:ext cx="87313"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0" name="Rectangle 12"/>
            <p:cNvSpPr>
              <a:spLocks noChangeArrowheads="1"/>
            </p:cNvSpPr>
            <p:nvPr/>
          </p:nvSpPr>
          <p:spPr bwMode="auto">
            <a:xfrm>
              <a:off x="4522788" y="4826000"/>
              <a:ext cx="82550" cy="230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1" name="Rectangle 13"/>
            <p:cNvSpPr>
              <a:spLocks noChangeArrowheads="1"/>
            </p:cNvSpPr>
            <p:nvPr/>
          </p:nvSpPr>
          <p:spPr bwMode="auto">
            <a:xfrm>
              <a:off x="4522788" y="4826000"/>
              <a:ext cx="82550" cy="230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2" name="Freeform 14"/>
            <p:cNvSpPr/>
            <p:nvPr/>
          </p:nvSpPr>
          <p:spPr bwMode="auto">
            <a:xfrm>
              <a:off x="4219575" y="4668838"/>
              <a:ext cx="442913" cy="442913"/>
            </a:xfrm>
            <a:custGeom>
              <a:avLst/>
              <a:gdLst>
                <a:gd name="T0" fmla="*/ 112 w 117"/>
                <a:gd name="T1" fmla="*/ 0 h 118"/>
                <a:gd name="T2" fmla="*/ 112 w 117"/>
                <a:gd name="T3" fmla="*/ 0 h 118"/>
                <a:gd name="T4" fmla="*/ 112 w 117"/>
                <a:gd name="T5" fmla="*/ 0 h 118"/>
                <a:gd name="T6" fmla="*/ 109 w 117"/>
                <a:gd name="T7" fmla="*/ 1 h 118"/>
                <a:gd name="T8" fmla="*/ 107 w 117"/>
                <a:gd name="T9" fmla="*/ 5 h 118"/>
                <a:gd name="T10" fmla="*/ 111 w 117"/>
                <a:gd name="T11" fmla="*/ 9 h 118"/>
                <a:gd name="T12" fmla="*/ 111 w 117"/>
                <a:gd name="T13" fmla="*/ 112 h 118"/>
                <a:gd name="T14" fmla="*/ 10 w 117"/>
                <a:gd name="T15" fmla="*/ 112 h 118"/>
                <a:gd name="T16" fmla="*/ 5 w 117"/>
                <a:gd name="T17" fmla="*/ 108 h 118"/>
                <a:gd name="T18" fmla="*/ 0 w 117"/>
                <a:gd name="T19" fmla="*/ 113 h 118"/>
                <a:gd name="T20" fmla="*/ 0 w 117"/>
                <a:gd name="T21" fmla="*/ 113 h 118"/>
                <a:gd name="T22" fmla="*/ 5 w 117"/>
                <a:gd name="T23" fmla="*/ 118 h 118"/>
                <a:gd name="T24" fmla="*/ 10 w 117"/>
                <a:gd name="T25" fmla="*/ 114 h 118"/>
                <a:gd name="T26" fmla="*/ 113 w 117"/>
                <a:gd name="T27" fmla="*/ 114 h 118"/>
                <a:gd name="T28" fmla="*/ 113 w 117"/>
                <a:gd name="T29" fmla="*/ 9 h 118"/>
                <a:gd name="T30" fmla="*/ 117 w 117"/>
                <a:gd name="T31" fmla="*/ 5 h 118"/>
                <a:gd name="T32" fmla="*/ 112 w 117"/>
                <a:gd name="T3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18">
                  <a:moveTo>
                    <a:pt x="112" y="0"/>
                  </a:moveTo>
                  <a:cubicBezTo>
                    <a:pt x="112" y="0"/>
                    <a:pt x="112" y="0"/>
                    <a:pt x="112" y="0"/>
                  </a:cubicBezTo>
                  <a:cubicBezTo>
                    <a:pt x="112" y="0"/>
                    <a:pt x="112" y="0"/>
                    <a:pt x="112" y="0"/>
                  </a:cubicBezTo>
                  <a:cubicBezTo>
                    <a:pt x="111" y="0"/>
                    <a:pt x="110" y="0"/>
                    <a:pt x="109" y="1"/>
                  </a:cubicBezTo>
                  <a:cubicBezTo>
                    <a:pt x="108" y="2"/>
                    <a:pt x="107" y="3"/>
                    <a:pt x="107" y="5"/>
                  </a:cubicBezTo>
                  <a:cubicBezTo>
                    <a:pt x="107" y="7"/>
                    <a:pt x="109" y="9"/>
                    <a:pt x="111" y="9"/>
                  </a:cubicBezTo>
                  <a:cubicBezTo>
                    <a:pt x="111" y="112"/>
                    <a:pt x="111" y="112"/>
                    <a:pt x="111" y="112"/>
                  </a:cubicBezTo>
                  <a:cubicBezTo>
                    <a:pt x="10" y="112"/>
                    <a:pt x="10" y="112"/>
                    <a:pt x="10" y="112"/>
                  </a:cubicBezTo>
                  <a:cubicBezTo>
                    <a:pt x="9" y="110"/>
                    <a:pt x="7" y="108"/>
                    <a:pt x="5" y="108"/>
                  </a:cubicBezTo>
                  <a:cubicBezTo>
                    <a:pt x="3" y="108"/>
                    <a:pt x="0" y="110"/>
                    <a:pt x="0" y="113"/>
                  </a:cubicBezTo>
                  <a:cubicBezTo>
                    <a:pt x="0" y="113"/>
                    <a:pt x="0" y="113"/>
                    <a:pt x="0" y="113"/>
                  </a:cubicBezTo>
                  <a:cubicBezTo>
                    <a:pt x="1" y="116"/>
                    <a:pt x="3" y="118"/>
                    <a:pt x="5" y="118"/>
                  </a:cubicBezTo>
                  <a:cubicBezTo>
                    <a:pt x="7" y="118"/>
                    <a:pt x="9" y="116"/>
                    <a:pt x="10" y="114"/>
                  </a:cubicBezTo>
                  <a:cubicBezTo>
                    <a:pt x="113" y="114"/>
                    <a:pt x="113" y="114"/>
                    <a:pt x="113" y="114"/>
                  </a:cubicBezTo>
                  <a:cubicBezTo>
                    <a:pt x="113" y="9"/>
                    <a:pt x="113" y="9"/>
                    <a:pt x="113" y="9"/>
                  </a:cubicBezTo>
                  <a:cubicBezTo>
                    <a:pt x="115" y="9"/>
                    <a:pt x="117" y="7"/>
                    <a:pt x="117" y="5"/>
                  </a:cubicBezTo>
                  <a:cubicBezTo>
                    <a:pt x="117" y="2"/>
                    <a:pt x="115" y="0"/>
                    <a:pt x="11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3" name="Freeform 34"/>
          <p:cNvSpPr>
            <a:spLocks noEditPoints="1"/>
          </p:cNvSpPr>
          <p:nvPr/>
        </p:nvSpPr>
        <p:spPr bwMode="auto">
          <a:xfrm>
            <a:off x="1561258" y="2934270"/>
            <a:ext cx="549275" cy="500063"/>
          </a:xfrm>
          <a:custGeom>
            <a:avLst/>
            <a:gdLst>
              <a:gd name="T0" fmla="*/ 23 w 124"/>
              <a:gd name="T1" fmla="*/ 38 h 113"/>
              <a:gd name="T2" fmla="*/ 0 w 124"/>
              <a:gd name="T3" fmla="*/ 66 h 113"/>
              <a:gd name="T4" fmla="*/ 47 w 124"/>
              <a:gd name="T5" fmla="*/ 98 h 113"/>
              <a:gd name="T6" fmla="*/ 61 w 124"/>
              <a:gd name="T7" fmla="*/ 96 h 113"/>
              <a:gd name="T8" fmla="*/ 78 w 124"/>
              <a:gd name="T9" fmla="*/ 113 h 113"/>
              <a:gd name="T10" fmla="*/ 74 w 124"/>
              <a:gd name="T11" fmla="*/ 92 h 113"/>
              <a:gd name="T12" fmla="*/ 93 w 124"/>
              <a:gd name="T13" fmla="*/ 71 h 113"/>
              <a:gd name="T14" fmla="*/ 74 w 124"/>
              <a:gd name="T15" fmla="*/ 74 h 113"/>
              <a:gd name="T16" fmla="*/ 61 w 124"/>
              <a:gd name="T17" fmla="*/ 73 h 113"/>
              <a:gd name="T18" fmla="*/ 43 w 124"/>
              <a:gd name="T19" fmla="*/ 85 h 113"/>
              <a:gd name="T20" fmla="*/ 43 w 124"/>
              <a:gd name="T21" fmla="*/ 66 h 113"/>
              <a:gd name="T22" fmla="*/ 23 w 124"/>
              <a:gd name="T23" fmla="*/ 38 h 113"/>
              <a:gd name="T24" fmla="*/ 77 w 124"/>
              <a:gd name="T25" fmla="*/ 0 h 113"/>
              <a:gd name="T26" fmla="*/ 30 w 124"/>
              <a:gd name="T27" fmla="*/ 33 h 113"/>
              <a:gd name="T28" fmla="*/ 50 w 124"/>
              <a:gd name="T29" fmla="*/ 59 h 113"/>
              <a:gd name="T30" fmla="*/ 50 w 124"/>
              <a:gd name="T31" fmla="*/ 72 h 113"/>
              <a:gd name="T32" fmla="*/ 63 w 124"/>
              <a:gd name="T33" fmla="*/ 64 h 113"/>
              <a:gd name="T34" fmla="*/ 77 w 124"/>
              <a:gd name="T35" fmla="*/ 65 h 113"/>
              <a:gd name="T36" fmla="*/ 124 w 124"/>
              <a:gd name="T37" fmla="*/ 33 h 113"/>
              <a:gd name="T38" fmla="*/ 77 w 124"/>
              <a:gd name="T3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13">
                <a:moveTo>
                  <a:pt x="23" y="38"/>
                </a:moveTo>
                <a:cubicBezTo>
                  <a:pt x="9" y="43"/>
                  <a:pt x="0" y="54"/>
                  <a:pt x="0" y="66"/>
                </a:cubicBezTo>
                <a:cubicBezTo>
                  <a:pt x="0" y="83"/>
                  <a:pt x="21" y="98"/>
                  <a:pt x="47" y="98"/>
                </a:cubicBezTo>
                <a:cubicBezTo>
                  <a:pt x="52" y="98"/>
                  <a:pt x="57" y="97"/>
                  <a:pt x="61" y="96"/>
                </a:cubicBezTo>
                <a:cubicBezTo>
                  <a:pt x="78" y="113"/>
                  <a:pt x="78" y="113"/>
                  <a:pt x="78" y="113"/>
                </a:cubicBezTo>
                <a:cubicBezTo>
                  <a:pt x="74" y="92"/>
                  <a:pt x="74" y="92"/>
                  <a:pt x="74" y="92"/>
                </a:cubicBezTo>
                <a:cubicBezTo>
                  <a:pt x="84" y="87"/>
                  <a:pt x="91" y="80"/>
                  <a:pt x="93" y="71"/>
                </a:cubicBezTo>
                <a:cubicBezTo>
                  <a:pt x="87" y="73"/>
                  <a:pt x="81" y="74"/>
                  <a:pt x="74" y="74"/>
                </a:cubicBezTo>
                <a:cubicBezTo>
                  <a:pt x="70" y="74"/>
                  <a:pt x="65" y="74"/>
                  <a:pt x="61" y="73"/>
                </a:cubicBezTo>
                <a:cubicBezTo>
                  <a:pt x="59" y="74"/>
                  <a:pt x="43" y="85"/>
                  <a:pt x="43" y="85"/>
                </a:cubicBezTo>
                <a:cubicBezTo>
                  <a:pt x="43" y="85"/>
                  <a:pt x="43" y="70"/>
                  <a:pt x="43" y="66"/>
                </a:cubicBezTo>
                <a:cubicBezTo>
                  <a:pt x="31" y="60"/>
                  <a:pt x="23" y="49"/>
                  <a:pt x="23" y="38"/>
                </a:cubicBezTo>
                <a:moveTo>
                  <a:pt x="77" y="0"/>
                </a:moveTo>
                <a:cubicBezTo>
                  <a:pt x="51" y="0"/>
                  <a:pt x="30" y="15"/>
                  <a:pt x="30" y="33"/>
                </a:cubicBezTo>
                <a:cubicBezTo>
                  <a:pt x="30" y="44"/>
                  <a:pt x="38" y="53"/>
                  <a:pt x="50" y="59"/>
                </a:cubicBezTo>
                <a:cubicBezTo>
                  <a:pt x="50" y="72"/>
                  <a:pt x="50" y="72"/>
                  <a:pt x="50" y="72"/>
                </a:cubicBezTo>
                <a:cubicBezTo>
                  <a:pt x="63" y="64"/>
                  <a:pt x="63" y="64"/>
                  <a:pt x="63" y="64"/>
                </a:cubicBezTo>
                <a:cubicBezTo>
                  <a:pt x="67" y="65"/>
                  <a:pt x="72" y="65"/>
                  <a:pt x="77" y="65"/>
                </a:cubicBezTo>
                <a:cubicBezTo>
                  <a:pt x="103" y="65"/>
                  <a:pt x="124" y="51"/>
                  <a:pt x="124" y="33"/>
                </a:cubicBezTo>
                <a:cubicBezTo>
                  <a:pt x="124" y="15"/>
                  <a:pt x="103" y="0"/>
                  <a:pt x="77" y="0"/>
                </a:cubicBezTo>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94" name="组合 93"/>
          <p:cNvGrpSpPr/>
          <p:nvPr/>
        </p:nvGrpSpPr>
        <p:grpSpPr>
          <a:xfrm>
            <a:off x="10012488" y="2844259"/>
            <a:ext cx="581536" cy="545971"/>
            <a:chOff x="5554663" y="4919663"/>
            <a:chExt cx="1401763" cy="1316037"/>
          </a:xfrm>
        </p:grpSpPr>
        <p:sp>
          <p:nvSpPr>
            <p:cNvPr id="95" name="Freeform 10"/>
            <p:cNvSpPr>
              <a:spLocks noEditPoints="1"/>
            </p:cNvSpPr>
            <p:nvPr/>
          </p:nvSpPr>
          <p:spPr bwMode="auto">
            <a:xfrm>
              <a:off x="5554663" y="5438775"/>
              <a:ext cx="796925" cy="796925"/>
            </a:xfrm>
            <a:custGeom>
              <a:avLst/>
              <a:gdLst>
                <a:gd name="T0" fmla="*/ 190 w 212"/>
                <a:gd name="T1" fmla="*/ 93 h 212"/>
                <a:gd name="T2" fmla="*/ 188 w 212"/>
                <a:gd name="T3" fmla="*/ 82 h 212"/>
                <a:gd name="T4" fmla="*/ 205 w 212"/>
                <a:gd name="T5" fmla="*/ 67 h 212"/>
                <a:gd name="T6" fmla="*/ 195 w 212"/>
                <a:gd name="T7" fmla="*/ 48 h 212"/>
                <a:gd name="T8" fmla="*/ 173 w 212"/>
                <a:gd name="T9" fmla="*/ 53 h 212"/>
                <a:gd name="T10" fmla="*/ 165 w 212"/>
                <a:gd name="T11" fmla="*/ 44 h 212"/>
                <a:gd name="T12" fmla="*/ 172 w 212"/>
                <a:gd name="T13" fmla="*/ 23 h 212"/>
                <a:gd name="T14" fmla="*/ 163 w 212"/>
                <a:gd name="T15" fmla="*/ 17 h 212"/>
                <a:gd name="T16" fmla="*/ 154 w 212"/>
                <a:gd name="T17" fmla="*/ 12 h 212"/>
                <a:gd name="T18" fmla="*/ 138 w 212"/>
                <a:gd name="T19" fmla="*/ 27 h 212"/>
                <a:gd name="T20" fmla="*/ 127 w 212"/>
                <a:gd name="T21" fmla="*/ 23 h 212"/>
                <a:gd name="T22" fmla="*/ 122 w 212"/>
                <a:gd name="T23" fmla="*/ 1 h 212"/>
                <a:gd name="T24" fmla="*/ 101 w 212"/>
                <a:gd name="T25" fmla="*/ 0 h 212"/>
                <a:gd name="T26" fmla="*/ 94 w 212"/>
                <a:gd name="T27" fmla="*/ 22 h 212"/>
                <a:gd name="T28" fmla="*/ 83 w 212"/>
                <a:gd name="T29" fmla="*/ 24 h 212"/>
                <a:gd name="T30" fmla="*/ 68 w 212"/>
                <a:gd name="T31" fmla="*/ 8 h 212"/>
                <a:gd name="T32" fmla="*/ 49 w 212"/>
                <a:gd name="T33" fmla="*/ 17 h 212"/>
                <a:gd name="T34" fmla="*/ 54 w 212"/>
                <a:gd name="T35" fmla="*/ 39 h 212"/>
                <a:gd name="T36" fmla="*/ 45 w 212"/>
                <a:gd name="T37" fmla="*/ 47 h 212"/>
                <a:gd name="T38" fmla="*/ 24 w 212"/>
                <a:gd name="T39" fmla="*/ 40 h 212"/>
                <a:gd name="T40" fmla="*/ 17 w 212"/>
                <a:gd name="T41" fmla="*/ 49 h 212"/>
                <a:gd name="T42" fmla="*/ 12 w 212"/>
                <a:gd name="T43" fmla="*/ 58 h 212"/>
                <a:gd name="T44" fmla="*/ 28 w 212"/>
                <a:gd name="T45" fmla="*/ 75 h 212"/>
                <a:gd name="T46" fmla="*/ 24 w 212"/>
                <a:gd name="T47" fmla="*/ 86 h 212"/>
                <a:gd name="T48" fmla="*/ 2 w 212"/>
                <a:gd name="T49" fmla="*/ 90 h 212"/>
                <a:gd name="T50" fmla="*/ 1 w 212"/>
                <a:gd name="T51" fmla="*/ 111 h 212"/>
                <a:gd name="T52" fmla="*/ 23 w 212"/>
                <a:gd name="T53" fmla="*/ 118 h 212"/>
                <a:gd name="T54" fmla="*/ 25 w 212"/>
                <a:gd name="T55" fmla="*/ 129 h 212"/>
                <a:gd name="T56" fmla="*/ 8 w 212"/>
                <a:gd name="T57" fmla="*/ 145 h 212"/>
                <a:gd name="T58" fmla="*/ 18 w 212"/>
                <a:gd name="T59" fmla="*/ 164 h 212"/>
                <a:gd name="T60" fmla="*/ 40 w 212"/>
                <a:gd name="T61" fmla="*/ 158 h 212"/>
                <a:gd name="T62" fmla="*/ 48 w 212"/>
                <a:gd name="T63" fmla="*/ 167 h 212"/>
                <a:gd name="T64" fmla="*/ 41 w 212"/>
                <a:gd name="T65" fmla="*/ 189 h 212"/>
                <a:gd name="T66" fmla="*/ 49 w 212"/>
                <a:gd name="T67" fmla="*/ 195 h 212"/>
                <a:gd name="T68" fmla="*/ 59 w 212"/>
                <a:gd name="T69" fmla="*/ 200 h 212"/>
                <a:gd name="T70" fmla="*/ 76 w 212"/>
                <a:gd name="T71" fmla="*/ 184 h 212"/>
                <a:gd name="T72" fmla="*/ 87 w 212"/>
                <a:gd name="T73" fmla="*/ 188 h 212"/>
                <a:gd name="T74" fmla="*/ 91 w 212"/>
                <a:gd name="T75" fmla="*/ 210 h 212"/>
                <a:gd name="T76" fmla="*/ 112 w 212"/>
                <a:gd name="T77" fmla="*/ 211 h 212"/>
                <a:gd name="T78" fmla="*/ 119 w 212"/>
                <a:gd name="T79" fmla="*/ 189 h 212"/>
                <a:gd name="T80" fmla="*/ 130 w 212"/>
                <a:gd name="T81" fmla="*/ 187 h 212"/>
                <a:gd name="T82" fmla="*/ 146 w 212"/>
                <a:gd name="T83" fmla="*/ 204 h 212"/>
                <a:gd name="T84" fmla="*/ 165 w 212"/>
                <a:gd name="T85" fmla="*/ 194 h 212"/>
                <a:gd name="T86" fmla="*/ 159 w 212"/>
                <a:gd name="T87" fmla="*/ 172 h 212"/>
                <a:gd name="T88" fmla="*/ 168 w 212"/>
                <a:gd name="T89" fmla="*/ 164 h 212"/>
                <a:gd name="T90" fmla="*/ 189 w 212"/>
                <a:gd name="T91" fmla="*/ 171 h 212"/>
                <a:gd name="T92" fmla="*/ 195 w 212"/>
                <a:gd name="T93" fmla="*/ 163 h 212"/>
                <a:gd name="T94" fmla="*/ 201 w 212"/>
                <a:gd name="T95" fmla="*/ 153 h 212"/>
                <a:gd name="T96" fmla="*/ 185 w 212"/>
                <a:gd name="T97" fmla="*/ 137 h 212"/>
                <a:gd name="T98" fmla="*/ 189 w 212"/>
                <a:gd name="T99" fmla="*/ 126 h 212"/>
                <a:gd name="T100" fmla="*/ 211 w 212"/>
                <a:gd name="T101" fmla="*/ 121 h 212"/>
                <a:gd name="T102" fmla="*/ 212 w 212"/>
                <a:gd name="T103" fmla="*/ 100 h 212"/>
                <a:gd name="T104" fmla="*/ 190 w 212"/>
                <a:gd name="T105" fmla="*/ 93 h 212"/>
                <a:gd name="T106" fmla="*/ 163 w 212"/>
                <a:gd name="T107" fmla="*/ 142 h 212"/>
                <a:gd name="T108" fmla="*/ 70 w 212"/>
                <a:gd name="T109" fmla="*/ 163 h 212"/>
                <a:gd name="T110" fmla="*/ 49 w 212"/>
                <a:gd name="T111" fmla="*/ 70 h 212"/>
                <a:gd name="T112" fmla="*/ 143 w 212"/>
                <a:gd name="T113" fmla="*/ 49 h 212"/>
                <a:gd name="T114" fmla="*/ 163 w 212"/>
                <a:gd name="T115" fmla="*/ 14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212">
                  <a:moveTo>
                    <a:pt x="190" y="93"/>
                  </a:moveTo>
                  <a:cubicBezTo>
                    <a:pt x="190" y="89"/>
                    <a:pt x="189" y="86"/>
                    <a:pt x="188" y="82"/>
                  </a:cubicBezTo>
                  <a:cubicBezTo>
                    <a:pt x="205" y="67"/>
                    <a:pt x="205" y="67"/>
                    <a:pt x="205" y="67"/>
                  </a:cubicBezTo>
                  <a:cubicBezTo>
                    <a:pt x="202" y="60"/>
                    <a:pt x="199" y="54"/>
                    <a:pt x="195" y="48"/>
                  </a:cubicBezTo>
                  <a:cubicBezTo>
                    <a:pt x="173" y="53"/>
                    <a:pt x="173" y="53"/>
                    <a:pt x="173" y="53"/>
                  </a:cubicBezTo>
                  <a:cubicBezTo>
                    <a:pt x="170" y="50"/>
                    <a:pt x="168" y="47"/>
                    <a:pt x="165" y="44"/>
                  </a:cubicBezTo>
                  <a:cubicBezTo>
                    <a:pt x="172" y="23"/>
                    <a:pt x="172" y="23"/>
                    <a:pt x="172" y="23"/>
                  </a:cubicBezTo>
                  <a:cubicBezTo>
                    <a:pt x="169" y="21"/>
                    <a:pt x="166" y="19"/>
                    <a:pt x="163" y="17"/>
                  </a:cubicBezTo>
                  <a:cubicBezTo>
                    <a:pt x="160" y="15"/>
                    <a:pt x="157" y="13"/>
                    <a:pt x="154" y="12"/>
                  </a:cubicBezTo>
                  <a:cubicBezTo>
                    <a:pt x="138" y="27"/>
                    <a:pt x="138" y="27"/>
                    <a:pt x="138" y="27"/>
                  </a:cubicBezTo>
                  <a:cubicBezTo>
                    <a:pt x="134" y="26"/>
                    <a:pt x="130" y="24"/>
                    <a:pt x="127" y="23"/>
                  </a:cubicBezTo>
                  <a:cubicBezTo>
                    <a:pt x="122" y="1"/>
                    <a:pt x="122" y="1"/>
                    <a:pt x="122" y="1"/>
                  </a:cubicBezTo>
                  <a:cubicBezTo>
                    <a:pt x="115" y="0"/>
                    <a:pt x="108" y="0"/>
                    <a:pt x="101" y="0"/>
                  </a:cubicBezTo>
                  <a:cubicBezTo>
                    <a:pt x="94" y="22"/>
                    <a:pt x="94" y="22"/>
                    <a:pt x="94" y="22"/>
                  </a:cubicBezTo>
                  <a:cubicBezTo>
                    <a:pt x="90" y="23"/>
                    <a:pt x="87" y="23"/>
                    <a:pt x="83" y="24"/>
                  </a:cubicBezTo>
                  <a:cubicBezTo>
                    <a:pt x="68" y="8"/>
                    <a:pt x="68" y="8"/>
                    <a:pt x="68" y="8"/>
                  </a:cubicBezTo>
                  <a:cubicBezTo>
                    <a:pt x="61" y="10"/>
                    <a:pt x="55" y="13"/>
                    <a:pt x="49" y="17"/>
                  </a:cubicBezTo>
                  <a:cubicBezTo>
                    <a:pt x="54" y="39"/>
                    <a:pt x="54" y="39"/>
                    <a:pt x="54" y="39"/>
                  </a:cubicBezTo>
                  <a:cubicBezTo>
                    <a:pt x="51" y="42"/>
                    <a:pt x="48" y="44"/>
                    <a:pt x="45" y="47"/>
                  </a:cubicBezTo>
                  <a:cubicBezTo>
                    <a:pt x="24" y="40"/>
                    <a:pt x="24" y="40"/>
                    <a:pt x="24" y="40"/>
                  </a:cubicBezTo>
                  <a:cubicBezTo>
                    <a:pt x="22" y="43"/>
                    <a:pt x="19" y="46"/>
                    <a:pt x="17" y="49"/>
                  </a:cubicBezTo>
                  <a:cubicBezTo>
                    <a:pt x="15" y="52"/>
                    <a:pt x="14" y="55"/>
                    <a:pt x="12" y="58"/>
                  </a:cubicBezTo>
                  <a:cubicBezTo>
                    <a:pt x="28" y="75"/>
                    <a:pt x="28" y="75"/>
                    <a:pt x="28" y="75"/>
                  </a:cubicBezTo>
                  <a:cubicBezTo>
                    <a:pt x="27" y="78"/>
                    <a:pt x="25" y="82"/>
                    <a:pt x="24" y="86"/>
                  </a:cubicBezTo>
                  <a:cubicBezTo>
                    <a:pt x="2" y="90"/>
                    <a:pt x="2" y="90"/>
                    <a:pt x="2" y="90"/>
                  </a:cubicBezTo>
                  <a:cubicBezTo>
                    <a:pt x="1" y="97"/>
                    <a:pt x="0" y="104"/>
                    <a:pt x="1" y="111"/>
                  </a:cubicBezTo>
                  <a:cubicBezTo>
                    <a:pt x="23" y="118"/>
                    <a:pt x="23" y="118"/>
                    <a:pt x="23" y="118"/>
                  </a:cubicBezTo>
                  <a:cubicBezTo>
                    <a:pt x="24" y="122"/>
                    <a:pt x="24" y="126"/>
                    <a:pt x="25" y="129"/>
                  </a:cubicBezTo>
                  <a:cubicBezTo>
                    <a:pt x="8" y="145"/>
                    <a:pt x="8" y="145"/>
                    <a:pt x="8" y="145"/>
                  </a:cubicBezTo>
                  <a:cubicBezTo>
                    <a:pt x="11" y="151"/>
                    <a:pt x="14" y="158"/>
                    <a:pt x="18" y="164"/>
                  </a:cubicBezTo>
                  <a:cubicBezTo>
                    <a:pt x="40" y="158"/>
                    <a:pt x="40" y="158"/>
                    <a:pt x="40" y="158"/>
                  </a:cubicBezTo>
                  <a:cubicBezTo>
                    <a:pt x="43" y="161"/>
                    <a:pt x="45" y="164"/>
                    <a:pt x="48" y="167"/>
                  </a:cubicBezTo>
                  <a:cubicBezTo>
                    <a:pt x="41" y="189"/>
                    <a:pt x="41" y="189"/>
                    <a:pt x="41" y="189"/>
                  </a:cubicBezTo>
                  <a:cubicBezTo>
                    <a:pt x="44" y="191"/>
                    <a:pt x="46" y="193"/>
                    <a:pt x="49" y="195"/>
                  </a:cubicBezTo>
                  <a:cubicBezTo>
                    <a:pt x="52" y="197"/>
                    <a:pt x="56" y="199"/>
                    <a:pt x="59" y="200"/>
                  </a:cubicBezTo>
                  <a:cubicBezTo>
                    <a:pt x="76" y="184"/>
                    <a:pt x="76" y="184"/>
                    <a:pt x="76" y="184"/>
                  </a:cubicBezTo>
                  <a:cubicBezTo>
                    <a:pt x="79" y="186"/>
                    <a:pt x="83" y="187"/>
                    <a:pt x="87" y="188"/>
                  </a:cubicBezTo>
                  <a:cubicBezTo>
                    <a:pt x="91" y="210"/>
                    <a:pt x="91" y="210"/>
                    <a:pt x="91" y="210"/>
                  </a:cubicBezTo>
                  <a:cubicBezTo>
                    <a:pt x="98" y="212"/>
                    <a:pt x="105" y="212"/>
                    <a:pt x="112" y="211"/>
                  </a:cubicBezTo>
                  <a:cubicBezTo>
                    <a:pt x="119" y="189"/>
                    <a:pt x="119" y="189"/>
                    <a:pt x="119" y="189"/>
                  </a:cubicBezTo>
                  <a:cubicBezTo>
                    <a:pt x="123" y="189"/>
                    <a:pt x="127" y="188"/>
                    <a:pt x="130" y="187"/>
                  </a:cubicBezTo>
                  <a:cubicBezTo>
                    <a:pt x="146" y="204"/>
                    <a:pt x="146" y="204"/>
                    <a:pt x="146" y="204"/>
                  </a:cubicBezTo>
                  <a:cubicBezTo>
                    <a:pt x="152" y="201"/>
                    <a:pt x="159" y="198"/>
                    <a:pt x="165" y="194"/>
                  </a:cubicBezTo>
                  <a:cubicBezTo>
                    <a:pt x="159" y="172"/>
                    <a:pt x="159" y="172"/>
                    <a:pt x="159" y="172"/>
                  </a:cubicBezTo>
                  <a:cubicBezTo>
                    <a:pt x="162" y="169"/>
                    <a:pt x="165" y="167"/>
                    <a:pt x="168" y="164"/>
                  </a:cubicBezTo>
                  <a:cubicBezTo>
                    <a:pt x="189" y="171"/>
                    <a:pt x="189" y="171"/>
                    <a:pt x="189" y="171"/>
                  </a:cubicBezTo>
                  <a:cubicBezTo>
                    <a:pt x="191" y="169"/>
                    <a:pt x="193" y="166"/>
                    <a:pt x="195" y="163"/>
                  </a:cubicBezTo>
                  <a:cubicBezTo>
                    <a:pt x="197" y="160"/>
                    <a:pt x="199" y="156"/>
                    <a:pt x="201" y="153"/>
                  </a:cubicBezTo>
                  <a:cubicBezTo>
                    <a:pt x="185" y="137"/>
                    <a:pt x="185" y="137"/>
                    <a:pt x="185" y="137"/>
                  </a:cubicBezTo>
                  <a:cubicBezTo>
                    <a:pt x="187" y="133"/>
                    <a:pt x="188" y="129"/>
                    <a:pt x="189" y="126"/>
                  </a:cubicBezTo>
                  <a:cubicBezTo>
                    <a:pt x="211" y="121"/>
                    <a:pt x="211" y="121"/>
                    <a:pt x="211" y="121"/>
                  </a:cubicBezTo>
                  <a:cubicBezTo>
                    <a:pt x="212" y="114"/>
                    <a:pt x="212" y="107"/>
                    <a:pt x="212" y="100"/>
                  </a:cubicBezTo>
                  <a:lnTo>
                    <a:pt x="190" y="93"/>
                  </a:lnTo>
                  <a:close/>
                  <a:moveTo>
                    <a:pt x="163" y="142"/>
                  </a:moveTo>
                  <a:cubicBezTo>
                    <a:pt x="143" y="174"/>
                    <a:pt x="101" y="183"/>
                    <a:pt x="70" y="163"/>
                  </a:cubicBezTo>
                  <a:cubicBezTo>
                    <a:pt x="38" y="143"/>
                    <a:pt x="29" y="101"/>
                    <a:pt x="49" y="70"/>
                  </a:cubicBezTo>
                  <a:cubicBezTo>
                    <a:pt x="70" y="38"/>
                    <a:pt x="111" y="29"/>
                    <a:pt x="143" y="49"/>
                  </a:cubicBezTo>
                  <a:cubicBezTo>
                    <a:pt x="174" y="69"/>
                    <a:pt x="183" y="111"/>
                    <a:pt x="163"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1"/>
            <p:cNvSpPr>
              <a:spLocks noEditPoints="1"/>
            </p:cNvSpPr>
            <p:nvPr/>
          </p:nvSpPr>
          <p:spPr bwMode="auto">
            <a:xfrm>
              <a:off x="6296026" y="5364163"/>
              <a:ext cx="660400" cy="660400"/>
            </a:xfrm>
            <a:custGeom>
              <a:avLst/>
              <a:gdLst>
                <a:gd name="T0" fmla="*/ 156 w 176"/>
                <a:gd name="T1" fmla="*/ 88 h 176"/>
                <a:gd name="T2" fmla="*/ 176 w 176"/>
                <a:gd name="T3" fmla="*/ 75 h 176"/>
                <a:gd name="T4" fmla="*/ 172 w 176"/>
                <a:gd name="T5" fmla="*/ 58 h 176"/>
                <a:gd name="T6" fmla="*/ 147 w 176"/>
                <a:gd name="T7" fmla="*/ 55 h 176"/>
                <a:gd name="T8" fmla="*/ 138 w 176"/>
                <a:gd name="T9" fmla="*/ 43 h 176"/>
                <a:gd name="T10" fmla="*/ 144 w 176"/>
                <a:gd name="T11" fmla="*/ 20 h 176"/>
                <a:gd name="T12" fmla="*/ 136 w 176"/>
                <a:gd name="T13" fmla="*/ 14 h 176"/>
                <a:gd name="T14" fmla="*/ 128 w 176"/>
                <a:gd name="T15" fmla="*/ 10 h 176"/>
                <a:gd name="T16" fmla="*/ 109 w 176"/>
                <a:gd name="T17" fmla="*/ 24 h 176"/>
                <a:gd name="T18" fmla="*/ 94 w 176"/>
                <a:gd name="T19" fmla="*/ 21 h 176"/>
                <a:gd name="T20" fmla="*/ 81 w 176"/>
                <a:gd name="T21" fmla="*/ 0 h 176"/>
                <a:gd name="T22" fmla="*/ 64 w 176"/>
                <a:gd name="T23" fmla="*/ 4 h 176"/>
                <a:gd name="T24" fmla="*/ 61 w 176"/>
                <a:gd name="T25" fmla="*/ 27 h 176"/>
                <a:gd name="T26" fmla="*/ 45 w 176"/>
                <a:gd name="T27" fmla="*/ 37 h 176"/>
                <a:gd name="T28" fmla="*/ 21 w 176"/>
                <a:gd name="T29" fmla="*/ 31 h 176"/>
                <a:gd name="T30" fmla="*/ 14 w 176"/>
                <a:gd name="T31" fmla="*/ 41 h 176"/>
                <a:gd name="T32" fmla="*/ 12 w 176"/>
                <a:gd name="T33" fmla="*/ 44 h 176"/>
                <a:gd name="T34" fmla="*/ 26 w 176"/>
                <a:gd name="T35" fmla="*/ 62 h 176"/>
                <a:gd name="T36" fmla="*/ 21 w 176"/>
                <a:gd name="T37" fmla="*/ 85 h 176"/>
                <a:gd name="T38" fmla="*/ 0 w 176"/>
                <a:gd name="T39" fmla="*/ 98 h 176"/>
                <a:gd name="T40" fmla="*/ 3 w 176"/>
                <a:gd name="T41" fmla="*/ 111 h 176"/>
                <a:gd name="T42" fmla="*/ 26 w 176"/>
                <a:gd name="T43" fmla="*/ 114 h 176"/>
                <a:gd name="T44" fmla="*/ 41 w 176"/>
                <a:gd name="T45" fmla="*/ 137 h 176"/>
                <a:gd name="T46" fmla="*/ 36 w 176"/>
                <a:gd name="T47" fmla="*/ 160 h 176"/>
                <a:gd name="T48" fmla="*/ 41 w 176"/>
                <a:gd name="T49" fmla="*/ 164 h 176"/>
                <a:gd name="T50" fmla="*/ 46 w 176"/>
                <a:gd name="T51" fmla="*/ 167 h 176"/>
                <a:gd name="T52" fmla="*/ 65 w 176"/>
                <a:gd name="T53" fmla="*/ 152 h 176"/>
                <a:gd name="T54" fmla="*/ 92 w 176"/>
                <a:gd name="T55" fmla="*/ 156 h 176"/>
                <a:gd name="T56" fmla="*/ 104 w 176"/>
                <a:gd name="T57" fmla="*/ 176 h 176"/>
                <a:gd name="T58" fmla="*/ 117 w 176"/>
                <a:gd name="T59" fmla="*/ 173 h 176"/>
                <a:gd name="T60" fmla="*/ 120 w 176"/>
                <a:gd name="T61" fmla="*/ 149 h 176"/>
                <a:gd name="T62" fmla="*/ 139 w 176"/>
                <a:gd name="T63" fmla="*/ 134 h 176"/>
                <a:gd name="T64" fmla="*/ 162 w 176"/>
                <a:gd name="T65" fmla="*/ 139 h 176"/>
                <a:gd name="T66" fmla="*/ 163 w 176"/>
                <a:gd name="T67" fmla="*/ 137 h 176"/>
                <a:gd name="T68" fmla="*/ 169 w 176"/>
                <a:gd name="T69" fmla="*/ 126 h 176"/>
                <a:gd name="T70" fmla="*/ 154 w 176"/>
                <a:gd name="T71" fmla="*/ 106 h 176"/>
                <a:gd name="T72" fmla="*/ 156 w 176"/>
                <a:gd name="T73" fmla="*/ 88 h 176"/>
                <a:gd name="T74" fmla="*/ 131 w 176"/>
                <a:gd name="T75" fmla="*/ 116 h 176"/>
                <a:gd name="T76" fmla="*/ 61 w 176"/>
                <a:gd name="T77" fmla="*/ 131 h 176"/>
                <a:gd name="T78" fmla="*/ 46 w 176"/>
                <a:gd name="T79" fmla="*/ 61 h 176"/>
                <a:gd name="T80" fmla="*/ 116 w 176"/>
                <a:gd name="T81" fmla="*/ 46 h 176"/>
                <a:gd name="T82" fmla="*/ 131 w 176"/>
                <a:gd name="T83" fmla="*/ 1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76">
                  <a:moveTo>
                    <a:pt x="156" y="88"/>
                  </a:moveTo>
                  <a:cubicBezTo>
                    <a:pt x="176" y="75"/>
                    <a:pt x="176" y="75"/>
                    <a:pt x="176" y="75"/>
                  </a:cubicBezTo>
                  <a:cubicBezTo>
                    <a:pt x="175" y="69"/>
                    <a:pt x="174" y="64"/>
                    <a:pt x="172" y="58"/>
                  </a:cubicBezTo>
                  <a:cubicBezTo>
                    <a:pt x="147" y="55"/>
                    <a:pt x="147" y="55"/>
                    <a:pt x="147" y="55"/>
                  </a:cubicBezTo>
                  <a:cubicBezTo>
                    <a:pt x="145" y="51"/>
                    <a:pt x="142" y="47"/>
                    <a:pt x="138" y="43"/>
                  </a:cubicBezTo>
                  <a:cubicBezTo>
                    <a:pt x="144" y="20"/>
                    <a:pt x="144" y="20"/>
                    <a:pt x="144" y="20"/>
                  </a:cubicBezTo>
                  <a:cubicBezTo>
                    <a:pt x="141" y="18"/>
                    <a:pt x="139" y="16"/>
                    <a:pt x="136" y="14"/>
                  </a:cubicBezTo>
                  <a:cubicBezTo>
                    <a:pt x="134" y="12"/>
                    <a:pt x="131" y="11"/>
                    <a:pt x="128" y="10"/>
                  </a:cubicBezTo>
                  <a:cubicBezTo>
                    <a:pt x="109" y="24"/>
                    <a:pt x="109" y="24"/>
                    <a:pt x="109" y="24"/>
                  </a:cubicBezTo>
                  <a:cubicBezTo>
                    <a:pt x="104" y="23"/>
                    <a:pt x="99" y="22"/>
                    <a:pt x="94" y="21"/>
                  </a:cubicBezTo>
                  <a:cubicBezTo>
                    <a:pt x="81" y="0"/>
                    <a:pt x="81" y="0"/>
                    <a:pt x="81" y="0"/>
                  </a:cubicBezTo>
                  <a:cubicBezTo>
                    <a:pt x="76" y="1"/>
                    <a:pt x="70" y="2"/>
                    <a:pt x="64" y="4"/>
                  </a:cubicBezTo>
                  <a:cubicBezTo>
                    <a:pt x="61" y="27"/>
                    <a:pt x="61" y="27"/>
                    <a:pt x="61" y="27"/>
                  </a:cubicBezTo>
                  <a:cubicBezTo>
                    <a:pt x="55" y="29"/>
                    <a:pt x="50" y="33"/>
                    <a:pt x="45" y="37"/>
                  </a:cubicBezTo>
                  <a:cubicBezTo>
                    <a:pt x="21" y="31"/>
                    <a:pt x="21" y="31"/>
                    <a:pt x="21" y="31"/>
                  </a:cubicBezTo>
                  <a:cubicBezTo>
                    <a:pt x="18" y="34"/>
                    <a:pt x="16" y="38"/>
                    <a:pt x="14" y="41"/>
                  </a:cubicBezTo>
                  <a:cubicBezTo>
                    <a:pt x="13" y="42"/>
                    <a:pt x="13" y="43"/>
                    <a:pt x="12" y="44"/>
                  </a:cubicBezTo>
                  <a:cubicBezTo>
                    <a:pt x="26" y="62"/>
                    <a:pt x="26" y="62"/>
                    <a:pt x="26" y="62"/>
                  </a:cubicBezTo>
                  <a:cubicBezTo>
                    <a:pt x="23" y="70"/>
                    <a:pt x="22" y="77"/>
                    <a:pt x="21" y="85"/>
                  </a:cubicBezTo>
                  <a:cubicBezTo>
                    <a:pt x="0" y="98"/>
                    <a:pt x="0" y="98"/>
                    <a:pt x="0" y="98"/>
                  </a:cubicBezTo>
                  <a:cubicBezTo>
                    <a:pt x="1" y="103"/>
                    <a:pt x="1" y="107"/>
                    <a:pt x="3" y="111"/>
                  </a:cubicBezTo>
                  <a:cubicBezTo>
                    <a:pt x="26" y="114"/>
                    <a:pt x="26" y="114"/>
                    <a:pt x="26" y="114"/>
                  </a:cubicBezTo>
                  <a:cubicBezTo>
                    <a:pt x="29" y="122"/>
                    <a:pt x="34" y="130"/>
                    <a:pt x="41" y="137"/>
                  </a:cubicBezTo>
                  <a:cubicBezTo>
                    <a:pt x="36" y="160"/>
                    <a:pt x="36" y="160"/>
                    <a:pt x="36" y="160"/>
                  </a:cubicBezTo>
                  <a:cubicBezTo>
                    <a:pt x="37" y="161"/>
                    <a:pt x="39" y="163"/>
                    <a:pt x="41" y="164"/>
                  </a:cubicBezTo>
                  <a:cubicBezTo>
                    <a:pt x="42" y="165"/>
                    <a:pt x="44" y="166"/>
                    <a:pt x="46" y="167"/>
                  </a:cubicBezTo>
                  <a:cubicBezTo>
                    <a:pt x="65" y="152"/>
                    <a:pt x="65" y="152"/>
                    <a:pt x="65" y="152"/>
                  </a:cubicBezTo>
                  <a:cubicBezTo>
                    <a:pt x="74" y="155"/>
                    <a:pt x="83" y="157"/>
                    <a:pt x="92" y="156"/>
                  </a:cubicBezTo>
                  <a:cubicBezTo>
                    <a:pt x="104" y="176"/>
                    <a:pt x="104" y="176"/>
                    <a:pt x="104" y="176"/>
                  </a:cubicBezTo>
                  <a:cubicBezTo>
                    <a:pt x="109" y="175"/>
                    <a:pt x="113" y="174"/>
                    <a:pt x="117" y="173"/>
                  </a:cubicBezTo>
                  <a:cubicBezTo>
                    <a:pt x="120" y="149"/>
                    <a:pt x="120" y="149"/>
                    <a:pt x="120" y="149"/>
                  </a:cubicBezTo>
                  <a:cubicBezTo>
                    <a:pt x="127" y="145"/>
                    <a:pt x="133" y="140"/>
                    <a:pt x="139" y="134"/>
                  </a:cubicBezTo>
                  <a:cubicBezTo>
                    <a:pt x="162" y="139"/>
                    <a:pt x="162" y="139"/>
                    <a:pt x="162" y="139"/>
                  </a:cubicBezTo>
                  <a:cubicBezTo>
                    <a:pt x="162" y="138"/>
                    <a:pt x="163" y="138"/>
                    <a:pt x="163" y="137"/>
                  </a:cubicBezTo>
                  <a:cubicBezTo>
                    <a:pt x="165" y="133"/>
                    <a:pt x="167" y="130"/>
                    <a:pt x="169" y="126"/>
                  </a:cubicBezTo>
                  <a:cubicBezTo>
                    <a:pt x="154" y="106"/>
                    <a:pt x="154" y="106"/>
                    <a:pt x="154" y="106"/>
                  </a:cubicBezTo>
                  <a:cubicBezTo>
                    <a:pt x="156" y="100"/>
                    <a:pt x="156" y="94"/>
                    <a:pt x="156" y="88"/>
                  </a:cubicBezTo>
                  <a:close/>
                  <a:moveTo>
                    <a:pt x="131" y="116"/>
                  </a:moveTo>
                  <a:cubicBezTo>
                    <a:pt x="116" y="140"/>
                    <a:pt x="85" y="146"/>
                    <a:pt x="61" y="131"/>
                  </a:cubicBezTo>
                  <a:cubicBezTo>
                    <a:pt x="38" y="116"/>
                    <a:pt x="31" y="85"/>
                    <a:pt x="46" y="61"/>
                  </a:cubicBezTo>
                  <a:cubicBezTo>
                    <a:pt x="61" y="38"/>
                    <a:pt x="92" y="31"/>
                    <a:pt x="116" y="46"/>
                  </a:cubicBezTo>
                  <a:cubicBezTo>
                    <a:pt x="140" y="61"/>
                    <a:pt x="146" y="92"/>
                    <a:pt x="131" y="1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2"/>
            <p:cNvSpPr>
              <a:spLocks noEditPoints="1"/>
            </p:cNvSpPr>
            <p:nvPr/>
          </p:nvSpPr>
          <p:spPr bwMode="auto">
            <a:xfrm>
              <a:off x="6265863" y="4919663"/>
              <a:ext cx="492125" cy="504825"/>
            </a:xfrm>
            <a:custGeom>
              <a:avLst/>
              <a:gdLst>
                <a:gd name="T0" fmla="*/ 14 w 131"/>
                <a:gd name="T1" fmla="*/ 79 h 134"/>
                <a:gd name="T2" fmla="*/ 2 w 131"/>
                <a:gd name="T3" fmla="*/ 94 h 134"/>
                <a:gd name="T4" fmla="*/ 7 w 131"/>
                <a:gd name="T5" fmla="*/ 104 h 134"/>
                <a:gd name="T6" fmla="*/ 27 w 131"/>
                <a:gd name="T7" fmla="*/ 102 h 134"/>
                <a:gd name="T8" fmla="*/ 34 w 131"/>
                <a:gd name="T9" fmla="*/ 108 h 134"/>
                <a:gd name="T10" fmla="*/ 42 w 131"/>
                <a:gd name="T11" fmla="*/ 113 h 134"/>
                <a:gd name="T12" fmla="*/ 46 w 131"/>
                <a:gd name="T13" fmla="*/ 132 h 134"/>
                <a:gd name="T14" fmla="*/ 58 w 131"/>
                <a:gd name="T15" fmla="*/ 134 h 134"/>
                <a:gd name="T16" fmla="*/ 68 w 131"/>
                <a:gd name="T17" fmla="*/ 117 h 134"/>
                <a:gd name="T18" fmla="*/ 87 w 131"/>
                <a:gd name="T19" fmla="*/ 112 h 134"/>
                <a:gd name="T20" fmla="*/ 104 w 131"/>
                <a:gd name="T21" fmla="*/ 121 h 134"/>
                <a:gd name="T22" fmla="*/ 113 w 131"/>
                <a:gd name="T23" fmla="*/ 113 h 134"/>
                <a:gd name="T24" fmla="*/ 107 w 131"/>
                <a:gd name="T25" fmla="*/ 94 h 134"/>
                <a:gd name="T26" fmla="*/ 113 w 131"/>
                <a:gd name="T27" fmla="*/ 76 h 134"/>
                <a:gd name="T28" fmla="*/ 131 w 131"/>
                <a:gd name="T29" fmla="*/ 68 h 134"/>
                <a:gd name="T30" fmla="*/ 130 w 131"/>
                <a:gd name="T31" fmla="*/ 55 h 134"/>
                <a:gd name="T32" fmla="*/ 111 w 131"/>
                <a:gd name="T33" fmla="*/ 48 h 134"/>
                <a:gd name="T34" fmla="*/ 104 w 131"/>
                <a:gd name="T35" fmla="*/ 36 h 134"/>
                <a:gd name="T36" fmla="*/ 109 w 131"/>
                <a:gd name="T37" fmla="*/ 17 h 134"/>
                <a:gd name="T38" fmla="*/ 103 w 131"/>
                <a:gd name="T39" fmla="*/ 12 h 134"/>
                <a:gd name="T40" fmla="*/ 97 w 131"/>
                <a:gd name="T41" fmla="*/ 8 h 134"/>
                <a:gd name="T42" fmla="*/ 80 w 131"/>
                <a:gd name="T43" fmla="*/ 19 h 134"/>
                <a:gd name="T44" fmla="*/ 66 w 131"/>
                <a:gd name="T45" fmla="*/ 16 h 134"/>
                <a:gd name="T46" fmla="*/ 54 w 131"/>
                <a:gd name="T47" fmla="*/ 0 h 134"/>
                <a:gd name="T48" fmla="*/ 41 w 131"/>
                <a:gd name="T49" fmla="*/ 3 h 134"/>
                <a:gd name="T50" fmla="*/ 39 w 131"/>
                <a:gd name="T51" fmla="*/ 23 h 134"/>
                <a:gd name="T52" fmla="*/ 25 w 131"/>
                <a:gd name="T53" fmla="*/ 34 h 134"/>
                <a:gd name="T54" fmla="*/ 4 w 131"/>
                <a:gd name="T55" fmla="*/ 34 h 134"/>
                <a:gd name="T56" fmla="*/ 0 w 131"/>
                <a:gd name="T57" fmla="*/ 45 h 134"/>
                <a:gd name="T58" fmla="*/ 14 w 131"/>
                <a:gd name="T59" fmla="*/ 59 h 134"/>
                <a:gd name="T60" fmla="*/ 14 w 131"/>
                <a:gd name="T61" fmla="*/ 79 h 134"/>
                <a:gd name="T62" fmla="*/ 32 w 131"/>
                <a:gd name="T63" fmla="*/ 45 h 134"/>
                <a:gd name="T64" fmla="*/ 86 w 131"/>
                <a:gd name="T65" fmla="*/ 36 h 134"/>
                <a:gd name="T66" fmla="*/ 94 w 131"/>
                <a:gd name="T67" fmla="*/ 89 h 134"/>
                <a:gd name="T68" fmla="*/ 41 w 131"/>
                <a:gd name="T69" fmla="*/ 98 h 134"/>
                <a:gd name="T70" fmla="*/ 32 w 131"/>
                <a:gd name="T7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34">
                  <a:moveTo>
                    <a:pt x="14" y="79"/>
                  </a:moveTo>
                  <a:cubicBezTo>
                    <a:pt x="2" y="94"/>
                    <a:pt x="2" y="94"/>
                    <a:pt x="2" y="94"/>
                  </a:cubicBezTo>
                  <a:cubicBezTo>
                    <a:pt x="3" y="97"/>
                    <a:pt x="5" y="101"/>
                    <a:pt x="7" y="104"/>
                  </a:cubicBezTo>
                  <a:cubicBezTo>
                    <a:pt x="27" y="102"/>
                    <a:pt x="27" y="102"/>
                    <a:pt x="27" y="102"/>
                  </a:cubicBezTo>
                  <a:cubicBezTo>
                    <a:pt x="29" y="104"/>
                    <a:pt x="31" y="106"/>
                    <a:pt x="34" y="108"/>
                  </a:cubicBezTo>
                  <a:cubicBezTo>
                    <a:pt x="37" y="110"/>
                    <a:pt x="39" y="111"/>
                    <a:pt x="42" y="113"/>
                  </a:cubicBezTo>
                  <a:cubicBezTo>
                    <a:pt x="46" y="132"/>
                    <a:pt x="46" y="132"/>
                    <a:pt x="46" y="132"/>
                  </a:cubicBezTo>
                  <a:cubicBezTo>
                    <a:pt x="50" y="133"/>
                    <a:pt x="54" y="134"/>
                    <a:pt x="58" y="134"/>
                  </a:cubicBezTo>
                  <a:cubicBezTo>
                    <a:pt x="68" y="117"/>
                    <a:pt x="68" y="117"/>
                    <a:pt x="68" y="117"/>
                  </a:cubicBezTo>
                  <a:cubicBezTo>
                    <a:pt x="75" y="117"/>
                    <a:pt x="81" y="115"/>
                    <a:pt x="87" y="112"/>
                  </a:cubicBezTo>
                  <a:cubicBezTo>
                    <a:pt x="104" y="121"/>
                    <a:pt x="104" y="121"/>
                    <a:pt x="104" y="121"/>
                  </a:cubicBezTo>
                  <a:cubicBezTo>
                    <a:pt x="108" y="118"/>
                    <a:pt x="111" y="116"/>
                    <a:pt x="113" y="113"/>
                  </a:cubicBezTo>
                  <a:cubicBezTo>
                    <a:pt x="107" y="94"/>
                    <a:pt x="107" y="94"/>
                    <a:pt x="107" y="94"/>
                  </a:cubicBezTo>
                  <a:cubicBezTo>
                    <a:pt x="110" y="88"/>
                    <a:pt x="112" y="82"/>
                    <a:pt x="113" y="76"/>
                  </a:cubicBezTo>
                  <a:cubicBezTo>
                    <a:pt x="131" y="68"/>
                    <a:pt x="131" y="68"/>
                    <a:pt x="131" y="68"/>
                  </a:cubicBezTo>
                  <a:cubicBezTo>
                    <a:pt x="131" y="64"/>
                    <a:pt x="131" y="59"/>
                    <a:pt x="130" y="55"/>
                  </a:cubicBezTo>
                  <a:cubicBezTo>
                    <a:pt x="111" y="48"/>
                    <a:pt x="111" y="48"/>
                    <a:pt x="111" y="48"/>
                  </a:cubicBezTo>
                  <a:cubicBezTo>
                    <a:pt x="109" y="44"/>
                    <a:pt x="107" y="40"/>
                    <a:pt x="104" y="36"/>
                  </a:cubicBezTo>
                  <a:cubicBezTo>
                    <a:pt x="109" y="17"/>
                    <a:pt x="109" y="17"/>
                    <a:pt x="109" y="17"/>
                  </a:cubicBezTo>
                  <a:cubicBezTo>
                    <a:pt x="107" y="15"/>
                    <a:pt x="105" y="13"/>
                    <a:pt x="103" y="12"/>
                  </a:cubicBezTo>
                  <a:cubicBezTo>
                    <a:pt x="101" y="11"/>
                    <a:pt x="99" y="9"/>
                    <a:pt x="97" y="8"/>
                  </a:cubicBezTo>
                  <a:cubicBezTo>
                    <a:pt x="80" y="19"/>
                    <a:pt x="80" y="19"/>
                    <a:pt x="80" y="19"/>
                  </a:cubicBezTo>
                  <a:cubicBezTo>
                    <a:pt x="76" y="17"/>
                    <a:pt x="71" y="16"/>
                    <a:pt x="66" y="16"/>
                  </a:cubicBezTo>
                  <a:cubicBezTo>
                    <a:pt x="54" y="0"/>
                    <a:pt x="54" y="0"/>
                    <a:pt x="54" y="0"/>
                  </a:cubicBezTo>
                  <a:cubicBezTo>
                    <a:pt x="50" y="1"/>
                    <a:pt x="45" y="2"/>
                    <a:pt x="41" y="3"/>
                  </a:cubicBezTo>
                  <a:cubicBezTo>
                    <a:pt x="39" y="23"/>
                    <a:pt x="39" y="23"/>
                    <a:pt x="39" y="23"/>
                  </a:cubicBezTo>
                  <a:cubicBezTo>
                    <a:pt x="33" y="26"/>
                    <a:pt x="29" y="30"/>
                    <a:pt x="25" y="34"/>
                  </a:cubicBezTo>
                  <a:cubicBezTo>
                    <a:pt x="4" y="34"/>
                    <a:pt x="4" y="34"/>
                    <a:pt x="4" y="34"/>
                  </a:cubicBezTo>
                  <a:cubicBezTo>
                    <a:pt x="2" y="38"/>
                    <a:pt x="1" y="41"/>
                    <a:pt x="0" y="45"/>
                  </a:cubicBezTo>
                  <a:cubicBezTo>
                    <a:pt x="14" y="59"/>
                    <a:pt x="14" y="59"/>
                    <a:pt x="14" y="59"/>
                  </a:cubicBezTo>
                  <a:cubicBezTo>
                    <a:pt x="13" y="65"/>
                    <a:pt x="13" y="72"/>
                    <a:pt x="14" y="79"/>
                  </a:cubicBezTo>
                  <a:close/>
                  <a:moveTo>
                    <a:pt x="32" y="45"/>
                  </a:moveTo>
                  <a:cubicBezTo>
                    <a:pt x="45" y="28"/>
                    <a:pt x="69" y="24"/>
                    <a:pt x="86" y="36"/>
                  </a:cubicBezTo>
                  <a:cubicBezTo>
                    <a:pt x="103" y="49"/>
                    <a:pt x="106" y="72"/>
                    <a:pt x="94" y="89"/>
                  </a:cubicBezTo>
                  <a:cubicBezTo>
                    <a:pt x="82" y="106"/>
                    <a:pt x="58" y="110"/>
                    <a:pt x="41" y="98"/>
                  </a:cubicBezTo>
                  <a:cubicBezTo>
                    <a:pt x="24" y="86"/>
                    <a:pt x="20" y="62"/>
                    <a:pt x="32"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8" name="Freeform 10"/>
          <p:cNvSpPr>
            <a:spLocks noEditPoints="1"/>
          </p:cNvSpPr>
          <p:nvPr/>
        </p:nvSpPr>
        <p:spPr bwMode="auto">
          <a:xfrm>
            <a:off x="5699973" y="2934060"/>
            <a:ext cx="710707" cy="449262"/>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FFFFFF"/>
          </a:solidFill>
          <a:ln w="9525">
            <a:noFill/>
            <a:round/>
          </a:ln>
        </p:spPr>
        <p:txBody>
          <a:bodyPr vert="horz" wrap="square" lIns="91427" tIns="45713" rIns="91427" bIns="45713" numCol="1" anchor="t" anchorCtr="0" compatLnSpc="1"/>
          <a:lstStyle/>
          <a:p>
            <a:pPr defTabSz="932815"/>
            <a:endParaRPr lang="en-GB">
              <a:solidFill>
                <a:srgbClr val="FFFFFF"/>
              </a:solidFill>
            </a:endParaRPr>
          </a:p>
        </p:txBody>
      </p:sp>
      <p:sp>
        <p:nvSpPr>
          <p:cNvPr id="99" name="TextBox 144"/>
          <p:cNvSpPr txBox="1"/>
          <p:nvPr/>
        </p:nvSpPr>
        <p:spPr>
          <a:xfrm>
            <a:off x="1259704" y="2060848"/>
            <a:ext cx="1210588" cy="400110"/>
          </a:xfrm>
          <a:prstGeom prst="rect">
            <a:avLst/>
          </a:prstGeom>
          <a:noFill/>
        </p:spPr>
        <p:txBody>
          <a:bodyPr wrap="none" rtlCol="0">
            <a:spAutoFit/>
          </a:bodyPr>
          <a:lstStyle/>
          <a:p>
            <a:pPr algn="l" defTabSz="967105"/>
            <a:r>
              <a:rPr lang="zh-CN" altLang="en-US" sz="2000" b="1" dirty="0" smtClean="0">
                <a:solidFill>
                  <a:srgbClr val="0070C0"/>
                </a:solidFill>
                <a:sym typeface="+mn-ea"/>
              </a:rPr>
              <a:t>教学资源</a:t>
            </a:r>
            <a:endParaRPr lang="zh-CN" altLang="en-US" sz="2000" b="1" dirty="0" smtClean="0">
              <a:solidFill>
                <a:srgbClr val="0070C0"/>
              </a:solidFill>
              <a:latin typeface="微软雅黑" panose="020B0503020204020204" pitchFamily="34" charset="-122"/>
              <a:ea typeface="微软雅黑" panose="020B0503020204020204" pitchFamily="34" charset="-122"/>
              <a:cs typeface="方正兰亭细黑_GBK_M" pitchFamily="2" charset="2"/>
              <a:sym typeface="+mn-ea"/>
            </a:endParaRPr>
          </a:p>
        </p:txBody>
      </p:sp>
      <p:sp>
        <p:nvSpPr>
          <p:cNvPr id="100" name="TextBox 144"/>
          <p:cNvSpPr txBox="1"/>
          <p:nvPr/>
        </p:nvSpPr>
        <p:spPr>
          <a:xfrm>
            <a:off x="3361283" y="4758343"/>
            <a:ext cx="1210588" cy="400110"/>
          </a:xfrm>
          <a:prstGeom prst="rect">
            <a:avLst/>
          </a:prstGeom>
          <a:noFill/>
        </p:spPr>
        <p:txBody>
          <a:bodyPr wrap="none" rtlCol="0">
            <a:spAutoFit/>
          </a:bodyPr>
          <a:lstStyle>
            <a:defPPr>
              <a:defRPr lang="zh-CN"/>
            </a:defPPr>
            <a:lvl1pPr defTabSz="967105">
              <a:defRPr sz="2000" b="1">
                <a:solidFill>
                  <a:srgbClr val="0070C0"/>
                </a:solidFill>
              </a:defRPr>
            </a:lvl1pPr>
          </a:lstStyle>
          <a:p>
            <a:r>
              <a:rPr lang="zh-CN" altLang="en-US" dirty="0"/>
              <a:t>师资队伍</a:t>
            </a:r>
            <a:endParaRPr lang="zh-CN" altLang="en-US" dirty="0"/>
          </a:p>
        </p:txBody>
      </p:sp>
      <p:sp>
        <p:nvSpPr>
          <p:cNvPr id="101" name="TextBox 144"/>
          <p:cNvSpPr txBox="1"/>
          <p:nvPr/>
        </p:nvSpPr>
        <p:spPr>
          <a:xfrm>
            <a:off x="5449515" y="2060848"/>
            <a:ext cx="1210588" cy="400110"/>
          </a:xfrm>
          <a:prstGeom prst="rect">
            <a:avLst/>
          </a:prstGeom>
          <a:noFill/>
        </p:spPr>
        <p:txBody>
          <a:bodyPr wrap="none" rtlCol="0">
            <a:spAutoFit/>
          </a:bodyPr>
          <a:lstStyle>
            <a:defPPr>
              <a:defRPr lang="zh-CN"/>
            </a:defPPr>
            <a:lvl1pPr defTabSz="967105">
              <a:defRPr sz="2000" b="1">
                <a:solidFill>
                  <a:srgbClr val="0070C0"/>
                </a:solidFill>
              </a:defRPr>
            </a:lvl1pPr>
          </a:lstStyle>
          <a:p>
            <a:r>
              <a:rPr lang="zh-CN" altLang="en-US" dirty="0"/>
              <a:t>实训条件</a:t>
            </a:r>
            <a:endParaRPr lang="zh-CN" altLang="en-US" dirty="0"/>
          </a:p>
        </p:txBody>
      </p:sp>
      <p:sp>
        <p:nvSpPr>
          <p:cNvPr id="102" name="TextBox 144"/>
          <p:cNvSpPr txBox="1"/>
          <p:nvPr/>
        </p:nvSpPr>
        <p:spPr>
          <a:xfrm>
            <a:off x="7608464" y="4758343"/>
            <a:ext cx="1210588" cy="400110"/>
          </a:xfrm>
          <a:prstGeom prst="rect">
            <a:avLst/>
          </a:prstGeom>
          <a:noFill/>
        </p:spPr>
        <p:txBody>
          <a:bodyPr wrap="none" rtlCol="0">
            <a:spAutoFit/>
          </a:bodyPr>
          <a:lstStyle>
            <a:defPPr>
              <a:defRPr lang="zh-CN"/>
            </a:defPPr>
            <a:lvl1pPr defTabSz="967105">
              <a:defRPr sz="2000" b="1">
                <a:solidFill>
                  <a:srgbClr val="0070C0"/>
                </a:solidFill>
              </a:defRPr>
            </a:lvl1pPr>
          </a:lstStyle>
          <a:p>
            <a:r>
              <a:rPr lang="zh-CN" altLang="en-US" dirty="0"/>
              <a:t>培养效果</a:t>
            </a:r>
            <a:endParaRPr lang="zh-CN" altLang="en-US" dirty="0"/>
          </a:p>
        </p:txBody>
      </p:sp>
      <p:sp>
        <p:nvSpPr>
          <p:cNvPr id="103" name="TextBox 144"/>
          <p:cNvSpPr txBox="1"/>
          <p:nvPr/>
        </p:nvSpPr>
        <p:spPr>
          <a:xfrm>
            <a:off x="9725170" y="2060848"/>
            <a:ext cx="1210588" cy="400110"/>
          </a:xfrm>
          <a:prstGeom prst="rect">
            <a:avLst/>
          </a:prstGeom>
          <a:noFill/>
        </p:spPr>
        <p:txBody>
          <a:bodyPr wrap="none" rtlCol="0">
            <a:spAutoFit/>
          </a:bodyPr>
          <a:lstStyle>
            <a:defPPr>
              <a:defRPr lang="zh-CN"/>
            </a:defPPr>
            <a:lvl1pPr defTabSz="967105">
              <a:defRPr sz="2000" b="1">
                <a:solidFill>
                  <a:srgbClr val="0070C0"/>
                </a:solidFill>
              </a:defRPr>
            </a:lvl1pPr>
          </a:lstStyle>
          <a:p>
            <a:r>
              <a:rPr lang="zh-CN" altLang="en-US" dirty="0"/>
              <a:t>校企合作</a:t>
            </a:r>
            <a:endParaRPr lang="zh-CN" altLang="en-US" dirty="0"/>
          </a:p>
        </p:txBody>
      </p:sp>
      <p:grpSp>
        <p:nvGrpSpPr>
          <p:cNvPr id="104" name="组合 114"/>
          <p:cNvGrpSpPr/>
          <p:nvPr/>
        </p:nvGrpSpPr>
        <p:grpSpPr bwMode="auto">
          <a:xfrm>
            <a:off x="4080478" y="1158900"/>
            <a:ext cx="3218171" cy="469900"/>
            <a:chOff x="1574602" y="3235045"/>
            <a:chExt cx="2322150" cy="370957"/>
          </a:xfrm>
          <a:solidFill>
            <a:srgbClr val="78AF51"/>
          </a:solidFill>
        </p:grpSpPr>
        <p:sp>
          <p:nvSpPr>
            <p:cNvPr id="105" name="五边形 104"/>
            <p:cNvSpPr/>
            <p:nvPr/>
          </p:nvSpPr>
          <p:spPr>
            <a:xfrm>
              <a:off x="1574602" y="3235045"/>
              <a:ext cx="2322150" cy="370957"/>
            </a:xfrm>
            <a:prstGeom prst="homePlate">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6774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06" name="Title 3"/>
            <p:cNvSpPr txBox="1"/>
            <p:nvPr/>
          </p:nvSpPr>
          <p:spPr bwMode="auto">
            <a:xfrm>
              <a:off x="1806487" y="3286673"/>
              <a:ext cx="1572644" cy="277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marL="0" marR="0" lvl="0" indent="0" defTabSz="967105"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mn-ea"/>
                  <a:ea typeface="+mn-ea"/>
                </a:rPr>
                <a:t>以目标为指引</a:t>
              </a:r>
              <a:endParaRPr kumimoji="0" lang="zh-CN" altLang="en-US" sz="1800" b="1" i="0" u="none" strike="noStrike" kern="0" cap="none" spc="0" normalizeH="0" baseline="0" noProof="0" dirty="0">
                <a:ln>
                  <a:noFill/>
                </a:ln>
                <a:solidFill>
                  <a:prstClr val="white"/>
                </a:solidFill>
                <a:effectLst/>
                <a:uLnTx/>
                <a:uFillTx/>
                <a:latin typeface="+mn-ea"/>
                <a:ea typeface="+mn-ea"/>
              </a:endParaRPr>
            </a:p>
          </p:txBody>
        </p:sp>
      </p:grpSp>
      <p:grpSp>
        <p:nvGrpSpPr>
          <p:cNvPr id="107" name="组合 114"/>
          <p:cNvGrpSpPr/>
          <p:nvPr/>
        </p:nvGrpSpPr>
        <p:grpSpPr bwMode="auto">
          <a:xfrm>
            <a:off x="4275087" y="5633720"/>
            <a:ext cx="3069966" cy="519430"/>
            <a:chOff x="1574602" y="3235045"/>
            <a:chExt cx="2322150" cy="370957"/>
          </a:xfrm>
          <a:solidFill>
            <a:srgbClr val="78AF51"/>
          </a:solidFill>
        </p:grpSpPr>
        <p:sp>
          <p:nvSpPr>
            <p:cNvPr id="108" name="五边形 107"/>
            <p:cNvSpPr/>
            <p:nvPr/>
          </p:nvSpPr>
          <p:spPr>
            <a:xfrm>
              <a:off x="1574602" y="3235045"/>
              <a:ext cx="2322150" cy="370957"/>
            </a:xfrm>
            <a:prstGeom prst="homePlate">
              <a:avLst/>
            </a:prstGeom>
            <a:grpFill/>
            <a:ln w="25400" cap="flat" cmpd="sng" algn="ctr">
              <a:noFill/>
              <a:prstDash val="solid"/>
            </a:ln>
            <a:effectLst>
              <a:outerShdw blurRad="50800" dist="38100" dir="2700000" algn="tl" rotWithShape="0">
                <a:prstClr val="black">
                  <a:alpha val="40000"/>
                </a:prstClr>
              </a:outerShdw>
            </a:effectLst>
          </p:spPr>
          <p:txBody>
            <a:bodyPr anchor="ctr"/>
            <a:lstStyle/>
            <a:p>
              <a:pPr marL="0" marR="0" lvl="0" indent="0" algn="ctr" defTabSz="967740"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方正兰亭黑简体" panose="02000000000000000000" pitchFamily="2" charset="-122"/>
                <a:ea typeface="方正兰亭黑简体" panose="02000000000000000000" pitchFamily="2" charset="-122"/>
                <a:cs typeface="+mn-cs"/>
              </a:endParaRPr>
            </a:p>
          </p:txBody>
        </p:sp>
        <p:sp>
          <p:nvSpPr>
            <p:cNvPr id="109" name="Title 3"/>
            <p:cNvSpPr txBox="1"/>
            <p:nvPr/>
          </p:nvSpPr>
          <p:spPr bwMode="auto">
            <a:xfrm>
              <a:off x="1806497" y="3286673"/>
              <a:ext cx="1876297" cy="3193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7105"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marL="0" marR="0" lvl="0" indent="0" defTabSz="967105"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mn-ea"/>
                  <a:ea typeface="+mn-ea"/>
                </a:rPr>
                <a:t>以标准为指导</a:t>
              </a:r>
              <a:endParaRPr kumimoji="0" lang="zh-CN" altLang="en-US" sz="1800" b="1" i="0" u="none" strike="noStrike" kern="0" cap="none" spc="0" normalizeH="0" baseline="0" noProof="0" dirty="0">
                <a:ln>
                  <a:noFill/>
                </a:ln>
                <a:solidFill>
                  <a:prstClr val="white"/>
                </a:solidFill>
                <a:effectLst/>
                <a:uLnTx/>
                <a:uFillTx/>
                <a:latin typeface="+mn-ea"/>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3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300"/>
                                        <p:tgtEl>
                                          <p:spTgt spid="4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left)">
                                      <p:cBhvr>
                                        <p:cTn id="15" dur="300"/>
                                        <p:tgtEl>
                                          <p:spTgt spid="4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300"/>
                                        <p:tgtEl>
                                          <p:spTgt spid="4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300"/>
                                        <p:tgtEl>
                                          <p:spTgt spid="6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300"/>
                                        <p:tgtEl>
                                          <p:spTgt spid="7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1000" fill="hold"/>
                                        <p:tgtEl>
                                          <p:spTgt spid="6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1000"/>
                                        <p:tgtEl>
                                          <p:spTgt spid="64"/>
                                        </p:tgtEl>
                                      </p:cBhvr>
                                    </p:animEffect>
                                    <p:anim calcmode="lin" valueType="num">
                                      <p:cBhvr>
                                        <p:cTn id="41" dur="1000" fill="hold"/>
                                        <p:tgtEl>
                                          <p:spTgt spid="64"/>
                                        </p:tgtEl>
                                        <p:attrNameLst>
                                          <p:attrName>ppt_x</p:attrName>
                                        </p:attrNameLst>
                                      </p:cBhvr>
                                      <p:tavLst>
                                        <p:tav tm="0">
                                          <p:val>
                                            <p:strVal val="#ppt_x"/>
                                          </p:val>
                                        </p:tav>
                                        <p:tav tm="100000">
                                          <p:val>
                                            <p:strVal val="#ppt_x"/>
                                          </p:val>
                                        </p:tav>
                                      </p:tavLst>
                                    </p:anim>
                                    <p:anim calcmode="lin" valueType="num">
                                      <p:cBhvr>
                                        <p:cTn id="42" dur="1000" fill="hold"/>
                                        <p:tgtEl>
                                          <p:spTgt spid="64"/>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1000"/>
                                        <p:tgtEl>
                                          <p:spTgt spid="65"/>
                                        </p:tgtEl>
                                      </p:cBhvr>
                                    </p:animEffect>
                                    <p:anim calcmode="lin" valueType="num">
                                      <p:cBhvr>
                                        <p:cTn id="46" dur="1000" fill="hold"/>
                                        <p:tgtEl>
                                          <p:spTgt spid="65"/>
                                        </p:tgtEl>
                                        <p:attrNameLst>
                                          <p:attrName>ppt_x</p:attrName>
                                        </p:attrNameLst>
                                      </p:cBhvr>
                                      <p:tavLst>
                                        <p:tav tm="0">
                                          <p:val>
                                            <p:strVal val="#ppt_x"/>
                                          </p:val>
                                        </p:tav>
                                        <p:tav tm="100000">
                                          <p:val>
                                            <p:strVal val="#ppt_x"/>
                                          </p:val>
                                        </p:tav>
                                      </p:tavLst>
                                    </p:anim>
                                    <p:anim calcmode="lin" valueType="num">
                                      <p:cBhvr>
                                        <p:cTn id="47" dur="1000" fill="hold"/>
                                        <p:tgtEl>
                                          <p:spTgt spid="6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1000"/>
                                        <p:tgtEl>
                                          <p:spTgt spid="72"/>
                                        </p:tgtEl>
                                      </p:cBhvr>
                                    </p:animEffect>
                                    <p:anim calcmode="lin" valueType="num">
                                      <p:cBhvr>
                                        <p:cTn id="51" dur="1000" fill="hold"/>
                                        <p:tgtEl>
                                          <p:spTgt spid="72"/>
                                        </p:tgtEl>
                                        <p:attrNameLst>
                                          <p:attrName>ppt_x</p:attrName>
                                        </p:attrNameLst>
                                      </p:cBhvr>
                                      <p:tavLst>
                                        <p:tav tm="0">
                                          <p:val>
                                            <p:strVal val="#ppt_x"/>
                                          </p:val>
                                        </p:tav>
                                        <p:tav tm="100000">
                                          <p:val>
                                            <p:strVal val="#ppt_x"/>
                                          </p:val>
                                        </p:tav>
                                      </p:tavLst>
                                    </p:anim>
                                    <p:anim calcmode="lin" valueType="num">
                                      <p:cBhvr>
                                        <p:cTn id="52" dur="1000" fill="hold"/>
                                        <p:tgtEl>
                                          <p:spTgt spid="7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8" fill="hold" nodeType="afterEffect">
                                  <p:stCondLst>
                                    <p:cond delay="0"/>
                                  </p:stCondLst>
                                  <p:childTnLst>
                                    <p:set>
                                      <p:cBhvr>
                                        <p:cTn id="55" dur="1" fill="hold">
                                          <p:stCondLst>
                                            <p:cond delay="0"/>
                                          </p:stCondLst>
                                        </p:cTn>
                                        <p:tgtEl>
                                          <p:spTgt spid="104"/>
                                        </p:tgtEl>
                                        <p:attrNameLst>
                                          <p:attrName>style.visibility</p:attrName>
                                        </p:attrNameLst>
                                      </p:cBhvr>
                                      <p:to>
                                        <p:strVal val="visible"/>
                                      </p:to>
                                    </p:set>
                                    <p:animEffect transition="in" filter="wipe(left)">
                                      <p:cBhvr>
                                        <p:cTn id="56" dur="500"/>
                                        <p:tgtEl>
                                          <p:spTgt spid="104"/>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wipe(left)">
                                      <p:cBhvr>
                                        <p:cTn id="6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3" grpId="0"/>
      <p:bldP spid="64" grpId="0"/>
      <p:bldP spid="65" grpId="0"/>
      <p:bldP spid="7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97" name="矩形 83996"/>
          <p:cNvSpPr/>
          <p:nvPr/>
        </p:nvSpPr>
        <p:spPr>
          <a:xfrm>
            <a:off x="719855" y="5487989"/>
            <a:ext cx="1971131" cy="263525"/>
          </a:xfrm>
          <a:prstGeom prst="rect">
            <a:avLst/>
          </a:prstGeom>
          <a:noFill/>
          <a:ln w="9525">
            <a:noFill/>
          </a:ln>
        </p:spPr>
        <p:txBody>
          <a:bodyPr>
            <a:spAutoFit/>
          </a:bodyPr>
          <a:lstStyle/>
          <a:p>
            <a:pPr lvl="0" algn="ctr">
              <a:lnSpc>
                <a:spcPct val="70000"/>
              </a:lnSpc>
              <a:buClr>
                <a:srgbClr val="FFFFFF"/>
              </a:buClr>
              <a:buFont typeface="Wingdings" panose="05000000000000000000" pitchFamily="2" charset="2"/>
              <a:buNone/>
            </a:pPr>
            <a:endParaRPr lang="zh-CN" altLang="en-US" sz="1600" b="0" dirty="0">
              <a:solidFill>
                <a:srgbClr val="000000"/>
              </a:solidFill>
              <a:latin typeface="Arial" panose="020B0604020202020204" pitchFamily="34" charset="0"/>
              <a:ea typeface="宋体" panose="02010600030101010101" pitchFamily="2" charset="-122"/>
            </a:endParaRPr>
          </a:p>
        </p:txBody>
      </p:sp>
      <p:sp>
        <p:nvSpPr>
          <p:cNvPr id="84001" name="矩形 84000"/>
          <p:cNvSpPr/>
          <p:nvPr/>
        </p:nvSpPr>
        <p:spPr>
          <a:xfrm>
            <a:off x="2857227" y="1988840"/>
            <a:ext cx="504056" cy="4093428"/>
          </a:xfrm>
          <a:prstGeom prst="rect">
            <a:avLst/>
          </a:prstGeom>
          <a:solidFill>
            <a:srgbClr val="0070C0"/>
          </a:solidFill>
          <a:ln w="9525">
            <a:noFill/>
          </a:ln>
        </p:spPr>
        <p:txBody>
          <a:bodyPr wrap="square" anchor="t">
            <a:spAutoFit/>
          </a:bodyPr>
          <a:lstStyle/>
          <a:p>
            <a:pPr lvl="0"/>
            <a:r>
              <a:rPr lang="zh-CN" altLang="en-US" sz="2000" b="1" dirty="0" smtClean="0">
                <a:solidFill>
                  <a:schemeClr val="bg1"/>
                </a:solidFill>
                <a:latin typeface="+mn-ea"/>
              </a:rPr>
              <a:t>基</a:t>
            </a:r>
            <a:endParaRPr lang="en-US" altLang="zh-CN" sz="2000" b="1" dirty="0" smtClean="0">
              <a:solidFill>
                <a:schemeClr val="bg1"/>
              </a:solidFill>
              <a:latin typeface="+mn-ea"/>
            </a:endParaRPr>
          </a:p>
          <a:p>
            <a:pPr lvl="0"/>
            <a:r>
              <a:rPr lang="zh-CN" altLang="en-US" sz="2000" b="1" dirty="0" smtClean="0">
                <a:solidFill>
                  <a:schemeClr val="bg1"/>
                </a:solidFill>
                <a:latin typeface="+mn-ea"/>
              </a:rPr>
              <a:t>于</a:t>
            </a:r>
            <a:endParaRPr lang="en-US" altLang="zh-CN" sz="2000" b="1" dirty="0" smtClean="0">
              <a:solidFill>
                <a:schemeClr val="bg1"/>
              </a:solidFill>
              <a:latin typeface="+mn-ea"/>
            </a:endParaRPr>
          </a:p>
          <a:p>
            <a:pPr lvl="0"/>
            <a:r>
              <a:rPr lang="zh-CN" altLang="en-US" sz="2000" b="1" dirty="0" smtClean="0">
                <a:solidFill>
                  <a:schemeClr val="bg1"/>
                </a:solidFill>
                <a:latin typeface="+mn-ea"/>
              </a:rPr>
              <a:t>工</a:t>
            </a:r>
            <a:endParaRPr lang="en-US" altLang="zh-CN" sz="2000" b="1" dirty="0" smtClean="0">
              <a:solidFill>
                <a:schemeClr val="bg1"/>
              </a:solidFill>
              <a:latin typeface="+mn-ea"/>
            </a:endParaRPr>
          </a:p>
          <a:p>
            <a:pPr lvl="0"/>
            <a:r>
              <a:rPr lang="zh-CN" altLang="en-US" sz="2000" b="1" dirty="0" smtClean="0">
                <a:solidFill>
                  <a:schemeClr val="bg1"/>
                </a:solidFill>
                <a:latin typeface="+mn-ea"/>
              </a:rPr>
              <a:t>作</a:t>
            </a:r>
            <a:endParaRPr lang="en-US" altLang="zh-CN" sz="2000" b="1" dirty="0" smtClean="0">
              <a:solidFill>
                <a:schemeClr val="bg1"/>
              </a:solidFill>
              <a:latin typeface="+mn-ea"/>
            </a:endParaRPr>
          </a:p>
          <a:p>
            <a:pPr lvl="0"/>
            <a:r>
              <a:rPr lang="zh-CN" altLang="en-US" sz="2000" b="1" dirty="0" smtClean="0">
                <a:solidFill>
                  <a:schemeClr val="bg1"/>
                </a:solidFill>
                <a:latin typeface="+mn-ea"/>
              </a:rPr>
              <a:t>过</a:t>
            </a:r>
            <a:endParaRPr lang="en-US" altLang="zh-CN" sz="2000" b="1" dirty="0" smtClean="0">
              <a:solidFill>
                <a:schemeClr val="bg1"/>
              </a:solidFill>
              <a:latin typeface="+mn-ea"/>
            </a:endParaRPr>
          </a:p>
          <a:p>
            <a:pPr lvl="0"/>
            <a:r>
              <a:rPr lang="zh-CN" altLang="en-US" sz="2000" b="1" dirty="0" smtClean="0">
                <a:solidFill>
                  <a:schemeClr val="bg1"/>
                </a:solidFill>
                <a:latin typeface="+mn-ea"/>
              </a:rPr>
              <a:t>程</a:t>
            </a:r>
            <a:endParaRPr lang="en-US" altLang="zh-CN" sz="2000" b="1" dirty="0" smtClean="0">
              <a:solidFill>
                <a:schemeClr val="bg1"/>
              </a:solidFill>
              <a:latin typeface="+mn-ea"/>
            </a:endParaRPr>
          </a:p>
          <a:p>
            <a:pPr lvl="0"/>
            <a:r>
              <a:rPr lang="zh-CN" altLang="en-US" sz="2000" b="1" dirty="0" smtClean="0">
                <a:solidFill>
                  <a:schemeClr val="bg1"/>
                </a:solidFill>
                <a:latin typeface="+mn-ea"/>
              </a:rPr>
              <a:t>系</a:t>
            </a:r>
            <a:endParaRPr lang="en-US" altLang="zh-CN" sz="2000" b="1" dirty="0" smtClean="0">
              <a:solidFill>
                <a:schemeClr val="bg1"/>
              </a:solidFill>
              <a:latin typeface="+mn-ea"/>
            </a:endParaRPr>
          </a:p>
          <a:p>
            <a:pPr lvl="0"/>
            <a:r>
              <a:rPr lang="zh-CN" altLang="en-US" sz="2000" b="1" dirty="0" smtClean="0">
                <a:solidFill>
                  <a:schemeClr val="bg1"/>
                </a:solidFill>
                <a:latin typeface="+mn-ea"/>
              </a:rPr>
              <a:t>统</a:t>
            </a:r>
            <a:endParaRPr lang="en-US" altLang="zh-CN" sz="2000" b="1" dirty="0" smtClean="0">
              <a:solidFill>
                <a:schemeClr val="bg1"/>
              </a:solidFill>
              <a:latin typeface="+mn-ea"/>
            </a:endParaRPr>
          </a:p>
          <a:p>
            <a:pPr lvl="0"/>
            <a:r>
              <a:rPr lang="zh-CN" altLang="en-US" sz="2000" b="1" dirty="0" smtClean="0">
                <a:solidFill>
                  <a:schemeClr val="bg1"/>
                </a:solidFill>
                <a:latin typeface="+mn-ea"/>
              </a:rPr>
              <a:t>化</a:t>
            </a:r>
            <a:endParaRPr lang="en-US" altLang="zh-CN" sz="2000" b="1" dirty="0" smtClean="0">
              <a:solidFill>
                <a:schemeClr val="bg1"/>
              </a:solidFill>
              <a:latin typeface="+mn-ea"/>
            </a:endParaRPr>
          </a:p>
          <a:p>
            <a:pPr lvl="0"/>
            <a:r>
              <a:rPr lang="zh-CN" altLang="en-US" sz="2000" b="1" dirty="0" smtClean="0">
                <a:solidFill>
                  <a:schemeClr val="bg1"/>
                </a:solidFill>
                <a:latin typeface="+mn-ea"/>
              </a:rPr>
              <a:t>课</a:t>
            </a:r>
            <a:endParaRPr lang="en-US" altLang="zh-CN" sz="2000" b="1" dirty="0" smtClean="0">
              <a:solidFill>
                <a:schemeClr val="bg1"/>
              </a:solidFill>
              <a:latin typeface="+mn-ea"/>
            </a:endParaRPr>
          </a:p>
          <a:p>
            <a:pPr lvl="0"/>
            <a:r>
              <a:rPr lang="zh-CN" altLang="en-US" sz="2000" b="1" dirty="0" smtClean="0">
                <a:solidFill>
                  <a:schemeClr val="bg1"/>
                </a:solidFill>
                <a:latin typeface="+mn-ea"/>
              </a:rPr>
              <a:t>程</a:t>
            </a:r>
            <a:endParaRPr lang="en-US" altLang="zh-CN" sz="2000" b="1" dirty="0" smtClean="0">
              <a:solidFill>
                <a:schemeClr val="bg1"/>
              </a:solidFill>
              <a:latin typeface="+mn-ea"/>
            </a:endParaRPr>
          </a:p>
          <a:p>
            <a:pPr lvl="0"/>
            <a:r>
              <a:rPr lang="zh-CN" altLang="en-US" sz="2000" b="1" dirty="0" smtClean="0">
                <a:solidFill>
                  <a:schemeClr val="bg1"/>
                </a:solidFill>
                <a:latin typeface="+mn-ea"/>
              </a:rPr>
              <a:t>体</a:t>
            </a:r>
            <a:endParaRPr lang="en-US" altLang="zh-CN" sz="2000" b="1" dirty="0" smtClean="0">
              <a:solidFill>
                <a:schemeClr val="bg1"/>
              </a:solidFill>
              <a:latin typeface="+mn-ea"/>
            </a:endParaRPr>
          </a:p>
          <a:p>
            <a:pPr lvl="0"/>
            <a:r>
              <a:rPr lang="zh-CN" altLang="en-US" sz="2000" b="1" dirty="0" smtClean="0">
                <a:solidFill>
                  <a:schemeClr val="bg1"/>
                </a:solidFill>
                <a:latin typeface="+mn-ea"/>
              </a:rPr>
              <a:t>系</a:t>
            </a:r>
            <a:endParaRPr lang="zh-CN" altLang="en-US" sz="2000" b="1" dirty="0">
              <a:solidFill>
                <a:schemeClr val="bg1"/>
              </a:solidFill>
              <a:latin typeface="+mn-ea"/>
            </a:endParaRPr>
          </a:p>
        </p:txBody>
      </p:sp>
      <p:sp>
        <p:nvSpPr>
          <p:cNvPr id="36"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37" name="直接连接符 36"/>
          <p:cNvCxnSpPr>
            <a:cxnSpLocks noChangeShapeType="1"/>
          </p:cNvCxnSpPr>
          <p:nvPr/>
        </p:nvCxnSpPr>
        <p:spPr bwMode="auto">
          <a:xfrm>
            <a:off x="-11430" y="846455"/>
            <a:ext cx="8016395" cy="0"/>
          </a:xfrm>
          <a:prstGeom prst="line">
            <a:avLst/>
          </a:prstGeom>
          <a:noFill/>
          <a:ln w="9525">
            <a:solidFill>
              <a:srgbClr val="0070C0"/>
            </a:solidFill>
            <a:round/>
            <a:tailEnd type="oval" w="med" len="med"/>
          </a:ln>
        </p:spPr>
      </p:cxnSp>
      <p:cxnSp>
        <p:nvCxnSpPr>
          <p:cNvPr id="38"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39"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三</a:t>
            </a:r>
            <a:r>
              <a:rPr lang="zh-CN" altLang="en-US" sz="2800" b="1" dirty="0" smtClean="0">
                <a:solidFill>
                  <a:srgbClr val="0070C0"/>
                </a:solidFill>
                <a:latin typeface="Arial" panose="020B0604020202020204" pitchFamily="34" charset="0"/>
                <a:ea typeface="微软雅黑" panose="020B0503020204020204" pitchFamily="34" charset="-122"/>
              </a:rPr>
              <a:t>、专业诊改成效</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40"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3.2 </a:t>
            </a:r>
            <a:r>
              <a:rPr lang="zh-CN" altLang="en-US" sz="2400" b="1" dirty="0" smtClean="0">
                <a:solidFill>
                  <a:srgbClr val="0070C0"/>
                </a:solidFill>
                <a:latin typeface="Arial" panose="020B0604020202020204" pitchFamily="34" charset="0"/>
                <a:ea typeface="微软雅黑" panose="020B0503020204020204" pitchFamily="34" charset="-122"/>
              </a:rPr>
              <a:t>专业建设模式</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42" name="矩形 41"/>
          <p:cNvSpPr/>
          <p:nvPr/>
        </p:nvSpPr>
        <p:spPr>
          <a:xfrm>
            <a:off x="1201043" y="1211560"/>
            <a:ext cx="6943102" cy="461665"/>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校企合作、工学结合</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3" name="等腰三角形 42"/>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6"/>
          <p:cNvSpPr/>
          <p:nvPr/>
        </p:nvSpPr>
        <p:spPr bwMode="auto">
          <a:xfrm>
            <a:off x="7492130" y="4524221"/>
            <a:ext cx="875972" cy="916580"/>
          </a:xfrm>
          <a:custGeom>
            <a:avLst/>
            <a:gdLst>
              <a:gd name="T0" fmla="*/ 453 w 453"/>
              <a:gd name="T1" fmla="*/ 0 h 474"/>
              <a:gd name="T2" fmla="*/ 0 w 453"/>
              <a:gd name="T3" fmla="*/ 197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7"/>
                </a:lnTo>
                <a:lnTo>
                  <a:pt x="0" y="474"/>
                </a:lnTo>
                <a:lnTo>
                  <a:pt x="453" y="277"/>
                </a:lnTo>
                <a:lnTo>
                  <a:pt x="453" y="0"/>
                </a:lnTo>
                <a:close/>
              </a:path>
            </a:pathLst>
          </a:custGeom>
          <a:solidFill>
            <a:srgbClr val="2AA1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7"/>
          <p:cNvSpPr/>
          <p:nvPr/>
        </p:nvSpPr>
        <p:spPr bwMode="auto">
          <a:xfrm>
            <a:off x="6616159" y="4524221"/>
            <a:ext cx="875972" cy="916580"/>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close/>
              </a:path>
            </a:pathLst>
          </a:custGeom>
          <a:solidFill>
            <a:srgbClr val="4BAE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8"/>
          <p:cNvSpPr/>
          <p:nvPr/>
        </p:nvSpPr>
        <p:spPr bwMode="auto">
          <a:xfrm>
            <a:off x="6616159" y="4524221"/>
            <a:ext cx="875972" cy="916580"/>
          </a:xfrm>
          <a:custGeom>
            <a:avLst/>
            <a:gdLst>
              <a:gd name="T0" fmla="*/ 0 w 453"/>
              <a:gd name="T1" fmla="*/ 0 h 474"/>
              <a:gd name="T2" fmla="*/ 453 w 453"/>
              <a:gd name="T3" fmla="*/ 197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7"/>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9"/>
          <p:cNvSpPr/>
          <p:nvPr/>
        </p:nvSpPr>
        <p:spPr bwMode="auto">
          <a:xfrm>
            <a:off x="6616159" y="4149080"/>
            <a:ext cx="1751943" cy="756081"/>
          </a:xfrm>
          <a:custGeom>
            <a:avLst/>
            <a:gdLst>
              <a:gd name="T0" fmla="*/ 453 w 906"/>
              <a:gd name="T1" fmla="*/ 0 h 391"/>
              <a:gd name="T2" fmla="*/ 0 w 906"/>
              <a:gd name="T3" fmla="*/ 194 h 391"/>
              <a:gd name="T4" fmla="*/ 453 w 906"/>
              <a:gd name="T5" fmla="*/ 391 h 391"/>
              <a:gd name="T6" fmla="*/ 906 w 906"/>
              <a:gd name="T7" fmla="*/ 194 h 391"/>
              <a:gd name="T8" fmla="*/ 453 w 906"/>
              <a:gd name="T9" fmla="*/ 0 h 391"/>
            </a:gdLst>
            <a:ahLst/>
            <a:cxnLst>
              <a:cxn ang="0">
                <a:pos x="T0" y="T1"/>
              </a:cxn>
              <a:cxn ang="0">
                <a:pos x="T2" y="T3"/>
              </a:cxn>
              <a:cxn ang="0">
                <a:pos x="T4" y="T5"/>
              </a:cxn>
              <a:cxn ang="0">
                <a:pos x="T6" y="T7"/>
              </a:cxn>
              <a:cxn ang="0">
                <a:pos x="T8" y="T9"/>
              </a:cxn>
            </a:cxnLst>
            <a:rect l="0" t="0" r="r" b="b"/>
            <a:pathLst>
              <a:path w="906" h="391">
                <a:moveTo>
                  <a:pt x="453" y="0"/>
                </a:moveTo>
                <a:lnTo>
                  <a:pt x="0" y="194"/>
                </a:lnTo>
                <a:lnTo>
                  <a:pt x="453" y="391"/>
                </a:lnTo>
                <a:lnTo>
                  <a:pt x="906" y="194"/>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0"/>
          <p:cNvSpPr/>
          <p:nvPr/>
        </p:nvSpPr>
        <p:spPr bwMode="auto">
          <a:xfrm>
            <a:off x="7492130" y="3753950"/>
            <a:ext cx="875972" cy="914646"/>
          </a:xfrm>
          <a:custGeom>
            <a:avLst/>
            <a:gdLst>
              <a:gd name="T0" fmla="*/ 453 w 453"/>
              <a:gd name="T1" fmla="*/ 0 h 473"/>
              <a:gd name="T2" fmla="*/ 0 w 453"/>
              <a:gd name="T3" fmla="*/ 194 h 473"/>
              <a:gd name="T4" fmla="*/ 0 w 453"/>
              <a:gd name="T5" fmla="*/ 473 h 473"/>
              <a:gd name="T6" fmla="*/ 453 w 453"/>
              <a:gd name="T7" fmla="*/ 277 h 473"/>
              <a:gd name="T8" fmla="*/ 453 w 453"/>
              <a:gd name="T9" fmla="*/ 0 h 473"/>
            </a:gdLst>
            <a:ahLst/>
            <a:cxnLst>
              <a:cxn ang="0">
                <a:pos x="T0" y="T1"/>
              </a:cxn>
              <a:cxn ang="0">
                <a:pos x="T2" y="T3"/>
              </a:cxn>
              <a:cxn ang="0">
                <a:pos x="T4" y="T5"/>
              </a:cxn>
              <a:cxn ang="0">
                <a:pos x="T6" y="T7"/>
              </a:cxn>
              <a:cxn ang="0">
                <a:pos x="T8" y="T9"/>
              </a:cxn>
            </a:cxnLst>
            <a:rect l="0" t="0" r="r" b="b"/>
            <a:pathLst>
              <a:path w="453" h="473">
                <a:moveTo>
                  <a:pt x="453" y="0"/>
                </a:moveTo>
                <a:lnTo>
                  <a:pt x="0" y="194"/>
                </a:lnTo>
                <a:lnTo>
                  <a:pt x="0" y="473"/>
                </a:lnTo>
                <a:lnTo>
                  <a:pt x="453" y="277"/>
                </a:lnTo>
                <a:lnTo>
                  <a:pt x="453" y="0"/>
                </a:lnTo>
                <a:close/>
              </a:path>
            </a:pathLst>
          </a:cu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1"/>
          <p:cNvSpPr/>
          <p:nvPr/>
        </p:nvSpPr>
        <p:spPr bwMode="auto">
          <a:xfrm>
            <a:off x="6616159" y="3753950"/>
            <a:ext cx="875972" cy="914646"/>
          </a:xfrm>
          <a:custGeom>
            <a:avLst/>
            <a:gdLst>
              <a:gd name="T0" fmla="*/ 0 w 453"/>
              <a:gd name="T1" fmla="*/ 0 h 473"/>
              <a:gd name="T2" fmla="*/ 453 w 453"/>
              <a:gd name="T3" fmla="*/ 194 h 473"/>
              <a:gd name="T4" fmla="*/ 453 w 453"/>
              <a:gd name="T5" fmla="*/ 473 h 473"/>
              <a:gd name="T6" fmla="*/ 0 w 453"/>
              <a:gd name="T7" fmla="*/ 277 h 473"/>
              <a:gd name="T8" fmla="*/ 0 w 453"/>
              <a:gd name="T9" fmla="*/ 0 h 473"/>
            </a:gdLst>
            <a:ahLst/>
            <a:cxnLst>
              <a:cxn ang="0">
                <a:pos x="T0" y="T1"/>
              </a:cxn>
              <a:cxn ang="0">
                <a:pos x="T2" y="T3"/>
              </a:cxn>
              <a:cxn ang="0">
                <a:pos x="T4" y="T5"/>
              </a:cxn>
              <a:cxn ang="0">
                <a:pos x="T6" y="T7"/>
              </a:cxn>
              <a:cxn ang="0">
                <a:pos x="T8" y="T9"/>
              </a:cxn>
            </a:cxnLst>
            <a:rect l="0" t="0" r="r" b="b"/>
            <a:pathLst>
              <a:path w="453" h="473">
                <a:moveTo>
                  <a:pt x="0" y="0"/>
                </a:moveTo>
                <a:lnTo>
                  <a:pt x="453" y="194"/>
                </a:lnTo>
                <a:lnTo>
                  <a:pt x="453" y="473"/>
                </a:lnTo>
                <a:lnTo>
                  <a:pt x="0" y="277"/>
                </a:lnTo>
                <a:lnTo>
                  <a:pt x="0" y="0"/>
                </a:lnTo>
                <a:close/>
              </a:path>
            </a:pathLst>
          </a:custGeom>
          <a:solidFill>
            <a:srgbClr val="6060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2"/>
          <p:cNvSpPr/>
          <p:nvPr/>
        </p:nvSpPr>
        <p:spPr bwMode="auto">
          <a:xfrm>
            <a:off x="6616159" y="3378810"/>
            <a:ext cx="1751943" cy="7502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3"/>
          <p:cNvSpPr/>
          <p:nvPr/>
        </p:nvSpPr>
        <p:spPr bwMode="auto">
          <a:xfrm>
            <a:off x="7492130" y="2978768"/>
            <a:ext cx="875972" cy="91658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F046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4"/>
          <p:cNvSpPr/>
          <p:nvPr/>
        </p:nvSpPr>
        <p:spPr bwMode="auto">
          <a:xfrm>
            <a:off x="6616159" y="2978768"/>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F369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5"/>
          <p:cNvSpPr/>
          <p:nvPr/>
        </p:nvSpPr>
        <p:spPr bwMode="auto">
          <a:xfrm>
            <a:off x="6616159" y="2978768"/>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6"/>
          <p:cNvSpPr/>
          <p:nvPr/>
        </p:nvSpPr>
        <p:spPr bwMode="auto">
          <a:xfrm>
            <a:off x="6616159" y="2603628"/>
            <a:ext cx="1751943" cy="7502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7"/>
          <p:cNvSpPr/>
          <p:nvPr/>
        </p:nvSpPr>
        <p:spPr bwMode="auto">
          <a:xfrm>
            <a:off x="7492130" y="2219964"/>
            <a:ext cx="875972" cy="91658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F49C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tLang="zh-CN" dirty="0" smtClean="0"/>
          </a:p>
        </p:txBody>
      </p:sp>
      <p:sp>
        <p:nvSpPr>
          <p:cNvPr id="55" name="Freeform 18"/>
          <p:cNvSpPr/>
          <p:nvPr/>
        </p:nvSpPr>
        <p:spPr bwMode="auto">
          <a:xfrm>
            <a:off x="6616159" y="2219964"/>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F6AC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9"/>
          <p:cNvSpPr/>
          <p:nvPr/>
        </p:nvSpPr>
        <p:spPr bwMode="auto">
          <a:xfrm>
            <a:off x="6616159" y="2219964"/>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0"/>
          <p:cNvSpPr/>
          <p:nvPr/>
        </p:nvSpPr>
        <p:spPr bwMode="auto">
          <a:xfrm>
            <a:off x="6616159" y="1844824"/>
            <a:ext cx="1751943" cy="7502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Oval 21"/>
          <p:cNvSpPr>
            <a:spLocks noChangeArrowheads="1"/>
          </p:cNvSpPr>
          <p:nvPr/>
        </p:nvSpPr>
        <p:spPr bwMode="auto">
          <a:xfrm>
            <a:off x="6337704" y="3313438"/>
            <a:ext cx="187570" cy="187570"/>
          </a:xfrm>
          <a:prstGeom prst="ellipse">
            <a:avLst/>
          </a:prstGeom>
          <a:solidFill>
            <a:srgbClr val="D167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2"/>
          <p:cNvSpPr/>
          <p:nvPr/>
        </p:nvSpPr>
        <p:spPr bwMode="auto">
          <a:xfrm>
            <a:off x="5983835" y="3379184"/>
            <a:ext cx="357737" cy="58011"/>
          </a:xfrm>
          <a:custGeom>
            <a:avLst/>
            <a:gdLst>
              <a:gd name="T0" fmla="*/ 78 w 78"/>
              <a:gd name="T1" fmla="*/ 0 h 13"/>
              <a:gd name="T2" fmla="*/ 0 w 78"/>
              <a:gd name="T3" fmla="*/ 0 h 13"/>
              <a:gd name="T4" fmla="*/ 0 w 78"/>
              <a:gd name="T5" fmla="*/ 13 h 13"/>
              <a:gd name="T6" fmla="*/ 78 w 78"/>
              <a:gd name="T7" fmla="*/ 13 h 13"/>
              <a:gd name="T8" fmla="*/ 77 w 78"/>
              <a:gd name="T9" fmla="*/ 6 h 13"/>
              <a:gd name="T10" fmla="*/ 78 w 78"/>
              <a:gd name="T11" fmla="*/ 0 h 13"/>
            </a:gdLst>
            <a:ahLst/>
            <a:cxnLst>
              <a:cxn ang="0">
                <a:pos x="T0" y="T1"/>
              </a:cxn>
              <a:cxn ang="0">
                <a:pos x="T2" y="T3"/>
              </a:cxn>
              <a:cxn ang="0">
                <a:pos x="T4" y="T5"/>
              </a:cxn>
              <a:cxn ang="0">
                <a:pos x="T6" y="T7"/>
              </a:cxn>
              <a:cxn ang="0">
                <a:pos x="T8" y="T9"/>
              </a:cxn>
              <a:cxn ang="0">
                <a:pos x="T10" y="T11"/>
              </a:cxn>
            </a:cxnLst>
            <a:rect l="0" t="0" r="r" b="b"/>
            <a:pathLst>
              <a:path w="78" h="13">
                <a:moveTo>
                  <a:pt x="78" y="0"/>
                </a:moveTo>
                <a:cubicBezTo>
                  <a:pt x="0" y="0"/>
                  <a:pt x="0" y="0"/>
                  <a:pt x="0" y="0"/>
                </a:cubicBezTo>
                <a:cubicBezTo>
                  <a:pt x="0" y="13"/>
                  <a:pt x="0" y="13"/>
                  <a:pt x="0" y="13"/>
                </a:cubicBezTo>
                <a:cubicBezTo>
                  <a:pt x="78" y="13"/>
                  <a:pt x="78" y="13"/>
                  <a:pt x="78" y="13"/>
                </a:cubicBezTo>
                <a:cubicBezTo>
                  <a:pt x="78" y="11"/>
                  <a:pt x="77" y="9"/>
                  <a:pt x="77" y="6"/>
                </a:cubicBezTo>
                <a:cubicBezTo>
                  <a:pt x="77" y="4"/>
                  <a:pt x="78" y="2"/>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3"/>
          <p:cNvSpPr/>
          <p:nvPr/>
        </p:nvSpPr>
        <p:spPr bwMode="auto">
          <a:xfrm>
            <a:off x="6337704" y="3379184"/>
            <a:ext cx="90884" cy="58011"/>
          </a:xfrm>
          <a:custGeom>
            <a:avLst/>
            <a:gdLst>
              <a:gd name="T0" fmla="*/ 20 w 20"/>
              <a:gd name="T1" fmla="*/ 0 h 13"/>
              <a:gd name="T2" fmla="*/ 1 w 20"/>
              <a:gd name="T3" fmla="*/ 0 h 13"/>
              <a:gd name="T4" fmla="*/ 0 w 20"/>
              <a:gd name="T5" fmla="*/ 6 h 13"/>
              <a:gd name="T6" fmla="*/ 1 w 20"/>
              <a:gd name="T7" fmla="*/ 13 h 13"/>
              <a:gd name="T8" fmla="*/ 20 w 20"/>
              <a:gd name="T9" fmla="*/ 13 h 13"/>
              <a:gd name="T10" fmla="*/ 20 w 20"/>
              <a:gd name="T11" fmla="*/ 0 h 13"/>
            </a:gdLst>
            <a:ahLst/>
            <a:cxnLst>
              <a:cxn ang="0">
                <a:pos x="T0" y="T1"/>
              </a:cxn>
              <a:cxn ang="0">
                <a:pos x="T2" y="T3"/>
              </a:cxn>
              <a:cxn ang="0">
                <a:pos x="T4" y="T5"/>
              </a:cxn>
              <a:cxn ang="0">
                <a:pos x="T6" y="T7"/>
              </a:cxn>
              <a:cxn ang="0">
                <a:pos x="T8" y="T9"/>
              </a:cxn>
              <a:cxn ang="0">
                <a:pos x="T10" y="T11"/>
              </a:cxn>
            </a:cxnLst>
            <a:rect l="0" t="0" r="r" b="b"/>
            <a:pathLst>
              <a:path w="20" h="13">
                <a:moveTo>
                  <a:pt x="20" y="0"/>
                </a:moveTo>
                <a:cubicBezTo>
                  <a:pt x="1" y="0"/>
                  <a:pt x="1" y="0"/>
                  <a:pt x="1" y="0"/>
                </a:cubicBezTo>
                <a:cubicBezTo>
                  <a:pt x="1" y="2"/>
                  <a:pt x="0" y="4"/>
                  <a:pt x="0" y="6"/>
                </a:cubicBezTo>
                <a:cubicBezTo>
                  <a:pt x="0" y="9"/>
                  <a:pt x="1" y="11"/>
                  <a:pt x="1" y="13"/>
                </a:cubicBezTo>
                <a:cubicBezTo>
                  <a:pt x="20" y="13"/>
                  <a:pt x="20" y="13"/>
                  <a:pt x="20" y="13"/>
                </a:cubicBezTo>
                <a:cubicBezTo>
                  <a:pt x="20" y="0"/>
                  <a:pt x="20" y="0"/>
                  <a:pt x="20" y="0"/>
                </a:cubicBezTo>
              </a:path>
            </a:pathLst>
          </a:custGeom>
          <a:solidFill>
            <a:srgbClr val="A95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Oval 24"/>
          <p:cNvSpPr>
            <a:spLocks noChangeArrowheads="1"/>
          </p:cNvSpPr>
          <p:nvPr/>
        </p:nvSpPr>
        <p:spPr bwMode="auto">
          <a:xfrm>
            <a:off x="6387981" y="3363715"/>
            <a:ext cx="87017" cy="83150"/>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Oval 25"/>
          <p:cNvSpPr>
            <a:spLocks noChangeArrowheads="1"/>
          </p:cNvSpPr>
          <p:nvPr/>
        </p:nvSpPr>
        <p:spPr bwMode="auto">
          <a:xfrm>
            <a:off x="5943227" y="3369516"/>
            <a:ext cx="81216" cy="77348"/>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Oval 26"/>
          <p:cNvSpPr>
            <a:spLocks noChangeArrowheads="1"/>
          </p:cNvSpPr>
          <p:nvPr/>
        </p:nvSpPr>
        <p:spPr bwMode="auto">
          <a:xfrm>
            <a:off x="6337704" y="4882403"/>
            <a:ext cx="187570" cy="187570"/>
          </a:xfrm>
          <a:prstGeom prst="ellipse">
            <a:avLst/>
          </a:prstGeom>
          <a:solidFill>
            <a:srgbClr val="4F9D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7"/>
          <p:cNvSpPr/>
          <p:nvPr/>
        </p:nvSpPr>
        <p:spPr bwMode="auto">
          <a:xfrm>
            <a:off x="5983835" y="4946216"/>
            <a:ext cx="357737" cy="59945"/>
          </a:xfrm>
          <a:custGeom>
            <a:avLst/>
            <a:gdLst>
              <a:gd name="T0" fmla="*/ 78 w 78"/>
              <a:gd name="T1" fmla="*/ 0 h 13"/>
              <a:gd name="T2" fmla="*/ 0 w 78"/>
              <a:gd name="T3" fmla="*/ 0 h 13"/>
              <a:gd name="T4" fmla="*/ 0 w 78"/>
              <a:gd name="T5" fmla="*/ 13 h 13"/>
              <a:gd name="T6" fmla="*/ 78 w 78"/>
              <a:gd name="T7" fmla="*/ 13 h 13"/>
              <a:gd name="T8" fmla="*/ 77 w 78"/>
              <a:gd name="T9" fmla="*/ 7 h 13"/>
              <a:gd name="T10" fmla="*/ 78 w 78"/>
              <a:gd name="T11" fmla="*/ 0 h 13"/>
            </a:gdLst>
            <a:ahLst/>
            <a:cxnLst>
              <a:cxn ang="0">
                <a:pos x="T0" y="T1"/>
              </a:cxn>
              <a:cxn ang="0">
                <a:pos x="T2" y="T3"/>
              </a:cxn>
              <a:cxn ang="0">
                <a:pos x="T4" y="T5"/>
              </a:cxn>
              <a:cxn ang="0">
                <a:pos x="T6" y="T7"/>
              </a:cxn>
              <a:cxn ang="0">
                <a:pos x="T8" y="T9"/>
              </a:cxn>
              <a:cxn ang="0">
                <a:pos x="T10" y="T11"/>
              </a:cxn>
            </a:cxnLst>
            <a:rect l="0" t="0" r="r" b="b"/>
            <a:pathLst>
              <a:path w="78" h="13">
                <a:moveTo>
                  <a:pt x="78" y="0"/>
                </a:moveTo>
                <a:cubicBezTo>
                  <a:pt x="0" y="0"/>
                  <a:pt x="0" y="0"/>
                  <a:pt x="0" y="0"/>
                </a:cubicBezTo>
                <a:cubicBezTo>
                  <a:pt x="0" y="13"/>
                  <a:pt x="0" y="13"/>
                  <a:pt x="0" y="13"/>
                </a:cubicBezTo>
                <a:cubicBezTo>
                  <a:pt x="78" y="13"/>
                  <a:pt x="78" y="13"/>
                  <a:pt x="78" y="13"/>
                </a:cubicBezTo>
                <a:cubicBezTo>
                  <a:pt x="78" y="11"/>
                  <a:pt x="77" y="9"/>
                  <a:pt x="77" y="7"/>
                </a:cubicBezTo>
                <a:cubicBezTo>
                  <a:pt x="77" y="4"/>
                  <a:pt x="78" y="2"/>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8"/>
          <p:cNvSpPr/>
          <p:nvPr/>
        </p:nvSpPr>
        <p:spPr bwMode="auto">
          <a:xfrm>
            <a:off x="6337704" y="4946216"/>
            <a:ext cx="90884" cy="59945"/>
          </a:xfrm>
          <a:custGeom>
            <a:avLst/>
            <a:gdLst>
              <a:gd name="T0" fmla="*/ 20 w 20"/>
              <a:gd name="T1" fmla="*/ 0 h 13"/>
              <a:gd name="T2" fmla="*/ 1 w 20"/>
              <a:gd name="T3" fmla="*/ 0 h 13"/>
              <a:gd name="T4" fmla="*/ 0 w 20"/>
              <a:gd name="T5" fmla="*/ 7 h 13"/>
              <a:gd name="T6" fmla="*/ 1 w 20"/>
              <a:gd name="T7" fmla="*/ 13 h 13"/>
              <a:gd name="T8" fmla="*/ 20 w 20"/>
              <a:gd name="T9" fmla="*/ 13 h 13"/>
              <a:gd name="T10" fmla="*/ 20 w 20"/>
              <a:gd name="T11" fmla="*/ 0 h 13"/>
            </a:gdLst>
            <a:ahLst/>
            <a:cxnLst>
              <a:cxn ang="0">
                <a:pos x="T0" y="T1"/>
              </a:cxn>
              <a:cxn ang="0">
                <a:pos x="T2" y="T3"/>
              </a:cxn>
              <a:cxn ang="0">
                <a:pos x="T4" y="T5"/>
              </a:cxn>
              <a:cxn ang="0">
                <a:pos x="T6" y="T7"/>
              </a:cxn>
              <a:cxn ang="0">
                <a:pos x="T8" y="T9"/>
              </a:cxn>
              <a:cxn ang="0">
                <a:pos x="T10" y="T11"/>
              </a:cxn>
            </a:cxnLst>
            <a:rect l="0" t="0" r="r" b="b"/>
            <a:pathLst>
              <a:path w="20" h="13">
                <a:moveTo>
                  <a:pt x="20" y="0"/>
                </a:moveTo>
                <a:cubicBezTo>
                  <a:pt x="1" y="0"/>
                  <a:pt x="1" y="0"/>
                  <a:pt x="1" y="0"/>
                </a:cubicBezTo>
                <a:cubicBezTo>
                  <a:pt x="1" y="2"/>
                  <a:pt x="0" y="4"/>
                  <a:pt x="0" y="7"/>
                </a:cubicBezTo>
                <a:cubicBezTo>
                  <a:pt x="0" y="9"/>
                  <a:pt x="1" y="11"/>
                  <a:pt x="1" y="13"/>
                </a:cubicBezTo>
                <a:cubicBezTo>
                  <a:pt x="20" y="13"/>
                  <a:pt x="20" y="13"/>
                  <a:pt x="20" y="13"/>
                </a:cubicBezTo>
                <a:cubicBezTo>
                  <a:pt x="20" y="0"/>
                  <a:pt x="20" y="0"/>
                  <a:pt x="20" y="0"/>
                </a:cubicBezTo>
              </a:path>
            </a:pathLst>
          </a:custGeom>
          <a:solidFill>
            <a:srgbClr val="3786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Oval 29"/>
          <p:cNvSpPr>
            <a:spLocks noChangeArrowheads="1"/>
          </p:cNvSpPr>
          <p:nvPr/>
        </p:nvSpPr>
        <p:spPr bwMode="auto">
          <a:xfrm>
            <a:off x="6387981" y="4936547"/>
            <a:ext cx="87017" cy="83150"/>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Oval 30"/>
          <p:cNvSpPr>
            <a:spLocks noChangeArrowheads="1"/>
          </p:cNvSpPr>
          <p:nvPr/>
        </p:nvSpPr>
        <p:spPr bwMode="auto">
          <a:xfrm>
            <a:off x="5943227" y="4936547"/>
            <a:ext cx="81216" cy="77348"/>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31"/>
          <p:cNvSpPr>
            <a:spLocks noChangeArrowheads="1"/>
          </p:cNvSpPr>
          <p:nvPr/>
        </p:nvSpPr>
        <p:spPr bwMode="auto">
          <a:xfrm>
            <a:off x="8497661" y="2540036"/>
            <a:ext cx="187570" cy="181769"/>
          </a:xfrm>
          <a:prstGeom prst="ellipse">
            <a:avLst/>
          </a:prstGeom>
          <a:solidFill>
            <a:srgbClr val="EAA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32"/>
          <p:cNvSpPr/>
          <p:nvPr/>
        </p:nvSpPr>
        <p:spPr bwMode="auto">
          <a:xfrm>
            <a:off x="8679430" y="2579262"/>
            <a:ext cx="357737" cy="65746"/>
          </a:xfrm>
          <a:custGeom>
            <a:avLst/>
            <a:gdLst>
              <a:gd name="T0" fmla="*/ 78 w 78"/>
              <a:gd name="T1" fmla="*/ 0 h 14"/>
              <a:gd name="T2" fmla="*/ 0 w 78"/>
              <a:gd name="T3" fmla="*/ 0 h 14"/>
              <a:gd name="T4" fmla="*/ 1 w 78"/>
              <a:gd name="T5" fmla="*/ 7 h 14"/>
              <a:gd name="T6" fmla="*/ 0 w 78"/>
              <a:gd name="T7" fmla="*/ 14 h 14"/>
              <a:gd name="T8" fmla="*/ 78 w 78"/>
              <a:gd name="T9" fmla="*/ 14 h 14"/>
              <a:gd name="T10" fmla="*/ 78 w 78"/>
              <a:gd name="T11" fmla="*/ 0 h 14"/>
            </a:gdLst>
            <a:ahLst/>
            <a:cxnLst>
              <a:cxn ang="0">
                <a:pos x="T0" y="T1"/>
              </a:cxn>
              <a:cxn ang="0">
                <a:pos x="T2" y="T3"/>
              </a:cxn>
              <a:cxn ang="0">
                <a:pos x="T4" y="T5"/>
              </a:cxn>
              <a:cxn ang="0">
                <a:pos x="T6" y="T7"/>
              </a:cxn>
              <a:cxn ang="0">
                <a:pos x="T8" y="T9"/>
              </a:cxn>
              <a:cxn ang="0">
                <a:pos x="T10" y="T11"/>
              </a:cxn>
            </a:cxnLst>
            <a:rect l="0" t="0" r="r" b="b"/>
            <a:pathLst>
              <a:path w="78" h="14">
                <a:moveTo>
                  <a:pt x="78" y="0"/>
                </a:moveTo>
                <a:cubicBezTo>
                  <a:pt x="0" y="0"/>
                  <a:pt x="0" y="0"/>
                  <a:pt x="0" y="0"/>
                </a:cubicBezTo>
                <a:cubicBezTo>
                  <a:pt x="0" y="2"/>
                  <a:pt x="1" y="5"/>
                  <a:pt x="1" y="7"/>
                </a:cubicBezTo>
                <a:cubicBezTo>
                  <a:pt x="1" y="9"/>
                  <a:pt x="0" y="12"/>
                  <a:pt x="0" y="14"/>
                </a:cubicBezTo>
                <a:cubicBezTo>
                  <a:pt x="78" y="14"/>
                  <a:pt x="78" y="14"/>
                  <a:pt x="78" y="14"/>
                </a:cubicBezTo>
                <a:cubicBezTo>
                  <a:pt x="78" y="0"/>
                  <a:pt x="78" y="0"/>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33"/>
          <p:cNvSpPr/>
          <p:nvPr/>
        </p:nvSpPr>
        <p:spPr bwMode="auto">
          <a:xfrm>
            <a:off x="8588545" y="2598047"/>
            <a:ext cx="96686" cy="65746"/>
          </a:xfrm>
          <a:custGeom>
            <a:avLst/>
            <a:gdLst>
              <a:gd name="T0" fmla="*/ 20 w 21"/>
              <a:gd name="T1" fmla="*/ 0 h 14"/>
              <a:gd name="T2" fmla="*/ 0 w 21"/>
              <a:gd name="T3" fmla="*/ 0 h 14"/>
              <a:gd name="T4" fmla="*/ 0 w 21"/>
              <a:gd name="T5" fmla="*/ 14 h 14"/>
              <a:gd name="T6" fmla="*/ 20 w 21"/>
              <a:gd name="T7" fmla="*/ 14 h 14"/>
              <a:gd name="T8" fmla="*/ 21 w 21"/>
              <a:gd name="T9" fmla="*/ 7 h 14"/>
              <a:gd name="T10" fmla="*/ 20 w 21"/>
              <a:gd name="T11" fmla="*/ 0 h 14"/>
            </a:gdLst>
            <a:ahLst/>
            <a:cxnLst>
              <a:cxn ang="0">
                <a:pos x="T0" y="T1"/>
              </a:cxn>
              <a:cxn ang="0">
                <a:pos x="T2" y="T3"/>
              </a:cxn>
              <a:cxn ang="0">
                <a:pos x="T4" y="T5"/>
              </a:cxn>
              <a:cxn ang="0">
                <a:pos x="T6" y="T7"/>
              </a:cxn>
              <a:cxn ang="0">
                <a:pos x="T8" y="T9"/>
              </a:cxn>
              <a:cxn ang="0">
                <a:pos x="T10" y="T11"/>
              </a:cxn>
            </a:cxnLst>
            <a:rect l="0" t="0" r="r" b="b"/>
            <a:pathLst>
              <a:path w="21" h="14">
                <a:moveTo>
                  <a:pt x="20" y="0"/>
                </a:moveTo>
                <a:cubicBezTo>
                  <a:pt x="0" y="0"/>
                  <a:pt x="0" y="0"/>
                  <a:pt x="0" y="0"/>
                </a:cubicBezTo>
                <a:cubicBezTo>
                  <a:pt x="0" y="14"/>
                  <a:pt x="0" y="14"/>
                  <a:pt x="0" y="14"/>
                </a:cubicBezTo>
                <a:cubicBezTo>
                  <a:pt x="20" y="14"/>
                  <a:pt x="20" y="14"/>
                  <a:pt x="20" y="14"/>
                </a:cubicBezTo>
                <a:cubicBezTo>
                  <a:pt x="20" y="12"/>
                  <a:pt x="21" y="9"/>
                  <a:pt x="21" y="7"/>
                </a:cubicBezTo>
                <a:cubicBezTo>
                  <a:pt x="21" y="5"/>
                  <a:pt x="20" y="2"/>
                  <a:pt x="20" y="0"/>
                </a:cubicBezTo>
              </a:path>
            </a:pathLst>
          </a:custGeom>
          <a:solidFill>
            <a:srgbClr val="BA89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34"/>
          <p:cNvSpPr>
            <a:spLocks noChangeArrowheads="1"/>
          </p:cNvSpPr>
          <p:nvPr/>
        </p:nvSpPr>
        <p:spPr bwMode="auto">
          <a:xfrm>
            <a:off x="8547937" y="2590312"/>
            <a:ext cx="81216" cy="81216"/>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Oval 35"/>
          <p:cNvSpPr>
            <a:spLocks noChangeArrowheads="1"/>
          </p:cNvSpPr>
          <p:nvPr/>
        </p:nvSpPr>
        <p:spPr bwMode="auto">
          <a:xfrm>
            <a:off x="8996558" y="2571527"/>
            <a:ext cx="83150" cy="81216"/>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Oval 36"/>
          <p:cNvSpPr>
            <a:spLocks noChangeArrowheads="1"/>
          </p:cNvSpPr>
          <p:nvPr/>
        </p:nvSpPr>
        <p:spPr bwMode="auto">
          <a:xfrm>
            <a:off x="8497661" y="4033518"/>
            <a:ext cx="187570" cy="187570"/>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37"/>
          <p:cNvSpPr/>
          <p:nvPr/>
        </p:nvSpPr>
        <p:spPr bwMode="auto">
          <a:xfrm>
            <a:off x="8679430" y="4097331"/>
            <a:ext cx="357737" cy="59945"/>
          </a:xfrm>
          <a:custGeom>
            <a:avLst/>
            <a:gdLst>
              <a:gd name="T0" fmla="*/ 78 w 78"/>
              <a:gd name="T1" fmla="*/ 0 h 13"/>
              <a:gd name="T2" fmla="*/ 0 w 78"/>
              <a:gd name="T3" fmla="*/ 0 h 13"/>
              <a:gd name="T4" fmla="*/ 1 w 78"/>
              <a:gd name="T5" fmla="*/ 6 h 13"/>
              <a:gd name="T6" fmla="*/ 0 w 78"/>
              <a:gd name="T7" fmla="*/ 13 h 13"/>
              <a:gd name="T8" fmla="*/ 78 w 78"/>
              <a:gd name="T9" fmla="*/ 13 h 13"/>
              <a:gd name="T10" fmla="*/ 78 w 78"/>
              <a:gd name="T11" fmla="*/ 0 h 13"/>
            </a:gdLst>
            <a:ahLst/>
            <a:cxnLst>
              <a:cxn ang="0">
                <a:pos x="T0" y="T1"/>
              </a:cxn>
              <a:cxn ang="0">
                <a:pos x="T2" y="T3"/>
              </a:cxn>
              <a:cxn ang="0">
                <a:pos x="T4" y="T5"/>
              </a:cxn>
              <a:cxn ang="0">
                <a:pos x="T6" y="T7"/>
              </a:cxn>
              <a:cxn ang="0">
                <a:pos x="T8" y="T9"/>
              </a:cxn>
              <a:cxn ang="0">
                <a:pos x="T10" y="T11"/>
              </a:cxn>
            </a:cxnLst>
            <a:rect l="0" t="0" r="r" b="b"/>
            <a:pathLst>
              <a:path w="78" h="13">
                <a:moveTo>
                  <a:pt x="78" y="0"/>
                </a:moveTo>
                <a:cubicBezTo>
                  <a:pt x="0" y="0"/>
                  <a:pt x="0" y="0"/>
                  <a:pt x="0" y="0"/>
                </a:cubicBezTo>
                <a:cubicBezTo>
                  <a:pt x="0" y="2"/>
                  <a:pt x="1" y="4"/>
                  <a:pt x="1" y="6"/>
                </a:cubicBezTo>
                <a:cubicBezTo>
                  <a:pt x="1" y="9"/>
                  <a:pt x="0" y="11"/>
                  <a:pt x="0" y="13"/>
                </a:cubicBezTo>
                <a:cubicBezTo>
                  <a:pt x="78" y="13"/>
                  <a:pt x="78" y="13"/>
                  <a:pt x="78" y="13"/>
                </a:cubicBezTo>
                <a:cubicBezTo>
                  <a:pt x="78" y="0"/>
                  <a:pt x="78" y="0"/>
                  <a:pt x="78" y="0"/>
                </a:cubicBezTo>
              </a:path>
            </a:pathLst>
          </a:custGeom>
          <a:solidFill>
            <a:srgbClr val="C5CD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38"/>
          <p:cNvSpPr/>
          <p:nvPr/>
        </p:nvSpPr>
        <p:spPr bwMode="auto">
          <a:xfrm>
            <a:off x="8588545" y="4097331"/>
            <a:ext cx="96686" cy="59945"/>
          </a:xfrm>
          <a:custGeom>
            <a:avLst/>
            <a:gdLst>
              <a:gd name="T0" fmla="*/ 20 w 21"/>
              <a:gd name="T1" fmla="*/ 0 h 13"/>
              <a:gd name="T2" fmla="*/ 0 w 21"/>
              <a:gd name="T3" fmla="*/ 0 h 13"/>
              <a:gd name="T4" fmla="*/ 0 w 21"/>
              <a:gd name="T5" fmla="*/ 13 h 13"/>
              <a:gd name="T6" fmla="*/ 20 w 21"/>
              <a:gd name="T7" fmla="*/ 13 h 13"/>
              <a:gd name="T8" fmla="*/ 21 w 21"/>
              <a:gd name="T9" fmla="*/ 6 h 13"/>
              <a:gd name="T10" fmla="*/ 20 w 21"/>
              <a:gd name="T11" fmla="*/ 0 h 13"/>
            </a:gdLst>
            <a:ahLst/>
            <a:cxnLst>
              <a:cxn ang="0">
                <a:pos x="T0" y="T1"/>
              </a:cxn>
              <a:cxn ang="0">
                <a:pos x="T2" y="T3"/>
              </a:cxn>
              <a:cxn ang="0">
                <a:pos x="T4" y="T5"/>
              </a:cxn>
              <a:cxn ang="0">
                <a:pos x="T6" y="T7"/>
              </a:cxn>
              <a:cxn ang="0">
                <a:pos x="T8" y="T9"/>
              </a:cxn>
              <a:cxn ang="0">
                <a:pos x="T10" y="T11"/>
              </a:cxn>
            </a:cxnLst>
            <a:rect l="0" t="0" r="r" b="b"/>
            <a:pathLst>
              <a:path w="21" h="13">
                <a:moveTo>
                  <a:pt x="20" y="0"/>
                </a:moveTo>
                <a:cubicBezTo>
                  <a:pt x="0" y="0"/>
                  <a:pt x="0" y="0"/>
                  <a:pt x="0" y="0"/>
                </a:cubicBezTo>
                <a:cubicBezTo>
                  <a:pt x="0" y="13"/>
                  <a:pt x="0" y="13"/>
                  <a:pt x="0" y="13"/>
                </a:cubicBezTo>
                <a:cubicBezTo>
                  <a:pt x="20" y="13"/>
                  <a:pt x="20" y="13"/>
                  <a:pt x="20" y="13"/>
                </a:cubicBezTo>
                <a:cubicBezTo>
                  <a:pt x="20" y="11"/>
                  <a:pt x="21" y="9"/>
                  <a:pt x="21" y="6"/>
                </a:cubicBezTo>
                <a:cubicBezTo>
                  <a:pt x="21" y="4"/>
                  <a:pt x="20" y="2"/>
                  <a:pt x="20" y="0"/>
                </a:cubicBezTo>
              </a:path>
            </a:pathLst>
          </a:custGeom>
          <a:solidFill>
            <a:srgbClr val="373E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Oval 39"/>
          <p:cNvSpPr>
            <a:spLocks noChangeArrowheads="1"/>
          </p:cNvSpPr>
          <p:nvPr/>
        </p:nvSpPr>
        <p:spPr bwMode="auto">
          <a:xfrm>
            <a:off x="8547937" y="4083795"/>
            <a:ext cx="81216" cy="83150"/>
          </a:xfrm>
          <a:prstGeom prst="ellipse">
            <a:avLst/>
          </a:prstGeom>
          <a:solidFill>
            <a:srgbClr val="E6EA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Oval 40"/>
          <p:cNvSpPr>
            <a:spLocks noChangeArrowheads="1"/>
          </p:cNvSpPr>
          <p:nvPr/>
        </p:nvSpPr>
        <p:spPr bwMode="auto">
          <a:xfrm>
            <a:off x="8996558" y="4087662"/>
            <a:ext cx="83150" cy="79282"/>
          </a:xfrm>
          <a:prstGeom prst="ellipse">
            <a:avLst/>
          </a:prstGeom>
          <a:solidFill>
            <a:srgbClr val="4544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1"/>
          <p:cNvSpPr>
            <a:spLocks noEditPoints="1"/>
          </p:cNvSpPr>
          <p:nvPr/>
        </p:nvSpPr>
        <p:spPr bwMode="auto">
          <a:xfrm>
            <a:off x="6836602" y="4758200"/>
            <a:ext cx="353869" cy="444754"/>
          </a:xfrm>
          <a:custGeom>
            <a:avLst/>
            <a:gdLst>
              <a:gd name="T0" fmla="*/ 25 w 77"/>
              <a:gd name="T1" fmla="*/ 80 h 97"/>
              <a:gd name="T2" fmla="*/ 9 w 77"/>
              <a:gd name="T3" fmla="*/ 46 h 97"/>
              <a:gd name="T4" fmla="*/ 25 w 77"/>
              <a:gd name="T5" fmla="*/ 26 h 97"/>
              <a:gd name="T6" fmla="*/ 41 w 77"/>
              <a:gd name="T7" fmla="*/ 60 h 97"/>
              <a:gd name="T8" fmla="*/ 22 w 77"/>
              <a:gd name="T9" fmla="*/ 9 h 97"/>
              <a:gd name="T10" fmla="*/ 20 w 77"/>
              <a:gd name="T11" fmla="*/ 17 h 97"/>
              <a:gd name="T12" fmla="*/ 11 w 77"/>
              <a:gd name="T13" fmla="*/ 12 h 97"/>
              <a:gd name="T14" fmla="*/ 8 w 77"/>
              <a:gd name="T15" fmla="*/ 26 h 97"/>
              <a:gd name="T16" fmla="*/ 0 w 77"/>
              <a:gd name="T17" fmla="*/ 36 h 97"/>
              <a:gd name="T18" fmla="*/ 5 w 77"/>
              <a:gd name="T19" fmla="*/ 51 h 97"/>
              <a:gd name="T20" fmla="*/ 5 w 77"/>
              <a:gd name="T21" fmla="*/ 70 h 97"/>
              <a:gd name="T22" fmla="*/ 13 w 77"/>
              <a:gd name="T23" fmla="*/ 77 h 97"/>
              <a:gd name="T24" fmla="*/ 21 w 77"/>
              <a:gd name="T25" fmla="*/ 94 h 97"/>
              <a:gd name="T26" fmla="*/ 29 w 77"/>
              <a:gd name="T27" fmla="*/ 89 h 97"/>
              <a:gd name="T28" fmla="*/ 36 w 77"/>
              <a:gd name="T29" fmla="*/ 87 h 97"/>
              <a:gd name="T30" fmla="*/ 45 w 77"/>
              <a:gd name="T31" fmla="*/ 88 h 97"/>
              <a:gd name="T32" fmla="*/ 45 w 77"/>
              <a:gd name="T33" fmla="*/ 69 h 97"/>
              <a:gd name="T34" fmla="*/ 50 w 77"/>
              <a:gd name="T35" fmla="*/ 58 h 97"/>
              <a:gd name="T36" fmla="*/ 42 w 77"/>
              <a:gd name="T37" fmla="*/ 41 h 97"/>
              <a:gd name="T38" fmla="*/ 40 w 77"/>
              <a:gd name="T39" fmla="*/ 25 h 97"/>
              <a:gd name="T40" fmla="*/ 30 w 77"/>
              <a:gd name="T41" fmla="*/ 21 h 97"/>
              <a:gd name="T42" fmla="*/ 22 w 77"/>
              <a:gd name="T43" fmla="*/ 9 h 97"/>
              <a:gd name="T44" fmla="*/ 60 w 77"/>
              <a:gd name="T45" fmla="*/ 48 h 97"/>
              <a:gd name="T46" fmla="*/ 49 w 77"/>
              <a:gd name="T47" fmla="*/ 25 h 97"/>
              <a:gd name="T48" fmla="*/ 60 w 77"/>
              <a:gd name="T49" fmla="*/ 12 h 97"/>
              <a:gd name="T50" fmla="*/ 70 w 77"/>
              <a:gd name="T51" fmla="*/ 35 h 97"/>
              <a:gd name="T52" fmla="*/ 58 w 77"/>
              <a:gd name="T53" fmla="*/ 0 h 97"/>
              <a:gd name="T54" fmla="*/ 57 w 77"/>
              <a:gd name="T55" fmla="*/ 5 h 97"/>
              <a:gd name="T56" fmla="*/ 50 w 77"/>
              <a:gd name="T57" fmla="*/ 2 h 97"/>
              <a:gd name="T58" fmla="*/ 48 w 77"/>
              <a:gd name="T59" fmla="*/ 11 h 97"/>
              <a:gd name="T60" fmla="*/ 43 w 77"/>
              <a:gd name="T61" fmla="*/ 18 h 97"/>
              <a:gd name="T62" fmla="*/ 46 w 77"/>
              <a:gd name="T63" fmla="*/ 28 h 97"/>
              <a:gd name="T64" fmla="*/ 46 w 77"/>
              <a:gd name="T65" fmla="*/ 41 h 97"/>
              <a:gd name="T66" fmla="*/ 52 w 77"/>
              <a:gd name="T67" fmla="*/ 46 h 97"/>
              <a:gd name="T68" fmla="*/ 57 w 77"/>
              <a:gd name="T69" fmla="*/ 57 h 97"/>
              <a:gd name="T70" fmla="*/ 62 w 77"/>
              <a:gd name="T71" fmla="*/ 55 h 97"/>
              <a:gd name="T72" fmla="*/ 67 w 77"/>
              <a:gd name="T73" fmla="*/ 53 h 97"/>
              <a:gd name="T74" fmla="*/ 73 w 77"/>
              <a:gd name="T75" fmla="*/ 53 h 97"/>
              <a:gd name="T76" fmla="*/ 73 w 77"/>
              <a:gd name="T77" fmla="*/ 41 h 97"/>
              <a:gd name="T78" fmla="*/ 77 w 77"/>
              <a:gd name="T79" fmla="*/ 33 h 97"/>
              <a:gd name="T80" fmla="*/ 72 w 77"/>
              <a:gd name="T81" fmla="*/ 22 h 97"/>
              <a:gd name="T82" fmla="*/ 70 w 77"/>
              <a:gd name="T83" fmla="*/ 11 h 97"/>
              <a:gd name="T84" fmla="*/ 63 w 77"/>
              <a:gd name="T85" fmla="*/ 8 h 97"/>
              <a:gd name="T86" fmla="*/ 58 w 77"/>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7">
                <a:moveTo>
                  <a:pt x="29" y="81"/>
                </a:moveTo>
                <a:cubicBezTo>
                  <a:pt x="28" y="81"/>
                  <a:pt x="26" y="81"/>
                  <a:pt x="25" y="80"/>
                </a:cubicBezTo>
                <a:cubicBezTo>
                  <a:pt x="25" y="80"/>
                  <a:pt x="25" y="80"/>
                  <a:pt x="25" y="80"/>
                </a:cubicBezTo>
                <a:cubicBezTo>
                  <a:pt x="16" y="76"/>
                  <a:pt x="9" y="61"/>
                  <a:pt x="9" y="46"/>
                </a:cubicBezTo>
                <a:cubicBezTo>
                  <a:pt x="10" y="34"/>
                  <a:pt x="15" y="26"/>
                  <a:pt x="22" y="26"/>
                </a:cubicBezTo>
                <a:cubicBezTo>
                  <a:pt x="23" y="26"/>
                  <a:pt x="24" y="26"/>
                  <a:pt x="25" y="26"/>
                </a:cubicBezTo>
                <a:cubicBezTo>
                  <a:pt x="26" y="27"/>
                  <a:pt x="26" y="27"/>
                  <a:pt x="26" y="27"/>
                </a:cubicBezTo>
                <a:cubicBezTo>
                  <a:pt x="34" y="30"/>
                  <a:pt x="41" y="46"/>
                  <a:pt x="41" y="60"/>
                </a:cubicBezTo>
                <a:cubicBezTo>
                  <a:pt x="41" y="73"/>
                  <a:pt x="36" y="81"/>
                  <a:pt x="29" y="81"/>
                </a:cubicBezTo>
                <a:moveTo>
                  <a:pt x="22" y="9"/>
                </a:moveTo>
                <a:cubicBezTo>
                  <a:pt x="22" y="17"/>
                  <a:pt x="22" y="17"/>
                  <a:pt x="22" y="17"/>
                </a:cubicBezTo>
                <a:cubicBezTo>
                  <a:pt x="21" y="17"/>
                  <a:pt x="21" y="17"/>
                  <a:pt x="20" y="17"/>
                </a:cubicBezTo>
                <a:cubicBezTo>
                  <a:pt x="18" y="17"/>
                  <a:pt x="16" y="18"/>
                  <a:pt x="14" y="19"/>
                </a:cubicBezTo>
                <a:cubicBezTo>
                  <a:pt x="11" y="12"/>
                  <a:pt x="11" y="12"/>
                  <a:pt x="11" y="12"/>
                </a:cubicBezTo>
                <a:cubicBezTo>
                  <a:pt x="5" y="19"/>
                  <a:pt x="5" y="19"/>
                  <a:pt x="5" y="19"/>
                </a:cubicBezTo>
                <a:cubicBezTo>
                  <a:pt x="8" y="26"/>
                  <a:pt x="8" y="26"/>
                  <a:pt x="8" y="26"/>
                </a:cubicBezTo>
                <a:cubicBezTo>
                  <a:pt x="7" y="29"/>
                  <a:pt x="6" y="33"/>
                  <a:pt x="5" y="38"/>
                </a:cubicBezTo>
                <a:cubicBezTo>
                  <a:pt x="0" y="36"/>
                  <a:pt x="0" y="36"/>
                  <a:pt x="0" y="36"/>
                </a:cubicBezTo>
                <a:cubicBezTo>
                  <a:pt x="0" y="49"/>
                  <a:pt x="0" y="49"/>
                  <a:pt x="0" y="49"/>
                </a:cubicBezTo>
                <a:cubicBezTo>
                  <a:pt x="5" y="51"/>
                  <a:pt x="5" y="51"/>
                  <a:pt x="5" y="51"/>
                </a:cubicBezTo>
                <a:cubicBezTo>
                  <a:pt x="5" y="56"/>
                  <a:pt x="6" y="61"/>
                  <a:pt x="8" y="65"/>
                </a:cubicBezTo>
                <a:cubicBezTo>
                  <a:pt x="5" y="70"/>
                  <a:pt x="5" y="70"/>
                  <a:pt x="5" y="70"/>
                </a:cubicBezTo>
                <a:cubicBezTo>
                  <a:pt x="10" y="81"/>
                  <a:pt x="10" y="81"/>
                  <a:pt x="10" y="81"/>
                </a:cubicBezTo>
                <a:cubicBezTo>
                  <a:pt x="13" y="77"/>
                  <a:pt x="13" y="77"/>
                  <a:pt x="13" y="77"/>
                </a:cubicBezTo>
                <a:cubicBezTo>
                  <a:pt x="16" y="81"/>
                  <a:pt x="18" y="84"/>
                  <a:pt x="21" y="86"/>
                </a:cubicBezTo>
                <a:cubicBezTo>
                  <a:pt x="21" y="94"/>
                  <a:pt x="21" y="94"/>
                  <a:pt x="21" y="94"/>
                </a:cubicBezTo>
                <a:cubicBezTo>
                  <a:pt x="29" y="97"/>
                  <a:pt x="29" y="97"/>
                  <a:pt x="29" y="97"/>
                </a:cubicBezTo>
                <a:cubicBezTo>
                  <a:pt x="29" y="89"/>
                  <a:pt x="29" y="89"/>
                  <a:pt x="29" y="89"/>
                </a:cubicBezTo>
                <a:cubicBezTo>
                  <a:pt x="29" y="90"/>
                  <a:pt x="30" y="90"/>
                  <a:pt x="30" y="90"/>
                </a:cubicBezTo>
                <a:cubicBezTo>
                  <a:pt x="32" y="90"/>
                  <a:pt x="34" y="89"/>
                  <a:pt x="36" y="87"/>
                </a:cubicBezTo>
                <a:cubicBezTo>
                  <a:pt x="40" y="94"/>
                  <a:pt x="40" y="94"/>
                  <a:pt x="40" y="94"/>
                </a:cubicBezTo>
                <a:cubicBezTo>
                  <a:pt x="45" y="88"/>
                  <a:pt x="45" y="88"/>
                  <a:pt x="45" y="88"/>
                </a:cubicBezTo>
                <a:cubicBezTo>
                  <a:pt x="42" y="81"/>
                  <a:pt x="42" y="81"/>
                  <a:pt x="42" y="81"/>
                </a:cubicBezTo>
                <a:cubicBezTo>
                  <a:pt x="44" y="77"/>
                  <a:pt x="45" y="73"/>
                  <a:pt x="45" y="69"/>
                </a:cubicBezTo>
                <a:cubicBezTo>
                  <a:pt x="50" y="71"/>
                  <a:pt x="50" y="71"/>
                  <a:pt x="50" y="71"/>
                </a:cubicBezTo>
                <a:cubicBezTo>
                  <a:pt x="50" y="58"/>
                  <a:pt x="50" y="58"/>
                  <a:pt x="50" y="58"/>
                </a:cubicBezTo>
                <a:cubicBezTo>
                  <a:pt x="45" y="56"/>
                  <a:pt x="45" y="56"/>
                  <a:pt x="45" y="56"/>
                </a:cubicBezTo>
                <a:cubicBezTo>
                  <a:pt x="45" y="51"/>
                  <a:pt x="44" y="46"/>
                  <a:pt x="42" y="41"/>
                </a:cubicBezTo>
                <a:cubicBezTo>
                  <a:pt x="46" y="37"/>
                  <a:pt x="46" y="37"/>
                  <a:pt x="46" y="37"/>
                </a:cubicBezTo>
                <a:cubicBezTo>
                  <a:pt x="40" y="25"/>
                  <a:pt x="40" y="25"/>
                  <a:pt x="40" y="25"/>
                </a:cubicBezTo>
                <a:cubicBezTo>
                  <a:pt x="37" y="29"/>
                  <a:pt x="37" y="29"/>
                  <a:pt x="37" y="29"/>
                </a:cubicBezTo>
                <a:cubicBezTo>
                  <a:pt x="35" y="26"/>
                  <a:pt x="32" y="23"/>
                  <a:pt x="30" y="21"/>
                </a:cubicBezTo>
                <a:cubicBezTo>
                  <a:pt x="30" y="13"/>
                  <a:pt x="30" y="13"/>
                  <a:pt x="30" y="13"/>
                </a:cubicBezTo>
                <a:cubicBezTo>
                  <a:pt x="22" y="9"/>
                  <a:pt x="22" y="9"/>
                  <a:pt x="22" y="9"/>
                </a:cubicBezTo>
                <a:moveTo>
                  <a:pt x="62" y="49"/>
                </a:moveTo>
                <a:cubicBezTo>
                  <a:pt x="61" y="49"/>
                  <a:pt x="61" y="49"/>
                  <a:pt x="60" y="48"/>
                </a:cubicBezTo>
                <a:cubicBezTo>
                  <a:pt x="60" y="48"/>
                  <a:pt x="60" y="48"/>
                  <a:pt x="60" y="48"/>
                </a:cubicBezTo>
                <a:cubicBezTo>
                  <a:pt x="54" y="46"/>
                  <a:pt x="49" y="35"/>
                  <a:pt x="49" y="25"/>
                </a:cubicBezTo>
                <a:cubicBezTo>
                  <a:pt x="49" y="17"/>
                  <a:pt x="53" y="11"/>
                  <a:pt x="57" y="11"/>
                </a:cubicBezTo>
                <a:cubicBezTo>
                  <a:pt x="58" y="11"/>
                  <a:pt x="59" y="11"/>
                  <a:pt x="60" y="12"/>
                </a:cubicBezTo>
                <a:cubicBezTo>
                  <a:pt x="60" y="12"/>
                  <a:pt x="60" y="12"/>
                  <a:pt x="60" y="12"/>
                </a:cubicBezTo>
                <a:cubicBezTo>
                  <a:pt x="66" y="14"/>
                  <a:pt x="71" y="25"/>
                  <a:pt x="70" y="35"/>
                </a:cubicBezTo>
                <a:cubicBezTo>
                  <a:pt x="70" y="43"/>
                  <a:pt x="67" y="49"/>
                  <a:pt x="62" y="49"/>
                </a:cubicBezTo>
                <a:moveTo>
                  <a:pt x="58" y="0"/>
                </a:moveTo>
                <a:cubicBezTo>
                  <a:pt x="57" y="5"/>
                  <a:pt x="57" y="5"/>
                  <a:pt x="57" y="5"/>
                </a:cubicBezTo>
                <a:cubicBezTo>
                  <a:pt x="57" y="5"/>
                  <a:pt x="57" y="5"/>
                  <a:pt x="57" y="5"/>
                </a:cubicBezTo>
                <a:cubicBezTo>
                  <a:pt x="55" y="5"/>
                  <a:pt x="54" y="6"/>
                  <a:pt x="52" y="7"/>
                </a:cubicBezTo>
                <a:cubicBezTo>
                  <a:pt x="50" y="2"/>
                  <a:pt x="50" y="2"/>
                  <a:pt x="50" y="2"/>
                </a:cubicBezTo>
                <a:cubicBezTo>
                  <a:pt x="46" y="7"/>
                  <a:pt x="46" y="7"/>
                  <a:pt x="46" y="7"/>
                </a:cubicBezTo>
                <a:cubicBezTo>
                  <a:pt x="48" y="11"/>
                  <a:pt x="48" y="11"/>
                  <a:pt x="48" y="11"/>
                </a:cubicBezTo>
                <a:cubicBezTo>
                  <a:pt x="47" y="14"/>
                  <a:pt x="47" y="16"/>
                  <a:pt x="46" y="19"/>
                </a:cubicBezTo>
                <a:cubicBezTo>
                  <a:pt x="43" y="18"/>
                  <a:pt x="43" y="18"/>
                  <a:pt x="43" y="18"/>
                </a:cubicBezTo>
                <a:cubicBezTo>
                  <a:pt x="43" y="27"/>
                  <a:pt x="43" y="27"/>
                  <a:pt x="43" y="27"/>
                </a:cubicBezTo>
                <a:cubicBezTo>
                  <a:pt x="46" y="28"/>
                  <a:pt x="46" y="28"/>
                  <a:pt x="46" y="28"/>
                </a:cubicBezTo>
                <a:cubicBezTo>
                  <a:pt x="46" y="32"/>
                  <a:pt x="47" y="35"/>
                  <a:pt x="48" y="38"/>
                </a:cubicBezTo>
                <a:cubicBezTo>
                  <a:pt x="46" y="41"/>
                  <a:pt x="46" y="41"/>
                  <a:pt x="46" y="41"/>
                </a:cubicBezTo>
                <a:cubicBezTo>
                  <a:pt x="49" y="49"/>
                  <a:pt x="49" y="49"/>
                  <a:pt x="49" y="49"/>
                </a:cubicBezTo>
                <a:cubicBezTo>
                  <a:pt x="52" y="46"/>
                  <a:pt x="52" y="46"/>
                  <a:pt x="52" y="46"/>
                </a:cubicBezTo>
                <a:cubicBezTo>
                  <a:pt x="53" y="49"/>
                  <a:pt x="55" y="51"/>
                  <a:pt x="57" y="52"/>
                </a:cubicBezTo>
                <a:cubicBezTo>
                  <a:pt x="57" y="57"/>
                  <a:pt x="57" y="57"/>
                  <a:pt x="57" y="57"/>
                </a:cubicBezTo>
                <a:cubicBezTo>
                  <a:pt x="62" y="60"/>
                  <a:pt x="62" y="60"/>
                  <a:pt x="62" y="60"/>
                </a:cubicBezTo>
                <a:cubicBezTo>
                  <a:pt x="62" y="55"/>
                  <a:pt x="62" y="55"/>
                  <a:pt x="62" y="55"/>
                </a:cubicBezTo>
                <a:cubicBezTo>
                  <a:pt x="62" y="55"/>
                  <a:pt x="63" y="55"/>
                  <a:pt x="63" y="55"/>
                </a:cubicBezTo>
                <a:cubicBezTo>
                  <a:pt x="65" y="55"/>
                  <a:pt x="66" y="54"/>
                  <a:pt x="67" y="53"/>
                </a:cubicBezTo>
                <a:cubicBezTo>
                  <a:pt x="70" y="58"/>
                  <a:pt x="70" y="58"/>
                  <a:pt x="70" y="58"/>
                </a:cubicBezTo>
                <a:cubicBezTo>
                  <a:pt x="73" y="53"/>
                  <a:pt x="73" y="53"/>
                  <a:pt x="73" y="53"/>
                </a:cubicBezTo>
                <a:cubicBezTo>
                  <a:pt x="71" y="48"/>
                  <a:pt x="71" y="48"/>
                  <a:pt x="71" y="48"/>
                </a:cubicBezTo>
                <a:cubicBezTo>
                  <a:pt x="72" y="46"/>
                  <a:pt x="73" y="44"/>
                  <a:pt x="73" y="41"/>
                </a:cubicBezTo>
                <a:cubicBezTo>
                  <a:pt x="77" y="42"/>
                  <a:pt x="77" y="42"/>
                  <a:pt x="77" y="42"/>
                </a:cubicBezTo>
                <a:cubicBezTo>
                  <a:pt x="77" y="33"/>
                  <a:pt x="77" y="33"/>
                  <a:pt x="77" y="33"/>
                </a:cubicBezTo>
                <a:cubicBezTo>
                  <a:pt x="74" y="32"/>
                  <a:pt x="74" y="32"/>
                  <a:pt x="74" y="32"/>
                </a:cubicBezTo>
                <a:cubicBezTo>
                  <a:pt x="73" y="28"/>
                  <a:pt x="73" y="25"/>
                  <a:pt x="72" y="22"/>
                </a:cubicBezTo>
                <a:cubicBezTo>
                  <a:pt x="74" y="19"/>
                  <a:pt x="74" y="19"/>
                  <a:pt x="74" y="19"/>
                </a:cubicBezTo>
                <a:cubicBezTo>
                  <a:pt x="70" y="11"/>
                  <a:pt x="70" y="11"/>
                  <a:pt x="70" y="11"/>
                </a:cubicBezTo>
                <a:cubicBezTo>
                  <a:pt x="68" y="14"/>
                  <a:pt x="68" y="14"/>
                  <a:pt x="68" y="14"/>
                </a:cubicBezTo>
                <a:cubicBezTo>
                  <a:pt x="66" y="11"/>
                  <a:pt x="65" y="9"/>
                  <a:pt x="63" y="8"/>
                </a:cubicBezTo>
                <a:cubicBezTo>
                  <a:pt x="63" y="2"/>
                  <a:pt x="63" y="2"/>
                  <a:pt x="63" y="2"/>
                </a:cubicBezTo>
                <a:cubicBezTo>
                  <a:pt x="58" y="0"/>
                  <a:pt x="58" y="0"/>
                  <a:pt x="58" y="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9" name="Freeform 42"/>
          <p:cNvSpPr>
            <a:spLocks noEditPoints="1"/>
          </p:cNvSpPr>
          <p:nvPr/>
        </p:nvSpPr>
        <p:spPr bwMode="auto">
          <a:xfrm>
            <a:off x="6919752" y="3162471"/>
            <a:ext cx="261051" cy="535638"/>
          </a:xfrm>
          <a:custGeom>
            <a:avLst/>
            <a:gdLst>
              <a:gd name="T0" fmla="*/ 42 w 57"/>
              <a:gd name="T1" fmla="*/ 64 h 117"/>
              <a:gd name="T2" fmla="*/ 43 w 57"/>
              <a:gd name="T3" fmla="*/ 68 h 117"/>
              <a:gd name="T4" fmla="*/ 42 w 57"/>
              <a:gd name="T5" fmla="*/ 71 h 117"/>
              <a:gd name="T6" fmla="*/ 33 w 57"/>
              <a:gd name="T7" fmla="*/ 83 h 117"/>
              <a:gd name="T8" fmla="*/ 32 w 57"/>
              <a:gd name="T9" fmla="*/ 85 h 117"/>
              <a:gd name="T10" fmla="*/ 30 w 57"/>
              <a:gd name="T11" fmla="*/ 83 h 117"/>
              <a:gd name="T12" fmla="*/ 28 w 57"/>
              <a:gd name="T13" fmla="*/ 81 h 117"/>
              <a:gd name="T14" fmla="*/ 29 w 57"/>
              <a:gd name="T15" fmla="*/ 92 h 117"/>
              <a:gd name="T16" fmla="*/ 30 w 57"/>
              <a:gd name="T17" fmla="*/ 92 h 117"/>
              <a:gd name="T18" fmla="*/ 32 w 57"/>
              <a:gd name="T19" fmla="*/ 91 h 117"/>
              <a:gd name="T20" fmla="*/ 33 w 57"/>
              <a:gd name="T21" fmla="*/ 94 h 117"/>
              <a:gd name="T22" fmla="*/ 51 w 57"/>
              <a:gd name="T23" fmla="*/ 117 h 117"/>
              <a:gd name="T24" fmla="*/ 57 w 57"/>
              <a:gd name="T25" fmla="*/ 109 h 117"/>
              <a:gd name="T26" fmla="*/ 48 w 57"/>
              <a:gd name="T27" fmla="*/ 74 h 117"/>
              <a:gd name="T28" fmla="*/ 48 w 57"/>
              <a:gd name="T29" fmla="*/ 70 h 117"/>
              <a:gd name="T30" fmla="*/ 45 w 57"/>
              <a:gd name="T31" fmla="*/ 60 h 117"/>
              <a:gd name="T32" fmla="*/ 11 w 57"/>
              <a:gd name="T33" fmla="*/ 46 h 117"/>
              <a:gd name="T34" fmla="*/ 9 w 57"/>
              <a:gd name="T35" fmla="*/ 54 h 117"/>
              <a:gd name="T36" fmla="*/ 9 w 57"/>
              <a:gd name="T37" fmla="*/ 58 h 117"/>
              <a:gd name="T38" fmla="*/ 0 w 57"/>
              <a:gd name="T39" fmla="*/ 54 h 117"/>
              <a:gd name="T40" fmla="*/ 0 w 57"/>
              <a:gd name="T41" fmla="*/ 70 h 117"/>
              <a:gd name="T42" fmla="*/ 1 w 57"/>
              <a:gd name="T43" fmla="*/ 70 h 117"/>
              <a:gd name="T44" fmla="*/ 3 w 57"/>
              <a:gd name="T45" fmla="*/ 69 h 117"/>
              <a:gd name="T46" fmla="*/ 8 w 57"/>
              <a:gd name="T47" fmla="*/ 78 h 117"/>
              <a:gd name="T48" fmla="*/ 4 w 57"/>
              <a:gd name="T49" fmla="*/ 84 h 117"/>
              <a:gd name="T50" fmla="*/ 1 w 57"/>
              <a:gd name="T51" fmla="*/ 80 h 117"/>
              <a:gd name="T52" fmla="*/ 0 w 57"/>
              <a:gd name="T53" fmla="*/ 80 h 117"/>
              <a:gd name="T54" fmla="*/ 0 w 57"/>
              <a:gd name="T55" fmla="*/ 85 h 117"/>
              <a:gd name="T56" fmla="*/ 24 w 57"/>
              <a:gd name="T57" fmla="*/ 106 h 117"/>
              <a:gd name="T58" fmla="*/ 24 w 57"/>
              <a:gd name="T59" fmla="*/ 89 h 117"/>
              <a:gd name="T60" fmla="*/ 23 w 57"/>
              <a:gd name="T61" fmla="*/ 89 h 117"/>
              <a:gd name="T62" fmla="*/ 21 w 57"/>
              <a:gd name="T63" fmla="*/ 90 h 117"/>
              <a:gd name="T64" fmla="*/ 16 w 57"/>
              <a:gd name="T65" fmla="*/ 81 h 117"/>
              <a:gd name="T66" fmla="*/ 20 w 57"/>
              <a:gd name="T67" fmla="*/ 76 h 117"/>
              <a:gd name="T68" fmla="*/ 23 w 57"/>
              <a:gd name="T69" fmla="*/ 79 h 117"/>
              <a:gd name="T70" fmla="*/ 24 w 57"/>
              <a:gd name="T71" fmla="*/ 80 h 117"/>
              <a:gd name="T72" fmla="*/ 24 w 57"/>
              <a:gd name="T73" fmla="*/ 64 h 117"/>
              <a:gd name="T74" fmla="*/ 14 w 57"/>
              <a:gd name="T75" fmla="*/ 57 h 117"/>
              <a:gd name="T76" fmla="*/ 15 w 57"/>
              <a:gd name="T77" fmla="*/ 53 h 117"/>
              <a:gd name="T78" fmla="*/ 11 w 57"/>
              <a:gd name="T79" fmla="*/ 46 h 117"/>
              <a:gd name="T80" fmla="*/ 0 w 57"/>
              <a:gd name="T81" fmla="*/ 8 h 117"/>
              <a:gd name="T82" fmla="*/ 9 w 57"/>
              <a:gd name="T83" fmla="*/ 43 h 117"/>
              <a:gd name="T84" fmla="*/ 9 w 57"/>
              <a:gd name="T85" fmla="*/ 41 h 117"/>
              <a:gd name="T86" fmla="*/ 8 w 57"/>
              <a:gd name="T87" fmla="*/ 35 h 117"/>
              <a:gd name="T88" fmla="*/ 12 w 57"/>
              <a:gd name="T89" fmla="*/ 30 h 117"/>
              <a:gd name="T90" fmla="*/ 15 w 57"/>
              <a:gd name="T91" fmla="*/ 42 h 117"/>
              <a:gd name="T92" fmla="*/ 15 w 57"/>
              <a:gd name="T93" fmla="*/ 45 h 117"/>
              <a:gd name="T94" fmla="*/ 24 w 57"/>
              <a:gd name="T95" fmla="*/ 49 h 117"/>
              <a:gd name="T96" fmla="*/ 24 w 57"/>
              <a:gd name="T97" fmla="*/ 33 h 117"/>
              <a:gd name="T98" fmla="*/ 23 w 57"/>
              <a:gd name="T99" fmla="*/ 33 h 117"/>
              <a:gd name="T100" fmla="*/ 21 w 57"/>
              <a:gd name="T101" fmla="*/ 34 h 117"/>
              <a:gd name="T102" fmla="*/ 16 w 57"/>
              <a:gd name="T103" fmla="*/ 25 h 117"/>
              <a:gd name="T104" fmla="*/ 20 w 57"/>
              <a:gd name="T105" fmla="*/ 20 h 117"/>
              <a:gd name="T106" fmla="*/ 23 w 57"/>
              <a:gd name="T107" fmla="*/ 23 h 117"/>
              <a:gd name="T108" fmla="*/ 24 w 57"/>
              <a:gd name="T109" fmla="*/ 24 h 117"/>
              <a:gd name="T110" fmla="*/ 24 w 57"/>
              <a:gd name="T111" fmla="*/ 7 h 117"/>
              <a:gd name="T112" fmla="*/ 4 w 57"/>
              <a:gd name="T11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 h="117">
                <a:moveTo>
                  <a:pt x="44" y="59"/>
                </a:moveTo>
                <a:cubicBezTo>
                  <a:pt x="43" y="59"/>
                  <a:pt x="42" y="61"/>
                  <a:pt x="42" y="64"/>
                </a:cubicBezTo>
                <a:cubicBezTo>
                  <a:pt x="42" y="65"/>
                  <a:pt x="42" y="66"/>
                  <a:pt x="42" y="68"/>
                </a:cubicBezTo>
                <a:cubicBezTo>
                  <a:pt x="43" y="68"/>
                  <a:pt x="43" y="68"/>
                  <a:pt x="43" y="68"/>
                </a:cubicBezTo>
                <a:cubicBezTo>
                  <a:pt x="43" y="71"/>
                  <a:pt x="43" y="71"/>
                  <a:pt x="42" y="71"/>
                </a:cubicBezTo>
                <a:cubicBezTo>
                  <a:pt x="42" y="71"/>
                  <a:pt x="42" y="71"/>
                  <a:pt x="42" y="71"/>
                </a:cubicBezTo>
                <a:cubicBezTo>
                  <a:pt x="33" y="68"/>
                  <a:pt x="33" y="68"/>
                  <a:pt x="33" y="68"/>
                </a:cubicBezTo>
                <a:cubicBezTo>
                  <a:pt x="33" y="83"/>
                  <a:pt x="33" y="83"/>
                  <a:pt x="33" y="83"/>
                </a:cubicBezTo>
                <a:cubicBezTo>
                  <a:pt x="33" y="84"/>
                  <a:pt x="33" y="85"/>
                  <a:pt x="32" y="85"/>
                </a:cubicBezTo>
                <a:cubicBezTo>
                  <a:pt x="32" y="85"/>
                  <a:pt x="32" y="85"/>
                  <a:pt x="32" y="85"/>
                </a:cubicBezTo>
                <a:cubicBezTo>
                  <a:pt x="32" y="85"/>
                  <a:pt x="31" y="84"/>
                  <a:pt x="31" y="84"/>
                </a:cubicBezTo>
                <a:cubicBezTo>
                  <a:pt x="30" y="83"/>
                  <a:pt x="30" y="83"/>
                  <a:pt x="30" y="83"/>
                </a:cubicBezTo>
                <a:cubicBezTo>
                  <a:pt x="30" y="82"/>
                  <a:pt x="29" y="81"/>
                  <a:pt x="29" y="81"/>
                </a:cubicBezTo>
                <a:cubicBezTo>
                  <a:pt x="28" y="81"/>
                  <a:pt x="28" y="81"/>
                  <a:pt x="28" y="81"/>
                </a:cubicBezTo>
                <a:cubicBezTo>
                  <a:pt x="26" y="81"/>
                  <a:pt x="25" y="83"/>
                  <a:pt x="25" y="85"/>
                </a:cubicBezTo>
                <a:cubicBezTo>
                  <a:pt x="25" y="88"/>
                  <a:pt x="27" y="92"/>
                  <a:pt x="29" y="92"/>
                </a:cubicBezTo>
                <a:cubicBezTo>
                  <a:pt x="29" y="93"/>
                  <a:pt x="29" y="93"/>
                  <a:pt x="29" y="93"/>
                </a:cubicBezTo>
                <a:cubicBezTo>
                  <a:pt x="30" y="93"/>
                  <a:pt x="30" y="92"/>
                  <a:pt x="30" y="92"/>
                </a:cubicBezTo>
                <a:cubicBezTo>
                  <a:pt x="31" y="92"/>
                  <a:pt x="31" y="92"/>
                  <a:pt x="31" y="92"/>
                </a:cubicBezTo>
                <a:cubicBezTo>
                  <a:pt x="31" y="91"/>
                  <a:pt x="31" y="91"/>
                  <a:pt x="32" y="91"/>
                </a:cubicBezTo>
                <a:cubicBezTo>
                  <a:pt x="32" y="91"/>
                  <a:pt x="32" y="91"/>
                  <a:pt x="32" y="91"/>
                </a:cubicBezTo>
                <a:cubicBezTo>
                  <a:pt x="33" y="92"/>
                  <a:pt x="33" y="93"/>
                  <a:pt x="33" y="94"/>
                </a:cubicBezTo>
                <a:cubicBezTo>
                  <a:pt x="33" y="109"/>
                  <a:pt x="33" y="109"/>
                  <a:pt x="33" y="109"/>
                </a:cubicBezTo>
                <a:cubicBezTo>
                  <a:pt x="51" y="117"/>
                  <a:pt x="51" y="117"/>
                  <a:pt x="51" y="117"/>
                </a:cubicBezTo>
                <a:cubicBezTo>
                  <a:pt x="52" y="117"/>
                  <a:pt x="52" y="117"/>
                  <a:pt x="53" y="117"/>
                </a:cubicBezTo>
                <a:cubicBezTo>
                  <a:pt x="55" y="117"/>
                  <a:pt x="57" y="114"/>
                  <a:pt x="57" y="109"/>
                </a:cubicBezTo>
                <a:cubicBezTo>
                  <a:pt x="57" y="78"/>
                  <a:pt x="57" y="78"/>
                  <a:pt x="57" y="78"/>
                </a:cubicBezTo>
                <a:cubicBezTo>
                  <a:pt x="48" y="74"/>
                  <a:pt x="48" y="74"/>
                  <a:pt x="48" y="74"/>
                </a:cubicBezTo>
                <a:cubicBezTo>
                  <a:pt x="47" y="73"/>
                  <a:pt x="46" y="72"/>
                  <a:pt x="47" y="70"/>
                </a:cubicBezTo>
                <a:cubicBezTo>
                  <a:pt x="48" y="70"/>
                  <a:pt x="48" y="70"/>
                  <a:pt x="48" y="70"/>
                </a:cubicBezTo>
                <a:cubicBezTo>
                  <a:pt x="48" y="69"/>
                  <a:pt x="48" y="68"/>
                  <a:pt x="48" y="67"/>
                </a:cubicBezTo>
                <a:cubicBezTo>
                  <a:pt x="48" y="64"/>
                  <a:pt x="47" y="60"/>
                  <a:pt x="45" y="60"/>
                </a:cubicBezTo>
                <a:cubicBezTo>
                  <a:pt x="45" y="60"/>
                  <a:pt x="45" y="59"/>
                  <a:pt x="44" y="59"/>
                </a:cubicBezTo>
                <a:moveTo>
                  <a:pt x="11" y="46"/>
                </a:moveTo>
                <a:cubicBezTo>
                  <a:pt x="10" y="46"/>
                  <a:pt x="9" y="48"/>
                  <a:pt x="9" y="50"/>
                </a:cubicBezTo>
                <a:cubicBezTo>
                  <a:pt x="9" y="52"/>
                  <a:pt x="9" y="53"/>
                  <a:pt x="9" y="54"/>
                </a:cubicBezTo>
                <a:cubicBezTo>
                  <a:pt x="9" y="55"/>
                  <a:pt x="9" y="55"/>
                  <a:pt x="9" y="55"/>
                </a:cubicBezTo>
                <a:cubicBezTo>
                  <a:pt x="10" y="57"/>
                  <a:pt x="10" y="58"/>
                  <a:pt x="9" y="58"/>
                </a:cubicBezTo>
                <a:cubicBezTo>
                  <a:pt x="9" y="58"/>
                  <a:pt x="9" y="58"/>
                  <a:pt x="9" y="58"/>
                </a:cubicBezTo>
                <a:cubicBezTo>
                  <a:pt x="0" y="54"/>
                  <a:pt x="0" y="54"/>
                  <a:pt x="0" y="54"/>
                </a:cubicBezTo>
                <a:cubicBezTo>
                  <a:pt x="0" y="70"/>
                  <a:pt x="0" y="70"/>
                  <a:pt x="0" y="70"/>
                </a:cubicBezTo>
                <a:cubicBezTo>
                  <a:pt x="0" y="70"/>
                  <a:pt x="0" y="70"/>
                  <a:pt x="0" y="70"/>
                </a:cubicBezTo>
                <a:cubicBezTo>
                  <a:pt x="0" y="71"/>
                  <a:pt x="0" y="71"/>
                  <a:pt x="0" y="71"/>
                </a:cubicBezTo>
                <a:cubicBezTo>
                  <a:pt x="1" y="70"/>
                  <a:pt x="1" y="70"/>
                  <a:pt x="1" y="70"/>
                </a:cubicBezTo>
                <a:cubicBezTo>
                  <a:pt x="1" y="70"/>
                  <a:pt x="1" y="70"/>
                  <a:pt x="1" y="70"/>
                </a:cubicBezTo>
                <a:cubicBezTo>
                  <a:pt x="2" y="70"/>
                  <a:pt x="2" y="69"/>
                  <a:pt x="3" y="69"/>
                </a:cubicBezTo>
                <a:cubicBezTo>
                  <a:pt x="3" y="69"/>
                  <a:pt x="4" y="69"/>
                  <a:pt x="4" y="70"/>
                </a:cubicBezTo>
                <a:cubicBezTo>
                  <a:pt x="6" y="70"/>
                  <a:pt x="8" y="74"/>
                  <a:pt x="8" y="78"/>
                </a:cubicBezTo>
                <a:cubicBezTo>
                  <a:pt x="8" y="82"/>
                  <a:pt x="7" y="84"/>
                  <a:pt x="5" y="84"/>
                </a:cubicBezTo>
                <a:cubicBezTo>
                  <a:pt x="4" y="84"/>
                  <a:pt x="4" y="84"/>
                  <a:pt x="4" y="84"/>
                </a:cubicBezTo>
                <a:cubicBezTo>
                  <a:pt x="3" y="83"/>
                  <a:pt x="2" y="82"/>
                  <a:pt x="1" y="81"/>
                </a:cubicBezTo>
                <a:cubicBezTo>
                  <a:pt x="1" y="80"/>
                  <a:pt x="1" y="80"/>
                  <a:pt x="1" y="80"/>
                </a:cubicBezTo>
                <a:cubicBezTo>
                  <a:pt x="1" y="80"/>
                  <a:pt x="0" y="80"/>
                  <a:pt x="0" y="80"/>
                </a:cubicBezTo>
                <a:cubicBezTo>
                  <a:pt x="0" y="80"/>
                  <a:pt x="0" y="80"/>
                  <a:pt x="0" y="80"/>
                </a:cubicBezTo>
                <a:cubicBezTo>
                  <a:pt x="0" y="80"/>
                  <a:pt x="0" y="80"/>
                  <a:pt x="0" y="80"/>
                </a:cubicBezTo>
                <a:cubicBezTo>
                  <a:pt x="0" y="85"/>
                  <a:pt x="0" y="85"/>
                  <a:pt x="0" y="85"/>
                </a:cubicBezTo>
                <a:cubicBezTo>
                  <a:pt x="0" y="91"/>
                  <a:pt x="2" y="97"/>
                  <a:pt x="6" y="98"/>
                </a:cubicBezTo>
                <a:cubicBezTo>
                  <a:pt x="24" y="106"/>
                  <a:pt x="24" y="106"/>
                  <a:pt x="24" y="106"/>
                </a:cubicBezTo>
                <a:cubicBezTo>
                  <a:pt x="24" y="90"/>
                  <a:pt x="24" y="90"/>
                  <a:pt x="24" y="90"/>
                </a:cubicBezTo>
                <a:cubicBezTo>
                  <a:pt x="24" y="89"/>
                  <a:pt x="24" y="89"/>
                  <a:pt x="24" y="89"/>
                </a:cubicBezTo>
                <a:cubicBezTo>
                  <a:pt x="23" y="89"/>
                  <a:pt x="23" y="89"/>
                  <a:pt x="23" y="89"/>
                </a:cubicBezTo>
                <a:cubicBezTo>
                  <a:pt x="23" y="89"/>
                  <a:pt x="23" y="89"/>
                  <a:pt x="23" y="89"/>
                </a:cubicBezTo>
                <a:cubicBezTo>
                  <a:pt x="22" y="90"/>
                  <a:pt x="22" y="90"/>
                  <a:pt x="22" y="90"/>
                </a:cubicBezTo>
                <a:cubicBezTo>
                  <a:pt x="22" y="90"/>
                  <a:pt x="21" y="90"/>
                  <a:pt x="21" y="90"/>
                </a:cubicBezTo>
                <a:cubicBezTo>
                  <a:pt x="20" y="90"/>
                  <a:pt x="20" y="90"/>
                  <a:pt x="20" y="90"/>
                </a:cubicBezTo>
                <a:cubicBezTo>
                  <a:pt x="18" y="89"/>
                  <a:pt x="16" y="85"/>
                  <a:pt x="16" y="81"/>
                </a:cubicBezTo>
                <a:cubicBezTo>
                  <a:pt x="16" y="78"/>
                  <a:pt x="17" y="76"/>
                  <a:pt x="19" y="76"/>
                </a:cubicBezTo>
                <a:cubicBezTo>
                  <a:pt x="19" y="76"/>
                  <a:pt x="20" y="76"/>
                  <a:pt x="20" y="76"/>
                </a:cubicBezTo>
                <a:cubicBezTo>
                  <a:pt x="21" y="76"/>
                  <a:pt x="22" y="77"/>
                  <a:pt x="22" y="78"/>
                </a:cubicBezTo>
                <a:cubicBezTo>
                  <a:pt x="23" y="79"/>
                  <a:pt x="23" y="79"/>
                  <a:pt x="23" y="79"/>
                </a:cubicBezTo>
                <a:cubicBezTo>
                  <a:pt x="23" y="80"/>
                  <a:pt x="23" y="80"/>
                  <a:pt x="23" y="80"/>
                </a:cubicBezTo>
                <a:cubicBezTo>
                  <a:pt x="24" y="80"/>
                  <a:pt x="24" y="80"/>
                  <a:pt x="24" y="80"/>
                </a:cubicBezTo>
                <a:cubicBezTo>
                  <a:pt x="24" y="80"/>
                  <a:pt x="24" y="80"/>
                  <a:pt x="24" y="80"/>
                </a:cubicBezTo>
                <a:cubicBezTo>
                  <a:pt x="24" y="64"/>
                  <a:pt x="24" y="64"/>
                  <a:pt x="24" y="64"/>
                </a:cubicBezTo>
                <a:cubicBezTo>
                  <a:pt x="15" y="60"/>
                  <a:pt x="15" y="60"/>
                  <a:pt x="15" y="60"/>
                </a:cubicBezTo>
                <a:cubicBezTo>
                  <a:pt x="14" y="60"/>
                  <a:pt x="13" y="59"/>
                  <a:pt x="14" y="57"/>
                </a:cubicBezTo>
                <a:cubicBezTo>
                  <a:pt x="15" y="56"/>
                  <a:pt x="15" y="56"/>
                  <a:pt x="15" y="56"/>
                </a:cubicBezTo>
                <a:cubicBezTo>
                  <a:pt x="15" y="55"/>
                  <a:pt x="15" y="54"/>
                  <a:pt x="15" y="53"/>
                </a:cubicBezTo>
                <a:cubicBezTo>
                  <a:pt x="15" y="50"/>
                  <a:pt x="14" y="47"/>
                  <a:pt x="12" y="46"/>
                </a:cubicBezTo>
                <a:cubicBezTo>
                  <a:pt x="12" y="46"/>
                  <a:pt x="11" y="46"/>
                  <a:pt x="11" y="46"/>
                </a:cubicBezTo>
                <a:moveTo>
                  <a:pt x="4" y="0"/>
                </a:moveTo>
                <a:cubicBezTo>
                  <a:pt x="2" y="0"/>
                  <a:pt x="0" y="3"/>
                  <a:pt x="0" y="8"/>
                </a:cubicBezTo>
                <a:cubicBezTo>
                  <a:pt x="0" y="39"/>
                  <a:pt x="0" y="39"/>
                  <a:pt x="0" y="39"/>
                </a:cubicBezTo>
                <a:cubicBezTo>
                  <a:pt x="9" y="43"/>
                  <a:pt x="9" y="43"/>
                  <a:pt x="9" y="43"/>
                </a:cubicBezTo>
                <a:cubicBezTo>
                  <a:pt x="9" y="43"/>
                  <a:pt x="9" y="43"/>
                  <a:pt x="9" y="43"/>
                </a:cubicBezTo>
                <a:cubicBezTo>
                  <a:pt x="9" y="42"/>
                  <a:pt x="9" y="41"/>
                  <a:pt x="9" y="41"/>
                </a:cubicBezTo>
                <a:cubicBezTo>
                  <a:pt x="9" y="40"/>
                  <a:pt x="9" y="40"/>
                  <a:pt x="9" y="40"/>
                </a:cubicBezTo>
                <a:cubicBezTo>
                  <a:pt x="8" y="38"/>
                  <a:pt x="8" y="37"/>
                  <a:pt x="8" y="35"/>
                </a:cubicBezTo>
                <a:cubicBezTo>
                  <a:pt x="8" y="32"/>
                  <a:pt x="9" y="30"/>
                  <a:pt x="11" y="30"/>
                </a:cubicBezTo>
                <a:cubicBezTo>
                  <a:pt x="11" y="30"/>
                  <a:pt x="12" y="30"/>
                  <a:pt x="12" y="30"/>
                </a:cubicBezTo>
                <a:cubicBezTo>
                  <a:pt x="14" y="31"/>
                  <a:pt x="16" y="35"/>
                  <a:pt x="16" y="39"/>
                </a:cubicBezTo>
                <a:cubicBezTo>
                  <a:pt x="16" y="40"/>
                  <a:pt x="16" y="41"/>
                  <a:pt x="15" y="42"/>
                </a:cubicBezTo>
                <a:cubicBezTo>
                  <a:pt x="15" y="43"/>
                  <a:pt x="15" y="43"/>
                  <a:pt x="15" y="43"/>
                </a:cubicBezTo>
                <a:cubicBezTo>
                  <a:pt x="15" y="44"/>
                  <a:pt x="14" y="44"/>
                  <a:pt x="15" y="45"/>
                </a:cubicBezTo>
                <a:cubicBezTo>
                  <a:pt x="15" y="45"/>
                  <a:pt x="15" y="45"/>
                  <a:pt x="15" y="45"/>
                </a:cubicBezTo>
                <a:cubicBezTo>
                  <a:pt x="24" y="49"/>
                  <a:pt x="24" y="49"/>
                  <a:pt x="24" y="49"/>
                </a:cubicBezTo>
                <a:cubicBezTo>
                  <a:pt x="24" y="33"/>
                  <a:pt x="24" y="33"/>
                  <a:pt x="24" y="33"/>
                </a:cubicBezTo>
                <a:cubicBezTo>
                  <a:pt x="24" y="33"/>
                  <a:pt x="24" y="33"/>
                  <a:pt x="24" y="33"/>
                </a:cubicBezTo>
                <a:cubicBezTo>
                  <a:pt x="24" y="33"/>
                  <a:pt x="24" y="33"/>
                  <a:pt x="24" y="33"/>
                </a:cubicBezTo>
                <a:cubicBezTo>
                  <a:pt x="23" y="33"/>
                  <a:pt x="23" y="33"/>
                  <a:pt x="23" y="33"/>
                </a:cubicBezTo>
                <a:cubicBezTo>
                  <a:pt x="22" y="33"/>
                  <a:pt x="22" y="33"/>
                  <a:pt x="22" y="33"/>
                </a:cubicBezTo>
                <a:cubicBezTo>
                  <a:pt x="22" y="34"/>
                  <a:pt x="21" y="34"/>
                  <a:pt x="21" y="34"/>
                </a:cubicBezTo>
                <a:cubicBezTo>
                  <a:pt x="21" y="34"/>
                  <a:pt x="20" y="34"/>
                  <a:pt x="20" y="34"/>
                </a:cubicBezTo>
                <a:cubicBezTo>
                  <a:pt x="18" y="33"/>
                  <a:pt x="16" y="29"/>
                  <a:pt x="16" y="25"/>
                </a:cubicBezTo>
                <a:cubicBezTo>
                  <a:pt x="16" y="22"/>
                  <a:pt x="17" y="19"/>
                  <a:pt x="19" y="19"/>
                </a:cubicBezTo>
                <a:cubicBezTo>
                  <a:pt x="19" y="19"/>
                  <a:pt x="20" y="19"/>
                  <a:pt x="20" y="20"/>
                </a:cubicBezTo>
                <a:cubicBezTo>
                  <a:pt x="21" y="20"/>
                  <a:pt x="22" y="21"/>
                  <a:pt x="22" y="22"/>
                </a:cubicBezTo>
                <a:cubicBezTo>
                  <a:pt x="23" y="23"/>
                  <a:pt x="23" y="23"/>
                  <a:pt x="23" y="23"/>
                </a:cubicBezTo>
                <a:cubicBezTo>
                  <a:pt x="23" y="23"/>
                  <a:pt x="23" y="23"/>
                  <a:pt x="24" y="24"/>
                </a:cubicBezTo>
                <a:cubicBezTo>
                  <a:pt x="24" y="24"/>
                  <a:pt x="24" y="24"/>
                  <a:pt x="24" y="24"/>
                </a:cubicBezTo>
                <a:cubicBezTo>
                  <a:pt x="24" y="23"/>
                  <a:pt x="24" y="23"/>
                  <a:pt x="24" y="23"/>
                </a:cubicBezTo>
                <a:cubicBezTo>
                  <a:pt x="24" y="7"/>
                  <a:pt x="24" y="7"/>
                  <a:pt x="24" y="7"/>
                </a:cubicBezTo>
                <a:cubicBezTo>
                  <a:pt x="6" y="0"/>
                  <a:pt x="6" y="0"/>
                  <a:pt x="6" y="0"/>
                </a:cubicBezTo>
                <a:cubicBezTo>
                  <a:pt x="5" y="0"/>
                  <a:pt x="5" y="0"/>
                  <a:pt x="4" y="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0" name="Freeform 43"/>
          <p:cNvSpPr>
            <a:spLocks noEditPoints="1"/>
          </p:cNvSpPr>
          <p:nvPr/>
        </p:nvSpPr>
        <p:spPr bwMode="auto">
          <a:xfrm>
            <a:off x="6896547" y="3958923"/>
            <a:ext cx="320996" cy="485362"/>
          </a:xfrm>
          <a:custGeom>
            <a:avLst/>
            <a:gdLst>
              <a:gd name="T0" fmla="*/ 63 w 70"/>
              <a:gd name="T1" fmla="*/ 23 h 106"/>
              <a:gd name="T2" fmla="*/ 51 w 70"/>
              <a:gd name="T3" fmla="*/ 38 h 106"/>
              <a:gd name="T4" fmla="*/ 42 w 70"/>
              <a:gd name="T5" fmla="*/ 25 h 106"/>
              <a:gd name="T6" fmla="*/ 42 w 70"/>
              <a:gd name="T7" fmla="*/ 24 h 106"/>
              <a:gd name="T8" fmla="*/ 41 w 70"/>
              <a:gd name="T9" fmla="*/ 25 h 106"/>
              <a:gd name="T10" fmla="*/ 33 w 70"/>
              <a:gd name="T11" fmla="*/ 35 h 106"/>
              <a:gd name="T12" fmla="*/ 34 w 70"/>
              <a:gd name="T13" fmla="*/ 37 h 106"/>
              <a:gd name="T14" fmla="*/ 42 w 70"/>
              <a:gd name="T15" fmla="*/ 28 h 106"/>
              <a:gd name="T16" fmla="*/ 51 w 70"/>
              <a:gd name="T17" fmla="*/ 40 h 106"/>
              <a:gd name="T18" fmla="*/ 51 w 70"/>
              <a:gd name="T19" fmla="*/ 41 h 106"/>
              <a:gd name="T20" fmla="*/ 52 w 70"/>
              <a:gd name="T21" fmla="*/ 41 h 106"/>
              <a:gd name="T22" fmla="*/ 64 w 70"/>
              <a:gd name="T23" fmla="*/ 26 h 106"/>
              <a:gd name="T24" fmla="*/ 63 w 70"/>
              <a:gd name="T25" fmla="*/ 23 h 106"/>
              <a:gd name="T26" fmla="*/ 18 w 70"/>
              <a:gd name="T27" fmla="*/ 13 h 106"/>
              <a:gd name="T28" fmla="*/ 8 w 70"/>
              <a:gd name="T29" fmla="*/ 26 h 106"/>
              <a:gd name="T30" fmla="*/ 13 w 70"/>
              <a:gd name="T31" fmla="*/ 43 h 106"/>
              <a:gd name="T32" fmla="*/ 5 w 70"/>
              <a:gd name="T33" fmla="*/ 52 h 106"/>
              <a:gd name="T34" fmla="*/ 29 w 70"/>
              <a:gd name="T35" fmla="*/ 62 h 106"/>
              <a:gd name="T36" fmla="*/ 29 w 70"/>
              <a:gd name="T37" fmla="*/ 98 h 106"/>
              <a:gd name="T38" fmla="*/ 47 w 70"/>
              <a:gd name="T39" fmla="*/ 78 h 106"/>
              <a:gd name="T40" fmla="*/ 47 w 70"/>
              <a:gd name="T41" fmla="*/ 68 h 106"/>
              <a:gd name="T42" fmla="*/ 44 w 70"/>
              <a:gd name="T43" fmla="*/ 66 h 106"/>
              <a:gd name="T44" fmla="*/ 41 w 70"/>
              <a:gd name="T45" fmla="*/ 67 h 106"/>
              <a:gd name="T46" fmla="*/ 33 w 70"/>
              <a:gd name="T47" fmla="*/ 73 h 106"/>
              <a:gd name="T48" fmla="*/ 24 w 70"/>
              <a:gd name="T49" fmla="*/ 48 h 106"/>
              <a:gd name="T50" fmla="*/ 29 w 70"/>
              <a:gd name="T51" fmla="*/ 35 h 106"/>
              <a:gd name="T52" fmla="*/ 18 w 70"/>
              <a:gd name="T53" fmla="*/ 13 h 106"/>
              <a:gd name="T54" fmla="*/ 28 w 70"/>
              <a:gd name="T55" fmla="*/ 64 h 106"/>
              <a:gd name="T56" fmla="*/ 0 w 70"/>
              <a:gd name="T57" fmla="*/ 52 h 106"/>
              <a:gd name="T58" fmla="*/ 0 w 70"/>
              <a:gd name="T59" fmla="*/ 94 h 106"/>
              <a:gd name="T60" fmla="*/ 3 w 70"/>
              <a:gd name="T61" fmla="*/ 96 h 106"/>
              <a:gd name="T62" fmla="*/ 3 w 70"/>
              <a:gd name="T63" fmla="*/ 59 h 106"/>
              <a:gd name="T64" fmla="*/ 25 w 70"/>
              <a:gd name="T65" fmla="*/ 68 h 106"/>
              <a:gd name="T66" fmla="*/ 25 w 70"/>
              <a:gd name="T67" fmla="*/ 105 h 106"/>
              <a:gd name="T68" fmla="*/ 28 w 70"/>
              <a:gd name="T69" fmla="*/ 106 h 106"/>
              <a:gd name="T70" fmla="*/ 28 w 70"/>
              <a:gd name="T71" fmla="*/ 64 h 106"/>
              <a:gd name="T72" fmla="*/ 70 w 70"/>
              <a:gd name="T73" fmla="*/ 17 h 106"/>
              <a:gd name="T74" fmla="*/ 27 w 70"/>
              <a:gd name="T75" fmla="*/ 0 h 106"/>
              <a:gd name="T76" fmla="*/ 27 w 70"/>
              <a:gd name="T77" fmla="*/ 16 h 106"/>
              <a:gd name="T78" fmla="*/ 30 w 70"/>
              <a:gd name="T79" fmla="*/ 23 h 106"/>
              <a:gd name="T80" fmla="*/ 30 w 70"/>
              <a:gd name="T81" fmla="*/ 6 h 106"/>
              <a:gd name="T82" fmla="*/ 67 w 70"/>
              <a:gd name="T83" fmla="*/ 21 h 106"/>
              <a:gd name="T84" fmla="*/ 67 w 70"/>
              <a:gd name="T85" fmla="*/ 53 h 106"/>
              <a:gd name="T86" fmla="*/ 32 w 70"/>
              <a:gd name="T87" fmla="*/ 39 h 106"/>
              <a:gd name="T88" fmla="*/ 31 w 70"/>
              <a:gd name="T89" fmla="*/ 44 h 106"/>
              <a:gd name="T90" fmla="*/ 47 w 70"/>
              <a:gd name="T91" fmla="*/ 50 h 106"/>
              <a:gd name="T92" fmla="*/ 47 w 70"/>
              <a:gd name="T93" fmla="*/ 54 h 106"/>
              <a:gd name="T94" fmla="*/ 43 w 70"/>
              <a:gd name="T95" fmla="*/ 52 h 106"/>
              <a:gd name="T96" fmla="*/ 43 w 70"/>
              <a:gd name="T97" fmla="*/ 57 h 106"/>
              <a:gd name="T98" fmla="*/ 55 w 70"/>
              <a:gd name="T99" fmla="*/ 63 h 106"/>
              <a:gd name="T100" fmla="*/ 55 w 70"/>
              <a:gd name="T101" fmla="*/ 57 h 106"/>
              <a:gd name="T102" fmla="*/ 50 w 70"/>
              <a:gd name="T103" fmla="*/ 55 h 106"/>
              <a:gd name="T104" fmla="*/ 50 w 70"/>
              <a:gd name="T105" fmla="*/ 52 h 106"/>
              <a:gd name="T106" fmla="*/ 70 w 70"/>
              <a:gd name="T107" fmla="*/ 60 h 106"/>
              <a:gd name="T108" fmla="*/ 70 w 70"/>
              <a:gd name="T109" fmla="*/ 1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106">
                <a:moveTo>
                  <a:pt x="63" y="23"/>
                </a:moveTo>
                <a:cubicBezTo>
                  <a:pt x="51" y="38"/>
                  <a:pt x="51" y="38"/>
                  <a:pt x="51" y="38"/>
                </a:cubicBezTo>
                <a:cubicBezTo>
                  <a:pt x="42" y="25"/>
                  <a:pt x="42" y="25"/>
                  <a:pt x="42" y="25"/>
                </a:cubicBezTo>
                <a:cubicBezTo>
                  <a:pt x="42" y="24"/>
                  <a:pt x="42" y="24"/>
                  <a:pt x="42" y="24"/>
                </a:cubicBezTo>
                <a:cubicBezTo>
                  <a:pt x="41" y="25"/>
                  <a:pt x="41" y="25"/>
                  <a:pt x="41" y="25"/>
                </a:cubicBezTo>
                <a:cubicBezTo>
                  <a:pt x="33" y="35"/>
                  <a:pt x="33" y="35"/>
                  <a:pt x="33" y="35"/>
                </a:cubicBezTo>
                <a:cubicBezTo>
                  <a:pt x="34" y="37"/>
                  <a:pt x="34" y="37"/>
                  <a:pt x="34" y="37"/>
                </a:cubicBezTo>
                <a:cubicBezTo>
                  <a:pt x="42" y="28"/>
                  <a:pt x="42" y="28"/>
                  <a:pt x="42" y="28"/>
                </a:cubicBezTo>
                <a:cubicBezTo>
                  <a:pt x="51" y="40"/>
                  <a:pt x="51" y="40"/>
                  <a:pt x="51" y="40"/>
                </a:cubicBezTo>
                <a:cubicBezTo>
                  <a:pt x="51" y="41"/>
                  <a:pt x="51" y="41"/>
                  <a:pt x="51" y="41"/>
                </a:cubicBezTo>
                <a:cubicBezTo>
                  <a:pt x="52" y="41"/>
                  <a:pt x="52" y="41"/>
                  <a:pt x="52" y="41"/>
                </a:cubicBezTo>
                <a:cubicBezTo>
                  <a:pt x="64" y="26"/>
                  <a:pt x="64" y="26"/>
                  <a:pt x="64" y="26"/>
                </a:cubicBezTo>
                <a:lnTo>
                  <a:pt x="63" y="23"/>
                </a:lnTo>
                <a:close/>
                <a:moveTo>
                  <a:pt x="18" y="13"/>
                </a:moveTo>
                <a:cubicBezTo>
                  <a:pt x="13" y="10"/>
                  <a:pt x="8" y="16"/>
                  <a:pt x="8" y="26"/>
                </a:cubicBezTo>
                <a:cubicBezTo>
                  <a:pt x="8" y="33"/>
                  <a:pt x="10" y="39"/>
                  <a:pt x="13" y="43"/>
                </a:cubicBezTo>
                <a:cubicBezTo>
                  <a:pt x="10" y="45"/>
                  <a:pt x="7" y="48"/>
                  <a:pt x="5" y="52"/>
                </a:cubicBezTo>
                <a:cubicBezTo>
                  <a:pt x="29" y="62"/>
                  <a:pt x="29" y="62"/>
                  <a:pt x="29" y="62"/>
                </a:cubicBezTo>
                <a:cubicBezTo>
                  <a:pt x="29" y="98"/>
                  <a:pt x="29" y="98"/>
                  <a:pt x="29" y="98"/>
                </a:cubicBezTo>
                <a:cubicBezTo>
                  <a:pt x="47" y="78"/>
                  <a:pt x="47" y="78"/>
                  <a:pt x="47" y="78"/>
                </a:cubicBezTo>
                <a:cubicBezTo>
                  <a:pt x="49" y="76"/>
                  <a:pt x="48" y="72"/>
                  <a:pt x="47" y="68"/>
                </a:cubicBezTo>
                <a:cubicBezTo>
                  <a:pt x="46" y="67"/>
                  <a:pt x="45" y="66"/>
                  <a:pt x="44" y="66"/>
                </a:cubicBezTo>
                <a:cubicBezTo>
                  <a:pt x="43" y="65"/>
                  <a:pt x="42" y="65"/>
                  <a:pt x="41" y="67"/>
                </a:cubicBezTo>
                <a:cubicBezTo>
                  <a:pt x="33" y="73"/>
                  <a:pt x="33" y="73"/>
                  <a:pt x="33" y="73"/>
                </a:cubicBezTo>
                <a:cubicBezTo>
                  <a:pt x="32" y="65"/>
                  <a:pt x="29" y="56"/>
                  <a:pt x="24" y="48"/>
                </a:cubicBezTo>
                <a:cubicBezTo>
                  <a:pt x="27" y="46"/>
                  <a:pt x="29" y="41"/>
                  <a:pt x="29" y="35"/>
                </a:cubicBezTo>
                <a:cubicBezTo>
                  <a:pt x="29" y="25"/>
                  <a:pt x="24" y="15"/>
                  <a:pt x="18" y="13"/>
                </a:cubicBezTo>
                <a:close/>
                <a:moveTo>
                  <a:pt x="28" y="64"/>
                </a:moveTo>
                <a:cubicBezTo>
                  <a:pt x="0" y="52"/>
                  <a:pt x="0" y="52"/>
                  <a:pt x="0" y="52"/>
                </a:cubicBezTo>
                <a:cubicBezTo>
                  <a:pt x="0" y="94"/>
                  <a:pt x="0" y="94"/>
                  <a:pt x="0" y="94"/>
                </a:cubicBezTo>
                <a:cubicBezTo>
                  <a:pt x="3" y="96"/>
                  <a:pt x="3" y="96"/>
                  <a:pt x="3" y="96"/>
                </a:cubicBezTo>
                <a:cubicBezTo>
                  <a:pt x="3" y="59"/>
                  <a:pt x="3" y="59"/>
                  <a:pt x="3" y="59"/>
                </a:cubicBezTo>
                <a:cubicBezTo>
                  <a:pt x="25" y="68"/>
                  <a:pt x="25" y="68"/>
                  <a:pt x="25" y="68"/>
                </a:cubicBezTo>
                <a:cubicBezTo>
                  <a:pt x="25" y="105"/>
                  <a:pt x="25" y="105"/>
                  <a:pt x="25" y="105"/>
                </a:cubicBezTo>
                <a:cubicBezTo>
                  <a:pt x="28" y="106"/>
                  <a:pt x="28" y="106"/>
                  <a:pt x="28" y="106"/>
                </a:cubicBezTo>
                <a:lnTo>
                  <a:pt x="28" y="64"/>
                </a:lnTo>
                <a:close/>
                <a:moveTo>
                  <a:pt x="70" y="17"/>
                </a:moveTo>
                <a:cubicBezTo>
                  <a:pt x="27" y="0"/>
                  <a:pt x="27" y="0"/>
                  <a:pt x="27" y="0"/>
                </a:cubicBezTo>
                <a:cubicBezTo>
                  <a:pt x="27" y="16"/>
                  <a:pt x="27" y="16"/>
                  <a:pt x="27" y="16"/>
                </a:cubicBezTo>
                <a:cubicBezTo>
                  <a:pt x="28" y="18"/>
                  <a:pt x="29" y="21"/>
                  <a:pt x="30" y="23"/>
                </a:cubicBezTo>
                <a:cubicBezTo>
                  <a:pt x="30" y="6"/>
                  <a:pt x="30" y="6"/>
                  <a:pt x="30" y="6"/>
                </a:cubicBezTo>
                <a:cubicBezTo>
                  <a:pt x="67" y="21"/>
                  <a:pt x="67" y="21"/>
                  <a:pt x="67" y="21"/>
                </a:cubicBezTo>
                <a:cubicBezTo>
                  <a:pt x="67" y="53"/>
                  <a:pt x="67" y="53"/>
                  <a:pt x="67" y="53"/>
                </a:cubicBezTo>
                <a:cubicBezTo>
                  <a:pt x="32" y="39"/>
                  <a:pt x="32" y="39"/>
                  <a:pt x="32" y="39"/>
                </a:cubicBezTo>
                <a:cubicBezTo>
                  <a:pt x="32" y="40"/>
                  <a:pt x="31" y="42"/>
                  <a:pt x="31" y="44"/>
                </a:cubicBezTo>
                <a:cubicBezTo>
                  <a:pt x="47" y="50"/>
                  <a:pt x="47" y="50"/>
                  <a:pt x="47" y="50"/>
                </a:cubicBezTo>
                <a:cubicBezTo>
                  <a:pt x="47" y="54"/>
                  <a:pt x="47" y="54"/>
                  <a:pt x="47" y="54"/>
                </a:cubicBezTo>
                <a:cubicBezTo>
                  <a:pt x="43" y="52"/>
                  <a:pt x="43" y="52"/>
                  <a:pt x="43" y="52"/>
                </a:cubicBezTo>
                <a:cubicBezTo>
                  <a:pt x="43" y="57"/>
                  <a:pt x="43" y="57"/>
                  <a:pt x="43" y="57"/>
                </a:cubicBezTo>
                <a:cubicBezTo>
                  <a:pt x="55" y="63"/>
                  <a:pt x="55" y="63"/>
                  <a:pt x="55" y="63"/>
                </a:cubicBezTo>
                <a:cubicBezTo>
                  <a:pt x="55" y="57"/>
                  <a:pt x="55" y="57"/>
                  <a:pt x="55" y="57"/>
                </a:cubicBezTo>
                <a:cubicBezTo>
                  <a:pt x="50" y="55"/>
                  <a:pt x="50" y="55"/>
                  <a:pt x="50" y="55"/>
                </a:cubicBezTo>
                <a:cubicBezTo>
                  <a:pt x="50" y="52"/>
                  <a:pt x="50" y="52"/>
                  <a:pt x="50" y="52"/>
                </a:cubicBezTo>
                <a:cubicBezTo>
                  <a:pt x="70" y="60"/>
                  <a:pt x="70" y="60"/>
                  <a:pt x="70" y="60"/>
                </a:cubicBezTo>
                <a:lnTo>
                  <a:pt x="70" y="1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1" name="Freeform 44"/>
          <p:cNvSpPr>
            <a:spLocks noEditPoints="1"/>
          </p:cNvSpPr>
          <p:nvPr/>
        </p:nvSpPr>
        <p:spPr bwMode="auto">
          <a:xfrm>
            <a:off x="6859807" y="2444275"/>
            <a:ext cx="421549" cy="471826"/>
          </a:xfrm>
          <a:custGeom>
            <a:avLst/>
            <a:gdLst>
              <a:gd name="T0" fmla="*/ 62 w 92"/>
              <a:gd name="T1" fmla="*/ 36 h 103"/>
              <a:gd name="T2" fmla="*/ 52 w 92"/>
              <a:gd name="T3" fmla="*/ 48 h 103"/>
              <a:gd name="T4" fmla="*/ 50 w 92"/>
              <a:gd name="T5" fmla="*/ 51 h 103"/>
              <a:gd name="T6" fmla="*/ 62 w 92"/>
              <a:gd name="T7" fmla="*/ 77 h 103"/>
              <a:gd name="T8" fmla="*/ 66 w 92"/>
              <a:gd name="T9" fmla="*/ 71 h 103"/>
              <a:gd name="T10" fmla="*/ 62 w 92"/>
              <a:gd name="T11" fmla="*/ 62 h 103"/>
              <a:gd name="T12" fmla="*/ 92 w 92"/>
              <a:gd name="T13" fmla="*/ 74 h 103"/>
              <a:gd name="T14" fmla="*/ 92 w 92"/>
              <a:gd name="T15" fmla="*/ 63 h 103"/>
              <a:gd name="T16" fmla="*/ 62 w 92"/>
              <a:gd name="T17" fmla="*/ 51 h 103"/>
              <a:gd name="T18" fmla="*/ 66 w 92"/>
              <a:gd name="T19" fmla="*/ 45 h 103"/>
              <a:gd name="T20" fmla="*/ 62 w 92"/>
              <a:gd name="T21" fmla="*/ 36 h 103"/>
              <a:gd name="T22" fmla="*/ 35 w 92"/>
              <a:gd name="T23" fmla="*/ 0 h 103"/>
              <a:gd name="T24" fmla="*/ 22 w 92"/>
              <a:gd name="T25" fmla="*/ 21 h 103"/>
              <a:gd name="T26" fmla="*/ 22 w 92"/>
              <a:gd name="T27" fmla="*/ 35 h 103"/>
              <a:gd name="T28" fmla="*/ 13 w 92"/>
              <a:gd name="T29" fmla="*/ 31 h 103"/>
              <a:gd name="T30" fmla="*/ 17 w 92"/>
              <a:gd name="T31" fmla="*/ 25 h 103"/>
              <a:gd name="T32" fmla="*/ 12 w 92"/>
              <a:gd name="T33" fmla="*/ 16 h 103"/>
              <a:gd name="T34" fmla="*/ 3 w 92"/>
              <a:gd name="T35" fmla="*/ 28 h 103"/>
              <a:gd name="T36" fmla="*/ 3 w 92"/>
              <a:gd name="T37" fmla="*/ 28 h 103"/>
              <a:gd name="T38" fmla="*/ 0 w 92"/>
              <a:gd name="T39" fmla="*/ 31 h 103"/>
              <a:gd name="T40" fmla="*/ 12 w 92"/>
              <a:gd name="T41" fmla="*/ 56 h 103"/>
              <a:gd name="T42" fmla="*/ 17 w 92"/>
              <a:gd name="T43" fmla="*/ 51 h 103"/>
              <a:gd name="T44" fmla="*/ 13 w 92"/>
              <a:gd name="T45" fmla="*/ 42 h 103"/>
              <a:gd name="T46" fmla="*/ 22 w 92"/>
              <a:gd name="T47" fmla="*/ 46 h 103"/>
              <a:gd name="T48" fmla="*/ 22 w 92"/>
              <a:gd name="T49" fmla="*/ 59 h 103"/>
              <a:gd name="T50" fmla="*/ 38 w 92"/>
              <a:gd name="T51" fmla="*/ 93 h 103"/>
              <a:gd name="T52" fmla="*/ 61 w 92"/>
              <a:gd name="T53" fmla="*/ 102 h 103"/>
              <a:gd name="T54" fmla="*/ 65 w 92"/>
              <a:gd name="T55" fmla="*/ 103 h 103"/>
              <a:gd name="T56" fmla="*/ 77 w 92"/>
              <a:gd name="T57" fmla="*/ 82 h 103"/>
              <a:gd name="T58" fmla="*/ 77 w 92"/>
              <a:gd name="T59" fmla="*/ 77 h 103"/>
              <a:gd name="T60" fmla="*/ 71 w 92"/>
              <a:gd name="T61" fmla="*/ 74 h 103"/>
              <a:gd name="T62" fmla="*/ 71 w 92"/>
              <a:gd name="T63" fmla="*/ 79 h 103"/>
              <a:gd name="T64" fmla="*/ 63 w 92"/>
              <a:gd name="T65" fmla="*/ 92 h 103"/>
              <a:gd name="T66" fmla="*/ 61 w 92"/>
              <a:gd name="T67" fmla="*/ 91 h 103"/>
              <a:gd name="T68" fmla="*/ 38 w 92"/>
              <a:gd name="T69" fmla="*/ 82 h 103"/>
              <a:gd name="T70" fmla="*/ 29 w 92"/>
              <a:gd name="T71" fmla="*/ 62 h 103"/>
              <a:gd name="T72" fmla="*/ 29 w 92"/>
              <a:gd name="T73" fmla="*/ 24 h 103"/>
              <a:gd name="T74" fmla="*/ 36 w 92"/>
              <a:gd name="T75" fmla="*/ 11 h 103"/>
              <a:gd name="T76" fmla="*/ 38 w 92"/>
              <a:gd name="T77" fmla="*/ 11 h 103"/>
              <a:gd name="T78" fmla="*/ 61 w 92"/>
              <a:gd name="T79" fmla="*/ 21 h 103"/>
              <a:gd name="T80" fmla="*/ 71 w 92"/>
              <a:gd name="T81" fmla="*/ 41 h 103"/>
              <a:gd name="T82" fmla="*/ 71 w 92"/>
              <a:gd name="T83" fmla="*/ 46 h 103"/>
              <a:gd name="T84" fmla="*/ 77 w 92"/>
              <a:gd name="T85" fmla="*/ 48 h 103"/>
              <a:gd name="T86" fmla="*/ 77 w 92"/>
              <a:gd name="T87" fmla="*/ 44 h 103"/>
              <a:gd name="T88" fmla="*/ 61 w 92"/>
              <a:gd name="T89" fmla="*/ 10 h 103"/>
              <a:gd name="T90" fmla="*/ 38 w 92"/>
              <a:gd name="T91" fmla="*/ 0 h 103"/>
              <a:gd name="T92" fmla="*/ 35 w 92"/>
              <a:gd name="T9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03">
                <a:moveTo>
                  <a:pt x="62" y="36"/>
                </a:moveTo>
                <a:cubicBezTo>
                  <a:pt x="52" y="48"/>
                  <a:pt x="52" y="48"/>
                  <a:pt x="52" y="48"/>
                </a:cubicBezTo>
                <a:cubicBezTo>
                  <a:pt x="50" y="51"/>
                  <a:pt x="50" y="51"/>
                  <a:pt x="50" y="51"/>
                </a:cubicBezTo>
                <a:cubicBezTo>
                  <a:pt x="62" y="77"/>
                  <a:pt x="62" y="77"/>
                  <a:pt x="62" y="77"/>
                </a:cubicBezTo>
                <a:cubicBezTo>
                  <a:pt x="66" y="71"/>
                  <a:pt x="66" y="71"/>
                  <a:pt x="66" y="71"/>
                </a:cubicBezTo>
                <a:cubicBezTo>
                  <a:pt x="62" y="62"/>
                  <a:pt x="62" y="62"/>
                  <a:pt x="62" y="62"/>
                </a:cubicBezTo>
                <a:cubicBezTo>
                  <a:pt x="92" y="74"/>
                  <a:pt x="92" y="74"/>
                  <a:pt x="92" y="74"/>
                </a:cubicBezTo>
                <a:cubicBezTo>
                  <a:pt x="92" y="63"/>
                  <a:pt x="92" y="63"/>
                  <a:pt x="92" y="63"/>
                </a:cubicBezTo>
                <a:cubicBezTo>
                  <a:pt x="62" y="51"/>
                  <a:pt x="62" y="51"/>
                  <a:pt x="62" y="51"/>
                </a:cubicBezTo>
                <a:cubicBezTo>
                  <a:pt x="66" y="45"/>
                  <a:pt x="66" y="45"/>
                  <a:pt x="66" y="45"/>
                </a:cubicBezTo>
                <a:cubicBezTo>
                  <a:pt x="62" y="36"/>
                  <a:pt x="62" y="36"/>
                  <a:pt x="62" y="36"/>
                </a:cubicBezTo>
                <a:moveTo>
                  <a:pt x="35" y="0"/>
                </a:moveTo>
                <a:cubicBezTo>
                  <a:pt x="28" y="0"/>
                  <a:pt x="22" y="8"/>
                  <a:pt x="22" y="21"/>
                </a:cubicBezTo>
                <a:cubicBezTo>
                  <a:pt x="22" y="35"/>
                  <a:pt x="22" y="35"/>
                  <a:pt x="22" y="35"/>
                </a:cubicBezTo>
                <a:cubicBezTo>
                  <a:pt x="13" y="31"/>
                  <a:pt x="13" y="31"/>
                  <a:pt x="13" y="31"/>
                </a:cubicBezTo>
                <a:cubicBezTo>
                  <a:pt x="17" y="25"/>
                  <a:pt x="17" y="25"/>
                  <a:pt x="17" y="25"/>
                </a:cubicBezTo>
                <a:cubicBezTo>
                  <a:pt x="12" y="16"/>
                  <a:pt x="12" y="16"/>
                  <a:pt x="12" y="16"/>
                </a:cubicBezTo>
                <a:cubicBezTo>
                  <a:pt x="3" y="28"/>
                  <a:pt x="3" y="28"/>
                  <a:pt x="3" y="28"/>
                </a:cubicBezTo>
                <a:cubicBezTo>
                  <a:pt x="3" y="28"/>
                  <a:pt x="3" y="28"/>
                  <a:pt x="3" y="28"/>
                </a:cubicBezTo>
                <a:cubicBezTo>
                  <a:pt x="0" y="31"/>
                  <a:pt x="0" y="31"/>
                  <a:pt x="0" y="31"/>
                </a:cubicBezTo>
                <a:cubicBezTo>
                  <a:pt x="12" y="56"/>
                  <a:pt x="12" y="56"/>
                  <a:pt x="12" y="56"/>
                </a:cubicBezTo>
                <a:cubicBezTo>
                  <a:pt x="17" y="51"/>
                  <a:pt x="17" y="51"/>
                  <a:pt x="17" y="51"/>
                </a:cubicBezTo>
                <a:cubicBezTo>
                  <a:pt x="13" y="42"/>
                  <a:pt x="13" y="42"/>
                  <a:pt x="13" y="42"/>
                </a:cubicBezTo>
                <a:cubicBezTo>
                  <a:pt x="22" y="46"/>
                  <a:pt x="22" y="46"/>
                  <a:pt x="22" y="46"/>
                </a:cubicBezTo>
                <a:cubicBezTo>
                  <a:pt x="22" y="59"/>
                  <a:pt x="22" y="59"/>
                  <a:pt x="22" y="59"/>
                </a:cubicBezTo>
                <a:cubicBezTo>
                  <a:pt x="22" y="74"/>
                  <a:pt x="29" y="89"/>
                  <a:pt x="38" y="93"/>
                </a:cubicBezTo>
                <a:cubicBezTo>
                  <a:pt x="61" y="102"/>
                  <a:pt x="61" y="102"/>
                  <a:pt x="61" y="102"/>
                </a:cubicBezTo>
                <a:cubicBezTo>
                  <a:pt x="62" y="103"/>
                  <a:pt x="64" y="103"/>
                  <a:pt x="65" y="103"/>
                </a:cubicBezTo>
                <a:cubicBezTo>
                  <a:pt x="72" y="103"/>
                  <a:pt x="77" y="95"/>
                  <a:pt x="77" y="82"/>
                </a:cubicBezTo>
                <a:cubicBezTo>
                  <a:pt x="77" y="77"/>
                  <a:pt x="77" y="77"/>
                  <a:pt x="77" y="77"/>
                </a:cubicBezTo>
                <a:cubicBezTo>
                  <a:pt x="71" y="74"/>
                  <a:pt x="71" y="74"/>
                  <a:pt x="71" y="74"/>
                </a:cubicBezTo>
                <a:cubicBezTo>
                  <a:pt x="71" y="79"/>
                  <a:pt x="71" y="79"/>
                  <a:pt x="71" y="79"/>
                </a:cubicBezTo>
                <a:cubicBezTo>
                  <a:pt x="71" y="87"/>
                  <a:pt x="68" y="92"/>
                  <a:pt x="63" y="92"/>
                </a:cubicBezTo>
                <a:cubicBezTo>
                  <a:pt x="63" y="92"/>
                  <a:pt x="62" y="92"/>
                  <a:pt x="61" y="91"/>
                </a:cubicBezTo>
                <a:cubicBezTo>
                  <a:pt x="38" y="82"/>
                  <a:pt x="38" y="82"/>
                  <a:pt x="38" y="82"/>
                </a:cubicBezTo>
                <a:cubicBezTo>
                  <a:pt x="33" y="80"/>
                  <a:pt x="29" y="71"/>
                  <a:pt x="29" y="62"/>
                </a:cubicBezTo>
                <a:cubicBezTo>
                  <a:pt x="29" y="24"/>
                  <a:pt x="29" y="24"/>
                  <a:pt x="29" y="24"/>
                </a:cubicBezTo>
                <a:cubicBezTo>
                  <a:pt x="29" y="16"/>
                  <a:pt x="32" y="11"/>
                  <a:pt x="36" y="11"/>
                </a:cubicBezTo>
                <a:cubicBezTo>
                  <a:pt x="37" y="11"/>
                  <a:pt x="38" y="11"/>
                  <a:pt x="38" y="11"/>
                </a:cubicBezTo>
                <a:cubicBezTo>
                  <a:pt x="61" y="21"/>
                  <a:pt x="61" y="21"/>
                  <a:pt x="61" y="21"/>
                </a:cubicBezTo>
                <a:cubicBezTo>
                  <a:pt x="67" y="23"/>
                  <a:pt x="71" y="32"/>
                  <a:pt x="71" y="41"/>
                </a:cubicBezTo>
                <a:cubicBezTo>
                  <a:pt x="71" y="46"/>
                  <a:pt x="71" y="46"/>
                  <a:pt x="71" y="46"/>
                </a:cubicBezTo>
                <a:cubicBezTo>
                  <a:pt x="77" y="48"/>
                  <a:pt x="77" y="48"/>
                  <a:pt x="77" y="48"/>
                </a:cubicBezTo>
                <a:cubicBezTo>
                  <a:pt x="77" y="44"/>
                  <a:pt x="77" y="44"/>
                  <a:pt x="77" y="44"/>
                </a:cubicBezTo>
                <a:cubicBezTo>
                  <a:pt x="77" y="29"/>
                  <a:pt x="70" y="13"/>
                  <a:pt x="61" y="10"/>
                </a:cubicBezTo>
                <a:cubicBezTo>
                  <a:pt x="38" y="0"/>
                  <a:pt x="38" y="0"/>
                  <a:pt x="38" y="0"/>
                </a:cubicBezTo>
                <a:cubicBezTo>
                  <a:pt x="37" y="0"/>
                  <a:pt x="36" y="0"/>
                  <a:pt x="35" y="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2" name="文本框 117"/>
          <p:cNvSpPr txBox="1"/>
          <p:nvPr/>
        </p:nvSpPr>
        <p:spPr>
          <a:xfrm>
            <a:off x="5764699" y="2711564"/>
            <a:ext cx="732893" cy="707886"/>
          </a:xfrm>
          <a:prstGeom prst="rect">
            <a:avLst/>
          </a:prstGeom>
          <a:noFill/>
        </p:spPr>
        <p:txBody>
          <a:bodyPr wrap="none" rtlCol="0">
            <a:spAutoFit/>
          </a:bodyPr>
          <a:lstStyle/>
          <a:p>
            <a:r>
              <a:rPr lang="en-US" altLang="zh-CN" sz="4000" dirty="0" smtClean="0">
                <a:solidFill>
                  <a:srgbClr val="605E5E"/>
                </a:solidFill>
                <a:latin typeface="Impact" panose="020B0806030902050204" pitchFamily="34" charset="0"/>
                <a:cs typeface="Aharoni" panose="02010803020104030203" pitchFamily="2" charset="-79"/>
              </a:rPr>
              <a:t>03</a:t>
            </a:r>
            <a:endParaRPr lang="zh-CN" altLang="en-US" sz="4000" dirty="0">
              <a:solidFill>
                <a:srgbClr val="605E5E"/>
              </a:solidFill>
              <a:latin typeface="Impact" panose="020B0806030902050204" pitchFamily="34" charset="0"/>
              <a:cs typeface="Aharoni" panose="02010803020104030203" pitchFamily="2" charset="-79"/>
            </a:endParaRPr>
          </a:p>
        </p:txBody>
      </p:sp>
      <p:sp>
        <p:nvSpPr>
          <p:cNvPr id="83" name="文本框 118"/>
          <p:cNvSpPr txBox="1"/>
          <p:nvPr/>
        </p:nvSpPr>
        <p:spPr>
          <a:xfrm>
            <a:off x="3721323" y="3563724"/>
            <a:ext cx="2794355" cy="369332"/>
          </a:xfrm>
          <a:prstGeom prst="rect">
            <a:avLst/>
          </a:prstGeom>
          <a:noFill/>
        </p:spPr>
        <p:txBody>
          <a:bodyPr wrap="none" rtlCol="0">
            <a:spAutoFit/>
          </a:bodyPr>
          <a:lstStyle/>
          <a:p>
            <a:r>
              <a:rPr lang="zh-CN" altLang="en-US" dirty="0" smtClean="0">
                <a:solidFill>
                  <a:schemeClr val="tx1">
                    <a:lumMod val="75000"/>
                    <a:lumOff val="25000"/>
                  </a:schemeClr>
                </a:solidFill>
                <a:latin typeface="+mn-ea"/>
                <a:cs typeface="Tahoma" panose="020B0604030504040204" pitchFamily="34" charset="0"/>
              </a:rPr>
              <a:t>分解工作职责、工作任务</a:t>
            </a:r>
            <a:endParaRPr lang="zh-CN" altLang="en-US" dirty="0">
              <a:solidFill>
                <a:schemeClr val="tx1">
                  <a:lumMod val="75000"/>
                  <a:lumOff val="25000"/>
                </a:schemeClr>
              </a:solidFill>
              <a:latin typeface="+mn-ea"/>
              <a:cs typeface="Tahoma" panose="020B0604030504040204" pitchFamily="34" charset="0"/>
            </a:endParaRPr>
          </a:p>
        </p:txBody>
      </p:sp>
      <p:sp>
        <p:nvSpPr>
          <p:cNvPr id="84" name="文本框 119"/>
          <p:cNvSpPr txBox="1"/>
          <p:nvPr/>
        </p:nvSpPr>
        <p:spPr>
          <a:xfrm>
            <a:off x="8611750" y="1921122"/>
            <a:ext cx="556563" cy="523220"/>
          </a:xfrm>
          <a:prstGeom prst="rect">
            <a:avLst/>
          </a:prstGeom>
          <a:noFill/>
        </p:spPr>
        <p:txBody>
          <a:bodyPr wrap="none" rtlCol="0">
            <a:spAutoFit/>
          </a:bodyPr>
          <a:lstStyle/>
          <a:p>
            <a:r>
              <a:rPr lang="en-US" altLang="zh-CN" sz="2800" dirty="0" smtClean="0">
                <a:solidFill>
                  <a:srgbClr val="605E5E"/>
                </a:solidFill>
                <a:latin typeface="Impact" panose="020B0806030902050204" pitchFamily="34" charset="0"/>
                <a:cs typeface="Aharoni" panose="02010803020104030203" pitchFamily="2" charset="-79"/>
              </a:rPr>
              <a:t>04</a:t>
            </a:r>
            <a:endParaRPr lang="zh-CN" altLang="en-US" sz="2800" dirty="0">
              <a:solidFill>
                <a:srgbClr val="605E5E"/>
              </a:solidFill>
              <a:latin typeface="Impact" panose="020B0806030902050204" pitchFamily="34" charset="0"/>
              <a:cs typeface="Aharoni" panose="02010803020104030203" pitchFamily="2" charset="-79"/>
            </a:endParaRPr>
          </a:p>
        </p:txBody>
      </p:sp>
      <p:sp>
        <p:nvSpPr>
          <p:cNvPr id="85" name="文本框 120"/>
          <p:cNvSpPr txBox="1"/>
          <p:nvPr/>
        </p:nvSpPr>
        <p:spPr>
          <a:xfrm>
            <a:off x="8761883" y="2780928"/>
            <a:ext cx="1569660" cy="369332"/>
          </a:xfrm>
          <a:prstGeom prst="rect">
            <a:avLst/>
          </a:prstGeom>
          <a:noFill/>
        </p:spPr>
        <p:txBody>
          <a:bodyPr wrap="none" rtlCol="0">
            <a:spAutoFit/>
          </a:bodyPr>
          <a:lstStyle/>
          <a:p>
            <a:r>
              <a:rPr lang="zh-CN" altLang="en-US" dirty="0" smtClean="0">
                <a:solidFill>
                  <a:schemeClr val="tx1">
                    <a:lumMod val="75000"/>
                    <a:lumOff val="25000"/>
                  </a:schemeClr>
                </a:solidFill>
                <a:latin typeface="+mn-ea"/>
                <a:cs typeface="Tahoma" panose="020B0604030504040204" pitchFamily="34" charset="0"/>
              </a:rPr>
              <a:t>整合专业课程</a:t>
            </a:r>
            <a:endParaRPr lang="zh-CN" altLang="en-US" dirty="0">
              <a:solidFill>
                <a:schemeClr val="tx1">
                  <a:lumMod val="75000"/>
                  <a:lumOff val="25000"/>
                </a:schemeClr>
              </a:solidFill>
              <a:latin typeface="+mn-ea"/>
              <a:cs typeface="Tahoma" panose="020B0604030504040204" pitchFamily="34" charset="0"/>
            </a:endParaRPr>
          </a:p>
        </p:txBody>
      </p:sp>
      <p:sp>
        <p:nvSpPr>
          <p:cNvPr id="86" name="文本框 129"/>
          <p:cNvSpPr txBox="1"/>
          <p:nvPr/>
        </p:nvSpPr>
        <p:spPr>
          <a:xfrm>
            <a:off x="5750058" y="4293096"/>
            <a:ext cx="561372" cy="584775"/>
          </a:xfrm>
          <a:prstGeom prst="rect">
            <a:avLst/>
          </a:prstGeom>
          <a:noFill/>
        </p:spPr>
        <p:txBody>
          <a:bodyPr wrap="none" rtlCol="0">
            <a:spAutoFit/>
          </a:bodyPr>
          <a:lstStyle/>
          <a:p>
            <a:r>
              <a:rPr lang="en-US" altLang="zh-CN" sz="3200" dirty="0" smtClean="0">
                <a:solidFill>
                  <a:srgbClr val="605E5E"/>
                </a:solidFill>
                <a:latin typeface="Impact" panose="020B0806030902050204" pitchFamily="34" charset="0"/>
                <a:cs typeface="Aharoni" panose="02010803020104030203" pitchFamily="2" charset="-79"/>
              </a:rPr>
              <a:t>01</a:t>
            </a:r>
            <a:endParaRPr lang="zh-CN" altLang="en-US" sz="3200" dirty="0">
              <a:solidFill>
                <a:srgbClr val="605E5E"/>
              </a:solidFill>
              <a:latin typeface="Impact" panose="020B0806030902050204" pitchFamily="34" charset="0"/>
              <a:cs typeface="Aharoni" panose="02010803020104030203" pitchFamily="2" charset="-79"/>
            </a:endParaRPr>
          </a:p>
        </p:txBody>
      </p:sp>
      <p:sp>
        <p:nvSpPr>
          <p:cNvPr id="87" name="文本框 130"/>
          <p:cNvSpPr txBox="1"/>
          <p:nvPr/>
        </p:nvSpPr>
        <p:spPr>
          <a:xfrm>
            <a:off x="5277623" y="5157192"/>
            <a:ext cx="1107996" cy="369332"/>
          </a:xfrm>
          <a:prstGeom prst="rect">
            <a:avLst/>
          </a:prstGeom>
          <a:noFill/>
        </p:spPr>
        <p:txBody>
          <a:bodyPr wrap="none" rtlCol="0">
            <a:spAutoFit/>
          </a:bodyPr>
          <a:lstStyle/>
          <a:p>
            <a:r>
              <a:rPr lang="zh-CN" altLang="en-US" dirty="0" smtClean="0">
                <a:solidFill>
                  <a:schemeClr val="tx1">
                    <a:lumMod val="75000"/>
                    <a:lumOff val="25000"/>
                  </a:schemeClr>
                </a:solidFill>
                <a:latin typeface="+mn-ea"/>
                <a:cs typeface="Tahoma" panose="020B0604030504040204" pitchFamily="34" charset="0"/>
              </a:rPr>
              <a:t>企业调研</a:t>
            </a:r>
            <a:endParaRPr lang="zh-CN" altLang="en-US" dirty="0">
              <a:solidFill>
                <a:schemeClr val="tx1">
                  <a:lumMod val="75000"/>
                  <a:lumOff val="25000"/>
                </a:schemeClr>
              </a:solidFill>
              <a:latin typeface="+mn-ea"/>
              <a:cs typeface="Tahoma" panose="020B0604030504040204" pitchFamily="34" charset="0"/>
            </a:endParaRPr>
          </a:p>
        </p:txBody>
      </p:sp>
      <p:sp>
        <p:nvSpPr>
          <p:cNvPr id="88" name="文本框 131"/>
          <p:cNvSpPr txBox="1"/>
          <p:nvPr/>
        </p:nvSpPr>
        <p:spPr>
          <a:xfrm>
            <a:off x="8611750" y="3402511"/>
            <a:ext cx="611065" cy="584775"/>
          </a:xfrm>
          <a:prstGeom prst="rect">
            <a:avLst/>
          </a:prstGeom>
          <a:noFill/>
        </p:spPr>
        <p:txBody>
          <a:bodyPr wrap="none" rtlCol="0">
            <a:spAutoFit/>
          </a:bodyPr>
          <a:lstStyle/>
          <a:p>
            <a:r>
              <a:rPr lang="en-US" altLang="zh-CN" sz="3200" dirty="0" smtClean="0">
                <a:solidFill>
                  <a:srgbClr val="605E5E"/>
                </a:solidFill>
                <a:latin typeface="Impact" panose="020B0806030902050204" pitchFamily="34" charset="0"/>
                <a:cs typeface="Aharoni" panose="02010803020104030203" pitchFamily="2" charset="-79"/>
              </a:rPr>
              <a:t>02</a:t>
            </a:r>
            <a:endParaRPr lang="zh-CN" altLang="en-US" sz="3200" dirty="0">
              <a:solidFill>
                <a:srgbClr val="605E5E"/>
              </a:solidFill>
              <a:latin typeface="Impact" panose="020B0806030902050204" pitchFamily="34" charset="0"/>
              <a:cs typeface="Aharoni" panose="02010803020104030203" pitchFamily="2" charset="-79"/>
            </a:endParaRPr>
          </a:p>
        </p:txBody>
      </p:sp>
      <p:sp>
        <p:nvSpPr>
          <p:cNvPr id="89" name="文本框 132"/>
          <p:cNvSpPr txBox="1"/>
          <p:nvPr/>
        </p:nvSpPr>
        <p:spPr>
          <a:xfrm>
            <a:off x="8689875" y="4293096"/>
            <a:ext cx="1569660" cy="369332"/>
          </a:xfrm>
          <a:prstGeom prst="rect">
            <a:avLst/>
          </a:prstGeom>
          <a:noFill/>
        </p:spPr>
        <p:txBody>
          <a:bodyPr wrap="none" rtlCol="0">
            <a:spAutoFit/>
          </a:bodyPr>
          <a:lstStyle/>
          <a:p>
            <a:r>
              <a:rPr lang="zh-CN" altLang="en-US" dirty="0" smtClean="0">
                <a:solidFill>
                  <a:schemeClr val="tx1">
                    <a:lumMod val="75000"/>
                    <a:lumOff val="25000"/>
                  </a:schemeClr>
                </a:solidFill>
                <a:latin typeface="+mn-ea"/>
                <a:cs typeface="Tahoma" panose="020B0604030504040204" pitchFamily="34" charset="0"/>
              </a:rPr>
              <a:t>主要职业岗位</a:t>
            </a:r>
            <a:endParaRPr lang="zh-CN" altLang="en-US" dirty="0">
              <a:solidFill>
                <a:schemeClr val="tx1">
                  <a:lumMod val="75000"/>
                  <a:lumOff val="25000"/>
                </a:schemeClr>
              </a:solidFill>
              <a:latin typeface="+mn-ea"/>
              <a:cs typeface="Tahoma" panose="020B0604030504040204" pitchFamily="34" charset="0"/>
            </a:endParaRPr>
          </a:p>
        </p:txBody>
      </p:sp>
      <p:sp>
        <p:nvSpPr>
          <p:cNvPr id="90" name="文本框 84002"/>
          <p:cNvSpPr txBox="1"/>
          <p:nvPr/>
        </p:nvSpPr>
        <p:spPr>
          <a:xfrm>
            <a:off x="2270711" y="1988840"/>
            <a:ext cx="492443" cy="3600773"/>
          </a:xfrm>
          <a:prstGeom prst="rect">
            <a:avLst/>
          </a:prstGeom>
          <a:solidFill>
            <a:srgbClr val="0070C0"/>
          </a:solidFill>
          <a:ln w="9525">
            <a:noFill/>
          </a:ln>
        </p:spPr>
        <p:txBody>
          <a:bodyPr vert="eaVert" wrap="square">
            <a:spAutoFit/>
          </a:bodyPr>
          <a:lstStyle/>
          <a:p>
            <a:pPr lvl="0">
              <a:spcBef>
                <a:spcPct val="50000"/>
              </a:spcBef>
            </a:pPr>
            <a:r>
              <a:rPr lang="zh-CN" altLang="en-US" sz="2000" b="1" dirty="0">
                <a:solidFill>
                  <a:schemeClr val="bg1"/>
                </a:solidFill>
                <a:latin typeface="+mn-ea"/>
              </a:rPr>
              <a:t>教学做一体化教学模式</a:t>
            </a:r>
            <a:endParaRPr lang="zh-CN" altLang="en-US" sz="2000" b="1" dirty="0">
              <a:solidFill>
                <a:schemeClr val="bg1"/>
              </a:solidFill>
              <a:latin typeface="+mn-ea"/>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552612" y="1988840"/>
            <a:ext cx="2952509" cy="2952509"/>
            <a:chOff x="8102174" y="2214512"/>
            <a:chExt cx="2952509" cy="2952509"/>
          </a:xfrm>
        </p:grpSpPr>
        <p:sp>
          <p:nvSpPr>
            <p:cNvPr id="47" name="空心弧 46"/>
            <p:cNvSpPr/>
            <p:nvPr/>
          </p:nvSpPr>
          <p:spPr>
            <a:xfrm>
              <a:off x="8102174" y="2214512"/>
              <a:ext cx="2952509" cy="2952509"/>
            </a:xfrm>
            <a:prstGeom prst="blockArc">
              <a:avLst>
                <a:gd name="adj1" fmla="val 10800000"/>
                <a:gd name="adj2" fmla="val 162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0" name="空心弧 49"/>
            <p:cNvSpPr/>
            <p:nvPr/>
          </p:nvSpPr>
          <p:spPr>
            <a:xfrm>
              <a:off x="8102174" y="2214512"/>
              <a:ext cx="2952509" cy="2952509"/>
            </a:xfrm>
            <a:prstGeom prst="blockArc">
              <a:avLst>
                <a:gd name="adj1" fmla="val 5400000"/>
                <a:gd name="adj2" fmla="val 108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3" name="空心弧 52"/>
            <p:cNvSpPr/>
            <p:nvPr/>
          </p:nvSpPr>
          <p:spPr>
            <a:xfrm>
              <a:off x="8102174" y="2214512"/>
              <a:ext cx="2952509" cy="2952509"/>
            </a:xfrm>
            <a:prstGeom prst="blockArc">
              <a:avLst>
                <a:gd name="adj1" fmla="val 0"/>
                <a:gd name="adj2" fmla="val 54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4" name="空心弧 53"/>
            <p:cNvSpPr/>
            <p:nvPr/>
          </p:nvSpPr>
          <p:spPr>
            <a:xfrm>
              <a:off x="8102174" y="2214512"/>
              <a:ext cx="2952509" cy="2952509"/>
            </a:xfrm>
            <a:prstGeom prst="blockArc">
              <a:avLst>
                <a:gd name="adj1" fmla="val 16200000"/>
                <a:gd name="adj2" fmla="val 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5" name="任意多边形 54"/>
            <p:cNvSpPr/>
            <p:nvPr/>
          </p:nvSpPr>
          <p:spPr>
            <a:xfrm>
              <a:off x="8898688" y="3011026"/>
              <a:ext cx="1359481" cy="135948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FFC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2400" b="1" dirty="0" smtClean="0"/>
                <a:t>三强化</a:t>
              </a:r>
              <a:endParaRPr lang="zh-CN" altLang="en-US" sz="2400" b="1" kern="1200" dirty="0"/>
            </a:p>
          </p:txBody>
        </p:sp>
      </p:gr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sp>
        <p:nvSpPr>
          <p:cNvPr id="25"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26" name="直接连接符 25"/>
          <p:cNvCxnSpPr>
            <a:cxnSpLocks noChangeShapeType="1"/>
          </p:cNvCxnSpPr>
          <p:nvPr/>
        </p:nvCxnSpPr>
        <p:spPr bwMode="auto">
          <a:xfrm>
            <a:off x="-11430" y="846455"/>
            <a:ext cx="9189570" cy="0"/>
          </a:xfrm>
          <a:prstGeom prst="line">
            <a:avLst/>
          </a:prstGeom>
          <a:noFill/>
          <a:ln w="9525">
            <a:solidFill>
              <a:srgbClr val="0070C0"/>
            </a:solidFill>
            <a:round/>
            <a:tailEnd type="oval" w="med" len="med"/>
          </a:ln>
        </p:spPr>
      </p:cxnSp>
      <p:cxnSp>
        <p:nvCxnSpPr>
          <p:cNvPr id="27"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28"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三</a:t>
            </a:r>
            <a:r>
              <a:rPr lang="zh-CN" altLang="en-US" sz="2800" b="1" dirty="0" smtClean="0">
                <a:solidFill>
                  <a:srgbClr val="0070C0"/>
                </a:solidFill>
                <a:latin typeface="Arial" panose="020B0604020202020204" pitchFamily="34" charset="0"/>
                <a:ea typeface="微软雅黑" panose="020B0503020204020204" pitchFamily="34" charset="-122"/>
              </a:rPr>
              <a:t>、专业诊改成效</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29"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3.3 </a:t>
            </a:r>
            <a:r>
              <a:rPr lang="zh-CN" altLang="en-US" sz="2400" b="1" dirty="0" smtClean="0">
                <a:solidFill>
                  <a:srgbClr val="0070C0"/>
                </a:solidFill>
                <a:latin typeface="Arial" panose="020B0604020202020204" pitchFamily="34" charset="0"/>
                <a:ea typeface="微软雅黑" panose="020B0503020204020204" pitchFamily="34" charset="-122"/>
              </a:rPr>
              <a:t>工学结合人才培养模式</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68" name="任意多边形 67"/>
          <p:cNvSpPr/>
          <p:nvPr/>
        </p:nvSpPr>
        <p:spPr>
          <a:xfrm>
            <a:off x="1488716" y="1484784"/>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职业资格素养教育</a:t>
            </a:r>
            <a:endParaRPr lang="zh-CN" altLang="en-US" sz="1400" b="1" kern="1200" dirty="0"/>
          </a:p>
        </p:txBody>
      </p:sp>
      <p:sp>
        <p:nvSpPr>
          <p:cNvPr id="69" name="任意多边形 68"/>
          <p:cNvSpPr/>
          <p:nvPr/>
        </p:nvSpPr>
        <p:spPr>
          <a:xfrm>
            <a:off x="336588" y="3717032"/>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岗位</a:t>
            </a:r>
            <a:r>
              <a:rPr lang="zh-CN" altLang="en-US" sz="1400" b="1" dirty="0" smtClean="0"/>
              <a:t>职业技能培养</a:t>
            </a:r>
            <a:endParaRPr lang="zh-CN" altLang="en-US" sz="1400" b="1" kern="1200" dirty="0"/>
          </a:p>
        </p:txBody>
      </p:sp>
      <p:sp>
        <p:nvSpPr>
          <p:cNvPr id="70" name="任意多边形 69"/>
          <p:cNvSpPr/>
          <p:nvPr/>
        </p:nvSpPr>
        <p:spPr>
          <a:xfrm>
            <a:off x="2784860" y="3717032"/>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综合职业能力提升</a:t>
            </a:r>
            <a:endParaRPr lang="zh-CN" altLang="en-US" sz="1400" b="1" kern="1200" dirty="0"/>
          </a:p>
        </p:txBody>
      </p:sp>
      <p:grpSp>
        <p:nvGrpSpPr>
          <p:cNvPr id="72" name="组合 71"/>
          <p:cNvGrpSpPr/>
          <p:nvPr/>
        </p:nvGrpSpPr>
        <p:grpSpPr>
          <a:xfrm>
            <a:off x="4661342" y="1988840"/>
            <a:ext cx="2952509" cy="2952509"/>
            <a:chOff x="8102174" y="2214512"/>
            <a:chExt cx="2952509" cy="2952509"/>
          </a:xfrm>
        </p:grpSpPr>
        <p:sp>
          <p:nvSpPr>
            <p:cNvPr id="73" name="空心弧 72"/>
            <p:cNvSpPr/>
            <p:nvPr/>
          </p:nvSpPr>
          <p:spPr>
            <a:xfrm>
              <a:off x="8102174" y="2214512"/>
              <a:ext cx="2952509" cy="2952509"/>
            </a:xfrm>
            <a:prstGeom prst="blockArc">
              <a:avLst>
                <a:gd name="adj1" fmla="val 10800000"/>
                <a:gd name="adj2" fmla="val 162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4" name="空心弧 73"/>
            <p:cNvSpPr/>
            <p:nvPr/>
          </p:nvSpPr>
          <p:spPr>
            <a:xfrm>
              <a:off x="8102174" y="2214512"/>
              <a:ext cx="2952509" cy="2952509"/>
            </a:xfrm>
            <a:prstGeom prst="blockArc">
              <a:avLst>
                <a:gd name="adj1" fmla="val 5400000"/>
                <a:gd name="adj2" fmla="val 108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5" name="空心弧 74"/>
            <p:cNvSpPr/>
            <p:nvPr/>
          </p:nvSpPr>
          <p:spPr>
            <a:xfrm>
              <a:off x="8102174" y="2214512"/>
              <a:ext cx="2952509" cy="2952509"/>
            </a:xfrm>
            <a:prstGeom prst="blockArc">
              <a:avLst>
                <a:gd name="adj1" fmla="val 0"/>
                <a:gd name="adj2" fmla="val 54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6" name="空心弧 75"/>
            <p:cNvSpPr/>
            <p:nvPr/>
          </p:nvSpPr>
          <p:spPr>
            <a:xfrm>
              <a:off x="8102174" y="2214512"/>
              <a:ext cx="2952509" cy="2952509"/>
            </a:xfrm>
            <a:prstGeom prst="blockArc">
              <a:avLst>
                <a:gd name="adj1" fmla="val 16200000"/>
                <a:gd name="adj2" fmla="val 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7" name="任意多边形 76"/>
            <p:cNvSpPr/>
            <p:nvPr/>
          </p:nvSpPr>
          <p:spPr>
            <a:xfrm>
              <a:off x="8898688" y="3011026"/>
              <a:ext cx="1359481" cy="135948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FFC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2400" b="1" dirty="0" smtClean="0"/>
                <a:t>四阶段</a:t>
              </a:r>
              <a:endParaRPr lang="zh-CN" altLang="en-US" sz="2400" b="1" kern="1200" dirty="0"/>
            </a:p>
          </p:txBody>
        </p:sp>
      </p:grpSp>
      <p:sp>
        <p:nvSpPr>
          <p:cNvPr id="80" name="任意多边形 79"/>
          <p:cNvSpPr/>
          <p:nvPr/>
        </p:nvSpPr>
        <p:spPr>
          <a:xfrm>
            <a:off x="4445318" y="3789040"/>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分岗轮训双实操阶段</a:t>
            </a:r>
            <a:endParaRPr lang="zh-CN" altLang="en-US" sz="1400" b="1" kern="1200" dirty="0"/>
          </a:p>
        </p:txBody>
      </p:sp>
      <p:sp>
        <p:nvSpPr>
          <p:cNvPr id="81" name="任意多边形 80"/>
          <p:cNvSpPr/>
          <p:nvPr/>
        </p:nvSpPr>
        <p:spPr>
          <a:xfrm>
            <a:off x="6893590" y="3789040"/>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综合会计业务实训阶段</a:t>
            </a:r>
            <a:endParaRPr lang="zh-CN" altLang="en-US" sz="1400" b="1" kern="1200" dirty="0"/>
          </a:p>
        </p:txBody>
      </p:sp>
      <p:grpSp>
        <p:nvGrpSpPr>
          <p:cNvPr id="82" name="组合 81"/>
          <p:cNvGrpSpPr/>
          <p:nvPr/>
        </p:nvGrpSpPr>
        <p:grpSpPr>
          <a:xfrm>
            <a:off x="8617508" y="1988840"/>
            <a:ext cx="2952509" cy="2952509"/>
            <a:chOff x="8102174" y="2214512"/>
            <a:chExt cx="2952509" cy="2952509"/>
          </a:xfrm>
        </p:grpSpPr>
        <p:sp>
          <p:nvSpPr>
            <p:cNvPr id="83" name="空心弧 82"/>
            <p:cNvSpPr/>
            <p:nvPr/>
          </p:nvSpPr>
          <p:spPr>
            <a:xfrm>
              <a:off x="8102174" y="2214512"/>
              <a:ext cx="2952509" cy="2952509"/>
            </a:xfrm>
            <a:prstGeom prst="blockArc">
              <a:avLst>
                <a:gd name="adj1" fmla="val 10800000"/>
                <a:gd name="adj2" fmla="val 162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4" name="空心弧 83"/>
            <p:cNvSpPr/>
            <p:nvPr/>
          </p:nvSpPr>
          <p:spPr>
            <a:xfrm>
              <a:off x="8102174" y="2214512"/>
              <a:ext cx="2952509" cy="2952509"/>
            </a:xfrm>
            <a:prstGeom prst="blockArc">
              <a:avLst>
                <a:gd name="adj1" fmla="val 5400000"/>
                <a:gd name="adj2" fmla="val 108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5" name="空心弧 84"/>
            <p:cNvSpPr/>
            <p:nvPr/>
          </p:nvSpPr>
          <p:spPr>
            <a:xfrm>
              <a:off x="8102174" y="2214512"/>
              <a:ext cx="2952509" cy="2952509"/>
            </a:xfrm>
            <a:prstGeom prst="blockArc">
              <a:avLst>
                <a:gd name="adj1" fmla="val 0"/>
                <a:gd name="adj2" fmla="val 540000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6" name="空心弧 85"/>
            <p:cNvSpPr/>
            <p:nvPr/>
          </p:nvSpPr>
          <p:spPr>
            <a:xfrm>
              <a:off x="8102174" y="2214512"/>
              <a:ext cx="2952509" cy="2952509"/>
            </a:xfrm>
            <a:prstGeom prst="blockArc">
              <a:avLst>
                <a:gd name="adj1" fmla="val 16200000"/>
                <a:gd name="adj2" fmla="val 0"/>
                <a:gd name="adj3" fmla="val 464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7" name="任意多边形 86"/>
            <p:cNvSpPr/>
            <p:nvPr/>
          </p:nvSpPr>
          <p:spPr>
            <a:xfrm>
              <a:off x="8898688" y="3011026"/>
              <a:ext cx="1359481" cy="135948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FFC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2400" b="1" dirty="0" smtClean="0"/>
                <a:t>五结合</a:t>
              </a:r>
              <a:endParaRPr lang="zh-CN" altLang="en-US" sz="2400" b="1" kern="1200" dirty="0"/>
            </a:p>
          </p:txBody>
        </p:sp>
      </p:grpSp>
      <p:sp>
        <p:nvSpPr>
          <p:cNvPr id="88" name="任意多边形 87"/>
          <p:cNvSpPr/>
          <p:nvPr/>
        </p:nvSpPr>
        <p:spPr>
          <a:xfrm>
            <a:off x="9553612" y="1628800"/>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现场老师评价</a:t>
            </a:r>
            <a:endParaRPr lang="zh-CN" altLang="en-US" sz="1400" b="1" kern="1200" dirty="0"/>
          </a:p>
        </p:txBody>
      </p:sp>
      <p:sp>
        <p:nvSpPr>
          <p:cNvPr id="89" name="任意多边形 88"/>
          <p:cNvSpPr/>
          <p:nvPr/>
        </p:nvSpPr>
        <p:spPr>
          <a:xfrm>
            <a:off x="8833532" y="4077072"/>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小组</a:t>
            </a:r>
            <a:endParaRPr lang="en-US" altLang="zh-CN" sz="1400" b="1" dirty="0" smtClean="0"/>
          </a:p>
          <a:p>
            <a:pPr lvl="0" algn="ctr" defTabSz="800100">
              <a:lnSpc>
                <a:spcPct val="90000"/>
              </a:lnSpc>
              <a:spcBef>
                <a:spcPct val="0"/>
              </a:spcBef>
              <a:spcAft>
                <a:spcPct val="35000"/>
              </a:spcAft>
            </a:pPr>
            <a:r>
              <a:rPr lang="zh-CN" altLang="en-US" sz="1400" b="1" dirty="0" smtClean="0"/>
              <a:t>互评</a:t>
            </a:r>
            <a:endParaRPr lang="zh-CN" altLang="en-US" sz="1400" b="1" kern="1200" dirty="0"/>
          </a:p>
        </p:txBody>
      </p:sp>
      <p:sp>
        <p:nvSpPr>
          <p:cNvPr id="90" name="任意多边形 89"/>
          <p:cNvSpPr/>
          <p:nvPr/>
        </p:nvSpPr>
        <p:spPr>
          <a:xfrm>
            <a:off x="10633732" y="4077072"/>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学校指导老师评价</a:t>
            </a:r>
            <a:endParaRPr lang="zh-CN" altLang="en-US" sz="1400" b="1" kern="1200" dirty="0"/>
          </a:p>
        </p:txBody>
      </p:sp>
      <p:sp>
        <p:nvSpPr>
          <p:cNvPr id="94" name="任意多边形 93"/>
          <p:cNvSpPr/>
          <p:nvPr/>
        </p:nvSpPr>
        <p:spPr>
          <a:xfrm>
            <a:off x="4445318" y="2204865"/>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理实一体课程学习阶段</a:t>
            </a:r>
            <a:endParaRPr lang="zh-CN" altLang="en-US" sz="1400" b="1" kern="1200" dirty="0"/>
          </a:p>
        </p:txBody>
      </p:sp>
      <p:sp>
        <p:nvSpPr>
          <p:cNvPr id="95" name="任意多边形 94"/>
          <p:cNvSpPr/>
          <p:nvPr/>
        </p:nvSpPr>
        <p:spPr>
          <a:xfrm>
            <a:off x="6893590" y="2204865"/>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顶岗实习阶段</a:t>
            </a:r>
            <a:endParaRPr lang="zh-CN" altLang="en-US" sz="1400" b="1" kern="1200" dirty="0"/>
          </a:p>
        </p:txBody>
      </p:sp>
      <p:sp>
        <p:nvSpPr>
          <p:cNvPr id="119" name="任意多边形 118"/>
          <p:cNvSpPr/>
          <p:nvPr/>
        </p:nvSpPr>
        <p:spPr>
          <a:xfrm>
            <a:off x="8329476" y="2420888"/>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学生</a:t>
            </a:r>
            <a:endParaRPr lang="en-US" altLang="zh-CN" sz="1400" b="1" dirty="0" smtClean="0"/>
          </a:p>
          <a:p>
            <a:pPr lvl="0" algn="ctr" defTabSz="800100">
              <a:lnSpc>
                <a:spcPct val="90000"/>
              </a:lnSpc>
              <a:spcBef>
                <a:spcPct val="0"/>
              </a:spcBef>
              <a:spcAft>
                <a:spcPct val="35000"/>
              </a:spcAft>
            </a:pPr>
            <a:r>
              <a:rPr lang="zh-CN" altLang="en-US" sz="1400" b="1" dirty="0" smtClean="0"/>
              <a:t>自评</a:t>
            </a:r>
            <a:endParaRPr lang="zh-CN" altLang="en-US" sz="1400" b="1" kern="1200" dirty="0"/>
          </a:p>
        </p:txBody>
      </p:sp>
      <p:sp>
        <p:nvSpPr>
          <p:cNvPr id="120" name="任意多边形 119"/>
          <p:cNvSpPr/>
          <p:nvPr/>
        </p:nvSpPr>
        <p:spPr>
          <a:xfrm>
            <a:off x="10849756" y="2420888"/>
            <a:ext cx="1008111" cy="1008111"/>
          </a:xfrm>
          <a:custGeom>
            <a:avLst/>
            <a:gdLst>
              <a:gd name="connsiteX0" fmla="*/ 0 w 1359481"/>
              <a:gd name="connsiteY0" fmla="*/ 679741 h 1359481"/>
              <a:gd name="connsiteX1" fmla="*/ 199092 w 1359481"/>
              <a:gd name="connsiteY1" fmla="*/ 199092 h 1359481"/>
              <a:gd name="connsiteX2" fmla="*/ 679742 w 1359481"/>
              <a:gd name="connsiteY2" fmla="*/ 1 h 1359481"/>
              <a:gd name="connsiteX3" fmla="*/ 1160391 w 1359481"/>
              <a:gd name="connsiteY3" fmla="*/ 199093 h 1359481"/>
              <a:gd name="connsiteX4" fmla="*/ 1359482 w 1359481"/>
              <a:gd name="connsiteY4" fmla="*/ 679743 h 1359481"/>
              <a:gd name="connsiteX5" fmla="*/ 1160390 w 1359481"/>
              <a:gd name="connsiteY5" fmla="*/ 1160393 h 1359481"/>
              <a:gd name="connsiteX6" fmla="*/ 679740 w 1359481"/>
              <a:gd name="connsiteY6" fmla="*/ 1359484 h 1359481"/>
              <a:gd name="connsiteX7" fmla="*/ 199091 w 1359481"/>
              <a:gd name="connsiteY7" fmla="*/ 1160392 h 1359481"/>
              <a:gd name="connsiteX8" fmla="*/ 0 w 1359481"/>
              <a:gd name="connsiteY8" fmla="*/ 679742 h 1359481"/>
              <a:gd name="connsiteX9" fmla="*/ 0 w 1359481"/>
              <a:gd name="connsiteY9" fmla="*/ 679741 h 1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481" h="1359481">
                <a:moveTo>
                  <a:pt x="0" y="679741"/>
                </a:moveTo>
                <a:cubicBezTo>
                  <a:pt x="0" y="499462"/>
                  <a:pt x="71616" y="326568"/>
                  <a:pt x="199092" y="199092"/>
                </a:cubicBezTo>
                <a:cubicBezTo>
                  <a:pt x="326568" y="71616"/>
                  <a:pt x="499463" y="1"/>
                  <a:pt x="679742" y="1"/>
                </a:cubicBezTo>
                <a:cubicBezTo>
                  <a:pt x="860021" y="1"/>
                  <a:pt x="1032915" y="71617"/>
                  <a:pt x="1160391" y="199093"/>
                </a:cubicBezTo>
                <a:cubicBezTo>
                  <a:pt x="1287867" y="326569"/>
                  <a:pt x="1359482" y="499464"/>
                  <a:pt x="1359482" y="679743"/>
                </a:cubicBezTo>
                <a:cubicBezTo>
                  <a:pt x="1359482" y="860022"/>
                  <a:pt x="1287867" y="1032916"/>
                  <a:pt x="1160390" y="1160393"/>
                </a:cubicBezTo>
                <a:cubicBezTo>
                  <a:pt x="1032914" y="1287869"/>
                  <a:pt x="860019" y="1359484"/>
                  <a:pt x="679740" y="1359484"/>
                </a:cubicBezTo>
                <a:cubicBezTo>
                  <a:pt x="499461" y="1359484"/>
                  <a:pt x="326567" y="1287868"/>
                  <a:pt x="199091" y="1160392"/>
                </a:cubicBezTo>
                <a:cubicBezTo>
                  <a:pt x="71615" y="1032916"/>
                  <a:pt x="0" y="860021"/>
                  <a:pt x="0" y="679742"/>
                </a:cubicBezTo>
                <a:lnTo>
                  <a:pt x="0" y="679741"/>
                </a:lnTo>
                <a:close/>
              </a:path>
            </a:pathLst>
          </a:custGeom>
          <a:solidFill>
            <a:srgbClr val="0070C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1952" tIns="221951" rIns="221952" bIns="221951" numCol="1" spcCol="1270" anchor="ctr" anchorCtr="0">
            <a:noAutofit/>
          </a:bodyPr>
          <a:lstStyle/>
          <a:p>
            <a:pPr lvl="0" algn="ctr" defTabSz="800100">
              <a:lnSpc>
                <a:spcPct val="90000"/>
              </a:lnSpc>
              <a:spcBef>
                <a:spcPct val="0"/>
              </a:spcBef>
              <a:spcAft>
                <a:spcPct val="35000"/>
              </a:spcAft>
            </a:pPr>
            <a:r>
              <a:rPr lang="zh-CN" altLang="en-US" sz="1400" b="1" dirty="0" smtClean="0"/>
              <a:t>实习单位意见</a:t>
            </a:r>
            <a:endParaRPr lang="zh-CN" altLang="en-US" sz="1400" b="1" kern="1200" dirty="0"/>
          </a:p>
        </p:txBody>
      </p:sp>
      <p:cxnSp>
        <p:nvCxnSpPr>
          <p:cNvPr id="152" name="直接连接符 151"/>
          <p:cNvCxnSpPr/>
          <p:nvPr/>
        </p:nvCxnSpPr>
        <p:spPr>
          <a:xfrm>
            <a:off x="4076371" y="1196752"/>
            <a:ext cx="0" cy="5040560"/>
          </a:xfrm>
          <a:prstGeom prst="line">
            <a:avLst/>
          </a:prstGeom>
          <a:ln w="158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8180827" y="1196752"/>
            <a:ext cx="0" cy="5040560"/>
          </a:xfrm>
          <a:prstGeom prst="line">
            <a:avLst/>
          </a:prstGeom>
          <a:ln w="158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4" name="环形箭头 39"/>
          <p:cNvSpPr>
            <a:spLocks noChangeArrowheads="1"/>
          </p:cNvSpPr>
          <p:nvPr/>
        </p:nvSpPr>
        <p:spPr bwMode="auto">
          <a:xfrm rot="447355" flipH="1">
            <a:off x="1037777" y="2564904"/>
            <a:ext cx="856896" cy="1008112"/>
          </a:xfrm>
          <a:custGeom>
            <a:avLst/>
            <a:gdLst>
              <a:gd name="T0" fmla="*/ 248457311 w 21600"/>
              <a:gd name="T1" fmla="*/ 40357231 h 21600"/>
              <a:gd name="T2" fmla="*/ 117328467 w 21600"/>
              <a:gd name="T3" fmla="*/ 3915753 h 21600"/>
              <a:gd name="T4" fmla="*/ 237492400 w 21600"/>
              <a:gd name="T5" fmla="*/ 43511784 h 21600"/>
              <a:gd name="T6" fmla="*/ 252899316 w 21600"/>
              <a:gd name="T7" fmla="*/ 136391711 h 21600"/>
              <a:gd name="T8" fmla="*/ 197794776 w 21600"/>
              <a:gd name="T9" fmla="*/ 137845530 h 21600"/>
              <a:gd name="T10" fmla="*/ 195202559 w 21600"/>
              <a:gd name="T11" fmla="*/ 10678729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37" y="17390"/>
                </a:moveTo>
                <a:cubicBezTo>
                  <a:pt x="19678" y="15587"/>
                  <a:pt x="20588" y="13237"/>
                  <a:pt x="20588" y="10800"/>
                </a:cubicBezTo>
                <a:cubicBezTo>
                  <a:pt x="20588" y="5394"/>
                  <a:pt x="16205" y="1012"/>
                  <a:pt x="10800" y="1012"/>
                </a:cubicBezTo>
                <a:cubicBezTo>
                  <a:pt x="10431" y="1011"/>
                  <a:pt x="10064" y="1032"/>
                  <a:pt x="9698" y="1074"/>
                </a:cubicBezTo>
                <a:lnTo>
                  <a:pt x="9584" y="68"/>
                </a:lnTo>
                <a:cubicBezTo>
                  <a:pt x="9988" y="22"/>
                  <a:pt x="10393" y="0"/>
                  <a:pt x="10799" y="0"/>
                </a:cubicBezTo>
                <a:cubicBezTo>
                  <a:pt x="16764" y="0"/>
                  <a:pt x="21600" y="4835"/>
                  <a:pt x="21600" y="10800"/>
                </a:cubicBezTo>
                <a:cubicBezTo>
                  <a:pt x="21600" y="13489"/>
                  <a:pt x="20596" y="16082"/>
                  <a:pt x="18785" y="18071"/>
                </a:cubicBezTo>
                <a:lnTo>
                  <a:pt x="20781" y="19889"/>
                </a:lnTo>
                <a:lnTo>
                  <a:pt x="16253" y="20101"/>
                </a:lnTo>
                <a:lnTo>
                  <a:pt x="16040" y="15572"/>
                </a:lnTo>
                <a:lnTo>
                  <a:pt x="18037" y="17390"/>
                </a:lnTo>
                <a:close/>
              </a:path>
            </a:pathLst>
          </a:custGeom>
          <a:solidFill>
            <a:srgbClr val="A9BADC"/>
          </a:solidFill>
          <a:ln w="9525">
            <a:noFill/>
            <a:miter lim="800000"/>
          </a:ln>
        </p:spPr>
        <p:txBody>
          <a:bodyPr/>
          <a:lstStyle/>
          <a:p>
            <a:endParaRPr lang="zh-CN" altLang="en-US"/>
          </a:p>
        </p:txBody>
      </p:sp>
      <p:sp>
        <p:nvSpPr>
          <p:cNvPr id="155" name="环形箭头 39"/>
          <p:cNvSpPr>
            <a:spLocks noChangeArrowheads="1"/>
          </p:cNvSpPr>
          <p:nvPr/>
        </p:nvSpPr>
        <p:spPr bwMode="auto">
          <a:xfrm rot="20172687" flipH="1">
            <a:off x="5204018" y="3048287"/>
            <a:ext cx="856896" cy="1008112"/>
          </a:xfrm>
          <a:custGeom>
            <a:avLst/>
            <a:gdLst>
              <a:gd name="T0" fmla="*/ 248457311 w 21600"/>
              <a:gd name="T1" fmla="*/ 40357231 h 21600"/>
              <a:gd name="T2" fmla="*/ 117328467 w 21600"/>
              <a:gd name="T3" fmla="*/ 3915753 h 21600"/>
              <a:gd name="T4" fmla="*/ 237492400 w 21600"/>
              <a:gd name="T5" fmla="*/ 43511784 h 21600"/>
              <a:gd name="T6" fmla="*/ 252899316 w 21600"/>
              <a:gd name="T7" fmla="*/ 136391711 h 21600"/>
              <a:gd name="T8" fmla="*/ 197794776 w 21600"/>
              <a:gd name="T9" fmla="*/ 137845530 h 21600"/>
              <a:gd name="T10" fmla="*/ 195202559 w 21600"/>
              <a:gd name="T11" fmla="*/ 10678729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37" y="17390"/>
                </a:moveTo>
                <a:cubicBezTo>
                  <a:pt x="19678" y="15587"/>
                  <a:pt x="20588" y="13237"/>
                  <a:pt x="20588" y="10800"/>
                </a:cubicBezTo>
                <a:cubicBezTo>
                  <a:pt x="20588" y="5394"/>
                  <a:pt x="16205" y="1012"/>
                  <a:pt x="10800" y="1012"/>
                </a:cubicBezTo>
                <a:cubicBezTo>
                  <a:pt x="10431" y="1011"/>
                  <a:pt x="10064" y="1032"/>
                  <a:pt x="9698" y="1074"/>
                </a:cubicBezTo>
                <a:lnTo>
                  <a:pt x="9584" y="68"/>
                </a:lnTo>
                <a:cubicBezTo>
                  <a:pt x="9988" y="22"/>
                  <a:pt x="10393" y="0"/>
                  <a:pt x="10799" y="0"/>
                </a:cubicBezTo>
                <a:cubicBezTo>
                  <a:pt x="16764" y="0"/>
                  <a:pt x="21600" y="4835"/>
                  <a:pt x="21600" y="10800"/>
                </a:cubicBezTo>
                <a:cubicBezTo>
                  <a:pt x="21600" y="13489"/>
                  <a:pt x="20596" y="16082"/>
                  <a:pt x="18785" y="18071"/>
                </a:cubicBezTo>
                <a:lnTo>
                  <a:pt x="20781" y="19889"/>
                </a:lnTo>
                <a:lnTo>
                  <a:pt x="16253" y="20101"/>
                </a:lnTo>
                <a:lnTo>
                  <a:pt x="16040" y="15572"/>
                </a:lnTo>
                <a:lnTo>
                  <a:pt x="18037" y="17390"/>
                </a:lnTo>
                <a:close/>
              </a:path>
            </a:pathLst>
          </a:custGeom>
          <a:solidFill>
            <a:srgbClr val="A9BADC"/>
          </a:solidFill>
          <a:ln w="9525">
            <a:noFill/>
            <a:miter lim="800000"/>
          </a:ln>
        </p:spPr>
        <p:txBody>
          <a:bodyPr/>
          <a:lstStyle/>
          <a:p>
            <a:endParaRPr lang="zh-CN" altLang="en-US"/>
          </a:p>
        </p:txBody>
      </p:sp>
      <p:sp>
        <p:nvSpPr>
          <p:cNvPr id="156" name="环形箭头 39"/>
          <p:cNvSpPr>
            <a:spLocks noChangeArrowheads="1"/>
          </p:cNvSpPr>
          <p:nvPr/>
        </p:nvSpPr>
        <p:spPr bwMode="auto">
          <a:xfrm rot="19790262" flipH="1">
            <a:off x="9205382" y="3211113"/>
            <a:ext cx="755773" cy="885010"/>
          </a:xfrm>
          <a:custGeom>
            <a:avLst/>
            <a:gdLst>
              <a:gd name="T0" fmla="*/ 248457311 w 21600"/>
              <a:gd name="T1" fmla="*/ 40357231 h 21600"/>
              <a:gd name="T2" fmla="*/ 117328467 w 21600"/>
              <a:gd name="T3" fmla="*/ 3915753 h 21600"/>
              <a:gd name="T4" fmla="*/ 237492400 w 21600"/>
              <a:gd name="T5" fmla="*/ 43511784 h 21600"/>
              <a:gd name="T6" fmla="*/ 252899316 w 21600"/>
              <a:gd name="T7" fmla="*/ 136391711 h 21600"/>
              <a:gd name="T8" fmla="*/ 197794776 w 21600"/>
              <a:gd name="T9" fmla="*/ 137845530 h 21600"/>
              <a:gd name="T10" fmla="*/ 195202559 w 21600"/>
              <a:gd name="T11" fmla="*/ 10678729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37" y="17390"/>
                </a:moveTo>
                <a:cubicBezTo>
                  <a:pt x="19678" y="15587"/>
                  <a:pt x="20588" y="13237"/>
                  <a:pt x="20588" y="10800"/>
                </a:cubicBezTo>
                <a:cubicBezTo>
                  <a:pt x="20588" y="5394"/>
                  <a:pt x="16205" y="1012"/>
                  <a:pt x="10800" y="1012"/>
                </a:cubicBezTo>
                <a:cubicBezTo>
                  <a:pt x="10431" y="1011"/>
                  <a:pt x="10064" y="1032"/>
                  <a:pt x="9698" y="1074"/>
                </a:cubicBezTo>
                <a:lnTo>
                  <a:pt x="9584" y="68"/>
                </a:lnTo>
                <a:cubicBezTo>
                  <a:pt x="9988" y="22"/>
                  <a:pt x="10393" y="0"/>
                  <a:pt x="10799" y="0"/>
                </a:cubicBezTo>
                <a:cubicBezTo>
                  <a:pt x="16764" y="0"/>
                  <a:pt x="21600" y="4835"/>
                  <a:pt x="21600" y="10800"/>
                </a:cubicBezTo>
                <a:cubicBezTo>
                  <a:pt x="21600" y="13489"/>
                  <a:pt x="20596" y="16082"/>
                  <a:pt x="18785" y="18071"/>
                </a:cubicBezTo>
                <a:lnTo>
                  <a:pt x="20781" y="19889"/>
                </a:lnTo>
                <a:lnTo>
                  <a:pt x="16253" y="20101"/>
                </a:lnTo>
                <a:lnTo>
                  <a:pt x="16040" y="15572"/>
                </a:lnTo>
                <a:lnTo>
                  <a:pt x="18037" y="17390"/>
                </a:lnTo>
                <a:close/>
              </a:path>
            </a:pathLst>
          </a:custGeom>
          <a:solidFill>
            <a:srgbClr val="A9BADC"/>
          </a:solidFill>
          <a:ln w="9525">
            <a:noFill/>
            <a:miter lim="800000"/>
          </a:ln>
        </p:spPr>
        <p:txBody>
          <a:bodyPr/>
          <a:lstStyle/>
          <a:p>
            <a:endParaRPr lang="zh-CN" altLang="en-US"/>
          </a:p>
        </p:txBody>
      </p:sp>
      <p:sp>
        <p:nvSpPr>
          <p:cNvPr id="157" name="TextBox 156"/>
          <p:cNvSpPr txBox="1"/>
          <p:nvPr/>
        </p:nvSpPr>
        <p:spPr>
          <a:xfrm>
            <a:off x="913011" y="5445224"/>
            <a:ext cx="2262158" cy="369332"/>
          </a:xfrm>
          <a:prstGeom prst="rect">
            <a:avLst/>
          </a:prstGeom>
          <a:noFill/>
        </p:spPr>
        <p:txBody>
          <a:bodyPr wrap="none" rtlCol="0">
            <a:spAutoFit/>
          </a:bodyPr>
          <a:lstStyle/>
          <a:p>
            <a:r>
              <a:rPr lang="zh-CN" altLang="en-US" b="1" dirty="0" smtClean="0">
                <a:solidFill>
                  <a:schemeClr val="tx1">
                    <a:lumMod val="75000"/>
                    <a:lumOff val="25000"/>
                  </a:schemeClr>
                </a:solidFill>
              </a:rPr>
              <a:t>“三强化”人才培养</a:t>
            </a:r>
            <a:endParaRPr lang="zh-CN" altLang="en-US" b="1" dirty="0">
              <a:solidFill>
                <a:schemeClr val="tx1">
                  <a:lumMod val="75000"/>
                  <a:lumOff val="25000"/>
                </a:schemeClr>
              </a:solidFill>
            </a:endParaRPr>
          </a:p>
        </p:txBody>
      </p:sp>
      <p:sp>
        <p:nvSpPr>
          <p:cNvPr id="158" name="TextBox 157"/>
          <p:cNvSpPr txBox="1"/>
          <p:nvPr/>
        </p:nvSpPr>
        <p:spPr>
          <a:xfrm>
            <a:off x="5233491" y="5445224"/>
            <a:ext cx="2262158" cy="369332"/>
          </a:xfrm>
          <a:prstGeom prst="rect">
            <a:avLst/>
          </a:prstGeom>
          <a:noFill/>
        </p:spPr>
        <p:txBody>
          <a:bodyPr wrap="none" rtlCol="0">
            <a:spAutoFit/>
          </a:bodyPr>
          <a:lstStyle/>
          <a:p>
            <a:r>
              <a:rPr lang="zh-CN" altLang="en-US" b="1" dirty="0" smtClean="0">
                <a:solidFill>
                  <a:schemeClr val="tx1">
                    <a:lumMod val="75000"/>
                    <a:lumOff val="25000"/>
                  </a:schemeClr>
                </a:solidFill>
              </a:rPr>
              <a:t>“四阶段”人才培养</a:t>
            </a:r>
            <a:endParaRPr lang="zh-CN" altLang="en-US" b="1" dirty="0">
              <a:solidFill>
                <a:schemeClr val="tx1">
                  <a:lumMod val="75000"/>
                  <a:lumOff val="25000"/>
                </a:schemeClr>
              </a:solidFill>
            </a:endParaRPr>
          </a:p>
        </p:txBody>
      </p:sp>
      <p:sp>
        <p:nvSpPr>
          <p:cNvPr id="159" name="TextBox 158"/>
          <p:cNvSpPr txBox="1"/>
          <p:nvPr/>
        </p:nvSpPr>
        <p:spPr>
          <a:xfrm>
            <a:off x="8977907" y="5445224"/>
            <a:ext cx="2262158" cy="369332"/>
          </a:xfrm>
          <a:prstGeom prst="rect">
            <a:avLst/>
          </a:prstGeom>
          <a:noFill/>
        </p:spPr>
        <p:txBody>
          <a:bodyPr wrap="none" rtlCol="0">
            <a:spAutoFit/>
          </a:bodyPr>
          <a:lstStyle/>
          <a:p>
            <a:r>
              <a:rPr lang="zh-CN" altLang="en-US" b="1" dirty="0" smtClean="0">
                <a:solidFill>
                  <a:schemeClr val="tx1">
                    <a:lumMod val="75000"/>
                    <a:lumOff val="25000"/>
                  </a:schemeClr>
                </a:solidFill>
              </a:rPr>
              <a:t>“五结合”考核评价</a:t>
            </a:r>
            <a:endParaRPr lang="zh-CN" altLang="en-US"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250"/>
                                        <p:tgtEl>
                                          <p:spTgt spid="79"/>
                                        </p:tgtEl>
                                      </p:cBhvr>
                                    </p:animEffect>
                                  </p:childTnLst>
                                </p:cTn>
                              </p:par>
                              <p:par>
                                <p:cTn id="8" presetID="22" presetClass="entr" presetSubtype="1" fill="hold" grpId="0" nodeType="withEffect">
                                  <p:stCondLst>
                                    <p:cond delay="2400"/>
                                  </p:stCondLst>
                                  <p:childTnLst>
                                    <p:set>
                                      <p:cBhvr>
                                        <p:cTn id="9" dur="1" fill="hold">
                                          <p:stCondLst>
                                            <p:cond delay="0"/>
                                          </p:stCondLst>
                                        </p:cTn>
                                        <p:tgtEl>
                                          <p:spTgt spid="154"/>
                                        </p:tgtEl>
                                        <p:attrNameLst>
                                          <p:attrName>style.visibility</p:attrName>
                                        </p:attrNameLst>
                                      </p:cBhvr>
                                      <p:to>
                                        <p:strVal val="visible"/>
                                      </p:to>
                                    </p:set>
                                    <p:animEffect>
                                      <p:cBhvr>
                                        <p:cTn id="10" dur="500"/>
                                        <p:tgtEl>
                                          <p:spTgt spid="154"/>
                                        </p:tgtEl>
                                      </p:cBhvr>
                                    </p:animEffect>
                                  </p:childTnLst>
                                </p:cTn>
                              </p:par>
                              <p:par>
                                <p:cTn id="11" presetID="22" presetClass="entr" presetSubtype="1" fill="hold" grpId="0" nodeType="withEffect">
                                  <p:stCondLst>
                                    <p:cond delay="2400"/>
                                  </p:stCondLst>
                                  <p:childTnLst>
                                    <p:set>
                                      <p:cBhvr>
                                        <p:cTn id="12" dur="1" fill="hold">
                                          <p:stCondLst>
                                            <p:cond delay="0"/>
                                          </p:stCondLst>
                                        </p:cTn>
                                        <p:tgtEl>
                                          <p:spTgt spid="155"/>
                                        </p:tgtEl>
                                        <p:attrNameLst>
                                          <p:attrName>style.visibility</p:attrName>
                                        </p:attrNameLst>
                                      </p:cBhvr>
                                      <p:to>
                                        <p:strVal val="visible"/>
                                      </p:to>
                                    </p:set>
                                    <p:animEffect>
                                      <p:cBhvr>
                                        <p:cTn id="13" dur="500"/>
                                        <p:tgtEl>
                                          <p:spTgt spid="155"/>
                                        </p:tgtEl>
                                      </p:cBhvr>
                                    </p:animEffect>
                                  </p:childTnLst>
                                </p:cTn>
                              </p:par>
                              <p:par>
                                <p:cTn id="14" presetID="22" presetClass="entr" presetSubtype="1" fill="hold" grpId="0" nodeType="withEffect">
                                  <p:stCondLst>
                                    <p:cond delay="2400"/>
                                  </p:stCondLst>
                                  <p:childTnLst>
                                    <p:set>
                                      <p:cBhvr>
                                        <p:cTn id="15" dur="1" fill="hold">
                                          <p:stCondLst>
                                            <p:cond delay="0"/>
                                          </p:stCondLst>
                                        </p:cTn>
                                        <p:tgtEl>
                                          <p:spTgt spid="156"/>
                                        </p:tgtEl>
                                        <p:attrNameLst>
                                          <p:attrName>style.visibility</p:attrName>
                                        </p:attrNameLst>
                                      </p:cBhvr>
                                      <p:to>
                                        <p:strVal val="visible"/>
                                      </p:to>
                                    </p:set>
                                    <p:animEffect>
                                      <p:cBhvr>
                                        <p:cTn id="16"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154" grpId="0" animBg="1"/>
      <p:bldP spid="155" grpId="0" animBg="1"/>
      <p:bldP spid="1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2254006"/>
            <a:ext cx="8444000" cy="218310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42" name="组合 41"/>
          <p:cNvGrpSpPr/>
          <p:nvPr/>
        </p:nvGrpSpPr>
        <p:grpSpPr>
          <a:xfrm>
            <a:off x="1129035" y="1196752"/>
            <a:ext cx="1728192" cy="1728192"/>
            <a:chOff x="1417067" y="908720"/>
            <a:chExt cx="1728192" cy="1728192"/>
          </a:xfrm>
        </p:grpSpPr>
        <p:grpSp>
          <p:nvGrpSpPr>
            <p:cNvPr id="4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smtClean="0">
                  <a:solidFill>
                    <a:srgbClr val="0070C0"/>
                  </a:solidFill>
                  <a:latin typeface="Impact MT Std" pitchFamily="34" charset="0"/>
                  <a:ea typeface="微软雅黑" panose="020B0503020204020204" pitchFamily="34" charset="-122"/>
                  <a:sym typeface="微软雅黑" panose="020B0503020204020204" pitchFamily="34" charset="-122"/>
                </a:rPr>
                <a:t>1</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65" name="TextBox 7"/>
          <p:cNvSpPr>
            <a:spLocks noChangeArrowheads="1"/>
          </p:cNvSpPr>
          <p:nvPr/>
        </p:nvSpPr>
        <p:spPr bwMode="auto">
          <a:xfrm>
            <a:off x="2391377" y="3127809"/>
            <a:ext cx="741242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6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专业建设基本情况</a:t>
            </a:r>
            <a:endParaRPr lang="zh-CN" altLang="en-US" sz="36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7"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0"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9"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2"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1000"/>
                                        <p:tgtEl>
                                          <p:spTgt spid="4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anim calcmode="lin" valueType="num">
                                      <p:cBhvr>
                                        <p:cTn id="12" dur="500" fill="hold"/>
                                        <p:tgtEl>
                                          <p:spTgt spid="42"/>
                                        </p:tgtEl>
                                        <p:attrNameLst>
                                          <p:attrName>ppt_x</p:attrName>
                                        </p:attrNameLst>
                                      </p:cBhvr>
                                      <p:tavLst>
                                        <p:tav tm="0">
                                          <p:val>
                                            <p:strVal val="#ppt_x"/>
                                          </p:val>
                                        </p:tav>
                                        <p:tav tm="100000">
                                          <p:val>
                                            <p:strVal val="#ppt_x"/>
                                          </p:val>
                                        </p:tav>
                                      </p:tavLst>
                                    </p:anim>
                                    <p:anim calcmode="lin" valueType="num">
                                      <p:cBhvr>
                                        <p:cTn id="13" dur="500" fill="hold"/>
                                        <p:tgtEl>
                                          <p:spTgt spid="4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75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1+#ppt_w/2"/>
                                          </p:val>
                                        </p:tav>
                                        <p:tav tm="100000">
                                          <p:val>
                                            <p:strVal val="#ppt_x"/>
                                          </p:val>
                                        </p:tav>
                                      </p:tavLst>
                                    </p:anim>
                                    <p:anim calcmode="lin" valueType="num">
                                      <p:cBhvr additive="base">
                                        <p:cTn id="23" dur="500" fill="hold"/>
                                        <p:tgtEl>
                                          <p:spTgt spid="47"/>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75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1+#ppt_w/2"/>
                                          </p:val>
                                        </p:tav>
                                        <p:tav tm="100000">
                                          <p:val>
                                            <p:strVal val="#ppt_x"/>
                                          </p:val>
                                        </p:tav>
                                      </p:tavLst>
                                    </p:anim>
                                    <p:anim calcmode="lin" valueType="num">
                                      <p:cBhvr additive="base">
                                        <p:cTn id="27" dur="500" fill="hold"/>
                                        <p:tgtEl>
                                          <p:spTgt spid="50"/>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75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1+#ppt_w/2"/>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par>
                                <p:cTn id="32" presetID="2" presetClass="entr" presetSubtype="6" fill="hold" nodeType="withEffect">
                                  <p:stCondLst>
                                    <p:cond delay="750"/>
                                  </p:stCondLst>
                                  <p:childTnLst>
                                    <p:set>
                                      <p:cBhvr>
                                        <p:cTn id="33" dur="1" fill="hold">
                                          <p:stCondLst>
                                            <p:cond delay="0"/>
                                          </p:stCondLst>
                                        </p:cTn>
                                        <p:tgtEl>
                                          <p:spTgt spid="59"/>
                                        </p:tgtEl>
                                        <p:attrNameLst>
                                          <p:attrName>style.visibility</p:attrName>
                                        </p:attrNameLst>
                                      </p:cBhvr>
                                      <p:to>
                                        <p:strVal val="visible"/>
                                      </p:to>
                                    </p:set>
                                    <p:anim calcmode="lin" valueType="num">
                                      <p:cBhvr additive="base">
                                        <p:cTn id="34" dur="500" fill="hold"/>
                                        <p:tgtEl>
                                          <p:spTgt spid="59"/>
                                        </p:tgtEl>
                                        <p:attrNameLst>
                                          <p:attrName>ppt_x</p:attrName>
                                        </p:attrNameLst>
                                      </p:cBhvr>
                                      <p:tavLst>
                                        <p:tav tm="0">
                                          <p:val>
                                            <p:strVal val="1+#ppt_w/2"/>
                                          </p:val>
                                        </p:tav>
                                        <p:tav tm="100000">
                                          <p:val>
                                            <p:strVal val="#ppt_x"/>
                                          </p:val>
                                        </p:tav>
                                      </p:tavLst>
                                    </p:anim>
                                    <p:anim calcmode="lin" valueType="num">
                                      <p:cBhvr additive="base">
                                        <p:cTn id="35" dur="500" fill="hold"/>
                                        <p:tgtEl>
                                          <p:spTgt spid="5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750"/>
                                  </p:stCondLst>
                                  <p:childTnLst>
                                    <p:set>
                                      <p:cBhvr>
                                        <p:cTn id="37" dur="1" fill="hold">
                                          <p:stCondLst>
                                            <p:cond delay="0"/>
                                          </p:stCondLst>
                                        </p:cTn>
                                        <p:tgtEl>
                                          <p:spTgt spid="62"/>
                                        </p:tgtEl>
                                        <p:attrNameLst>
                                          <p:attrName>style.visibility</p:attrName>
                                        </p:attrNameLst>
                                      </p:cBhvr>
                                      <p:to>
                                        <p:strVal val="visible"/>
                                      </p:to>
                                    </p:set>
                                    <p:anim calcmode="lin" valueType="num">
                                      <p:cBhvr additive="base">
                                        <p:cTn id="38" dur="500" fill="hold"/>
                                        <p:tgtEl>
                                          <p:spTgt spid="62"/>
                                        </p:tgtEl>
                                        <p:attrNameLst>
                                          <p:attrName>ppt_x</p:attrName>
                                        </p:attrNameLst>
                                      </p:cBhvr>
                                      <p:tavLst>
                                        <p:tav tm="0">
                                          <p:val>
                                            <p:strVal val="1+#ppt_w/2"/>
                                          </p:val>
                                        </p:tav>
                                        <p:tav tm="100000">
                                          <p:val>
                                            <p:strVal val="#ppt_x"/>
                                          </p:val>
                                        </p:tav>
                                      </p:tavLst>
                                    </p:anim>
                                    <p:anim calcmode="lin" valueType="num">
                                      <p:cBhvr additive="base">
                                        <p:cTn id="39" dur="500" fill="hold"/>
                                        <p:tgtEl>
                                          <p:spTgt spid="62"/>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1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7" name="AutoShape 14"/>
          <p:cNvSpPr>
            <a:spLocks noChangeAspect="1" noChangeArrowheads="1"/>
          </p:cNvSpPr>
          <p:nvPr/>
        </p:nvSpPr>
        <p:spPr bwMode="auto">
          <a:xfrm>
            <a:off x="5089475" y="2779911"/>
            <a:ext cx="2090985" cy="719138"/>
          </a:xfrm>
          <a:prstGeom prst="roundRect">
            <a:avLst>
              <a:gd name="adj" fmla="val 11921"/>
            </a:avLst>
          </a:prstGeom>
          <a:solidFill>
            <a:srgbClr val="FF9933"/>
          </a:solidFill>
          <a:ln w="25400">
            <a:solidFill>
              <a:srgbClr val="FEFFFF"/>
            </a:solidFill>
            <a:round/>
          </a:ln>
          <a:effectLst>
            <a:outerShdw dist="53882" dir="2700000" algn="ctr" rotWithShape="0">
              <a:srgbClr val="000000">
                <a:alpha val="50000"/>
              </a:srgbClr>
            </a:outerShdw>
          </a:effectLst>
        </p:spPr>
        <p:txBody>
          <a:bodyPr wrap="none" anchor="ctr"/>
          <a:lstStyle/>
          <a:p>
            <a:pPr>
              <a:defRPr/>
            </a:pPr>
            <a:endParaRPr lang="zh-CN" altLang="en-US">
              <a:latin typeface="Arial" panose="020B0604020202020204" pitchFamily="34" charset="0"/>
            </a:endParaRPr>
          </a:p>
        </p:txBody>
      </p:sp>
      <p:pic>
        <p:nvPicPr>
          <p:cNvPr id="18445" name="Picture 15" descr="Picture4"/>
          <p:cNvPicPr>
            <a:picLocks noChangeAspect="1" noChangeArrowheads="1"/>
          </p:cNvPicPr>
          <p:nvPr/>
        </p:nvPicPr>
        <p:blipFill>
          <a:blip r:embed="rId1" cstate="print"/>
          <a:srcRect/>
          <a:stretch>
            <a:fillRect/>
          </a:stretch>
        </p:blipFill>
        <p:spPr bwMode="auto">
          <a:xfrm>
            <a:off x="5162528" y="2851350"/>
            <a:ext cx="503435" cy="433387"/>
          </a:xfrm>
          <a:prstGeom prst="rect">
            <a:avLst/>
          </a:prstGeom>
          <a:noFill/>
          <a:ln w="9525">
            <a:noFill/>
            <a:miter lim="800000"/>
            <a:headEnd/>
            <a:tailEnd/>
          </a:ln>
        </p:spPr>
      </p:pic>
      <p:sp>
        <p:nvSpPr>
          <p:cNvPr id="19469" name="AutoShape 16"/>
          <p:cNvSpPr>
            <a:spLocks noChangeAspect="1" noChangeArrowheads="1"/>
          </p:cNvSpPr>
          <p:nvPr/>
        </p:nvSpPr>
        <p:spPr bwMode="auto">
          <a:xfrm>
            <a:off x="5089475" y="3659386"/>
            <a:ext cx="2090985" cy="719138"/>
          </a:xfrm>
          <a:prstGeom prst="roundRect">
            <a:avLst>
              <a:gd name="adj" fmla="val 11921"/>
            </a:avLst>
          </a:prstGeom>
          <a:solidFill>
            <a:srgbClr val="92D050"/>
          </a:solidFill>
          <a:ln w="25400">
            <a:solidFill>
              <a:srgbClr val="FEFFFF"/>
            </a:solidFill>
            <a:round/>
          </a:ln>
          <a:effectLst>
            <a:outerShdw dist="53882" dir="2700000" algn="ctr" rotWithShape="0">
              <a:srgbClr val="000000">
                <a:alpha val="50000"/>
              </a:srgbClr>
            </a:outerShdw>
          </a:effectLst>
        </p:spPr>
        <p:txBody>
          <a:bodyPr wrap="none" anchor="ctr"/>
          <a:lstStyle/>
          <a:p>
            <a:pPr>
              <a:defRPr/>
            </a:pPr>
            <a:endParaRPr lang="zh-CN" altLang="en-US">
              <a:latin typeface="Arial" panose="020B0604020202020204" pitchFamily="34" charset="0"/>
            </a:endParaRPr>
          </a:p>
        </p:txBody>
      </p:sp>
      <p:pic>
        <p:nvPicPr>
          <p:cNvPr id="18447" name="Picture 17" descr="Picture4"/>
          <p:cNvPicPr preferRelativeResize="0">
            <a:picLocks noChangeAspect="1" noChangeArrowheads="1"/>
          </p:cNvPicPr>
          <p:nvPr/>
        </p:nvPicPr>
        <p:blipFill>
          <a:blip r:embed="rId1" cstate="print"/>
          <a:srcRect/>
          <a:stretch>
            <a:fillRect/>
          </a:stretch>
        </p:blipFill>
        <p:spPr bwMode="auto">
          <a:xfrm>
            <a:off x="5145060" y="3740349"/>
            <a:ext cx="536785" cy="406400"/>
          </a:xfrm>
          <a:prstGeom prst="rect">
            <a:avLst/>
          </a:prstGeom>
          <a:solidFill>
            <a:srgbClr val="92D050"/>
          </a:solidFill>
          <a:ln w="9525">
            <a:noFill/>
            <a:miter lim="800000"/>
            <a:headEnd/>
            <a:tailEnd/>
          </a:ln>
        </p:spPr>
      </p:pic>
      <p:sp>
        <p:nvSpPr>
          <p:cNvPr id="18448" name="Text Box 18"/>
          <p:cNvSpPr txBox="1">
            <a:spLocks noChangeArrowheads="1"/>
          </p:cNvSpPr>
          <p:nvPr/>
        </p:nvSpPr>
        <p:spPr bwMode="auto">
          <a:xfrm>
            <a:off x="5380260" y="2996952"/>
            <a:ext cx="1107996" cy="369332"/>
          </a:xfrm>
          <a:prstGeom prst="rect">
            <a:avLst/>
          </a:prstGeom>
          <a:noFill/>
          <a:ln w="9525">
            <a:noFill/>
            <a:miter lim="800000"/>
          </a:ln>
        </p:spPr>
        <p:txBody>
          <a:bodyPr wrap="none">
            <a:spAutoFit/>
          </a:bodyPr>
          <a:lstStyle/>
          <a:p>
            <a:r>
              <a:rPr lang="zh-CN" altLang="en-US" b="1" dirty="0" smtClean="0">
                <a:solidFill>
                  <a:schemeClr val="bg1"/>
                </a:solidFill>
                <a:latin typeface="Arial Black" panose="020B0A04020102020204" pitchFamily="34" charset="0"/>
                <a:ea typeface="微软雅黑" panose="020B0503020204020204" pitchFamily="34" charset="-122"/>
              </a:rPr>
              <a:t>岗位素质</a:t>
            </a:r>
            <a:endParaRPr lang="zh-CN" altLang="en-US" b="1" dirty="0">
              <a:solidFill>
                <a:schemeClr val="bg1"/>
              </a:solidFill>
              <a:latin typeface="Arial Black" panose="020B0A04020102020204" pitchFamily="34" charset="0"/>
              <a:ea typeface="微软雅黑" panose="020B0503020204020204" pitchFamily="34" charset="-122"/>
            </a:endParaRPr>
          </a:p>
        </p:txBody>
      </p:sp>
      <p:sp>
        <p:nvSpPr>
          <p:cNvPr id="18449" name="Text Box 19"/>
          <p:cNvSpPr txBox="1">
            <a:spLocks noChangeArrowheads="1"/>
          </p:cNvSpPr>
          <p:nvPr/>
        </p:nvSpPr>
        <p:spPr bwMode="auto">
          <a:xfrm>
            <a:off x="5380260" y="3861048"/>
            <a:ext cx="1569660" cy="369332"/>
          </a:xfrm>
          <a:prstGeom prst="rect">
            <a:avLst/>
          </a:prstGeom>
          <a:noFill/>
          <a:ln w="9525">
            <a:noFill/>
            <a:miter lim="800000"/>
          </a:ln>
        </p:spPr>
        <p:txBody>
          <a:bodyPr wrap="none">
            <a:spAutoFit/>
          </a:bodyPr>
          <a:lstStyle/>
          <a:p>
            <a:r>
              <a:rPr lang="zh-CN" altLang="en-US" b="1" dirty="0" smtClean="0">
                <a:solidFill>
                  <a:schemeClr val="bg1"/>
                </a:solidFill>
                <a:latin typeface="Arial Black" panose="020B0A04020102020204" pitchFamily="34" charset="0"/>
                <a:ea typeface="微软雅黑" panose="020B0503020204020204" pitchFamily="34" charset="-122"/>
              </a:rPr>
              <a:t>课程理实一体</a:t>
            </a:r>
            <a:endParaRPr lang="zh-CN" altLang="en-US" b="1" dirty="0">
              <a:solidFill>
                <a:schemeClr val="bg1"/>
              </a:solidFill>
              <a:latin typeface="Arial Black" panose="020B0A04020102020204" pitchFamily="34" charset="0"/>
              <a:ea typeface="微软雅黑" panose="020B0503020204020204" pitchFamily="34" charset="-122"/>
            </a:endParaRPr>
          </a:p>
        </p:txBody>
      </p:sp>
      <p:sp>
        <p:nvSpPr>
          <p:cNvPr id="19475" name="AutoShape 23"/>
          <p:cNvSpPr>
            <a:spLocks noChangeAspect="1" noChangeArrowheads="1"/>
          </p:cNvSpPr>
          <p:nvPr/>
        </p:nvSpPr>
        <p:spPr bwMode="auto">
          <a:xfrm>
            <a:off x="5092228" y="4509120"/>
            <a:ext cx="2085479" cy="719138"/>
          </a:xfrm>
          <a:prstGeom prst="roundRect">
            <a:avLst>
              <a:gd name="adj" fmla="val 11921"/>
            </a:avLst>
          </a:prstGeom>
          <a:solidFill>
            <a:srgbClr val="B2B2B2"/>
          </a:solidFill>
          <a:ln w="25400">
            <a:solidFill>
              <a:srgbClr val="FEFFFF"/>
            </a:solidFill>
            <a:round/>
          </a:ln>
          <a:effectLst>
            <a:outerShdw dist="53882" dir="2700000" algn="ctr" rotWithShape="0">
              <a:srgbClr val="000000">
                <a:alpha val="50000"/>
              </a:srgbClr>
            </a:outerShdw>
          </a:effectLst>
        </p:spPr>
        <p:txBody>
          <a:bodyPr wrap="none" anchor="ctr"/>
          <a:lstStyle/>
          <a:p>
            <a:pPr>
              <a:defRPr/>
            </a:pPr>
            <a:endParaRPr lang="zh-CN" altLang="en-US">
              <a:latin typeface="Arial" panose="020B0604020202020204" pitchFamily="34" charset="0"/>
            </a:endParaRPr>
          </a:p>
        </p:txBody>
      </p:sp>
      <p:pic>
        <p:nvPicPr>
          <p:cNvPr id="18453" name="Picture 24" descr="Picture4"/>
          <p:cNvPicPr preferRelativeResize="0">
            <a:picLocks noChangeAspect="1" noChangeArrowheads="1"/>
          </p:cNvPicPr>
          <p:nvPr/>
        </p:nvPicPr>
        <p:blipFill>
          <a:blip r:embed="rId1" cstate="print"/>
          <a:srcRect/>
          <a:stretch>
            <a:fillRect/>
          </a:stretch>
        </p:blipFill>
        <p:spPr bwMode="auto">
          <a:xfrm>
            <a:off x="5153000" y="4607124"/>
            <a:ext cx="536785" cy="406400"/>
          </a:xfrm>
          <a:prstGeom prst="rect">
            <a:avLst/>
          </a:prstGeom>
          <a:solidFill>
            <a:srgbClr val="B2B2B2"/>
          </a:solidFill>
          <a:ln w="9525">
            <a:noFill/>
            <a:miter lim="800000"/>
            <a:headEnd/>
            <a:tailEnd/>
          </a:ln>
        </p:spPr>
      </p:pic>
      <p:sp>
        <p:nvSpPr>
          <p:cNvPr id="18454" name="Text Box 25"/>
          <p:cNvSpPr txBox="1">
            <a:spLocks noChangeArrowheads="1"/>
          </p:cNvSpPr>
          <p:nvPr/>
        </p:nvSpPr>
        <p:spPr bwMode="auto">
          <a:xfrm>
            <a:off x="5380260" y="4725144"/>
            <a:ext cx="1107996" cy="369332"/>
          </a:xfrm>
          <a:prstGeom prst="rect">
            <a:avLst/>
          </a:prstGeom>
          <a:noFill/>
          <a:ln w="9525">
            <a:noFill/>
            <a:miter lim="800000"/>
          </a:ln>
        </p:spPr>
        <p:txBody>
          <a:bodyPr wrap="none">
            <a:spAutoFit/>
          </a:bodyPr>
          <a:lstStyle/>
          <a:p>
            <a:r>
              <a:rPr lang="zh-CN" altLang="en-US" b="1" dirty="0" smtClean="0">
                <a:solidFill>
                  <a:schemeClr val="bg1"/>
                </a:solidFill>
                <a:latin typeface="Arial Black" panose="020B0A04020102020204" pitchFamily="34" charset="0"/>
                <a:ea typeface="微软雅黑" panose="020B0503020204020204" pitchFamily="34" charset="-122"/>
              </a:rPr>
              <a:t>课内理论</a:t>
            </a:r>
            <a:endParaRPr lang="zh-CN" altLang="en-US" b="1" dirty="0">
              <a:solidFill>
                <a:schemeClr val="bg1"/>
              </a:solidFill>
              <a:latin typeface="Arial Black" panose="020B0A04020102020204" pitchFamily="34" charset="0"/>
              <a:ea typeface="微软雅黑" panose="020B0503020204020204" pitchFamily="34" charset="-122"/>
            </a:endParaRPr>
          </a:p>
        </p:txBody>
      </p:sp>
      <p:sp>
        <p:nvSpPr>
          <p:cNvPr id="18469" name="Line 42"/>
          <p:cNvSpPr>
            <a:spLocks noChangeShapeType="1"/>
          </p:cNvSpPr>
          <p:nvPr/>
        </p:nvSpPr>
        <p:spPr bwMode="auto">
          <a:xfrm rot="5400000" flipH="1">
            <a:off x="8005064" y="4353822"/>
            <a:ext cx="649542" cy="0"/>
          </a:xfrm>
          <a:prstGeom prst="line">
            <a:avLst/>
          </a:prstGeom>
          <a:noFill/>
          <a:ln w="76200">
            <a:solidFill>
              <a:srgbClr val="8E8E8E"/>
            </a:solidFill>
            <a:round/>
            <a:tailEnd type="triangle" w="med" len="med"/>
          </a:ln>
        </p:spPr>
        <p:txBody>
          <a:bodyPr/>
          <a:lstStyle/>
          <a:p>
            <a:endParaRPr lang="zh-CN" altLang="en-US"/>
          </a:p>
        </p:txBody>
      </p:sp>
      <p:sp>
        <p:nvSpPr>
          <p:cNvPr id="43" name="AutoShape 14"/>
          <p:cNvSpPr>
            <a:spLocks noChangeAspect="1" noChangeArrowheads="1"/>
          </p:cNvSpPr>
          <p:nvPr/>
        </p:nvSpPr>
        <p:spPr bwMode="auto">
          <a:xfrm>
            <a:off x="5079393" y="1916832"/>
            <a:ext cx="2101067" cy="719138"/>
          </a:xfrm>
          <a:prstGeom prst="roundRect">
            <a:avLst>
              <a:gd name="adj" fmla="val 11921"/>
            </a:avLst>
          </a:prstGeom>
          <a:solidFill>
            <a:schemeClr val="tx2">
              <a:lumMod val="60000"/>
              <a:lumOff val="40000"/>
            </a:schemeClr>
          </a:solidFill>
          <a:ln w="25400">
            <a:solidFill>
              <a:srgbClr val="FEFFFF"/>
            </a:solidFill>
            <a:round/>
          </a:ln>
          <a:effectLst>
            <a:outerShdw dist="53882" dir="2700000" algn="ctr" rotWithShape="0">
              <a:srgbClr val="000000">
                <a:alpha val="50000"/>
              </a:srgbClr>
            </a:outerShdw>
          </a:effectLst>
        </p:spPr>
        <p:txBody>
          <a:bodyPr wrap="none" anchor="ctr"/>
          <a:lstStyle/>
          <a:p>
            <a:pPr>
              <a:defRPr/>
            </a:pPr>
            <a:endParaRPr lang="zh-CN" altLang="en-US">
              <a:latin typeface="Arial" panose="020B0604020202020204" pitchFamily="34" charset="0"/>
            </a:endParaRPr>
          </a:p>
        </p:txBody>
      </p:sp>
      <p:pic>
        <p:nvPicPr>
          <p:cNvPr id="44" name="Picture 15" descr="Picture4"/>
          <p:cNvPicPr>
            <a:picLocks noChangeAspect="1" noChangeArrowheads="1"/>
          </p:cNvPicPr>
          <p:nvPr/>
        </p:nvPicPr>
        <p:blipFill>
          <a:blip r:embed="rId1" cstate="print"/>
          <a:srcRect/>
          <a:stretch>
            <a:fillRect/>
          </a:stretch>
        </p:blipFill>
        <p:spPr bwMode="auto">
          <a:xfrm>
            <a:off x="5157420" y="1988840"/>
            <a:ext cx="503435" cy="433387"/>
          </a:xfrm>
          <a:prstGeom prst="rect">
            <a:avLst/>
          </a:prstGeom>
          <a:noFill/>
          <a:ln w="9525">
            <a:noFill/>
            <a:miter lim="800000"/>
            <a:headEnd/>
            <a:tailEnd/>
          </a:ln>
        </p:spPr>
      </p:pic>
      <p:sp>
        <p:nvSpPr>
          <p:cNvPr id="46" name="Text Box 18"/>
          <p:cNvSpPr txBox="1">
            <a:spLocks noChangeArrowheads="1"/>
          </p:cNvSpPr>
          <p:nvPr/>
        </p:nvSpPr>
        <p:spPr bwMode="auto">
          <a:xfrm>
            <a:off x="5380260" y="2132856"/>
            <a:ext cx="1338828" cy="369332"/>
          </a:xfrm>
          <a:prstGeom prst="rect">
            <a:avLst/>
          </a:prstGeom>
          <a:noFill/>
          <a:ln w="9525">
            <a:noFill/>
            <a:miter lim="800000"/>
          </a:ln>
        </p:spPr>
        <p:txBody>
          <a:bodyPr wrap="none">
            <a:spAutoFit/>
          </a:bodyPr>
          <a:lstStyle/>
          <a:p>
            <a:r>
              <a:rPr lang="zh-CN" altLang="en-US" b="1" dirty="0" smtClean="0">
                <a:solidFill>
                  <a:schemeClr val="bg1"/>
                </a:solidFill>
                <a:latin typeface="Arial Black" panose="020B0A04020102020204" pitchFamily="34" charset="0"/>
                <a:ea typeface="微软雅黑" panose="020B0503020204020204" pitchFamily="34" charset="-122"/>
              </a:rPr>
              <a:t>跨专业综合</a:t>
            </a:r>
            <a:endParaRPr lang="zh-CN" altLang="en-US" b="1" dirty="0">
              <a:solidFill>
                <a:schemeClr val="bg1"/>
              </a:solidFill>
              <a:latin typeface="Arial Black" panose="020B0A04020102020204" pitchFamily="34" charset="0"/>
              <a:ea typeface="微软雅黑" panose="020B0503020204020204" pitchFamily="34" charset="-122"/>
            </a:endParaRPr>
          </a:p>
        </p:txBody>
      </p:sp>
      <p:sp>
        <p:nvSpPr>
          <p:cNvPr id="52" name="右大括号 51"/>
          <p:cNvSpPr/>
          <p:nvPr/>
        </p:nvSpPr>
        <p:spPr>
          <a:xfrm>
            <a:off x="4585419" y="2147218"/>
            <a:ext cx="360040" cy="2952328"/>
          </a:xfrm>
          <a:prstGeom prst="rightBrace">
            <a:avLst>
              <a:gd name="adj1" fmla="val 56453"/>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右大括号 52"/>
          <p:cNvSpPr/>
          <p:nvPr/>
        </p:nvSpPr>
        <p:spPr>
          <a:xfrm flipH="1">
            <a:off x="7393731" y="2147218"/>
            <a:ext cx="360040" cy="2952328"/>
          </a:xfrm>
          <a:prstGeom prst="rightBrace">
            <a:avLst>
              <a:gd name="adj1" fmla="val 56453"/>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4"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55" name="直接连接符 54"/>
          <p:cNvCxnSpPr>
            <a:cxnSpLocks noChangeShapeType="1"/>
          </p:cNvCxnSpPr>
          <p:nvPr/>
        </p:nvCxnSpPr>
        <p:spPr bwMode="auto">
          <a:xfrm>
            <a:off x="-11430" y="846455"/>
            <a:ext cx="7837209" cy="0"/>
          </a:xfrm>
          <a:prstGeom prst="line">
            <a:avLst/>
          </a:prstGeom>
          <a:noFill/>
          <a:ln w="9525">
            <a:solidFill>
              <a:srgbClr val="0070C0"/>
            </a:solidFill>
            <a:round/>
            <a:tailEnd type="oval" w="med" len="med"/>
          </a:ln>
        </p:spPr>
      </p:cxnSp>
      <p:cxnSp>
        <p:nvCxnSpPr>
          <p:cNvPr id="56"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57"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三</a:t>
            </a:r>
            <a:r>
              <a:rPr lang="zh-CN" altLang="en-US" sz="2800" b="1" dirty="0" smtClean="0">
                <a:solidFill>
                  <a:srgbClr val="0070C0"/>
                </a:solidFill>
                <a:latin typeface="Arial" panose="020B0604020202020204" pitchFamily="34" charset="0"/>
                <a:ea typeface="微软雅黑" panose="020B0503020204020204" pitchFamily="34" charset="-122"/>
              </a:rPr>
              <a:t>、专业诊改成效</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58"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3.4 </a:t>
            </a:r>
            <a:r>
              <a:rPr lang="zh-CN" altLang="en-US" sz="2400" b="1" dirty="0" smtClean="0">
                <a:solidFill>
                  <a:srgbClr val="0070C0"/>
                </a:solidFill>
                <a:latin typeface="Arial" panose="020B0604020202020204" pitchFamily="34" charset="0"/>
                <a:ea typeface="微软雅黑" panose="020B0503020204020204" pitchFamily="34" charset="-122"/>
              </a:rPr>
              <a:t>实践教学模式</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59" name="矩形 58"/>
          <p:cNvSpPr/>
          <p:nvPr/>
        </p:nvSpPr>
        <p:spPr>
          <a:xfrm>
            <a:off x="1201043" y="1211560"/>
            <a:ext cx="6943102" cy="461665"/>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四层递进式全程实训</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0" name="等腰三角形 59"/>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61" name="矩形 60"/>
          <p:cNvSpPr/>
          <p:nvPr/>
        </p:nvSpPr>
        <p:spPr>
          <a:xfrm>
            <a:off x="3145259" y="1932935"/>
            <a:ext cx="1656184" cy="646331"/>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创业实践</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能力</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2" name="矩形 61"/>
          <p:cNvSpPr/>
          <p:nvPr/>
        </p:nvSpPr>
        <p:spPr>
          <a:xfrm>
            <a:off x="3145259" y="2797031"/>
            <a:ext cx="1656184" cy="646331"/>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岗位适应</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能力</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3" name="矩形 62"/>
          <p:cNvSpPr/>
          <p:nvPr/>
        </p:nvSpPr>
        <p:spPr>
          <a:xfrm>
            <a:off x="3145259" y="3707392"/>
            <a:ext cx="1656184" cy="646331"/>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专业基本</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技能</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4" name="矩形 63"/>
          <p:cNvSpPr/>
          <p:nvPr/>
        </p:nvSpPr>
        <p:spPr>
          <a:xfrm>
            <a:off x="3145259" y="4667498"/>
            <a:ext cx="1656184" cy="646331"/>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学科基础</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知识</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5" name="矩形 64"/>
          <p:cNvSpPr/>
          <p:nvPr/>
        </p:nvSpPr>
        <p:spPr>
          <a:xfrm>
            <a:off x="7484989" y="1934676"/>
            <a:ext cx="1656184" cy="369332"/>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综合创新</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6" name="矩形 65"/>
          <p:cNvSpPr/>
          <p:nvPr/>
        </p:nvSpPr>
        <p:spPr>
          <a:xfrm>
            <a:off x="7484989" y="2798772"/>
            <a:ext cx="1656184" cy="369332"/>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分岗位</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7" name="矩形 66"/>
          <p:cNvSpPr/>
          <p:nvPr/>
        </p:nvSpPr>
        <p:spPr>
          <a:xfrm>
            <a:off x="7484989" y="3709133"/>
            <a:ext cx="1656184" cy="369332"/>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分课程</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8" name="矩形 67"/>
          <p:cNvSpPr/>
          <p:nvPr/>
        </p:nvSpPr>
        <p:spPr>
          <a:xfrm>
            <a:off x="7484989" y="4669239"/>
            <a:ext cx="1656184" cy="369332"/>
          </a:xfrm>
          <a:prstGeom prst="rect">
            <a:avLst/>
          </a:prstGeom>
        </p:spPr>
        <p:txBody>
          <a:bodyPr wrap="square">
            <a:spAutoFit/>
          </a:bodyPr>
          <a:lstStyle/>
          <a:p>
            <a:pPr algn="ct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基础认知</a:t>
            </a:r>
            <a:endParaRPr lang="zh-CN" altLang="en-US"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9" name="Line 42"/>
          <p:cNvSpPr>
            <a:spLocks noChangeShapeType="1"/>
          </p:cNvSpPr>
          <p:nvPr/>
        </p:nvSpPr>
        <p:spPr bwMode="auto">
          <a:xfrm rot="5400000" flipH="1">
            <a:off x="8005064" y="3427343"/>
            <a:ext cx="649542" cy="0"/>
          </a:xfrm>
          <a:prstGeom prst="line">
            <a:avLst/>
          </a:prstGeom>
          <a:noFill/>
          <a:ln w="76200">
            <a:solidFill>
              <a:srgbClr val="8E8E8E"/>
            </a:solidFill>
            <a:round/>
            <a:tailEnd type="triangle" w="med" len="med"/>
          </a:ln>
        </p:spPr>
        <p:txBody>
          <a:bodyPr/>
          <a:lstStyle/>
          <a:p>
            <a:endParaRPr lang="zh-CN" altLang="en-US"/>
          </a:p>
        </p:txBody>
      </p:sp>
      <p:sp>
        <p:nvSpPr>
          <p:cNvPr id="70" name="Line 42"/>
          <p:cNvSpPr>
            <a:spLocks noChangeShapeType="1"/>
          </p:cNvSpPr>
          <p:nvPr/>
        </p:nvSpPr>
        <p:spPr bwMode="auto">
          <a:xfrm rot="5400000" flipH="1">
            <a:off x="8005064" y="2543997"/>
            <a:ext cx="649542" cy="0"/>
          </a:xfrm>
          <a:prstGeom prst="line">
            <a:avLst/>
          </a:prstGeom>
          <a:noFill/>
          <a:ln w="76200">
            <a:solidFill>
              <a:srgbClr val="8E8E8E"/>
            </a:solidFill>
            <a:round/>
            <a:tailEnd type="triangle" w="med" len="med"/>
          </a:ln>
        </p:spPr>
        <p:txBody>
          <a:bodyPr/>
          <a:lstStyle/>
          <a:p>
            <a:endParaRPr lang="zh-CN" altLang="en-US"/>
          </a:p>
        </p:txBody>
      </p:sp>
      <p:sp>
        <p:nvSpPr>
          <p:cNvPr id="71" name="Line 42"/>
          <p:cNvSpPr>
            <a:spLocks noChangeShapeType="1"/>
          </p:cNvSpPr>
          <p:nvPr/>
        </p:nvSpPr>
        <p:spPr bwMode="auto">
          <a:xfrm rot="5400000" flipH="1">
            <a:off x="3757327" y="4487478"/>
            <a:ext cx="360040" cy="0"/>
          </a:xfrm>
          <a:prstGeom prst="line">
            <a:avLst/>
          </a:prstGeom>
          <a:noFill/>
          <a:ln w="76200">
            <a:solidFill>
              <a:srgbClr val="8E8E8E"/>
            </a:solidFill>
            <a:round/>
            <a:tailEnd type="triangle" w="med" len="med"/>
          </a:ln>
        </p:spPr>
        <p:txBody>
          <a:bodyPr/>
          <a:lstStyle/>
          <a:p>
            <a:endParaRPr lang="zh-CN" altLang="en-US"/>
          </a:p>
        </p:txBody>
      </p:sp>
      <p:sp>
        <p:nvSpPr>
          <p:cNvPr id="72" name="Line 42"/>
          <p:cNvSpPr>
            <a:spLocks noChangeShapeType="1"/>
          </p:cNvSpPr>
          <p:nvPr/>
        </p:nvSpPr>
        <p:spPr bwMode="auto">
          <a:xfrm rot="5400000" flipH="1">
            <a:off x="3757327" y="3551374"/>
            <a:ext cx="360040" cy="0"/>
          </a:xfrm>
          <a:prstGeom prst="line">
            <a:avLst/>
          </a:prstGeom>
          <a:noFill/>
          <a:ln w="76200">
            <a:solidFill>
              <a:srgbClr val="8E8E8E"/>
            </a:solidFill>
            <a:round/>
            <a:tailEnd type="triangle" w="med" len="med"/>
          </a:ln>
        </p:spPr>
        <p:txBody>
          <a:bodyPr/>
          <a:lstStyle/>
          <a:p>
            <a:endParaRPr lang="zh-CN" altLang="en-US"/>
          </a:p>
        </p:txBody>
      </p:sp>
      <p:sp>
        <p:nvSpPr>
          <p:cNvPr id="73" name="Line 42"/>
          <p:cNvSpPr>
            <a:spLocks noChangeShapeType="1"/>
          </p:cNvSpPr>
          <p:nvPr/>
        </p:nvSpPr>
        <p:spPr bwMode="auto">
          <a:xfrm rot="5400000" flipH="1">
            <a:off x="3757327" y="2687278"/>
            <a:ext cx="360040" cy="0"/>
          </a:xfrm>
          <a:prstGeom prst="line">
            <a:avLst/>
          </a:prstGeom>
          <a:noFill/>
          <a:ln w="76200">
            <a:solidFill>
              <a:srgbClr val="8E8E8E"/>
            </a:solidFill>
            <a:round/>
            <a:tailEnd type="triangle" w="med" len="med"/>
          </a:ln>
        </p:spPr>
        <p:txBody>
          <a:bodyPr/>
          <a:lstStyle/>
          <a:p>
            <a:endParaRPr lang="zh-CN" altLang="en-US"/>
          </a:p>
        </p:txBody>
      </p:sp>
      <p:sp>
        <p:nvSpPr>
          <p:cNvPr id="74" name="TextBox 73"/>
          <p:cNvSpPr txBox="1"/>
          <p:nvPr/>
        </p:nvSpPr>
        <p:spPr>
          <a:xfrm>
            <a:off x="3405415" y="5450294"/>
            <a:ext cx="1107996" cy="369332"/>
          </a:xfrm>
          <a:prstGeom prst="rect">
            <a:avLst/>
          </a:prstGeom>
          <a:solidFill>
            <a:srgbClr val="0070C0"/>
          </a:solidFill>
        </p:spPr>
        <p:txBody>
          <a:bodyPr wrap="none" rtlCol="0">
            <a:spAutoFit/>
          </a:bodyPr>
          <a:lstStyle/>
          <a:p>
            <a:r>
              <a:rPr lang="zh-CN" altLang="en-US" b="1" dirty="0" smtClean="0">
                <a:solidFill>
                  <a:schemeClr val="bg1"/>
                </a:solidFill>
              </a:rPr>
              <a:t>能力层次</a:t>
            </a:r>
            <a:endParaRPr lang="zh-CN" altLang="en-US" b="1" dirty="0">
              <a:solidFill>
                <a:schemeClr val="bg1"/>
              </a:solidFill>
            </a:endParaRPr>
          </a:p>
        </p:txBody>
      </p:sp>
      <p:sp>
        <p:nvSpPr>
          <p:cNvPr id="75" name="TextBox 74"/>
          <p:cNvSpPr txBox="1"/>
          <p:nvPr/>
        </p:nvSpPr>
        <p:spPr>
          <a:xfrm>
            <a:off x="7794090" y="5450294"/>
            <a:ext cx="1107996" cy="369332"/>
          </a:xfrm>
          <a:prstGeom prst="rect">
            <a:avLst/>
          </a:prstGeom>
          <a:solidFill>
            <a:srgbClr val="0070C0"/>
          </a:solidFill>
        </p:spPr>
        <p:txBody>
          <a:bodyPr wrap="none" rtlCol="0">
            <a:spAutoFit/>
          </a:bodyPr>
          <a:lstStyle/>
          <a:p>
            <a:r>
              <a:rPr lang="zh-CN" altLang="en-US" b="1" dirty="0" smtClean="0">
                <a:solidFill>
                  <a:schemeClr val="bg1"/>
                </a:solidFill>
              </a:rPr>
              <a:t>实训层次</a:t>
            </a:r>
            <a:endParaRPr lang="zh-CN" altLang="en-US" b="1" dirty="0">
              <a:solidFill>
                <a:schemeClr val="bg1"/>
              </a:solidFill>
            </a:endParaRPr>
          </a:p>
        </p:txBody>
      </p:sp>
      <p:sp>
        <p:nvSpPr>
          <p:cNvPr id="76" name="矩形 75"/>
          <p:cNvSpPr/>
          <p:nvPr/>
        </p:nvSpPr>
        <p:spPr>
          <a:xfrm>
            <a:off x="985019" y="1931194"/>
            <a:ext cx="2016224" cy="32403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连接符 78"/>
          <p:cNvCxnSpPr/>
          <p:nvPr/>
        </p:nvCxnSpPr>
        <p:spPr>
          <a:xfrm>
            <a:off x="985019" y="2723282"/>
            <a:ext cx="2016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985019" y="3559097"/>
            <a:ext cx="2016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985019" y="4379466"/>
            <a:ext cx="2016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1191616" y="2137926"/>
            <a:ext cx="1656184" cy="369332"/>
          </a:xfrm>
          <a:prstGeom prst="rect">
            <a:avLst/>
          </a:prstGeom>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跨专业课程</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4" name="矩形 83"/>
          <p:cNvSpPr/>
          <p:nvPr/>
        </p:nvSpPr>
        <p:spPr>
          <a:xfrm>
            <a:off x="1201043" y="2930014"/>
            <a:ext cx="1656184" cy="369332"/>
          </a:xfrm>
          <a:prstGeom prst="rect">
            <a:avLst/>
          </a:prstGeom>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专业核心课</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5" name="矩形 84"/>
          <p:cNvSpPr/>
          <p:nvPr/>
        </p:nvSpPr>
        <p:spPr>
          <a:xfrm>
            <a:off x="1201043" y="3752033"/>
            <a:ext cx="1656184" cy="369332"/>
          </a:xfrm>
          <a:prstGeom prst="rect">
            <a:avLst/>
          </a:prstGeom>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专业基础课</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7" name="矩形 86"/>
          <p:cNvSpPr/>
          <p:nvPr/>
        </p:nvSpPr>
        <p:spPr>
          <a:xfrm>
            <a:off x="1201043" y="4616955"/>
            <a:ext cx="1656184" cy="369332"/>
          </a:xfrm>
          <a:prstGeom prst="rect">
            <a:avLst/>
          </a:prstGeom>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公共基础课</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8" name="矩形 87"/>
          <p:cNvSpPr/>
          <p:nvPr/>
        </p:nvSpPr>
        <p:spPr>
          <a:xfrm>
            <a:off x="9049915" y="1931194"/>
            <a:ext cx="2016224" cy="32403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9" name="直接连接符 88"/>
          <p:cNvCxnSpPr/>
          <p:nvPr/>
        </p:nvCxnSpPr>
        <p:spPr>
          <a:xfrm>
            <a:off x="9049915" y="2723282"/>
            <a:ext cx="2016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9049915" y="3559097"/>
            <a:ext cx="2016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9049915" y="4379466"/>
            <a:ext cx="20162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矩形 91"/>
          <p:cNvSpPr/>
          <p:nvPr/>
        </p:nvSpPr>
        <p:spPr>
          <a:xfrm>
            <a:off x="9256512" y="2003202"/>
            <a:ext cx="1656184" cy="646331"/>
          </a:xfrm>
          <a:prstGeom prst="rect">
            <a:avLst/>
          </a:prstGeom>
        </p:spPr>
        <p:txBody>
          <a:bodyPr wrap="square">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VBSE</a:t>
            </a:r>
            <a:r>
              <a:rPr lang="zh-CN" altLang="en-US" b="1" dirty="0" smtClean="0">
                <a:solidFill>
                  <a:schemeClr val="bg1"/>
                </a:solidFill>
                <a:latin typeface="微软雅黑" panose="020B0503020204020204" pitchFamily="34" charset="-122"/>
                <a:ea typeface="微软雅黑" panose="020B0503020204020204" pitchFamily="34" charset="-122"/>
              </a:rPr>
              <a:t>全仿真实践</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3" name="矩形 92"/>
          <p:cNvSpPr/>
          <p:nvPr/>
        </p:nvSpPr>
        <p:spPr>
          <a:xfrm>
            <a:off x="9169058" y="2930014"/>
            <a:ext cx="1800200" cy="369332"/>
          </a:xfrm>
          <a:prstGeom prst="rect">
            <a:avLst/>
          </a:prstGeom>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分岗位模拟实训</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4" name="矩形 93"/>
          <p:cNvSpPr/>
          <p:nvPr/>
        </p:nvSpPr>
        <p:spPr>
          <a:xfrm>
            <a:off x="9265939" y="3752033"/>
            <a:ext cx="1656184" cy="369332"/>
          </a:xfrm>
          <a:prstGeom prst="rect">
            <a:avLst/>
          </a:prstGeom>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课程实训</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5" name="矩形 94"/>
          <p:cNvSpPr/>
          <p:nvPr/>
        </p:nvSpPr>
        <p:spPr>
          <a:xfrm>
            <a:off x="9265939" y="4616955"/>
            <a:ext cx="1656184" cy="369332"/>
          </a:xfrm>
          <a:prstGeom prst="rect">
            <a:avLst/>
          </a:prstGeom>
        </p:spPr>
        <p:txBody>
          <a:bodyPr wrap="square">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认知实习</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6" name="梯形 95"/>
          <p:cNvSpPr/>
          <p:nvPr/>
        </p:nvSpPr>
        <p:spPr>
          <a:xfrm>
            <a:off x="1417067" y="5445224"/>
            <a:ext cx="1152128" cy="360040"/>
          </a:xfrm>
          <a:prstGeom prst="trapezoi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7" name="TextBox 96"/>
          <p:cNvSpPr txBox="1"/>
          <p:nvPr/>
        </p:nvSpPr>
        <p:spPr>
          <a:xfrm>
            <a:off x="1661372" y="5445224"/>
            <a:ext cx="646331" cy="369332"/>
          </a:xfrm>
          <a:prstGeom prst="rect">
            <a:avLst/>
          </a:prstGeom>
          <a:noFill/>
        </p:spPr>
        <p:txBody>
          <a:bodyPr wrap="none" rtlCol="0">
            <a:spAutoFit/>
          </a:bodyPr>
          <a:lstStyle/>
          <a:p>
            <a:r>
              <a:rPr lang="zh-CN" altLang="en-US" b="1" dirty="0" smtClean="0">
                <a:solidFill>
                  <a:schemeClr val="bg1"/>
                </a:solidFill>
              </a:rPr>
              <a:t>课程</a:t>
            </a:r>
            <a:endParaRPr lang="zh-CN" altLang="en-US" b="1" dirty="0">
              <a:solidFill>
                <a:schemeClr val="bg1"/>
              </a:solidFill>
            </a:endParaRPr>
          </a:p>
        </p:txBody>
      </p:sp>
      <p:sp>
        <p:nvSpPr>
          <p:cNvPr id="98" name="梯形 97"/>
          <p:cNvSpPr/>
          <p:nvPr/>
        </p:nvSpPr>
        <p:spPr>
          <a:xfrm>
            <a:off x="9553971" y="5445224"/>
            <a:ext cx="1152128" cy="360040"/>
          </a:xfrm>
          <a:prstGeom prst="trapezoi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TextBox 98"/>
          <p:cNvSpPr txBox="1"/>
          <p:nvPr/>
        </p:nvSpPr>
        <p:spPr>
          <a:xfrm>
            <a:off x="9798276" y="5445359"/>
            <a:ext cx="646331" cy="369332"/>
          </a:xfrm>
          <a:prstGeom prst="rect">
            <a:avLst/>
          </a:prstGeom>
          <a:noFill/>
        </p:spPr>
        <p:txBody>
          <a:bodyPr wrap="none" rtlCol="0">
            <a:spAutoFit/>
          </a:bodyPr>
          <a:lstStyle/>
          <a:p>
            <a:r>
              <a:rPr lang="zh-CN" altLang="en-US" b="1" dirty="0" smtClean="0">
                <a:solidFill>
                  <a:schemeClr val="bg1"/>
                </a:solidFill>
              </a:rPr>
              <a:t>实训</a:t>
            </a:r>
            <a:endParaRPr lang="zh-CN" altLang="en-US" b="1" dirty="0">
              <a:solidFill>
                <a:schemeClr val="bg1"/>
              </a:solidFill>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left)">
                                      <p:cBhvr>
                                        <p:cTn id="13" dur="500"/>
                                        <p:tgtEl>
                                          <p:spTgt spid="5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500"/>
                                        <p:tgtEl>
                                          <p:spTgt spid="6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left)">
                                      <p:cBhvr>
                                        <p:cTn id="21" dur="500"/>
                                        <p:tgtEl>
                                          <p:spTgt spid="6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wipe(left)">
                                      <p:cBhvr>
                                        <p:cTn id="29" dur="500"/>
                                        <p:tgtEl>
                                          <p:spTgt spid="6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wipe(left)">
                                      <p:cBhvr>
                                        <p:cTn id="33" dur="500"/>
                                        <p:tgtEl>
                                          <p:spTgt spid="65"/>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left)">
                                      <p:cBhvr>
                                        <p:cTn id="37" dur="500"/>
                                        <p:tgtEl>
                                          <p:spTgt spid="6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left)">
                                      <p:cBhvr>
                                        <p:cTn id="41" dur="500"/>
                                        <p:tgtEl>
                                          <p:spTgt spid="67"/>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left)">
                                      <p:cBhvr>
                                        <p:cTn id="45" dur="500"/>
                                        <p:tgtEl>
                                          <p:spTgt spid="68"/>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83"/>
                                        </p:tgtEl>
                                        <p:attrNameLst>
                                          <p:attrName>style.visibility</p:attrName>
                                        </p:attrNameLst>
                                      </p:cBhvr>
                                      <p:to>
                                        <p:strVal val="visible"/>
                                      </p:to>
                                    </p:set>
                                    <p:animEffect transition="in" filter="wipe(left)">
                                      <p:cBhvr>
                                        <p:cTn id="49" dur="500"/>
                                        <p:tgtEl>
                                          <p:spTgt spid="83"/>
                                        </p:tgtEl>
                                      </p:cBhvr>
                                    </p:animEffect>
                                  </p:childTnLst>
                                </p:cTn>
                              </p:par>
                            </p:childTnLst>
                          </p:cTn>
                        </p:par>
                        <p:par>
                          <p:cTn id="50" fill="hold">
                            <p:stCondLst>
                              <p:cond delay="5500"/>
                            </p:stCondLst>
                            <p:childTnLst>
                              <p:par>
                                <p:cTn id="51" presetID="22" presetClass="entr" presetSubtype="8" fill="hold" grpId="0" nodeType="after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wipe(left)">
                                      <p:cBhvr>
                                        <p:cTn id="53" dur="500"/>
                                        <p:tgtEl>
                                          <p:spTgt spid="84"/>
                                        </p:tgtEl>
                                      </p:cBhvr>
                                    </p:animEffect>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left)">
                                      <p:cBhvr>
                                        <p:cTn id="57" dur="500"/>
                                        <p:tgtEl>
                                          <p:spTgt spid="85"/>
                                        </p:tgtEl>
                                      </p:cBhvr>
                                    </p:animEffect>
                                  </p:childTnLst>
                                </p:cTn>
                              </p:par>
                            </p:childTnLst>
                          </p:cTn>
                        </p:par>
                        <p:par>
                          <p:cTn id="58" fill="hold">
                            <p:stCondLst>
                              <p:cond delay="6500"/>
                            </p:stCondLst>
                            <p:childTnLst>
                              <p:par>
                                <p:cTn id="59" presetID="22" presetClass="entr" presetSubtype="8" fill="hold" grpId="0" nodeType="afterEffect">
                                  <p:stCondLst>
                                    <p:cond delay="0"/>
                                  </p:stCondLst>
                                  <p:childTnLst>
                                    <p:set>
                                      <p:cBhvr>
                                        <p:cTn id="60" dur="1" fill="hold">
                                          <p:stCondLst>
                                            <p:cond delay="0"/>
                                          </p:stCondLst>
                                        </p:cTn>
                                        <p:tgtEl>
                                          <p:spTgt spid="87"/>
                                        </p:tgtEl>
                                        <p:attrNameLst>
                                          <p:attrName>style.visibility</p:attrName>
                                        </p:attrNameLst>
                                      </p:cBhvr>
                                      <p:to>
                                        <p:strVal val="visible"/>
                                      </p:to>
                                    </p:set>
                                    <p:animEffect transition="in" filter="wipe(left)">
                                      <p:cBhvr>
                                        <p:cTn id="61" dur="500"/>
                                        <p:tgtEl>
                                          <p:spTgt spid="87"/>
                                        </p:tgtEl>
                                      </p:cBhvr>
                                    </p:animEffect>
                                  </p:childTnLst>
                                </p:cTn>
                              </p:par>
                            </p:childTnLst>
                          </p:cTn>
                        </p:par>
                        <p:par>
                          <p:cTn id="62" fill="hold">
                            <p:stCondLst>
                              <p:cond delay="7000"/>
                            </p:stCondLst>
                            <p:childTnLst>
                              <p:par>
                                <p:cTn id="63" presetID="22" presetClass="entr" presetSubtype="8" fill="hold" grpId="0" nodeType="afterEffect">
                                  <p:stCondLst>
                                    <p:cond delay="0"/>
                                  </p:stCondLst>
                                  <p:childTnLst>
                                    <p:set>
                                      <p:cBhvr>
                                        <p:cTn id="64" dur="1" fill="hold">
                                          <p:stCondLst>
                                            <p:cond delay="0"/>
                                          </p:stCondLst>
                                        </p:cTn>
                                        <p:tgtEl>
                                          <p:spTgt spid="92"/>
                                        </p:tgtEl>
                                        <p:attrNameLst>
                                          <p:attrName>style.visibility</p:attrName>
                                        </p:attrNameLst>
                                      </p:cBhvr>
                                      <p:to>
                                        <p:strVal val="visible"/>
                                      </p:to>
                                    </p:set>
                                    <p:animEffect transition="in" filter="wipe(left)">
                                      <p:cBhvr>
                                        <p:cTn id="65" dur="500"/>
                                        <p:tgtEl>
                                          <p:spTgt spid="92"/>
                                        </p:tgtEl>
                                      </p:cBhvr>
                                    </p:animEffect>
                                  </p:childTnLst>
                                </p:cTn>
                              </p:par>
                            </p:childTnLst>
                          </p:cTn>
                        </p:par>
                        <p:par>
                          <p:cTn id="66" fill="hold">
                            <p:stCondLst>
                              <p:cond delay="7500"/>
                            </p:stCondLst>
                            <p:childTnLst>
                              <p:par>
                                <p:cTn id="67" presetID="22" presetClass="entr" presetSubtype="8" fill="hold" grpId="0" nodeType="after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wipe(left)">
                                      <p:cBhvr>
                                        <p:cTn id="69" dur="500"/>
                                        <p:tgtEl>
                                          <p:spTgt spid="93"/>
                                        </p:tgtEl>
                                      </p:cBhvr>
                                    </p:animEffect>
                                  </p:childTnLst>
                                </p:cTn>
                              </p:par>
                            </p:childTnLst>
                          </p:cTn>
                        </p:par>
                        <p:par>
                          <p:cTn id="70" fill="hold">
                            <p:stCondLst>
                              <p:cond delay="8000"/>
                            </p:stCondLst>
                            <p:childTnLst>
                              <p:par>
                                <p:cTn id="71" presetID="22" presetClass="entr" presetSubtype="8" fill="hold" grpId="0" nodeType="after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wipe(left)">
                                      <p:cBhvr>
                                        <p:cTn id="73" dur="500"/>
                                        <p:tgtEl>
                                          <p:spTgt spid="94"/>
                                        </p:tgtEl>
                                      </p:cBhvr>
                                    </p:animEffect>
                                  </p:childTnLst>
                                </p:cTn>
                              </p:par>
                            </p:childTnLst>
                          </p:cTn>
                        </p:par>
                        <p:par>
                          <p:cTn id="74" fill="hold">
                            <p:stCondLst>
                              <p:cond delay="8500"/>
                            </p:stCondLst>
                            <p:childTnLst>
                              <p:par>
                                <p:cTn id="75" presetID="22" presetClass="entr" presetSubtype="8" fill="hold" grpId="0" nodeType="afterEffect">
                                  <p:stCondLst>
                                    <p:cond delay="0"/>
                                  </p:stCondLst>
                                  <p:childTnLst>
                                    <p:set>
                                      <p:cBhvr>
                                        <p:cTn id="76" dur="1" fill="hold">
                                          <p:stCondLst>
                                            <p:cond delay="0"/>
                                          </p:stCondLst>
                                        </p:cTn>
                                        <p:tgtEl>
                                          <p:spTgt spid="95"/>
                                        </p:tgtEl>
                                        <p:attrNameLst>
                                          <p:attrName>style.visibility</p:attrName>
                                        </p:attrNameLst>
                                      </p:cBhvr>
                                      <p:to>
                                        <p:strVal val="visible"/>
                                      </p:to>
                                    </p:set>
                                    <p:animEffect transition="in" filter="wipe(left)">
                                      <p:cBhvr>
                                        <p:cTn id="7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1" grpId="0"/>
      <p:bldP spid="62" grpId="0"/>
      <p:bldP spid="63" grpId="0"/>
      <p:bldP spid="64" grpId="0"/>
      <p:bldP spid="65" grpId="0"/>
      <p:bldP spid="66" grpId="0"/>
      <p:bldP spid="67" grpId="0"/>
      <p:bldP spid="68" grpId="0"/>
      <p:bldP spid="83" grpId="0"/>
      <p:bldP spid="84" grpId="0"/>
      <p:bldP spid="85" grpId="0"/>
      <p:bldP spid="87" grpId="0"/>
      <p:bldP spid="92" grpId="0"/>
      <p:bldP spid="93" grpId="0"/>
      <p:bldP spid="94" grpId="0"/>
      <p:bldP spid="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617202" y="2492896"/>
          <a:ext cx="8538317" cy="3613150"/>
        </p:xfrm>
        <a:graphic>
          <a:graphicData uri="http://schemas.openxmlformats.org/drawingml/2006/table">
            <a:tbl>
              <a:tblPr firstRow="1" firstCol="1" bandRow="1">
                <a:tableStyleId>{5C22544A-7EE6-4342-B048-85BDC9FD1C3A}</a:tableStyleId>
              </a:tblPr>
              <a:tblGrid>
                <a:gridCol w="3701744"/>
                <a:gridCol w="1616708"/>
                <a:gridCol w="1365182"/>
                <a:gridCol w="1854683"/>
              </a:tblGrid>
              <a:tr h="494030">
                <a:tc>
                  <a:txBody>
                    <a:bodyPr/>
                    <a:lstStyle/>
                    <a:p>
                      <a:pPr algn="ctr">
                        <a:spcAft>
                          <a:spcPts val="0"/>
                        </a:spcAft>
                      </a:pPr>
                      <a:r>
                        <a:rPr lang="zh-CN" sz="1600" b="1" kern="100" dirty="0">
                          <a:solidFill>
                            <a:schemeClr val="bg1"/>
                          </a:solidFill>
                          <a:effectLst/>
                        </a:rPr>
                        <a:t>项目名称</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CN" sz="1600" b="1" kern="100" dirty="0">
                          <a:solidFill>
                            <a:schemeClr val="bg1"/>
                          </a:solidFill>
                          <a:effectLst/>
                          <a:latin typeface="等线" panose="02010600030101010101" charset="-122"/>
                          <a:cs typeface="Times New Roman" panose="02020603050405020304"/>
                        </a:rPr>
                        <a:t>项目负责人</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CN" sz="1600" b="1" kern="100" dirty="0">
                          <a:solidFill>
                            <a:schemeClr val="bg1"/>
                          </a:solidFill>
                          <a:effectLst/>
                        </a:rPr>
                        <a:t>获奖等第</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CN" sz="1600" b="1" kern="100" dirty="0">
                          <a:solidFill>
                            <a:schemeClr val="bg1"/>
                          </a:solidFill>
                          <a:effectLst/>
                        </a:rPr>
                        <a:t>获奖或立项时间</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47345">
                <a:tc>
                  <a:txBody>
                    <a:bodyPr/>
                    <a:lstStyle/>
                    <a:p>
                      <a:pPr algn="ctr">
                        <a:spcAft>
                          <a:spcPts val="0"/>
                        </a:spcAft>
                      </a:pPr>
                      <a:r>
                        <a:rPr lang="zh-CN" sz="1200" b="1" kern="100" dirty="0" smtClean="0">
                          <a:solidFill>
                            <a:srgbClr val="0070C0"/>
                          </a:solidFill>
                          <a:effectLst/>
                        </a:rPr>
                        <a:t>湖南省第二届微课大赛</a:t>
                      </a:r>
                      <a:endParaRPr lang="zh-CN" sz="1200" b="1" kern="100" dirty="0" smtClea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altLang="en-US" sz="1200" b="1" kern="100" dirty="0">
                          <a:solidFill>
                            <a:srgbClr val="0070C0"/>
                          </a:solidFill>
                          <a:effectLst/>
                          <a:latin typeface="等线" panose="02010600030101010101" charset="-122"/>
                          <a:cs typeface="Times New Roman" panose="02020603050405020304"/>
                        </a:rPr>
                        <a:t>蔡丽</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一等奖</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100" dirty="0" smtClean="0">
                          <a:solidFill>
                            <a:srgbClr val="0070C0"/>
                          </a:solidFill>
                          <a:effectLst/>
                        </a:rPr>
                        <a:t>2016</a:t>
                      </a:r>
                      <a:r>
                        <a:rPr lang="zh-CN" altLang="en-US" sz="1200" b="1" kern="100" dirty="0" smtClean="0">
                          <a:solidFill>
                            <a:srgbClr val="0070C0"/>
                          </a:solidFill>
                          <a:effectLst/>
                        </a:rPr>
                        <a:t>年</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27355">
                <a:tc>
                  <a:txBody>
                    <a:bodyPr/>
                    <a:lstStyle/>
                    <a:p>
                      <a:pPr algn="ctr">
                        <a:spcAft>
                          <a:spcPts val="0"/>
                        </a:spcAft>
                      </a:pPr>
                      <a:r>
                        <a:rPr lang="zh-CN" sz="1200" kern="100" dirty="0" smtClean="0">
                          <a:solidFill>
                            <a:srgbClr val="0070C0"/>
                          </a:solidFill>
                          <a:effectLst/>
                          <a:sym typeface="+mn-ea"/>
                        </a:rPr>
                        <a:t>湖南省第二届微课大赛</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latin typeface="等线" panose="02010600030101010101" charset="-122"/>
                          <a:cs typeface="Times New Roman" panose="02020603050405020304"/>
                        </a:rPr>
                        <a:t>朱再英</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二等奖</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100" dirty="0">
                          <a:solidFill>
                            <a:srgbClr val="0070C0"/>
                          </a:solidFill>
                          <a:effectLst/>
                        </a:rPr>
                        <a:t>2016</a:t>
                      </a:r>
                      <a:r>
                        <a:rPr lang="zh-CN" altLang="en-US" sz="1200" b="1" kern="100" dirty="0">
                          <a:solidFill>
                            <a:srgbClr val="0070C0"/>
                          </a:solidFill>
                          <a:effectLst/>
                          <a:sym typeface="+mn-ea"/>
                        </a:rPr>
                        <a:t>年</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09575">
                <a:tc>
                  <a:txBody>
                    <a:bodyPr/>
                    <a:lstStyle/>
                    <a:p>
                      <a:pPr algn="ctr">
                        <a:spcAft>
                          <a:spcPts val="0"/>
                        </a:spcAft>
                      </a:pPr>
                      <a:r>
                        <a:rPr lang="zh-CN" sz="1200" b="1" kern="100" dirty="0">
                          <a:solidFill>
                            <a:srgbClr val="0070C0"/>
                          </a:solidFill>
                          <a:effectLst/>
                          <a:latin typeface="等线" panose="02010600030101010101" charset="-122"/>
                          <a:cs typeface="Times New Roman" panose="02020603050405020304"/>
                        </a:rPr>
                        <a:t>湖南省职业院校信息化大赛</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altLang="en-US" sz="1200" b="1" kern="100" dirty="0">
                          <a:solidFill>
                            <a:srgbClr val="0070C0"/>
                          </a:solidFill>
                          <a:effectLst/>
                          <a:latin typeface="等线" panose="02010600030101010101" charset="-122"/>
                          <a:cs typeface="Times New Roman" panose="02020603050405020304"/>
                        </a:rPr>
                        <a:t>蔡丽</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三等奖</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100" dirty="0">
                          <a:solidFill>
                            <a:srgbClr val="0070C0"/>
                          </a:solidFill>
                          <a:effectLst/>
                        </a:rPr>
                        <a:t>2017</a:t>
                      </a:r>
                      <a:r>
                        <a:rPr lang="zh-CN" altLang="en-US" sz="1200" b="1" kern="100" dirty="0">
                          <a:solidFill>
                            <a:srgbClr val="0070C0"/>
                          </a:solidFill>
                          <a:effectLst/>
                          <a:sym typeface="+mn-ea"/>
                        </a:rPr>
                        <a:t>年</a:t>
                      </a:r>
                      <a:r>
                        <a:rPr lang="en-US" sz="1200" b="1" kern="100" dirty="0">
                          <a:solidFill>
                            <a:srgbClr val="0070C0"/>
                          </a:solidFill>
                          <a:effectLst/>
                        </a:rPr>
                        <a:t> </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10845">
                <a:tc>
                  <a:txBody>
                    <a:bodyPr/>
                    <a:lstStyle/>
                    <a:p>
                      <a:pPr algn="ctr">
                        <a:spcAft>
                          <a:spcPts val="0"/>
                        </a:spcAft>
                      </a:pPr>
                      <a:r>
                        <a:rPr lang="zh-CN" sz="1200" b="1" kern="0" dirty="0">
                          <a:solidFill>
                            <a:srgbClr val="0070C0"/>
                          </a:solidFill>
                          <a:effectLst/>
                        </a:rPr>
                        <a:t>湖南省职业院校信息化大赛</a:t>
                      </a:r>
                      <a:endParaRPr lang="zh-CN" sz="1200" b="1" kern="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a:solidFill>
                            <a:srgbClr val="0070C0"/>
                          </a:solidFill>
                          <a:effectLst/>
                          <a:latin typeface="等线" panose="02010600030101010101" charset="-122"/>
                          <a:cs typeface="Times New Roman" panose="02020603050405020304"/>
                        </a:rPr>
                        <a:t>张红</a:t>
                      </a:r>
                      <a:endParaRPr lang="zh-CN" sz="1200" b="1" ker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rPr>
                        <a:t>二等奖</a:t>
                      </a:r>
                      <a:endParaRPr lang="zh-CN" sz="1200" b="1" kern="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0" dirty="0">
                          <a:solidFill>
                            <a:srgbClr val="0070C0"/>
                          </a:solidFill>
                          <a:effectLst/>
                        </a:rPr>
                        <a:t>2018</a:t>
                      </a:r>
                      <a:r>
                        <a:rPr lang="zh-CN" altLang="en-US" sz="1200" b="1" kern="100" dirty="0">
                          <a:solidFill>
                            <a:srgbClr val="0070C0"/>
                          </a:solidFill>
                          <a:effectLst/>
                          <a:sym typeface="+mn-ea"/>
                        </a:rPr>
                        <a:t>年</a:t>
                      </a:r>
                      <a:r>
                        <a:rPr lang="en-US" sz="1200" b="1" kern="0" dirty="0">
                          <a:solidFill>
                            <a:srgbClr val="0070C0"/>
                          </a:solidFill>
                          <a:effectLst/>
                        </a:rPr>
                        <a:t> </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81000">
                <a:tc>
                  <a:txBody>
                    <a:bodyPr/>
                    <a:lstStyle/>
                    <a:p>
                      <a:pPr algn="ctr">
                        <a:lnSpc>
                          <a:spcPts val="1500"/>
                        </a:lnSpc>
                        <a:spcAft>
                          <a:spcPts val="0"/>
                        </a:spcAft>
                      </a:pPr>
                      <a:r>
                        <a:rPr lang="zh-CN" sz="1200" b="1" kern="100" dirty="0" smtClean="0">
                          <a:solidFill>
                            <a:srgbClr val="0070C0"/>
                          </a:solidFill>
                          <a:effectLst/>
                          <a:latin typeface="等线" panose="02010600030101010101" charset="-122"/>
                          <a:cs typeface="Times New Roman" panose="02020603050405020304"/>
                        </a:rPr>
                        <a:t>湖南省名师空间课堂</a:t>
                      </a:r>
                      <a:r>
                        <a:rPr lang="en-US" altLang="zh-CN" sz="1200" b="1" kern="100" dirty="0" smtClean="0">
                          <a:solidFill>
                            <a:srgbClr val="0070C0"/>
                          </a:solidFill>
                          <a:effectLst/>
                          <a:latin typeface="等线" panose="02010600030101010101" charset="-122"/>
                          <a:cs typeface="Times New Roman" panose="02020603050405020304"/>
                        </a:rPr>
                        <a:t>——</a:t>
                      </a:r>
                      <a:r>
                        <a:rPr lang="zh-CN" altLang="en-US" sz="1200" b="1" kern="100" dirty="0" smtClean="0">
                          <a:solidFill>
                            <a:srgbClr val="0070C0"/>
                          </a:solidFill>
                          <a:effectLst/>
                          <a:latin typeface="等线" panose="02010600030101010101" charset="-122"/>
                          <a:cs typeface="Times New Roman" panose="02020603050405020304"/>
                        </a:rPr>
                        <a:t>会计电算化</a:t>
                      </a:r>
                      <a:endParaRPr lang="zh-CN" altLang="en-US" sz="1200" b="1" kern="100" dirty="0" smtClea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altLang="en-US" sz="1200" b="1" kern="0">
                          <a:solidFill>
                            <a:srgbClr val="0070C0"/>
                          </a:solidFill>
                          <a:effectLst/>
                          <a:latin typeface="等线" panose="02010600030101010101" charset="-122"/>
                          <a:cs typeface="Times New Roman" panose="02020603050405020304"/>
                        </a:rPr>
                        <a:t>蔡丽</a:t>
                      </a:r>
                      <a:endParaRPr lang="zh-CN" altLang="en-US" sz="1200" b="1" ker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latin typeface="等线" panose="02010600030101010101" charset="-122"/>
                          <a:cs typeface="Times New Roman" panose="02020603050405020304"/>
                        </a:rPr>
                        <a:t>省级</a:t>
                      </a:r>
                      <a:endParaRPr lang="zh-CN" sz="1200" b="1" kern="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0" dirty="0">
                          <a:solidFill>
                            <a:srgbClr val="0070C0"/>
                          </a:solidFill>
                          <a:effectLst/>
                        </a:rPr>
                        <a:t>2016</a:t>
                      </a:r>
                      <a:r>
                        <a:rPr lang="zh-CN" altLang="en-US" sz="1200" b="1" kern="100" dirty="0">
                          <a:solidFill>
                            <a:srgbClr val="0070C0"/>
                          </a:solidFill>
                          <a:effectLst/>
                          <a:sym typeface="+mn-ea"/>
                        </a:rPr>
                        <a:t>年</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81000">
                <a:tc>
                  <a:txBody>
                    <a:bodyPr/>
                    <a:lstStyle/>
                    <a:p>
                      <a:pPr algn="ctr">
                        <a:lnSpc>
                          <a:spcPts val="1500"/>
                        </a:lnSpc>
                        <a:spcAft>
                          <a:spcPts val="0"/>
                        </a:spcAft>
                      </a:pPr>
                      <a:r>
                        <a:rPr lang="zh-CN" sz="1200" kern="100" dirty="0" smtClean="0">
                          <a:solidFill>
                            <a:srgbClr val="0070C0"/>
                          </a:solidFill>
                          <a:effectLst/>
                          <a:latin typeface="等线" panose="02010600030101010101" charset="-122"/>
                          <a:cs typeface="Times New Roman" panose="02020603050405020304"/>
                          <a:sym typeface="+mn-ea"/>
                        </a:rPr>
                        <a:t>湖南省名师空间课堂</a:t>
                      </a:r>
                      <a:r>
                        <a:rPr lang="en-US" altLang="zh-CN" sz="1200" kern="100" dirty="0" smtClean="0">
                          <a:solidFill>
                            <a:srgbClr val="0070C0"/>
                          </a:solidFill>
                          <a:effectLst/>
                          <a:latin typeface="等线" panose="02010600030101010101" charset="-122"/>
                          <a:cs typeface="Times New Roman" panose="02020603050405020304"/>
                          <a:sym typeface="+mn-ea"/>
                        </a:rPr>
                        <a:t>——</a:t>
                      </a:r>
                      <a:r>
                        <a:rPr lang="zh-CN" altLang="en-US" sz="1200" kern="100" dirty="0" smtClean="0">
                          <a:solidFill>
                            <a:srgbClr val="0070C0"/>
                          </a:solidFill>
                          <a:effectLst/>
                          <a:latin typeface="等线" panose="02010600030101010101" charset="-122"/>
                          <a:cs typeface="Times New Roman" panose="02020603050405020304"/>
                          <a:sym typeface="+mn-ea"/>
                        </a:rPr>
                        <a:t>会管理会计</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a:solidFill>
                            <a:srgbClr val="0070C0"/>
                          </a:solidFill>
                          <a:effectLst/>
                          <a:latin typeface="等线" panose="02010600030101010101" charset="-122"/>
                          <a:cs typeface="Times New Roman" panose="02020603050405020304"/>
                        </a:rPr>
                        <a:t>朱再英</a:t>
                      </a:r>
                      <a:endParaRPr lang="zh-CN" sz="1200" b="1" ker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latin typeface="等线" panose="02010600030101010101" charset="-122"/>
                          <a:cs typeface="Times New Roman" panose="02020603050405020304"/>
                        </a:rPr>
                        <a:t>省级</a:t>
                      </a:r>
                      <a:endParaRPr lang="zh-CN" sz="1200" b="1" kern="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0" dirty="0">
                          <a:solidFill>
                            <a:srgbClr val="0070C0"/>
                          </a:solidFill>
                          <a:effectLst/>
                        </a:rPr>
                        <a:t>2016</a:t>
                      </a:r>
                      <a:r>
                        <a:rPr lang="zh-CN" altLang="en-US" sz="1200" b="1" kern="100" dirty="0">
                          <a:solidFill>
                            <a:srgbClr val="0070C0"/>
                          </a:solidFill>
                          <a:effectLst/>
                          <a:sym typeface="+mn-ea"/>
                        </a:rPr>
                        <a:t>年</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81000">
                <a:tc>
                  <a:txBody>
                    <a:bodyPr/>
                    <a:lstStyle/>
                    <a:p>
                      <a:pPr algn="ctr">
                        <a:lnSpc>
                          <a:spcPts val="1500"/>
                        </a:lnSpc>
                        <a:spcAft>
                          <a:spcPts val="0"/>
                        </a:spcAft>
                        <a:buNone/>
                      </a:pPr>
                      <a:r>
                        <a:rPr lang="zh-CN" altLang="en-US" sz="1200" b="1" kern="100" dirty="0">
                          <a:solidFill>
                            <a:srgbClr val="0070C0"/>
                          </a:solidFill>
                          <a:effectLst/>
                          <a:latin typeface="等线" panose="02010600030101010101" charset="-122"/>
                          <a:cs typeface="Times New Roman" panose="02020603050405020304"/>
                        </a:rPr>
                        <a:t>湖南省精品在线课程</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buNone/>
                      </a:pPr>
                      <a:r>
                        <a:rPr lang="zh-CN" altLang="en-US" sz="1200" b="1" kern="0">
                          <a:solidFill>
                            <a:srgbClr val="0070C0"/>
                          </a:solidFill>
                          <a:effectLst/>
                          <a:latin typeface="等线" panose="02010600030101010101" charset="-122"/>
                          <a:cs typeface="Times New Roman" panose="02020603050405020304"/>
                        </a:rPr>
                        <a:t>蔡丽</a:t>
                      </a:r>
                      <a:endParaRPr lang="zh-CN" altLang="en-US" sz="1200" b="1" ker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buNone/>
                      </a:pPr>
                      <a:r>
                        <a:rPr lang="zh-CN" altLang="en-US" sz="1200" b="1" kern="0" dirty="0">
                          <a:solidFill>
                            <a:srgbClr val="0070C0"/>
                          </a:solidFill>
                          <a:effectLst/>
                          <a:latin typeface="等线" panose="02010600030101010101" charset="-122"/>
                          <a:cs typeface="Times New Roman" panose="02020603050405020304"/>
                        </a:rPr>
                        <a:t>省级</a:t>
                      </a:r>
                      <a:endParaRPr lang="zh-CN" altLang="en-US" sz="1200" b="1" kern="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buNone/>
                      </a:pPr>
                      <a:r>
                        <a:rPr lang="en-US" altLang="zh-CN" sz="1200" b="1" kern="100" dirty="0">
                          <a:solidFill>
                            <a:srgbClr val="0070C0"/>
                          </a:solidFill>
                          <a:effectLst/>
                          <a:latin typeface="等线" panose="02010600030101010101" charset="-122"/>
                          <a:cs typeface="Times New Roman" panose="02020603050405020304"/>
                        </a:rPr>
                        <a:t>2018</a:t>
                      </a:r>
                      <a:r>
                        <a:rPr lang="zh-CN" altLang="en-US" sz="1200" b="1" kern="100" dirty="0">
                          <a:solidFill>
                            <a:srgbClr val="0070C0"/>
                          </a:solidFill>
                          <a:effectLst/>
                          <a:latin typeface="等线" panose="02010600030101010101" charset="-122"/>
                          <a:cs typeface="Times New Roman" panose="02020603050405020304"/>
                        </a:rPr>
                        <a:t>年</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81000">
                <a:tc>
                  <a:txBody>
                    <a:bodyPr/>
                    <a:lstStyle/>
                    <a:p>
                      <a:pPr algn="ctr">
                        <a:lnSpc>
                          <a:spcPts val="1500"/>
                        </a:lnSpc>
                        <a:spcAft>
                          <a:spcPts val="0"/>
                        </a:spcAft>
                        <a:buNone/>
                      </a:pPr>
                      <a:r>
                        <a:rPr lang="zh-CN" altLang="en-US" sz="1200" b="1" kern="100" dirty="0">
                          <a:solidFill>
                            <a:srgbClr val="0070C0"/>
                          </a:solidFill>
                          <a:effectLst/>
                          <a:latin typeface="等线" panose="02010600030101010101" charset="-122"/>
                          <a:cs typeface="Times New Roman" panose="02020603050405020304"/>
                        </a:rPr>
                        <a:t>“工匠精神”融入技能型人才培养体系的路径研究</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buNone/>
                      </a:pPr>
                      <a:r>
                        <a:rPr lang="zh-CN" altLang="en-US" sz="1200" b="1" kern="0">
                          <a:solidFill>
                            <a:srgbClr val="0070C0"/>
                          </a:solidFill>
                          <a:effectLst/>
                          <a:latin typeface="等线" panose="02010600030101010101" charset="-122"/>
                          <a:cs typeface="Times New Roman" panose="02020603050405020304"/>
                        </a:rPr>
                        <a:t>周剑</a:t>
                      </a:r>
                      <a:endParaRPr lang="zh-CN" altLang="en-US" sz="1200" b="1" ker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buNone/>
                      </a:pPr>
                      <a:r>
                        <a:rPr lang="zh-CN" altLang="en-US" sz="1200" b="1" kern="0" dirty="0">
                          <a:solidFill>
                            <a:srgbClr val="0070C0"/>
                          </a:solidFill>
                          <a:effectLst/>
                          <a:latin typeface="等线" panose="02010600030101010101" charset="-122"/>
                          <a:cs typeface="Times New Roman" panose="02020603050405020304"/>
                        </a:rPr>
                        <a:t>部级</a:t>
                      </a:r>
                      <a:endParaRPr lang="zh-CN" altLang="en-US" sz="1200" b="1" kern="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buNone/>
                      </a:pPr>
                      <a:r>
                        <a:rPr lang="en-US" altLang="zh-CN" sz="1200" b="1" kern="100" dirty="0">
                          <a:solidFill>
                            <a:srgbClr val="0070C0"/>
                          </a:solidFill>
                          <a:effectLst/>
                          <a:latin typeface="等线" panose="02010600030101010101" charset="-122"/>
                          <a:cs typeface="Times New Roman" panose="02020603050405020304"/>
                        </a:rPr>
                        <a:t>2017</a:t>
                      </a:r>
                      <a:r>
                        <a:rPr lang="zh-CN" altLang="en-US" sz="1200" b="1" kern="100" dirty="0">
                          <a:solidFill>
                            <a:srgbClr val="0070C0"/>
                          </a:solidFill>
                          <a:effectLst/>
                          <a:latin typeface="等线" panose="02010600030101010101" charset="-122"/>
                          <a:cs typeface="Times New Roman" panose="02020603050405020304"/>
                        </a:rPr>
                        <a:t>年</a:t>
                      </a:r>
                      <a:endParaRPr lang="zh-CN" altLang="en-US"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8" name="Rectangle 3"/>
          <p:cNvSpPr>
            <a:spLocks noChangeArrowheads="1"/>
          </p:cNvSpPr>
          <p:nvPr/>
        </p:nvSpPr>
        <p:spPr bwMode="auto">
          <a:xfrm>
            <a:off x="2919638" y="1916832"/>
            <a:ext cx="72103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523875"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0070C0"/>
                </a:solidFill>
                <a:effectLst/>
                <a:latin typeface="+mn-ea"/>
                <a:cs typeface="宋体" panose="02010600030101010101" pitchFamily="2" charset="-122"/>
              </a:rPr>
              <a:t>2016- 2018</a:t>
            </a:r>
            <a:r>
              <a:rPr kumimoji="0" lang="zh-CN" altLang="en-US" sz="2000" b="1" i="0" u="none" strike="noStrike" cap="none" normalizeH="0" baseline="0" dirty="0" smtClean="0">
                <a:ln>
                  <a:noFill/>
                </a:ln>
                <a:solidFill>
                  <a:srgbClr val="0070C0"/>
                </a:solidFill>
                <a:effectLst/>
                <a:latin typeface="+mn-ea"/>
                <a:cs typeface="宋体" panose="02010600030101010101" pitchFamily="2" charset="-122"/>
              </a:rPr>
              <a:t>年度会计专业教师获奖一览表</a:t>
            </a:r>
            <a:endParaRPr kumimoji="0" lang="zh-CN" altLang="en-US" sz="2000" b="0" i="0" u="none" strike="noStrike" cap="none" normalizeH="0" baseline="0" dirty="0" smtClean="0">
              <a:ln>
                <a:noFill/>
              </a:ln>
              <a:solidFill>
                <a:srgbClr val="0070C0"/>
              </a:solidFill>
              <a:effectLst/>
              <a:latin typeface="+mn-ea"/>
              <a:cs typeface="宋体" panose="02010600030101010101" pitchFamily="2" charset="-122"/>
            </a:endParaRPr>
          </a:p>
        </p:txBody>
      </p:sp>
      <p:sp>
        <p:nvSpPr>
          <p:cNvPr id="15"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6" name="直接连接符 15"/>
          <p:cNvCxnSpPr>
            <a:cxnSpLocks noChangeShapeType="1"/>
          </p:cNvCxnSpPr>
          <p:nvPr/>
        </p:nvCxnSpPr>
        <p:spPr bwMode="auto">
          <a:xfrm>
            <a:off x="-11430" y="846455"/>
            <a:ext cx="7909217" cy="0"/>
          </a:xfrm>
          <a:prstGeom prst="line">
            <a:avLst/>
          </a:prstGeom>
          <a:noFill/>
          <a:ln w="9525">
            <a:solidFill>
              <a:srgbClr val="0070C0"/>
            </a:solidFill>
            <a:round/>
            <a:tailEnd type="oval" w="med" len="med"/>
          </a:ln>
        </p:spPr>
      </p:cxnSp>
      <p:cxnSp>
        <p:nvCxnSpPr>
          <p:cNvPr id="17"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8"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三</a:t>
            </a:r>
            <a:r>
              <a:rPr lang="zh-CN" altLang="en-US" sz="2800" b="1" dirty="0" smtClean="0">
                <a:solidFill>
                  <a:srgbClr val="0070C0"/>
                </a:solidFill>
                <a:latin typeface="Arial" panose="020B0604020202020204" pitchFamily="34" charset="0"/>
                <a:ea typeface="微软雅黑" panose="020B0503020204020204" pitchFamily="34" charset="-122"/>
              </a:rPr>
              <a:t>、专业诊改成效</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9"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3.5 </a:t>
            </a:r>
            <a:r>
              <a:rPr lang="zh-CN" altLang="en-US" sz="2400" b="1" dirty="0" smtClean="0">
                <a:solidFill>
                  <a:srgbClr val="0070C0"/>
                </a:solidFill>
                <a:latin typeface="Arial" panose="020B0604020202020204" pitchFamily="34" charset="0"/>
                <a:ea typeface="微软雅黑" panose="020B0503020204020204" pitchFamily="34" charset="-122"/>
              </a:rPr>
              <a:t>教研教学成果</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20" name="矩形 19"/>
          <p:cNvSpPr/>
          <p:nvPr/>
        </p:nvSpPr>
        <p:spPr>
          <a:xfrm>
            <a:off x="1201043" y="1211560"/>
            <a:ext cx="6943102" cy="461665"/>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教师教研教学成果</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 name="等腰三角形 20"/>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7909217" cy="0"/>
          </a:xfrm>
          <a:prstGeom prst="line">
            <a:avLst/>
          </a:prstGeom>
          <a:noFill/>
          <a:ln w="9525">
            <a:solidFill>
              <a:srgbClr val="0070C0"/>
            </a:solidFill>
            <a:round/>
            <a:tailEnd type="oval" w="med" len="med"/>
          </a:ln>
        </p:spPr>
      </p:cxnSp>
      <p:cxnSp>
        <p:nvCxnSpPr>
          <p:cNvPr id="12"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3"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三</a:t>
            </a:r>
            <a:r>
              <a:rPr lang="zh-CN" altLang="en-US" sz="2800" b="1" dirty="0" smtClean="0">
                <a:solidFill>
                  <a:srgbClr val="0070C0"/>
                </a:solidFill>
                <a:latin typeface="Arial" panose="020B0604020202020204" pitchFamily="34" charset="0"/>
                <a:ea typeface="微软雅黑" panose="020B0503020204020204" pitchFamily="34" charset="-122"/>
              </a:rPr>
              <a:t>、专业诊改成效</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4" name="Text Box 25"/>
          <p:cNvSpPr txBox="1">
            <a:spLocks noChangeArrowheads="1"/>
          </p:cNvSpPr>
          <p:nvPr/>
        </p:nvSpPr>
        <p:spPr bwMode="auto">
          <a:xfrm>
            <a:off x="5089525" y="332740"/>
            <a:ext cx="4662805"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3.5 </a:t>
            </a:r>
            <a:r>
              <a:rPr lang="zh-CN" altLang="en-US" sz="2400" b="1" dirty="0" smtClean="0">
                <a:solidFill>
                  <a:srgbClr val="0070C0"/>
                </a:solidFill>
                <a:latin typeface="Arial" panose="020B0604020202020204" pitchFamily="34" charset="0"/>
                <a:ea typeface="微软雅黑" panose="020B0503020204020204" pitchFamily="34" charset="-122"/>
              </a:rPr>
              <a:t>教研教学成果</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6" name="矩形 15"/>
          <p:cNvSpPr/>
          <p:nvPr/>
        </p:nvSpPr>
        <p:spPr>
          <a:xfrm>
            <a:off x="1201043" y="1211560"/>
            <a:ext cx="6943102" cy="461665"/>
          </a:xfrm>
          <a:prstGeom prst="rect">
            <a:avLst/>
          </a:prstGeom>
        </p:spPr>
        <p:txBody>
          <a:bodyPr wrap="square">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学生成果</a:t>
            </a:r>
            <a:endParaRPr lang="zh-CN" altLang="en-US" sz="2800"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 name="等腰三角形 16"/>
          <p:cNvSpPr/>
          <p:nvPr/>
        </p:nvSpPr>
        <p:spPr>
          <a:xfrm rot="5400000">
            <a:off x="985019" y="1401162"/>
            <a:ext cx="144016" cy="144016"/>
          </a:xfrm>
          <a:prstGeom prst="triangle">
            <a:avLst/>
          </a:prstGeom>
          <a:solidFill>
            <a:schemeClr val="tx1">
              <a:lumMod val="75000"/>
              <a:lumOff val="25000"/>
            </a:schemeClr>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8" name="Rectangle 3"/>
          <p:cNvSpPr>
            <a:spLocks noChangeArrowheads="1"/>
          </p:cNvSpPr>
          <p:nvPr/>
        </p:nvSpPr>
        <p:spPr bwMode="auto">
          <a:xfrm>
            <a:off x="2713211" y="1916832"/>
            <a:ext cx="72103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523875"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smtClean="0">
                <a:ln>
                  <a:noFill/>
                </a:ln>
                <a:solidFill>
                  <a:srgbClr val="0070C0"/>
                </a:solidFill>
                <a:effectLst/>
                <a:latin typeface="+mn-ea"/>
                <a:cs typeface="宋体" panose="02010600030101010101" pitchFamily="2" charset="-122"/>
              </a:rPr>
              <a:t>2016- 2018</a:t>
            </a:r>
            <a:r>
              <a:rPr kumimoji="0" lang="zh-CN" altLang="en-US" sz="2000" b="1" i="0" u="none" strike="noStrike" cap="none" normalizeH="0" baseline="0" dirty="0" smtClean="0">
                <a:ln>
                  <a:noFill/>
                </a:ln>
                <a:solidFill>
                  <a:srgbClr val="0070C0"/>
                </a:solidFill>
                <a:effectLst/>
                <a:latin typeface="+mn-ea"/>
                <a:cs typeface="宋体" panose="02010600030101010101" pitchFamily="2" charset="-122"/>
              </a:rPr>
              <a:t>年度会计专业学生技能竞赛获奖一览表</a:t>
            </a:r>
            <a:endParaRPr kumimoji="0" lang="zh-CN" altLang="en-US" sz="2000" b="0" i="0" u="none" strike="noStrike" cap="none" normalizeH="0" baseline="0" dirty="0" smtClean="0">
              <a:ln>
                <a:noFill/>
              </a:ln>
              <a:solidFill>
                <a:srgbClr val="0070C0"/>
              </a:solidFill>
              <a:effectLst/>
              <a:latin typeface="+mn-ea"/>
              <a:cs typeface="宋体" panose="02010600030101010101" pitchFamily="2" charset="-122"/>
            </a:endParaRPr>
          </a:p>
        </p:txBody>
      </p:sp>
      <p:graphicFrame>
        <p:nvGraphicFramePr>
          <p:cNvPr id="19" name="表格 18"/>
          <p:cNvGraphicFramePr>
            <a:graphicFrameLocks noGrp="1"/>
          </p:cNvGraphicFramePr>
          <p:nvPr/>
        </p:nvGraphicFramePr>
        <p:xfrm>
          <a:off x="1489075" y="2492896"/>
          <a:ext cx="9160905" cy="3077200"/>
        </p:xfrm>
        <a:graphic>
          <a:graphicData uri="http://schemas.openxmlformats.org/drawingml/2006/table">
            <a:tbl>
              <a:tblPr firstRow="1" firstCol="1" bandRow="1">
                <a:tableStyleId>{5C22544A-7EE6-4342-B048-85BDC9FD1C3A}</a:tableStyleId>
              </a:tblPr>
              <a:tblGrid>
                <a:gridCol w="3397261"/>
                <a:gridCol w="1295384"/>
                <a:gridCol w="1441234"/>
                <a:gridCol w="1252891"/>
                <a:gridCol w="1774135"/>
              </a:tblGrid>
              <a:tr h="720080">
                <a:tc>
                  <a:txBody>
                    <a:bodyPr/>
                    <a:lstStyle/>
                    <a:p>
                      <a:pPr algn="ctr">
                        <a:spcAft>
                          <a:spcPts val="0"/>
                        </a:spcAft>
                      </a:pPr>
                      <a:r>
                        <a:rPr lang="zh-CN" sz="1600" b="1" kern="100" dirty="0">
                          <a:solidFill>
                            <a:schemeClr val="bg1"/>
                          </a:solidFill>
                          <a:effectLst/>
                        </a:rPr>
                        <a:t>项目名称</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CN" altLang="en-US" sz="1600" b="1" kern="100" dirty="0" smtClean="0">
                          <a:solidFill>
                            <a:schemeClr val="bg1"/>
                          </a:solidFill>
                          <a:effectLst/>
                          <a:latin typeface="等线" panose="02010600030101010101" charset="-122"/>
                          <a:cs typeface="Times New Roman" panose="02020603050405020304"/>
                        </a:rPr>
                        <a:t>指导老师</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ts val="2400"/>
                        </a:lnSpc>
                        <a:spcAft>
                          <a:spcPts val="0"/>
                        </a:spcAft>
                      </a:pPr>
                      <a:r>
                        <a:rPr lang="zh-CN" altLang="en-US" sz="1600" b="1" kern="100" dirty="0" smtClean="0">
                          <a:solidFill>
                            <a:schemeClr val="bg1"/>
                          </a:solidFill>
                          <a:effectLst/>
                          <a:latin typeface="等线" panose="02010600030101010101" charset="-122"/>
                          <a:cs typeface="Times New Roman" panose="02020603050405020304"/>
                        </a:rPr>
                        <a:t>类别</a:t>
                      </a:r>
                      <a:endParaRPr lang="en-US" altLang="zh-CN" sz="1600" b="1" kern="100" dirty="0" smtClean="0">
                        <a:solidFill>
                          <a:schemeClr val="bg1"/>
                        </a:solidFill>
                        <a:effectLst/>
                        <a:latin typeface="等线" panose="02010600030101010101" charset="-122"/>
                        <a:cs typeface="Times New Roman" panose="02020603050405020304"/>
                      </a:endParaRPr>
                    </a:p>
                    <a:p>
                      <a:pPr algn="ctr">
                        <a:lnSpc>
                          <a:spcPts val="2400"/>
                        </a:lnSpc>
                        <a:spcAft>
                          <a:spcPts val="0"/>
                        </a:spcAft>
                      </a:pPr>
                      <a:r>
                        <a:rPr lang="zh-CN" altLang="en-US" sz="1600" b="1" kern="100" dirty="0" smtClean="0">
                          <a:solidFill>
                            <a:schemeClr val="bg1"/>
                          </a:solidFill>
                          <a:effectLst/>
                          <a:latin typeface="等线" panose="02010600030101010101" charset="-122"/>
                          <a:cs typeface="Times New Roman" panose="02020603050405020304"/>
                        </a:rPr>
                        <a:t>（团体</a:t>
                      </a:r>
                      <a:r>
                        <a:rPr lang="en-US" altLang="zh-CN" sz="1600" b="1" kern="100" dirty="0" smtClean="0">
                          <a:solidFill>
                            <a:schemeClr val="bg1"/>
                          </a:solidFill>
                          <a:effectLst/>
                          <a:latin typeface="等线" panose="02010600030101010101" charset="-122"/>
                          <a:cs typeface="Times New Roman" panose="02020603050405020304"/>
                        </a:rPr>
                        <a:t>/</a:t>
                      </a:r>
                      <a:r>
                        <a:rPr lang="zh-CN" altLang="en-US" sz="1600" b="1" kern="100" dirty="0" smtClean="0">
                          <a:solidFill>
                            <a:schemeClr val="bg1"/>
                          </a:solidFill>
                          <a:effectLst/>
                          <a:latin typeface="等线" panose="02010600030101010101" charset="-122"/>
                          <a:cs typeface="Times New Roman" panose="02020603050405020304"/>
                        </a:rPr>
                        <a:t>个人）</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CN" sz="1600" b="1" kern="100" dirty="0">
                          <a:solidFill>
                            <a:schemeClr val="bg1"/>
                          </a:solidFill>
                          <a:effectLst/>
                        </a:rPr>
                        <a:t>获奖等第</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spcAft>
                          <a:spcPts val="0"/>
                        </a:spcAft>
                      </a:pPr>
                      <a:r>
                        <a:rPr lang="zh-CN" sz="1600" b="1" kern="100" dirty="0">
                          <a:solidFill>
                            <a:schemeClr val="bg1"/>
                          </a:solidFill>
                          <a:effectLst/>
                        </a:rPr>
                        <a:t>获奖或立项时间</a:t>
                      </a:r>
                      <a:endParaRPr lang="zh-CN" sz="1600" b="1" kern="100" dirty="0">
                        <a:solidFill>
                          <a:schemeClr val="bg1"/>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347345">
                <a:tc>
                  <a:txBody>
                    <a:bodyPr/>
                    <a:lstStyle/>
                    <a:p>
                      <a:pPr algn="ctr">
                        <a:spcAft>
                          <a:spcPts val="0"/>
                        </a:spcAft>
                      </a:pPr>
                      <a:r>
                        <a:rPr lang="zh-CN" sz="1200" b="1" kern="100" dirty="0" smtClean="0">
                          <a:solidFill>
                            <a:srgbClr val="0070C0"/>
                          </a:solidFill>
                          <a:effectLst/>
                        </a:rPr>
                        <a:t>湖南省职业院校技能竞赛—会计技能</a:t>
                      </a:r>
                      <a:endParaRPr lang="zh-CN" sz="1200" b="1" kern="100" dirty="0" smtClea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latin typeface="等线" panose="02010600030101010101" charset="-122"/>
                          <a:cs typeface="Times New Roman" panose="02020603050405020304"/>
                        </a:rPr>
                        <a:t>周剑</a:t>
                      </a:r>
                      <a:r>
                        <a:rPr lang="en-US" altLang="zh-CN" sz="1200" b="1" kern="100" dirty="0">
                          <a:solidFill>
                            <a:srgbClr val="0070C0"/>
                          </a:solidFill>
                          <a:effectLst/>
                          <a:latin typeface="等线" panose="02010600030101010101" charset="-122"/>
                          <a:cs typeface="Times New Roman" panose="02020603050405020304"/>
                        </a:rPr>
                        <a:t>/</a:t>
                      </a:r>
                      <a:r>
                        <a:rPr lang="zh-CN" altLang="en-US" sz="1200" b="1" kern="100" dirty="0">
                          <a:solidFill>
                            <a:srgbClr val="0070C0"/>
                          </a:solidFill>
                          <a:effectLst/>
                          <a:latin typeface="等线" panose="02010600030101010101" charset="-122"/>
                          <a:cs typeface="Times New Roman" panose="02020603050405020304"/>
                        </a:rPr>
                        <a:t>费诚</a:t>
                      </a:r>
                      <a:endParaRPr lang="zh-CN" altLang="en-US"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团体</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二等奖</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100" dirty="0">
                          <a:solidFill>
                            <a:srgbClr val="0070C0"/>
                          </a:solidFill>
                          <a:effectLst/>
                        </a:rPr>
                        <a:t>2016</a:t>
                      </a:r>
                      <a:r>
                        <a:rPr lang="zh-CN" altLang="en-US" sz="1200" b="1" kern="100" dirty="0">
                          <a:solidFill>
                            <a:srgbClr val="0070C0"/>
                          </a:solidFill>
                          <a:effectLst/>
                        </a:rPr>
                        <a:t>年</a:t>
                      </a:r>
                      <a:r>
                        <a:rPr lang="en-US" sz="1200" b="1" kern="100" dirty="0">
                          <a:solidFill>
                            <a:srgbClr val="0070C0"/>
                          </a:solidFill>
                          <a:effectLst/>
                        </a:rPr>
                        <a:t> </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27355">
                <a:tc>
                  <a:txBody>
                    <a:bodyPr/>
                    <a:lstStyle/>
                    <a:p>
                      <a:pPr algn="ctr">
                        <a:spcAft>
                          <a:spcPts val="0"/>
                        </a:spcAft>
                      </a:pPr>
                      <a:r>
                        <a:rPr lang="zh-CN" sz="1200" kern="100" dirty="0" smtClean="0">
                          <a:solidFill>
                            <a:srgbClr val="0070C0"/>
                          </a:solidFill>
                          <a:effectLst/>
                          <a:sym typeface="+mn-ea"/>
                        </a:rPr>
                        <a:t>湖南省职业院校技能竞赛—会计技能</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latin typeface="等线" panose="02010600030101010101" charset="-122"/>
                          <a:cs typeface="Times New Roman" panose="02020603050405020304"/>
                        </a:rPr>
                        <a:t>朱再英</a:t>
                      </a:r>
                      <a:r>
                        <a:rPr lang="en-US" altLang="zh-CN" sz="1200" b="1" kern="100" dirty="0">
                          <a:solidFill>
                            <a:srgbClr val="0070C0"/>
                          </a:solidFill>
                          <a:effectLst/>
                          <a:latin typeface="等线" panose="02010600030101010101" charset="-122"/>
                          <a:cs typeface="Times New Roman" panose="02020603050405020304"/>
                        </a:rPr>
                        <a:t>/</a:t>
                      </a:r>
                      <a:r>
                        <a:rPr lang="zh-CN" altLang="en-US" sz="1200" b="1" kern="100" dirty="0">
                          <a:solidFill>
                            <a:srgbClr val="0070C0"/>
                          </a:solidFill>
                          <a:effectLst/>
                          <a:latin typeface="等线" panose="02010600030101010101" charset="-122"/>
                          <a:cs typeface="Times New Roman" panose="02020603050405020304"/>
                        </a:rPr>
                        <a:t>蔡丽</a:t>
                      </a:r>
                      <a:endParaRPr lang="zh-CN" altLang="en-US"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团体</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二等奖</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100" dirty="0">
                          <a:solidFill>
                            <a:srgbClr val="0070C0"/>
                          </a:solidFill>
                          <a:effectLst/>
                        </a:rPr>
                        <a:t>2017</a:t>
                      </a:r>
                      <a:r>
                        <a:rPr lang="zh-CN" altLang="en-US" sz="1200" b="1" kern="100" dirty="0">
                          <a:solidFill>
                            <a:srgbClr val="0070C0"/>
                          </a:solidFill>
                          <a:effectLst/>
                          <a:sym typeface="+mn-ea"/>
                        </a:rPr>
                        <a:t>年</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09575">
                <a:tc>
                  <a:txBody>
                    <a:bodyPr/>
                    <a:lstStyle/>
                    <a:p>
                      <a:pPr algn="ctr">
                        <a:spcAft>
                          <a:spcPts val="0"/>
                        </a:spcAft>
                      </a:pPr>
                      <a:r>
                        <a:rPr lang="en-US" altLang="zh-CN" sz="1200" b="1" kern="100" dirty="0" smtClean="0">
                          <a:solidFill>
                            <a:srgbClr val="0070C0"/>
                          </a:solidFill>
                          <a:effectLst/>
                          <a:latin typeface="等线" panose="02010600030101010101" charset="-122"/>
                          <a:cs typeface="Times New Roman" panose="02020603050405020304"/>
                          <a:sym typeface="+mn-ea"/>
                        </a:rPr>
                        <a:t>“</a:t>
                      </a:r>
                      <a:r>
                        <a:rPr lang="zh-CN" sz="1200" b="1" kern="100" dirty="0" smtClean="0">
                          <a:solidFill>
                            <a:srgbClr val="0070C0"/>
                          </a:solidFill>
                          <a:effectLst/>
                          <a:latin typeface="等线" panose="02010600030101010101" charset="-122"/>
                          <a:cs typeface="Times New Roman" panose="02020603050405020304"/>
                          <a:sym typeface="+mn-ea"/>
                        </a:rPr>
                        <a:t>畅享杯</a:t>
                      </a:r>
                      <a:r>
                        <a:rPr lang="en-US" altLang="zh-CN" sz="1200" b="1" kern="100" dirty="0" smtClean="0">
                          <a:solidFill>
                            <a:srgbClr val="0070C0"/>
                          </a:solidFill>
                          <a:effectLst/>
                          <a:latin typeface="等线" panose="02010600030101010101" charset="-122"/>
                          <a:cs typeface="Times New Roman" panose="02020603050405020304"/>
                          <a:sym typeface="+mn-ea"/>
                        </a:rPr>
                        <a:t>”</a:t>
                      </a:r>
                      <a:r>
                        <a:rPr lang="zh-CN" altLang="en-US" sz="1200" b="1" kern="100" dirty="0" smtClean="0">
                          <a:solidFill>
                            <a:srgbClr val="0070C0"/>
                          </a:solidFill>
                          <a:effectLst/>
                          <a:latin typeface="等线" panose="02010600030101010101" charset="-122"/>
                          <a:cs typeface="Times New Roman" panose="02020603050405020304"/>
                          <a:sym typeface="+mn-ea"/>
                        </a:rPr>
                        <a:t>全国出纳技能竞赛</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a:solidFill>
                            <a:srgbClr val="0070C0"/>
                          </a:solidFill>
                          <a:effectLst/>
                          <a:latin typeface="等线" panose="02010600030101010101" charset="-122"/>
                          <a:cs typeface="Times New Roman" panose="02020603050405020304"/>
                        </a:rPr>
                        <a:t>周浩</a:t>
                      </a:r>
                      <a:r>
                        <a:rPr lang="en-US" altLang="zh-CN" sz="1200" b="1" kern="100">
                          <a:solidFill>
                            <a:srgbClr val="0070C0"/>
                          </a:solidFill>
                          <a:effectLst/>
                          <a:latin typeface="等线" panose="02010600030101010101" charset="-122"/>
                          <a:cs typeface="Times New Roman" panose="02020603050405020304"/>
                        </a:rPr>
                        <a:t>/</a:t>
                      </a:r>
                      <a:r>
                        <a:rPr lang="zh-CN" altLang="en-US" sz="1200" b="1" kern="100">
                          <a:solidFill>
                            <a:srgbClr val="0070C0"/>
                          </a:solidFill>
                          <a:effectLst/>
                          <a:latin typeface="等线" panose="02010600030101010101" charset="-122"/>
                          <a:cs typeface="Times New Roman" panose="02020603050405020304"/>
                        </a:rPr>
                        <a:t>王丽平</a:t>
                      </a:r>
                      <a:endParaRPr lang="zh-CN" altLang="en-US" sz="1200" b="1" kern="10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团体</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100" dirty="0">
                          <a:solidFill>
                            <a:srgbClr val="0070C0"/>
                          </a:solidFill>
                          <a:effectLst/>
                        </a:rPr>
                        <a:t>一等奖</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100" dirty="0">
                          <a:solidFill>
                            <a:srgbClr val="0070C0"/>
                          </a:solidFill>
                          <a:effectLst/>
                        </a:rPr>
                        <a:t>2017</a:t>
                      </a:r>
                      <a:r>
                        <a:rPr lang="zh-CN" altLang="en-US" sz="1200" b="1" kern="100" dirty="0">
                          <a:solidFill>
                            <a:srgbClr val="0070C0"/>
                          </a:solidFill>
                          <a:effectLst/>
                          <a:sym typeface="+mn-ea"/>
                        </a:rPr>
                        <a:t>年</a:t>
                      </a:r>
                      <a:r>
                        <a:rPr lang="en-US" sz="1200" b="1" kern="100" dirty="0">
                          <a:solidFill>
                            <a:srgbClr val="0070C0"/>
                          </a:solidFill>
                          <a:effectLst/>
                        </a:rPr>
                        <a:t> </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10845">
                <a:tc>
                  <a:txBody>
                    <a:bodyPr/>
                    <a:lstStyle/>
                    <a:p>
                      <a:pPr algn="ctr">
                        <a:spcAft>
                          <a:spcPts val="0"/>
                        </a:spcAft>
                      </a:pPr>
                      <a:r>
                        <a:rPr lang="zh-CN" sz="1200" b="1" kern="0">
                          <a:solidFill>
                            <a:srgbClr val="0070C0"/>
                          </a:solidFill>
                          <a:effectLst/>
                        </a:rPr>
                        <a:t>湖南省职业院校财务会计类专业云上技能竞赛</a:t>
                      </a:r>
                      <a:endParaRPr lang="zh-CN" sz="1200" b="1" ker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a:solidFill>
                            <a:srgbClr val="0070C0"/>
                          </a:solidFill>
                          <a:effectLst/>
                          <a:latin typeface="等线" panose="02010600030101010101" charset="-122"/>
                          <a:cs typeface="Times New Roman" panose="02020603050405020304"/>
                        </a:rPr>
                        <a:t>王丽平</a:t>
                      </a:r>
                      <a:endParaRPr lang="zh-CN" sz="1200" b="1" kern="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rPr>
                        <a:t>团体</a:t>
                      </a:r>
                      <a:endParaRPr lang="zh-CN" sz="1200" b="1" kern="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rPr>
                        <a:t>二等奖</a:t>
                      </a:r>
                      <a:endParaRPr lang="zh-CN" sz="1200" b="1" kern="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0" dirty="0">
                          <a:solidFill>
                            <a:srgbClr val="0070C0"/>
                          </a:solidFill>
                          <a:effectLst/>
                        </a:rPr>
                        <a:t>2018</a:t>
                      </a:r>
                      <a:r>
                        <a:rPr lang="zh-CN" altLang="en-US" sz="1200" b="1" kern="100" dirty="0">
                          <a:solidFill>
                            <a:srgbClr val="0070C0"/>
                          </a:solidFill>
                          <a:effectLst/>
                          <a:sym typeface="+mn-ea"/>
                        </a:rPr>
                        <a:t>年</a:t>
                      </a:r>
                      <a:r>
                        <a:rPr lang="en-US" sz="1200" b="1" kern="0" dirty="0">
                          <a:solidFill>
                            <a:srgbClr val="0070C0"/>
                          </a:solidFill>
                          <a:effectLst/>
                        </a:rPr>
                        <a:t> </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81000">
                <a:tc>
                  <a:txBody>
                    <a:bodyPr/>
                    <a:lstStyle/>
                    <a:p>
                      <a:pPr algn="ctr">
                        <a:lnSpc>
                          <a:spcPts val="1500"/>
                        </a:lnSpc>
                        <a:spcAft>
                          <a:spcPts val="0"/>
                        </a:spcAft>
                      </a:pPr>
                      <a:r>
                        <a:rPr lang="zh-CN" sz="1200" kern="100" dirty="0" smtClean="0">
                          <a:solidFill>
                            <a:srgbClr val="0070C0"/>
                          </a:solidFill>
                          <a:effectLst/>
                          <a:sym typeface="+mn-ea"/>
                        </a:rPr>
                        <a:t>湖南省职业院校技能竞赛—会计技能</a:t>
                      </a:r>
                      <a:endParaRPr lang="zh-CN" sz="1200" b="1" kern="100" dirty="0" smtClean="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latin typeface="等线" panose="02010600030101010101" charset="-122"/>
                          <a:cs typeface="Times New Roman" panose="02020603050405020304"/>
                        </a:rPr>
                        <a:t>周浩</a:t>
                      </a:r>
                      <a:r>
                        <a:rPr lang="en-US" altLang="zh-CN" sz="1200" b="1" kern="0" dirty="0">
                          <a:solidFill>
                            <a:srgbClr val="0070C0"/>
                          </a:solidFill>
                          <a:effectLst/>
                          <a:latin typeface="等线" panose="02010600030101010101" charset="-122"/>
                          <a:cs typeface="Times New Roman" panose="02020603050405020304"/>
                        </a:rPr>
                        <a:t>/</a:t>
                      </a:r>
                      <a:r>
                        <a:rPr lang="zh-CN" altLang="en-US" sz="1200" b="1" kern="0" dirty="0">
                          <a:solidFill>
                            <a:srgbClr val="0070C0"/>
                          </a:solidFill>
                          <a:effectLst/>
                          <a:latin typeface="等线" panose="02010600030101010101" charset="-122"/>
                          <a:cs typeface="Times New Roman" panose="02020603050405020304"/>
                        </a:rPr>
                        <a:t>蔡丽</a:t>
                      </a:r>
                      <a:endParaRPr lang="zh-CN" altLang="en-US" sz="1200" b="1" kern="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a:solidFill>
                            <a:srgbClr val="0070C0"/>
                          </a:solidFill>
                          <a:effectLst/>
                        </a:rPr>
                        <a:t>团体</a:t>
                      </a:r>
                      <a:endParaRPr lang="zh-CN" sz="1200" b="1" kern="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rPr>
                        <a:t>二等奖</a:t>
                      </a:r>
                      <a:endParaRPr lang="zh-CN" sz="1200" b="1" kern="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0" dirty="0">
                          <a:solidFill>
                            <a:srgbClr val="0070C0"/>
                          </a:solidFill>
                          <a:effectLst/>
                        </a:rPr>
                        <a:t>2018</a:t>
                      </a:r>
                      <a:r>
                        <a:rPr lang="zh-CN" altLang="en-US" sz="1200" b="1" kern="100" dirty="0">
                          <a:solidFill>
                            <a:srgbClr val="0070C0"/>
                          </a:solidFill>
                          <a:effectLst/>
                          <a:sym typeface="+mn-ea"/>
                        </a:rPr>
                        <a:t>年</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381000">
                <a:tc>
                  <a:txBody>
                    <a:bodyPr/>
                    <a:lstStyle/>
                    <a:p>
                      <a:pPr algn="ctr">
                        <a:lnSpc>
                          <a:spcPts val="1500"/>
                        </a:lnSpc>
                        <a:spcAft>
                          <a:spcPts val="0"/>
                        </a:spcAft>
                      </a:pPr>
                      <a:r>
                        <a:rPr lang="zh-CN" sz="1200" b="1" kern="100" dirty="0">
                          <a:solidFill>
                            <a:srgbClr val="0070C0"/>
                          </a:solidFill>
                          <a:effectLst/>
                          <a:latin typeface="等线" panose="02010600030101010101" charset="-122"/>
                          <a:cs typeface="Times New Roman" panose="02020603050405020304"/>
                        </a:rPr>
                        <a:t>全国高职院校管理会计大赛</a:t>
                      </a:r>
                      <a:endParaRPr lang="zh-CN" sz="1200" b="1" kern="100" dirty="0">
                        <a:solidFill>
                          <a:srgbClr val="0070C0"/>
                        </a:solidFill>
                        <a:effectLst/>
                        <a:latin typeface="等线" panose="02010600030101010101" charset="-122"/>
                        <a:cs typeface="Times New Roman" panose="02020603050405020304"/>
                      </a:endParaRPr>
                    </a:p>
                  </a:txBody>
                  <a:tcPr marL="91464" marR="9146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a:solidFill>
                            <a:srgbClr val="0070C0"/>
                          </a:solidFill>
                          <a:effectLst/>
                          <a:latin typeface="等线" panose="02010600030101010101" charset="-122"/>
                          <a:cs typeface="Times New Roman" panose="02020603050405020304"/>
                        </a:rPr>
                        <a:t>蔡丽</a:t>
                      </a:r>
                      <a:endParaRPr lang="zh-CN" sz="1200" b="1" kern="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a:solidFill>
                            <a:srgbClr val="0070C0"/>
                          </a:solidFill>
                          <a:effectLst/>
                        </a:rPr>
                        <a:t>团体</a:t>
                      </a:r>
                      <a:endParaRPr lang="zh-CN" sz="1200" b="1" kern="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zh-CN" sz="1200" b="1" kern="0" dirty="0">
                          <a:solidFill>
                            <a:srgbClr val="0070C0"/>
                          </a:solidFill>
                          <a:effectLst/>
                        </a:rPr>
                        <a:t>二等奖</a:t>
                      </a:r>
                      <a:endParaRPr lang="zh-CN" sz="1200" b="1" kern="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200" b="1" kern="0" dirty="0">
                          <a:solidFill>
                            <a:srgbClr val="0070C0"/>
                          </a:solidFill>
                          <a:effectLst/>
                        </a:rPr>
                        <a:t>2018</a:t>
                      </a:r>
                      <a:r>
                        <a:rPr lang="zh-CN" altLang="en-US" sz="1200" b="1" kern="100" dirty="0">
                          <a:solidFill>
                            <a:srgbClr val="0070C0"/>
                          </a:solidFill>
                          <a:effectLst/>
                          <a:sym typeface="+mn-ea"/>
                        </a:rPr>
                        <a:t>年</a:t>
                      </a:r>
                      <a:endParaRPr lang="zh-CN" sz="1200" b="1" kern="100" dirty="0">
                        <a:solidFill>
                          <a:srgbClr val="0070C0"/>
                        </a:solidFill>
                        <a:effectLst/>
                        <a:latin typeface="等线" panose="02010600030101010101" charset="-122"/>
                        <a:cs typeface="Times New Roman" panose="02020603050405020304"/>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2254006"/>
            <a:ext cx="8444000" cy="218310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 name="组合 41"/>
          <p:cNvGrpSpPr/>
          <p:nvPr/>
        </p:nvGrpSpPr>
        <p:grpSpPr>
          <a:xfrm>
            <a:off x="1129035" y="1196752"/>
            <a:ext cx="1728192" cy="1728192"/>
            <a:chOff x="1417067" y="908720"/>
            <a:chExt cx="1728192" cy="1728192"/>
          </a:xfrm>
        </p:grpSpPr>
        <p:grpSp>
          <p:nvGrpSpPr>
            <p:cNvPr id="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smtClean="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65" name="TextBox 7"/>
          <p:cNvSpPr>
            <a:spLocks noChangeArrowheads="1"/>
          </p:cNvSpPr>
          <p:nvPr/>
        </p:nvSpPr>
        <p:spPr bwMode="auto">
          <a:xfrm>
            <a:off x="2391377" y="3127809"/>
            <a:ext cx="7738658"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6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存在的不足与改进措施</a:t>
            </a:r>
            <a:endParaRPr lang="zh-CN" altLang="en-US" sz="36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7"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1000"/>
                                        <p:tgtEl>
                                          <p:spTgt spid="4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75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75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6" fill="hold" nodeType="withEffect">
                                  <p:stCondLst>
                                    <p:cond delay="7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75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1" name="直接连接符 10"/>
          <p:cNvCxnSpPr>
            <a:cxnSpLocks noChangeShapeType="1"/>
          </p:cNvCxnSpPr>
          <p:nvPr/>
        </p:nvCxnSpPr>
        <p:spPr bwMode="auto">
          <a:xfrm>
            <a:off x="-11430" y="846455"/>
            <a:ext cx="8629297" cy="0"/>
          </a:xfrm>
          <a:prstGeom prst="line">
            <a:avLst/>
          </a:prstGeom>
          <a:noFill/>
          <a:ln w="9525">
            <a:solidFill>
              <a:srgbClr val="0070C0"/>
            </a:solidFill>
            <a:round/>
            <a:tailEnd type="oval" w="med" len="med"/>
          </a:ln>
        </p:spPr>
      </p:cxnSp>
      <p:sp>
        <p:nvSpPr>
          <p:cNvPr id="13" name="Text Box 25"/>
          <p:cNvSpPr txBox="1">
            <a:spLocks noChangeArrowheads="1"/>
          </p:cNvSpPr>
          <p:nvPr/>
        </p:nvSpPr>
        <p:spPr bwMode="auto">
          <a:xfrm>
            <a:off x="1489075" y="257175"/>
            <a:ext cx="532859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四</a:t>
            </a:r>
            <a:r>
              <a:rPr lang="zh-CN" altLang="en-US" sz="2800" b="1" dirty="0" smtClean="0">
                <a:solidFill>
                  <a:srgbClr val="0070C0"/>
                </a:solidFill>
                <a:latin typeface="Arial" panose="020B0604020202020204" pitchFamily="34" charset="0"/>
                <a:ea typeface="微软雅黑" panose="020B0503020204020204" pitchFamily="34" charset="-122"/>
              </a:rPr>
              <a:t>、存在的不足与改进措施效</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2" name="矩形 1"/>
          <p:cNvSpPr/>
          <p:nvPr/>
        </p:nvSpPr>
        <p:spPr>
          <a:xfrm>
            <a:off x="408955" y="3068960"/>
            <a:ext cx="11089232" cy="50405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平行四边形 2"/>
          <p:cNvSpPr/>
          <p:nvPr/>
        </p:nvSpPr>
        <p:spPr>
          <a:xfrm flipH="1">
            <a:off x="1633091" y="2970345"/>
            <a:ext cx="1584176" cy="648072"/>
          </a:xfrm>
          <a:prstGeom prst="parallelogram">
            <a:avLst>
              <a:gd name="adj" fmla="val 41600"/>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平行四边形 18"/>
          <p:cNvSpPr/>
          <p:nvPr/>
        </p:nvSpPr>
        <p:spPr>
          <a:xfrm flipH="1">
            <a:off x="3325279" y="2970345"/>
            <a:ext cx="1584176" cy="648072"/>
          </a:xfrm>
          <a:prstGeom prst="parallelogram">
            <a:avLst>
              <a:gd name="adj" fmla="val 41600"/>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p:cNvSpPr/>
          <p:nvPr/>
        </p:nvSpPr>
        <p:spPr>
          <a:xfrm flipH="1">
            <a:off x="5017467" y="2970345"/>
            <a:ext cx="1584176" cy="648072"/>
          </a:xfrm>
          <a:prstGeom prst="parallelogram">
            <a:avLst>
              <a:gd name="adj" fmla="val 41600"/>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p:nvPr/>
        </p:nvSpPr>
        <p:spPr>
          <a:xfrm flipH="1">
            <a:off x="6709655" y="2970345"/>
            <a:ext cx="1584176" cy="648072"/>
          </a:xfrm>
          <a:prstGeom prst="parallelogram">
            <a:avLst>
              <a:gd name="adj" fmla="val 41600"/>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flipH="1">
            <a:off x="8401843" y="2970345"/>
            <a:ext cx="1584176" cy="648072"/>
          </a:xfrm>
          <a:prstGeom prst="parallelogram">
            <a:avLst>
              <a:gd name="adj" fmla="val 41600"/>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993131" y="3063548"/>
            <a:ext cx="1062118" cy="461665"/>
          </a:xfrm>
          <a:prstGeom prst="rect">
            <a:avLst/>
          </a:prstGeom>
        </p:spPr>
        <p:txBody>
          <a:bodyPr wrap="squar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服务</a:t>
            </a:r>
            <a:endPar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矩形 27"/>
          <p:cNvSpPr/>
          <p:nvPr/>
        </p:nvSpPr>
        <p:spPr>
          <a:xfrm>
            <a:off x="3689874" y="3063548"/>
            <a:ext cx="1062118" cy="461665"/>
          </a:xfrm>
          <a:prstGeom prst="rect">
            <a:avLst/>
          </a:prstGeom>
        </p:spPr>
        <p:txBody>
          <a:bodyPr wrap="squar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质量</a:t>
            </a:r>
            <a:endPar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矩形 28"/>
          <p:cNvSpPr/>
          <p:nvPr/>
        </p:nvSpPr>
        <p:spPr>
          <a:xfrm>
            <a:off x="5386617" y="3063548"/>
            <a:ext cx="1062118" cy="461665"/>
          </a:xfrm>
          <a:prstGeom prst="rect">
            <a:avLst/>
          </a:prstGeom>
        </p:spPr>
        <p:txBody>
          <a:bodyPr wrap="squar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资源</a:t>
            </a:r>
            <a:endPar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0" name="矩形 29"/>
          <p:cNvSpPr/>
          <p:nvPr/>
        </p:nvSpPr>
        <p:spPr>
          <a:xfrm>
            <a:off x="7083360" y="3063548"/>
            <a:ext cx="1062118" cy="461665"/>
          </a:xfrm>
          <a:prstGeom prst="rect">
            <a:avLst/>
          </a:prstGeom>
        </p:spPr>
        <p:txBody>
          <a:bodyPr wrap="squar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实训</a:t>
            </a:r>
            <a:endPar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1" name="矩形 30"/>
          <p:cNvSpPr/>
          <p:nvPr/>
        </p:nvSpPr>
        <p:spPr>
          <a:xfrm>
            <a:off x="8780101" y="3063548"/>
            <a:ext cx="1062118" cy="461665"/>
          </a:xfrm>
          <a:prstGeom prst="rect">
            <a:avLst/>
          </a:prstGeom>
        </p:spPr>
        <p:txBody>
          <a:bodyPr wrap="squar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师资</a:t>
            </a:r>
            <a:endParaRPr lang="zh-CN" alt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V="1">
            <a:off x="2065139" y="1628800"/>
            <a:ext cx="0" cy="1341545"/>
          </a:xfrm>
          <a:prstGeom prst="line">
            <a:avLst/>
          </a:prstGeom>
          <a:ln w="25400">
            <a:solidFill>
              <a:srgbClr val="0070C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5449515" y="1628799"/>
            <a:ext cx="0" cy="1341545"/>
          </a:xfrm>
          <a:prstGeom prst="line">
            <a:avLst/>
          </a:prstGeom>
          <a:ln w="25400">
            <a:solidFill>
              <a:srgbClr val="0070C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8833891" y="1628800"/>
            <a:ext cx="0" cy="1341545"/>
          </a:xfrm>
          <a:prstGeom prst="line">
            <a:avLst/>
          </a:prstGeom>
          <a:ln w="25400">
            <a:solidFill>
              <a:srgbClr val="0070C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3793331" y="3618417"/>
            <a:ext cx="0" cy="1341545"/>
          </a:xfrm>
          <a:prstGeom prst="line">
            <a:avLst/>
          </a:prstGeom>
          <a:ln w="25400">
            <a:solidFill>
              <a:srgbClr val="0070C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177707" y="3618417"/>
            <a:ext cx="0" cy="1341545"/>
          </a:xfrm>
          <a:prstGeom prst="line">
            <a:avLst/>
          </a:prstGeom>
          <a:ln w="25400">
            <a:solidFill>
              <a:srgbClr val="0070C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223558" y="1820188"/>
            <a:ext cx="1997375" cy="861774"/>
          </a:xfrm>
          <a:prstGeom prst="rect">
            <a:avLst/>
          </a:prstGeom>
        </p:spPr>
        <p:txBody>
          <a:bodyPr wrap="square">
            <a:spAutoFit/>
          </a:bodyPr>
          <a:lstStyle/>
          <a:p>
            <a:pPr lvl="0" defTabSz="718820">
              <a:lnSpc>
                <a:spcPts val="2000"/>
              </a:lnSpc>
              <a:defRPr/>
            </a:pPr>
            <a:r>
              <a:rPr lang="zh-CN" altLang="zh-CN" sz="1400" b="1" dirty="0">
                <a:solidFill>
                  <a:schemeClr val="tx1">
                    <a:lumMod val="75000"/>
                    <a:lumOff val="25000"/>
                  </a:schemeClr>
                </a:solidFill>
                <a:latin typeface="+mn-ea"/>
                <a:sym typeface="+mn-ea"/>
              </a:rPr>
              <a:t>争取社区、社会、企业横向服务有重大突破，</a:t>
            </a:r>
            <a:r>
              <a:rPr lang="zh-CN" altLang="zh-CN" sz="1400" b="1" dirty="0">
                <a:solidFill>
                  <a:schemeClr val="tx1">
                    <a:lumMod val="75000"/>
                    <a:lumOff val="25000"/>
                  </a:schemeClr>
                </a:solidFill>
                <a:latin typeface="+mn-ea"/>
                <a:cs typeface="+mn-ea"/>
                <a:sym typeface="+mn-ea"/>
              </a:rPr>
              <a:t>建设省一流专业。</a:t>
            </a:r>
            <a:endParaRPr lang="zh-CN" altLang="zh-CN" sz="1400" b="1" dirty="0">
              <a:solidFill>
                <a:schemeClr val="tx1">
                  <a:lumMod val="75000"/>
                  <a:lumOff val="25000"/>
                </a:schemeClr>
              </a:solidFill>
              <a:latin typeface="+mn-ea"/>
              <a:cs typeface="+mn-ea"/>
              <a:sym typeface="+mn-ea"/>
            </a:endParaRPr>
          </a:p>
        </p:txBody>
      </p:sp>
      <p:sp>
        <p:nvSpPr>
          <p:cNvPr id="36" name="文本框 25"/>
          <p:cNvSpPr txBox="1"/>
          <p:nvPr/>
        </p:nvSpPr>
        <p:spPr>
          <a:xfrm>
            <a:off x="3957300" y="3894921"/>
            <a:ext cx="1996271" cy="1118255"/>
          </a:xfrm>
          <a:prstGeom prst="rect">
            <a:avLst/>
          </a:prstGeom>
          <a:noFill/>
        </p:spPr>
        <p:txBody>
          <a:bodyPr wrap="square" rtlCol="0">
            <a:spAutoFit/>
          </a:bodyPr>
          <a:lstStyle>
            <a:defPPr>
              <a:defRPr lang="zh-CN"/>
            </a:defPPr>
            <a:lvl1pPr defTabSz="718820">
              <a:lnSpc>
                <a:spcPts val="2000"/>
              </a:lnSpc>
              <a:defRPr sz="1000">
                <a:solidFill>
                  <a:schemeClr val="bg1"/>
                </a:solidFill>
                <a:latin typeface="方正兰亭黑简体" panose="02000000000000000000" pitchFamily="2" charset="-122"/>
                <a:ea typeface="方正兰亭黑简体" panose="02000000000000000000" pitchFamily="2" charset="-122"/>
                <a:cs typeface="+mn-ea"/>
              </a:defRPr>
            </a:lvl1pPr>
          </a:lstStyle>
          <a:p>
            <a:pPr>
              <a:spcBef>
                <a:spcPts val="0"/>
              </a:spcBef>
            </a:pPr>
            <a:r>
              <a:rPr lang="zh-CN" altLang="zh-CN" sz="1400" b="1" dirty="0">
                <a:solidFill>
                  <a:schemeClr val="tx1">
                    <a:lumMod val="75000"/>
                    <a:lumOff val="25000"/>
                  </a:schemeClr>
                </a:solidFill>
                <a:latin typeface="+mn-ea"/>
                <a:ea typeface="+mn-ea"/>
                <a:sym typeface="+mn-ea"/>
              </a:rPr>
              <a:t>不断完善人才培养方案与课程标准</a:t>
            </a:r>
            <a:r>
              <a:rPr lang="en-US" altLang="zh-CN" sz="1400" b="1" dirty="0">
                <a:solidFill>
                  <a:schemeClr val="tx1">
                    <a:lumMod val="75000"/>
                    <a:lumOff val="25000"/>
                  </a:schemeClr>
                </a:solidFill>
                <a:latin typeface="+mn-ea"/>
                <a:ea typeface="+mn-ea"/>
                <a:sym typeface="+mn-ea"/>
              </a:rPr>
              <a:t>,</a:t>
            </a:r>
            <a:r>
              <a:rPr lang="zh-CN" altLang="zh-CN" sz="1400" b="1" dirty="0">
                <a:solidFill>
                  <a:schemeClr val="tx1">
                    <a:lumMod val="75000"/>
                    <a:lumOff val="25000"/>
                  </a:schemeClr>
                </a:solidFill>
                <a:latin typeface="+mn-ea"/>
                <a:ea typeface="+mn-ea"/>
                <a:sym typeface="+mn-ea"/>
              </a:rPr>
              <a:t>提高学生考证通过率，扩大与企业项目开发的合作。</a:t>
            </a:r>
            <a:endParaRPr kumimoji="0" lang="zh-CN" altLang="en-US" sz="1400" b="1" i="0" u="none" strike="noStrike" kern="0" cap="none" spc="0" normalizeH="0" baseline="0" noProof="0" dirty="0">
              <a:ln>
                <a:noFill/>
              </a:ln>
              <a:solidFill>
                <a:schemeClr val="tx1">
                  <a:lumMod val="75000"/>
                  <a:lumOff val="25000"/>
                </a:schemeClr>
              </a:solidFill>
              <a:effectLst/>
              <a:uLnTx/>
              <a:uFillTx/>
              <a:latin typeface="+mn-ea"/>
              <a:ea typeface="+mn-ea"/>
              <a:sym typeface="+mn-lt"/>
            </a:endParaRPr>
          </a:p>
        </p:txBody>
      </p:sp>
      <p:sp>
        <p:nvSpPr>
          <p:cNvPr id="37" name="文本框 32"/>
          <p:cNvSpPr txBox="1"/>
          <p:nvPr/>
        </p:nvSpPr>
        <p:spPr>
          <a:xfrm>
            <a:off x="5706751" y="1820188"/>
            <a:ext cx="2047020" cy="861774"/>
          </a:xfrm>
          <a:prstGeom prst="rect">
            <a:avLst/>
          </a:prstGeom>
          <a:noFill/>
        </p:spPr>
        <p:txBody>
          <a:bodyPr wrap="square" rtlCol="0">
            <a:spAutoFit/>
          </a:bodyPr>
          <a:lstStyle>
            <a:defPPr>
              <a:defRPr lang="zh-CN"/>
            </a:defPPr>
            <a:lvl1pPr defTabSz="718820">
              <a:lnSpc>
                <a:spcPts val="2000"/>
              </a:lnSpc>
              <a:defRPr sz="1000">
                <a:solidFill>
                  <a:schemeClr val="bg1"/>
                </a:solidFill>
                <a:latin typeface="方正兰亭黑简体" panose="02000000000000000000" pitchFamily="2" charset="-122"/>
                <a:ea typeface="方正兰亭黑简体" panose="02000000000000000000" pitchFamily="2" charset="-122"/>
                <a:cs typeface="+mn-ea"/>
              </a:defRPr>
            </a:lvl1pPr>
          </a:lstStyle>
          <a:p>
            <a:pPr marL="0" marR="0" lvl="0" indent="0" defTabSz="718820" eaLnBrk="1" fontAlgn="auto" latinLnBrk="0" hangingPunct="1">
              <a:lnSpc>
                <a:spcPts val="2000"/>
              </a:lnSpc>
              <a:spcBef>
                <a:spcPts val="0"/>
              </a:spcBef>
              <a:spcAft>
                <a:spcPts val="0"/>
              </a:spcAft>
              <a:buClrTx/>
              <a:buSzTx/>
              <a:buFontTx/>
              <a:buNone/>
              <a:defRPr/>
            </a:pPr>
            <a:r>
              <a:rPr lang="zh-CN" altLang="zh-CN" sz="1400" b="1" dirty="0">
                <a:solidFill>
                  <a:schemeClr val="tx1">
                    <a:lumMod val="75000"/>
                    <a:lumOff val="25000"/>
                  </a:schemeClr>
                </a:solidFill>
                <a:latin typeface="+mn-ea"/>
                <a:ea typeface="+mn-ea"/>
                <a:sym typeface="+mn-ea"/>
              </a:rPr>
              <a:t>不断优化校级专业资源库中的课程资源</a:t>
            </a:r>
            <a:r>
              <a:rPr lang="zh-CN" altLang="zh-CN" sz="1400" b="1" dirty="0" smtClean="0">
                <a:solidFill>
                  <a:schemeClr val="tx1">
                    <a:lumMod val="75000"/>
                    <a:lumOff val="25000"/>
                  </a:schemeClr>
                </a:solidFill>
                <a:latin typeface="+mn-ea"/>
                <a:ea typeface="+mn-ea"/>
                <a:sym typeface="+mn-ea"/>
              </a:rPr>
              <a:t>并申报省级</a:t>
            </a:r>
            <a:r>
              <a:rPr lang="zh-CN" altLang="zh-CN" sz="1400" b="1" dirty="0">
                <a:solidFill>
                  <a:schemeClr val="tx1">
                    <a:lumMod val="75000"/>
                    <a:lumOff val="25000"/>
                  </a:schemeClr>
                </a:solidFill>
                <a:latin typeface="+mn-ea"/>
                <a:ea typeface="+mn-ea"/>
                <a:sym typeface="+mn-ea"/>
              </a:rPr>
              <a:t>教学资源库。</a:t>
            </a:r>
            <a:endParaRPr kumimoji="0" lang="zh-CN" altLang="en-US" sz="1400" b="1" i="0" u="none" strike="noStrike" kern="0" cap="none" spc="0" normalizeH="0" baseline="0" noProof="0" dirty="0">
              <a:ln>
                <a:noFill/>
              </a:ln>
              <a:solidFill>
                <a:schemeClr val="tx1">
                  <a:lumMod val="75000"/>
                  <a:lumOff val="25000"/>
                </a:schemeClr>
              </a:solidFill>
              <a:effectLst/>
              <a:uLnTx/>
              <a:uFillTx/>
              <a:latin typeface="+mn-ea"/>
              <a:ea typeface="+mn-ea"/>
              <a:sym typeface="+mn-lt"/>
            </a:endParaRPr>
          </a:p>
        </p:txBody>
      </p:sp>
      <p:sp>
        <p:nvSpPr>
          <p:cNvPr id="8" name="矩形 7"/>
          <p:cNvSpPr/>
          <p:nvPr/>
        </p:nvSpPr>
        <p:spPr>
          <a:xfrm>
            <a:off x="7321723" y="3894921"/>
            <a:ext cx="2088232" cy="1118255"/>
          </a:xfrm>
          <a:prstGeom prst="rect">
            <a:avLst/>
          </a:prstGeom>
        </p:spPr>
        <p:txBody>
          <a:bodyPr wrap="square">
            <a:spAutoFit/>
          </a:bodyPr>
          <a:lstStyle/>
          <a:p>
            <a:pPr lvl="0" defTabSz="718820">
              <a:lnSpc>
                <a:spcPts val="2000"/>
              </a:lnSpc>
              <a:defRPr/>
            </a:pPr>
            <a:r>
              <a:rPr lang="zh-CN" altLang="zh-CN" sz="1400" b="1" dirty="0">
                <a:solidFill>
                  <a:schemeClr val="tx1">
                    <a:lumMod val="75000"/>
                    <a:lumOff val="25000"/>
                  </a:schemeClr>
                </a:solidFill>
                <a:sym typeface="+mn-ea"/>
              </a:rPr>
              <a:t>改善实训条件，争取政策支持，加大对硬件及软件的资金投入，为会计转型创造条件。</a:t>
            </a:r>
            <a:endParaRPr lang="zh-CN" altLang="zh-CN" sz="1400" b="1" kern="0" dirty="0">
              <a:solidFill>
                <a:schemeClr val="tx1">
                  <a:lumMod val="75000"/>
                  <a:lumOff val="25000"/>
                </a:schemeClr>
              </a:solidFill>
              <a:ea typeface="方正兰亭黑简体" panose="02000000000000000000" pitchFamily="2" charset="-122"/>
              <a:sym typeface="+mn-ea"/>
            </a:endParaRPr>
          </a:p>
        </p:txBody>
      </p:sp>
      <p:sp>
        <p:nvSpPr>
          <p:cNvPr id="9" name="矩形 8"/>
          <p:cNvSpPr/>
          <p:nvPr/>
        </p:nvSpPr>
        <p:spPr>
          <a:xfrm>
            <a:off x="9193931" y="1563707"/>
            <a:ext cx="2520280" cy="1118255"/>
          </a:xfrm>
          <a:prstGeom prst="rect">
            <a:avLst/>
          </a:prstGeom>
        </p:spPr>
        <p:txBody>
          <a:bodyPr wrap="square">
            <a:spAutoFit/>
          </a:bodyPr>
          <a:lstStyle/>
          <a:p>
            <a:pPr lvl="0" defTabSz="718820">
              <a:lnSpc>
                <a:spcPts val="2000"/>
              </a:lnSpc>
              <a:defRPr/>
            </a:pPr>
            <a:r>
              <a:rPr lang="zh-CN" altLang="en-US" sz="1400" b="1" kern="0" dirty="0">
                <a:solidFill>
                  <a:schemeClr val="tx1">
                    <a:lumMod val="75000"/>
                    <a:lumOff val="25000"/>
                  </a:schemeClr>
                </a:solidFill>
                <a:latin typeface="+mn-ea"/>
                <a:sym typeface="+mn-lt"/>
              </a:rPr>
              <a:t>继续引进高层次人才，提高师资团队青年教师和硕博学位的比例，适应会计未来管理会计方向的发展趋势。</a:t>
            </a:r>
            <a:endParaRPr lang="zh-CN" altLang="en-US" sz="1400" b="1" kern="0" dirty="0">
              <a:solidFill>
                <a:schemeClr val="tx1">
                  <a:lumMod val="75000"/>
                  <a:lumOff val="25000"/>
                </a:schemeClr>
              </a:solidFill>
              <a:latin typeface="+mn-ea"/>
              <a:sym typeface="+mn-lt"/>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500"/>
                                        <p:tgtEl>
                                          <p:spTgt spid="34"/>
                                        </p:tgtEl>
                                      </p:cBhvr>
                                    </p:animEffect>
                                  </p:childTnLst>
                                </p:cTn>
                              </p:par>
                              <p:par>
                                <p:cTn id="25" presetID="47"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par>
                          <p:cTn id="47" fill="hold">
                            <p:stCondLst>
                              <p:cond delay="3500"/>
                            </p:stCondLst>
                            <p:childTnLst>
                              <p:par>
                                <p:cTn id="48" presetID="22" presetClass="entr" presetSubtype="1"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up)">
                                      <p:cBhvr>
                                        <p:cTn id="50" dur="500"/>
                                        <p:tgtEl>
                                          <p:spTgt spid="35"/>
                                        </p:tgtEl>
                                      </p:cBhvr>
                                    </p:animEffect>
                                  </p:childTnLst>
                                </p:cTn>
                              </p:par>
                              <p:par>
                                <p:cTn id="51" presetID="47"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par>
                          <p:cTn id="60" fill="hold">
                            <p:stCondLst>
                              <p:cond delay="4500"/>
                            </p:stCondLst>
                            <p:childTnLst>
                              <p:par>
                                <p:cTn id="61" presetID="22" presetClass="entr" presetSubtype="4"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7" grpId="0"/>
      <p:bldP spid="36" grpId="0"/>
      <p:bldP spid="3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cstate="print"/>
          <a:stretch>
            <a:fillRect/>
          </a:stretch>
        </p:blipFill>
        <p:spPr>
          <a:xfrm>
            <a:off x="15316199" y="927427"/>
            <a:ext cx="812800" cy="731520"/>
          </a:xfrm>
          <a:prstGeom prst="rect">
            <a:avLst/>
          </a:prstGeom>
        </p:spPr>
      </p:pic>
      <p:pic>
        <p:nvPicPr>
          <p:cNvPr id="6" name="图片 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6987" y="2276872"/>
            <a:ext cx="2441694" cy="769441"/>
          </a:xfrm>
          <a:prstGeom prst="rect">
            <a:avLst/>
          </a:prstGeom>
          <a:noFill/>
        </p:spPr>
        <p:txBody>
          <a:bodyPr wrap="none" rtlCol="0">
            <a:spAutoFit/>
          </a:bodyPr>
          <a:lstStyle/>
          <a:p>
            <a:r>
              <a:rPr lang="zh-CN" altLang="en-US" sz="4400" b="1" dirty="0" smtClean="0">
                <a:solidFill>
                  <a:srgbClr val="1557AE"/>
                </a:solidFill>
                <a:latin typeface="微软雅黑" panose="020B0503020204020204" pitchFamily="34" charset="-122"/>
                <a:ea typeface="微软雅黑" panose="020B0503020204020204" pitchFamily="34" charset="-122"/>
              </a:rPr>
              <a:t>汇报完毕</a:t>
            </a:r>
            <a:endParaRPr lang="zh-CN" altLang="en-US" sz="4400" b="1" dirty="0">
              <a:solidFill>
                <a:srgbClr val="1557AE"/>
              </a:solidFill>
              <a:latin typeface="微软雅黑" panose="020B0503020204020204" pitchFamily="34" charset="-122"/>
              <a:ea typeface="微软雅黑" panose="020B0503020204020204" pitchFamily="34" charset="-122"/>
            </a:endParaRPr>
          </a:p>
        </p:txBody>
      </p:sp>
      <p:sp>
        <p:nvSpPr>
          <p:cNvPr id="29" name="矩形 28"/>
          <p:cNvSpPr/>
          <p:nvPr/>
        </p:nvSpPr>
        <p:spPr>
          <a:xfrm>
            <a:off x="696987" y="5085184"/>
            <a:ext cx="2550698" cy="523220"/>
          </a:xfrm>
          <a:prstGeom prst="rect">
            <a:avLst/>
          </a:prstGeom>
          <a:effectLst/>
        </p:spPr>
        <p:txBody>
          <a:bodyPr wrap="none">
            <a:spAutoFit/>
          </a:bodyPr>
          <a:lstStyle/>
          <a:p>
            <a:r>
              <a:rPr lang="zh-CN" altLang="en-US" sz="2800" smtClean="0">
                <a:solidFill>
                  <a:srgbClr val="1557AE"/>
                </a:solidFill>
                <a:latin typeface="微软雅黑" panose="020B0503020204020204" pitchFamily="34" charset="-122"/>
                <a:ea typeface="微软雅黑" panose="020B0503020204020204" pitchFamily="34" charset="-122"/>
              </a:rPr>
              <a:t>商学院  王丽平</a:t>
            </a:r>
            <a:endParaRPr lang="zh-CN" altLang="en-US" sz="2800" dirty="0">
              <a:solidFill>
                <a:srgbClr val="1557A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33923" y="4833540"/>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80963" y="3212976"/>
            <a:ext cx="5109091" cy="1569660"/>
          </a:xfrm>
          <a:prstGeom prst="rect">
            <a:avLst/>
          </a:prstGeom>
          <a:noFill/>
        </p:spPr>
        <p:txBody>
          <a:bodyPr wrap="none" rtlCol="0">
            <a:spAutoFit/>
          </a:bodyPr>
          <a:lstStyle/>
          <a:p>
            <a:r>
              <a:rPr lang="zh-CN" altLang="en-US" sz="9600" b="1" dirty="0" smtClean="0">
                <a:solidFill>
                  <a:srgbClr val="1557AE"/>
                </a:solidFill>
                <a:latin typeface="微软雅黑" panose="020B0503020204020204" pitchFamily="34" charset="-122"/>
                <a:ea typeface="微软雅黑" panose="020B0503020204020204" pitchFamily="34" charset="-122"/>
              </a:rPr>
              <a:t>敬请指导</a:t>
            </a:r>
            <a:endParaRPr lang="zh-CN" altLang="en-US" sz="9600" b="1" dirty="0">
              <a:solidFill>
                <a:srgbClr val="1557A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4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3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par>
                                <p:cTn id="32" presetID="31" presetClass="entr" presetSubtype="0"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fltVal val="0"/>
                                          </p:val>
                                        </p:tav>
                                        <p:tav tm="100000">
                                          <p:val>
                                            <p:strVal val="#ppt_w"/>
                                          </p:val>
                                        </p:tav>
                                      </p:tavLst>
                                    </p:anim>
                                    <p:anim calcmode="lin" valueType="num">
                                      <p:cBhvr>
                                        <p:cTn id="35" dur="1000" fill="hold"/>
                                        <p:tgtEl>
                                          <p:spTgt spid="13"/>
                                        </p:tgtEl>
                                        <p:attrNameLst>
                                          <p:attrName>ppt_h</p:attrName>
                                        </p:attrNameLst>
                                      </p:cBhvr>
                                      <p:tavLst>
                                        <p:tav tm="0">
                                          <p:val>
                                            <p:fltVal val="0"/>
                                          </p:val>
                                        </p:tav>
                                        <p:tav tm="100000">
                                          <p:val>
                                            <p:strVal val="#ppt_h"/>
                                          </p:val>
                                        </p:tav>
                                      </p:tavLst>
                                    </p:anim>
                                    <p:anim calcmode="lin" valueType="num">
                                      <p:cBhvr>
                                        <p:cTn id="36" dur="1000" fill="hold"/>
                                        <p:tgtEl>
                                          <p:spTgt spid="13"/>
                                        </p:tgtEl>
                                        <p:attrNameLst>
                                          <p:attrName>style.rotation</p:attrName>
                                        </p:attrNameLst>
                                      </p:cBhvr>
                                      <p:tavLst>
                                        <p:tav tm="0">
                                          <p:val>
                                            <p:fltVal val="90"/>
                                          </p:val>
                                        </p:tav>
                                        <p:tav tm="100000">
                                          <p:val>
                                            <p:fltVal val="0"/>
                                          </p:val>
                                        </p:tav>
                                      </p:tavLst>
                                    </p:anim>
                                    <p:animEffect transition="in" filter="fade">
                                      <p:cBhvr>
                                        <p:cTn id="37" dur="1000"/>
                                        <p:tgtEl>
                                          <p:spTgt spid="1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1200" fill="hold"/>
                                        <p:tgtEl>
                                          <p:spTgt spid="15"/>
                                        </p:tgtEl>
                                        <p:attrNameLst>
                                          <p:attrName>ppt_w</p:attrName>
                                        </p:attrNameLst>
                                      </p:cBhvr>
                                      <p:tavLst>
                                        <p:tav tm="0">
                                          <p:val>
                                            <p:fltVal val="0"/>
                                          </p:val>
                                        </p:tav>
                                        <p:tav tm="100000">
                                          <p:val>
                                            <p:strVal val="#ppt_w"/>
                                          </p:val>
                                        </p:tav>
                                      </p:tavLst>
                                    </p:anim>
                                    <p:anim calcmode="lin" valueType="num">
                                      <p:cBhvr>
                                        <p:cTn id="47" dur="1200" fill="hold"/>
                                        <p:tgtEl>
                                          <p:spTgt spid="15"/>
                                        </p:tgtEl>
                                        <p:attrNameLst>
                                          <p:attrName>ppt_h</p:attrName>
                                        </p:attrNameLst>
                                      </p:cBhvr>
                                      <p:tavLst>
                                        <p:tav tm="0">
                                          <p:val>
                                            <p:fltVal val="0"/>
                                          </p:val>
                                        </p:tav>
                                        <p:tav tm="100000">
                                          <p:val>
                                            <p:strVal val="#ppt_h"/>
                                          </p:val>
                                        </p:tav>
                                      </p:tavLst>
                                    </p:anim>
                                    <p:anim calcmode="lin" valueType="num">
                                      <p:cBhvr>
                                        <p:cTn id="48" dur="1200" fill="hold"/>
                                        <p:tgtEl>
                                          <p:spTgt spid="15"/>
                                        </p:tgtEl>
                                        <p:attrNameLst>
                                          <p:attrName>style.rotation</p:attrName>
                                        </p:attrNameLst>
                                      </p:cBhvr>
                                      <p:tavLst>
                                        <p:tav tm="0">
                                          <p:val>
                                            <p:fltVal val="90"/>
                                          </p:val>
                                        </p:tav>
                                        <p:tav tm="100000">
                                          <p:val>
                                            <p:fltVal val="0"/>
                                          </p:val>
                                        </p:tav>
                                      </p:tavLst>
                                    </p:anim>
                                    <p:animEffect transition="in" filter="fade">
                                      <p:cBhvr>
                                        <p:cTn id="49" dur="1200"/>
                                        <p:tgtEl>
                                          <p:spTgt spid="15"/>
                                        </p:tgtEl>
                                      </p:cBhvr>
                                    </p:animEffect>
                                  </p:childTnLst>
                                </p:cTn>
                              </p:par>
                              <p:par>
                                <p:cTn id="50" presetID="31" presetClass="entr" presetSubtype="0" fill="hold" grpId="0" nodeType="withEffect">
                                  <p:stCondLst>
                                    <p:cond delay="300"/>
                                  </p:stCondLst>
                                  <p:childTnLst>
                                    <p:set>
                                      <p:cBhvr>
                                        <p:cTn id="51" dur="1" fill="hold">
                                          <p:stCondLst>
                                            <p:cond delay="0"/>
                                          </p:stCondLst>
                                        </p:cTn>
                                        <p:tgtEl>
                                          <p:spTgt spid="16"/>
                                        </p:tgtEl>
                                        <p:attrNameLst>
                                          <p:attrName>style.visibility</p:attrName>
                                        </p:attrNameLst>
                                      </p:cBhvr>
                                      <p:to>
                                        <p:strVal val="visible"/>
                                      </p:to>
                                    </p:set>
                                    <p:anim calcmode="lin" valueType="num">
                                      <p:cBhvr>
                                        <p:cTn id="52" dur="1000" fill="hold"/>
                                        <p:tgtEl>
                                          <p:spTgt spid="16"/>
                                        </p:tgtEl>
                                        <p:attrNameLst>
                                          <p:attrName>ppt_w</p:attrName>
                                        </p:attrNameLst>
                                      </p:cBhvr>
                                      <p:tavLst>
                                        <p:tav tm="0">
                                          <p:val>
                                            <p:fltVal val="0"/>
                                          </p:val>
                                        </p:tav>
                                        <p:tav tm="100000">
                                          <p:val>
                                            <p:strVal val="#ppt_w"/>
                                          </p:val>
                                        </p:tav>
                                      </p:tavLst>
                                    </p:anim>
                                    <p:anim calcmode="lin" valueType="num">
                                      <p:cBhvr>
                                        <p:cTn id="53" dur="1000" fill="hold"/>
                                        <p:tgtEl>
                                          <p:spTgt spid="16"/>
                                        </p:tgtEl>
                                        <p:attrNameLst>
                                          <p:attrName>ppt_h</p:attrName>
                                        </p:attrNameLst>
                                      </p:cBhvr>
                                      <p:tavLst>
                                        <p:tav tm="0">
                                          <p:val>
                                            <p:fltVal val="0"/>
                                          </p:val>
                                        </p:tav>
                                        <p:tav tm="100000">
                                          <p:val>
                                            <p:strVal val="#ppt_h"/>
                                          </p:val>
                                        </p:tav>
                                      </p:tavLst>
                                    </p:anim>
                                    <p:anim calcmode="lin" valueType="num">
                                      <p:cBhvr>
                                        <p:cTn id="54" dur="1000" fill="hold"/>
                                        <p:tgtEl>
                                          <p:spTgt spid="16"/>
                                        </p:tgtEl>
                                        <p:attrNameLst>
                                          <p:attrName>style.rotation</p:attrName>
                                        </p:attrNameLst>
                                      </p:cBhvr>
                                      <p:tavLst>
                                        <p:tav tm="0">
                                          <p:val>
                                            <p:fltVal val="90"/>
                                          </p:val>
                                        </p:tav>
                                        <p:tav tm="100000">
                                          <p:val>
                                            <p:fltVal val="0"/>
                                          </p:val>
                                        </p:tav>
                                      </p:tavLst>
                                    </p:anim>
                                    <p:animEffect transition="in" filter="fade">
                                      <p:cBhvr>
                                        <p:cTn id="55" dur="1000"/>
                                        <p:tgtEl>
                                          <p:spTgt spid="16"/>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par>
                                <p:cTn id="62" presetID="31" presetClass="entr" presetSubtype="0" fill="hold" grpId="0" nodeType="withEffect">
                                  <p:stCondLst>
                                    <p:cond delay="7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 calcmode="lin" valueType="num">
                                      <p:cBhvr>
                                        <p:cTn id="66" dur="1000" fill="hold"/>
                                        <p:tgtEl>
                                          <p:spTgt spid="18"/>
                                        </p:tgtEl>
                                        <p:attrNameLst>
                                          <p:attrName>style.rotation</p:attrName>
                                        </p:attrNameLst>
                                      </p:cBhvr>
                                      <p:tavLst>
                                        <p:tav tm="0">
                                          <p:val>
                                            <p:fltVal val="90"/>
                                          </p:val>
                                        </p:tav>
                                        <p:tav tm="100000">
                                          <p:val>
                                            <p:fltVal val="0"/>
                                          </p:val>
                                        </p:tav>
                                      </p:tavLst>
                                    </p:anim>
                                    <p:animEffect transition="in" filter="fade">
                                      <p:cBhvr>
                                        <p:cTn id="67" dur="1000"/>
                                        <p:tgtEl>
                                          <p:spTgt spid="18"/>
                                        </p:tgtEl>
                                      </p:cBhvr>
                                    </p:animEffect>
                                  </p:childTnLst>
                                </p:cTn>
                              </p:par>
                              <p:par>
                                <p:cTn id="68" presetID="31" presetClass="entr" presetSubtype="0" fill="hold" grpId="0" nodeType="withEffect">
                                  <p:stCondLst>
                                    <p:cond delay="2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 calcmode="lin" valueType="num">
                                      <p:cBhvr>
                                        <p:cTn id="72" dur="1000" fill="hold"/>
                                        <p:tgtEl>
                                          <p:spTgt spid="19"/>
                                        </p:tgtEl>
                                        <p:attrNameLst>
                                          <p:attrName>style.rotation</p:attrName>
                                        </p:attrNameLst>
                                      </p:cBhvr>
                                      <p:tavLst>
                                        <p:tav tm="0">
                                          <p:val>
                                            <p:fltVal val="90"/>
                                          </p:val>
                                        </p:tav>
                                        <p:tav tm="100000">
                                          <p:val>
                                            <p:fltVal val="0"/>
                                          </p:val>
                                        </p:tav>
                                      </p:tavLst>
                                    </p:anim>
                                    <p:animEffect transition="in" filter="fade">
                                      <p:cBhvr>
                                        <p:cTn id="73" dur="1000"/>
                                        <p:tgtEl>
                                          <p:spTgt spid="19"/>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1000" fill="hold"/>
                                        <p:tgtEl>
                                          <p:spTgt spid="20"/>
                                        </p:tgtEl>
                                        <p:attrNameLst>
                                          <p:attrName>ppt_w</p:attrName>
                                        </p:attrNameLst>
                                      </p:cBhvr>
                                      <p:tavLst>
                                        <p:tav tm="0">
                                          <p:val>
                                            <p:fltVal val="0"/>
                                          </p:val>
                                        </p:tav>
                                        <p:tav tm="100000">
                                          <p:val>
                                            <p:strVal val="#ppt_w"/>
                                          </p:val>
                                        </p:tav>
                                      </p:tavLst>
                                    </p:anim>
                                    <p:anim calcmode="lin" valueType="num">
                                      <p:cBhvr>
                                        <p:cTn id="77" dur="1000" fill="hold"/>
                                        <p:tgtEl>
                                          <p:spTgt spid="20"/>
                                        </p:tgtEl>
                                        <p:attrNameLst>
                                          <p:attrName>ppt_h</p:attrName>
                                        </p:attrNameLst>
                                      </p:cBhvr>
                                      <p:tavLst>
                                        <p:tav tm="0">
                                          <p:val>
                                            <p:fltVal val="0"/>
                                          </p:val>
                                        </p:tav>
                                        <p:tav tm="100000">
                                          <p:val>
                                            <p:strVal val="#ppt_h"/>
                                          </p:val>
                                        </p:tav>
                                      </p:tavLst>
                                    </p:anim>
                                    <p:anim calcmode="lin" valueType="num">
                                      <p:cBhvr>
                                        <p:cTn id="78" dur="1000" fill="hold"/>
                                        <p:tgtEl>
                                          <p:spTgt spid="20"/>
                                        </p:tgtEl>
                                        <p:attrNameLst>
                                          <p:attrName>style.rotation</p:attrName>
                                        </p:attrNameLst>
                                      </p:cBhvr>
                                      <p:tavLst>
                                        <p:tav tm="0">
                                          <p:val>
                                            <p:fltVal val="90"/>
                                          </p:val>
                                        </p:tav>
                                        <p:tav tm="100000">
                                          <p:val>
                                            <p:fltVal val="0"/>
                                          </p:val>
                                        </p:tav>
                                      </p:tavLst>
                                    </p:anim>
                                    <p:animEffect transition="in" filter="fade">
                                      <p:cBhvr>
                                        <p:cTn id="79" dur="1000"/>
                                        <p:tgtEl>
                                          <p:spTgt spid="20"/>
                                        </p:tgtEl>
                                      </p:cBhvr>
                                    </p:animEffect>
                                  </p:childTnLst>
                                </p:cTn>
                              </p:par>
                              <p:par>
                                <p:cTn id="80" presetID="31" presetClass="entr" presetSubtype="0" fill="hold" grpId="0" nodeType="withEffect">
                                  <p:stCondLst>
                                    <p:cond delay="300"/>
                                  </p:stCondLst>
                                  <p:childTnLst>
                                    <p:set>
                                      <p:cBhvr>
                                        <p:cTn id="81" dur="1" fill="hold">
                                          <p:stCondLst>
                                            <p:cond delay="0"/>
                                          </p:stCondLst>
                                        </p:cTn>
                                        <p:tgtEl>
                                          <p:spTgt spid="21"/>
                                        </p:tgtEl>
                                        <p:attrNameLst>
                                          <p:attrName>style.visibility</p:attrName>
                                        </p:attrNameLst>
                                      </p:cBhvr>
                                      <p:to>
                                        <p:strVal val="visible"/>
                                      </p:to>
                                    </p:set>
                                    <p:anim calcmode="lin" valueType="num">
                                      <p:cBhvr>
                                        <p:cTn id="82" dur="1000" fill="hold"/>
                                        <p:tgtEl>
                                          <p:spTgt spid="21"/>
                                        </p:tgtEl>
                                        <p:attrNameLst>
                                          <p:attrName>ppt_w</p:attrName>
                                        </p:attrNameLst>
                                      </p:cBhvr>
                                      <p:tavLst>
                                        <p:tav tm="0">
                                          <p:val>
                                            <p:fltVal val="0"/>
                                          </p:val>
                                        </p:tav>
                                        <p:tav tm="100000">
                                          <p:val>
                                            <p:strVal val="#ppt_w"/>
                                          </p:val>
                                        </p:tav>
                                      </p:tavLst>
                                    </p:anim>
                                    <p:anim calcmode="lin" valueType="num">
                                      <p:cBhvr>
                                        <p:cTn id="83" dur="1000" fill="hold"/>
                                        <p:tgtEl>
                                          <p:spTgt spid="21"/>
                                        </p:tgtEl>
                                        <p:attrNameLst>
                                          <p:attrName>ppt_h</p:attrName>
                                        </p:attrNameLst>
                                      </p:cBhvr>
                                      <p:tavLst>
                                        <p:tav tm="0">
                                          <p:val>
                                            <p:fltVal val="0"/>
                                          </p:val>
                                        </p:tav>
                                        <p:tav tm="100000">
                                          <p:val>
                                            <p:strVal val="#ppt_h"/>
                                          </p:val>
                                        </p:tav>
                                      </p:tavLst>
                                    </p:anim>
                                    <p:anim calcmode="lin" valueType="num">
                                      <p:cBhvr>
                                        <p:cTn id="84" dur="1000" fill="hold"/>
                                        <p:tgtEl>
                                          <p:spTgt spid="21"/>
                                        </p:tgtEl>
                                        <p:attrNameLst>
                                          <p:attrName>style.rotation</p:attrName>
                                        </p:attrNameLst>
                                      </p:cBhvr>
                                      <p:tavLst>
                                        <p:tav tm="0">
                                          <p:val>
                                            <p:fltVal val="90"/>
                                          </p:val>
                                        </p:tav>
                                        <p:tav tm="100000">
                                          <p:val>
                                            <p:fltVal val="0"/>
                                          </p:val>
                                        </p:tav>
                                      </p:tavLst>
                                    </p:anim>
                                    <p:animEffect transition="in" filter="fade">
                                      <p:cBhvr>
                                        <p:cTn id="85" dur="1000"/>
                                        <p:tgtEl>
                                          <p:spTgt spid="21"/>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 calcmode="lin" valueType="num">
                                      <p:cBhvr>
                                        <p:cTn id="90" dur="1000" fill="hold"/>
                                        <p:tgtEl>
                                          <p:spTgt spid="22"/>
                                        </p:tgtEl>
                                        <p:attrNameLst>
                                          <p:attrName>style.rotation</p:attrName>
                                        </p:attrNameLst>
                                      </p:cBhvr>
                                      <p:tavLst>
                                        <p:tav tm="0">
                                          <p:val>
                                            <p:fltVal val="90"/>
                                          </p:val>
                                        </p:tav>
                                        <p:tav tm="100000">
                                          <p:val>
                                            <p:fltVal val="0"/>
                                          </p:val>
                                        </p:tav>
                                      </p:tavLst>
                                    </p:anim>
                                    <p:animEffect transition="in" filter="fade">
                                      <p:cBhvr>
                                        <p:cTn id="91" dur="1000"/>
                                        <p:tgtEl>
                                          <p:spTgt spid="22"/>
                                        </p:tgtEl>
                                      </p:cBhvr>
                                    </p:animEffect>
                                  </p:childTnLst>
                                </p:cTn>
                              </p:par>
                            </p:childTnLst>
                          </p:cTn>
                        </p:par>
                        <p:par>
                          <p:cTn id="92" fill="hold">
                            <p:stCondLst>
                              <p:cond delay="1000"/>
                            </p:stCondLst>
                            <p:childTnLst>
                              <p:par>
                                <p:cTn id="93" presetID="42"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par>
                          <p:cTn id="108" fill="hold">
                            <p:stCondLst>
                              <p:cond delay="2000"/>
                            </p:stCondLst>
                            <p:childTnLst>
                              <p:par>
                                <p:cTn id="109" presetID="2" presetClass="entr" presetSubtype="4"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additive="base">
                                        <p:cTn id="111" dur="500" fill="hold"/>
                                        <p:tgtEl>
                                          <p:spTgt spid="27"/>
                                        </p:tgtEl>
                                        <p:attrNameLst>
                                          <p:attrName>ppt_x</p:attrName>
                                        </p:attrNameLst>
                                      </p:cBhvr>
                                      <p:tavLst>
                                        <p:tav tm="0">
                                          <p:val>
                                            <p:strVal val="#ppt_x"/>
                                          </p:val>
                                        </p:tav>
                                        <p:tav tm="100000">
                                          <p:val>
                                            <p:strVal val="#ppt_x"/>
                                          </p:val>
                                        </p:tav>
                                      </p:tavLst>
                                    </p:anim>
                                    <p:anim calcmode="lin" valueType="num">
                                      <p:cBhvr additive="base">
                                        <p:cTn id="112" dur="500" fill="hold"/>
                                        <p:tgtEl>
                                          <p:spTgt spid="27"/>
                                        </p:tgtEl>
                                        <p:attrNameLst>
                                          <p:attrName>ppt_y</p:attrName>
                                        </p:attrNameLst>
                                      </p:cBhvr>
                                      <p:tavLst>
                                        <p:tav tm="0">
                                          <p:val>
                                            <p:strVal val="1+#ppt_h/2"/>
                                          </p:val>
                                        </p:tav>
                                        <p:tav tm="100000">
                                          <p:val>
                                            <p:strVal val="#ppt_y"/>
                                          </p:val>
                                        </p:tav>
                                      </p:tavLst>
                                    </p:anim>
                                  </p:childTnLst>
                                </p:cTn>
                              </p:par>
                            </p:childTnLst>
                          </p:cTn>
                        </p:par>
                        <p:par>
                          <p:cTn id="113" fill="hold">
                            <p:stCondLst>
                              <p:cond delay="2500"/>
                            </p:stCondLst>
                            <p:childTnLst>
                              <p:par>
                                <p:cTn id="114" presetID="22" presetClass="entr" presetSubtype="8" fill="hold"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left)">
                                      <p:cBhvr>
                                        <p:cTn id="116" dur="500"/>
                                        <p:tgtEl>
                                          <p:spTgt spid="30"/>
                                        </p:tgtEl>
                                      </p:cBhvr>
                                    </p:animEffect>
                                  </p:childTnLst>
                                </p:cTn>
                              </p:par>
                            </p:childTnLst>
                          </p:cTn>
                        </p:par>
                        <p:par>
                          <p:cTn id="117" fill="hold">
                            <p:stCondLst>
                              <p:cond delay="3000"/>
                            </p:stCondLst>
                            <p:childTnLst>
                              <p:par>
                                <p:cTn id="118" presetID="47" presetClass="entr" presetSubtype="0" fill="hold" grpId="0" nodeType="after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1000"/>
                                        <p:tgtEl>
                                          <p:spTgt spid="29"/>
                                        </p:tgtEl>
                                      </p:cBhvr>
                                    </p:animEffect>
                                    <p:anim calcmode="lin" valueType="num">
                                      <p:cBhvr>
                                        <p:cTn id="121" dur="1000" fill="hold"/>
                                        <p:tgtEl>
                                          <p:spTgt spid="29"/>
                                        </p:tgtEl>
                                        <p:attrNameLst>
                                          <p:attrName>ppt_x</p:attrName>
                                        </p:attrNameLst>
                                      </p:cBhvr>
                                      <p:tavLst>
                                        <p:tav tm="0">
                                          <p:val>
                                            <p:strVal val="#ppt_x"/>
                                          </p:val>
                                        </p:tav>
                                        <p:tav tm="100000">
                                          <p:val>
                                            <p:strVal val="#ppt_x"/>
                                          </p:val>
                                        </p:tav>
                                      </p:tavLst>
                                    </p:anim>
                                    <p:anim calcmode="lin" valueType="num">
                                      <p:cBhvr>
                                        <p:cTn id="122" dur="1000" fill="hold"/>
                                        <p:tgtEl>
                                          <p:spTgt spid="29"/>
                                        </p:tgtEl>
                                        <p:attrNameLst>
                                          <p:attrName>ppt_y</p:attrName>
                                        </p:attrNameLst>
                                      </p:cBhvr>
                                      <p:tavLst>
                                        <p:tav tm="0">
                                          <p:val>
                                            <p:strVal val="#ppt_y-.1"/>
                                          </p:val>
                                        </p:tav>
                                        <p:tav tm="100000">
                                          <p:val>
                                            <p:strVal val="#ppt_y"/>
                                          </p:val>
                                        </p:tav>
                                      </p:tavLst>
                                    </p:anim>
                                  </p:childTnLst>
                                </p:cTn>
                              </p:par>
                            </p:childTnLst>
                          </p:cTn>
                        </p:par>
                        <p:par>
                          <p:cTn id="123" fill="hold">
                            <p:stCondLst>
                              <p:cond delay="4000"/>
                            </p:stCondLst>
                            <p:childTnLst>
                              <p:par>
                                <p:cTn id="124" presetID="2" presetClass="entr" presetSubtype="4" fill="hold" grpId="0" nodeType="afterEffect">
                                  <p:stCondLst>
                                    <p:cond delay="0"/>
                                  </p:stCondLst>
                                  <p:childTnLst>
                                    <p:set>
                                      <p:cBhvr>
                                        <p:cTn id="125" dur="1" fill="hold">
                                          <p:stCondLst>
                                            <p:cond delay="0"/>
                                          </p:stCondLst>
                                        </p:cTn>
                                        <p:tgtEl>
                                          <p:spTgt spid="28"/>
                                        </p:tgtEl>
                                        <p:attrNameLst>
                                          <p:attrName>style.visibility</p:attrName>
                                        </p:attrNameLst>
                                      </p:cBhvr>
                                      <p:to>
                                        <p:strVal val="visible"/>
                                      </p:to>
                                    </p:set>
                                    <p:anim calcmode="lin" valueType="num">
                                      <p:cBhvr additive="base">
                                        <p:cTn id="126" dur="500" fill="hold"/>
                                        <p:tgtEl>
                                          <p:spTgt spid="28"/>
                                        </p:tgtEl>
                                        <p:attrNameLst>
                                          <p:attrName>ppt_x</p:attrName>
                                        </p:attrNameLst>
                                      </p:cBhvr>
                                      <p:tavLst>
                                        <p:tav tm="0">
                                          <p:val>
                                            <p:strVal val="#ppt_x"/>
                                          </p:val>
                                        </p:tav>
                                        <p:tav tm="100000">
                                          <p:val>
                                            <p:strVal val="#ppt_x"/>
                                          </p:val>
                                        </p:tav>
                                      </p:tavLst>
                                    </p:anim>
                                    <p:anim calcmode="lin" valueType="num">
                                      <p:cBhvr additive="base">
                                        <p:cTn id="1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8" repeatCount="indefinite" fill="hold" display="0">
                  <p:stCondLst>
                    <p:cond delay="indefinite"/>
                  </p:stCondLst>
                  <p:endCondLst>
                    <p:cond evt="onStopAudio" delay="0">
                      <p:tgtEl>
                        <p:sldTgt/>
                      </p:tgtEl>
                    </p:cond>
                  </p:endCondLst>
                </p:cTn>
                <p:tgtEl>
                  <p:spTgt spid="45"/>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9"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flipV="1">
            <a:off x="2462285" y="3846051"/>
            <a:ext cx="0" cy="988685"/>
          </a:xfrm>
          <a:prstGeom prst="line">
            <a:avLst/>
          </a:prstGeom>
          <a:ln w="25400">
            <a:solidFill>
              <a:srgbClr val="0070C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356357" y="3394576"/>
            <a:ext cx="0" cy="1368152"/>
          </a:xfrm>
          <a:prstGeom prst="line">
            <a:avLst/>
          </a:prstGeom>
          <a:ln w="254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24" idx="0"/>
          </p:cNvCxnSpPr>
          <p:nvPr/>
        </p:nvCxnSpPr>
        <p:spPr>
          <a:xfrm flipV="1">
            <a:off x="6408585" y="2838202"/>
            <a:ext cx="0" cy="1977370"/>
          </a:xfrm>
          <a:prstGeom prst="line">
            <a:avLst/>
          </a:prstGeom>
          <a:ln w="25400">
            <a:solidFill>
              <a:srgbClr val="FF66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25" idx="0"/>
          </p:cNvCxnSpPr>
          <p:nvPr/>
        </p:nvCxnSpPr>
        <p:spPr>
          <a:xfrm flipV="1">
            <a:off x="8640833" y="2204864"/>
            <a:ext cx="0" cy="2610708"/>
          </a:xfrm>
          <a:prstGeom prst="line">
            <a:avLst/>
          </a:prstGeom>
          <a:ln w="25400">
            <a:solidFill>
              <a:schemeClr val="accent3">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2" name="直接连接符 11"/>
          <p:cNvCxnSpPr>
            <a:cxnSpLocks noChangeShapeType="1"/>
          </p:cNvCxnSpPr>
          <p:nvPr/>
        </p:nvCxnSpPr>
        <p:spPr bwMode="auto">
          <a:xfrm>
            <a:off x="-11117" y="846139"/>
            <a:ext cx="9061032" cy="0"/>
          </a:xfrm>
          <a:prstGeom prst="line">
            <a:avLst/>
          </a:prstGeom>
          <a:noFill/>
          <a:ln w="9525">
            <a:solidFill>
              <a:srgbClr val="0070C0"/>
            </a:solidFill>
            <a:round/>
            <a:tailEnd type="oval" w="med" len="med"/>
          </a:ln>
        </p:spPr>
      </p:cxnSp>
      <p:cxnSp>
        <p:nvCxnSpPr>
          <p:cNvPr id="14" name="直接连接符 8"/>
          <p:cNvCxnSpPr>
            <a:cxnSpLocks noChangeShapeType="1"/>
          </p:cNvCxnSpPr>
          <p:nvPr/>
        </p:nvCxnSpPr>
        <p:spPr bwMode="auto">
          <a:xfrm flipV="1">
            <a:off x="5593519" y="260350"/>
            <a:ext cx="0" cy="585788"/>
          </a:xfrm>
          <a:prstGeom prst="line">
            <a:avLst/>
          </a:prstGeom>
          <a:noFill/>
          <a:ln w="9525">
            <a:solidFill>
              <a:srgbClr val="0070C0"/>
            </a:solidFill>
            <a:round/>
            <a:tailEnd type="oval" w="lg" len="lg"/>
          </a:ln>
        </p:spPr>
      </p:cxnSp>
      <p:sp>
        <p:nvSpPr>
          <p:cNvPr id="15"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smtClean="0">
                <a:solidFill>
                  <a:srgbClr val="0070C0"/>
                </a:solidFill>
                <a:latin typeface="Arial" panose="020B0604020202020204" pitchFamily="34" charset="0"/>
                <a:ea typeface="微软雅黑" panose="020B0503020204020204" pitchFamily="34" charset="-122"/>
              </a:rPr>
              <a:t>一、专业建设基本情况</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6" name="Text Box 25"/>
          <p:cNvSpPr txBox="1">
            <a:spLocks noChangeArrowheads="1"/>
          </p:cNvSpPr>
          <p:nvPr/>
        </p:nvSpPr>
        <p:spPr bwMode="auto">
          <a:xfrm>
            <a:off x="5737548" y="332656"/>
            <a:ext cx="3096343"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1.1 </a:t>
            </a:r>
            <a:r>
              <a:rPr lang="zh-CN" altLang="en-US" sz="2400" b="1" dirty="0" smtClean="0">
                <a:solidFill>
                  <a:srgbClr val="0070C0"/>
                </a:solidFill>
                <a:latin typeface="Arial" panose="020B0604020202020204" pitchFamily="34" charset="0"/>
                <a:ea typeface="微软雅黑" panose="020B0503020204020204" pitchFamily="34" charset="-122"/>
              </a:rPr>
              <a:t>专业建设历程</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5" name="矩形 4"/>
          <p:cNvSpPr/>
          <p:nvPr/>
        </p:nvSpPr>
        <p:spPr>
          <a:xfrm>
            <a:off x="1728065" y="4834736"/>
            <a:ext cx="2088232" cy="4320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312241" y="4690720"/>
            <a:ext cx="2088232" cy="57606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5256457" y="4474696"/>
            <a:ext cx="2304256" cy="792088"/>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7416697" y="4258672"/>
            <a:ext cx="2448272" cy="100811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22" name="矩形 21"/>
          <p:cNvSpPr/>
          <p:nvPr/>
        </p:nvSpPr>
        <p:spPr>
          <a:xfrm>
            <a:off x="1747987" y="4815572"/>
            <a:ext cx="1428596" cy="523220"/>
          </a:xfrm>
          <a:prstGeom prst="rect">
            <a:avLst/>
          </a:prstGeom>
        </p:spPr>
        <p:txBody>
          <a:bodyPr wrap="none">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1981</a:t>
            </a:r>
            <a:r>
              <a:rPr lang="zh-CN" altLang="en-US" sz="2800" b="1" dirty="0" smtClean="0">
                <a:solidFill>
                  <a:schemeClr val="bg1"/>
                </a:solidFill>
                <a:latin typeface="微软雅黑" panose="020B0503020204020204" pitchFamily="34" charset="-122"/>
                <a:ea typeface="微软雅黑" panose="020B0503020204020204" pitchFamily="34" charset="-122"/>
              </a:rPr>
              <a:t>年</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3642059" y="4815572"/>
            <a:ext cx="1428596" cy="523220"/>
          </a:xfrm>
          <a:prstGeom prst="rect">
            <a:avLst/>
          </a:prstGeom>
        </p:spPr>
        <p:txBody>
          <a:bodyPr wrap="none">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2003</a:t>
            </a:r>
            <a:r>
              <a:rPr lang="zh-CN" altLang="en-US" sz="2800" b="1" dirty="0" smtClean="0">
                <a:solidFill>
                  <a:schemeClr val="bg1"/>
                </a:solidFill>
                <a:latin typeface="微软雅黑" panose="020B0503020204020204" pitchFamily="34" charset="-122"/>
                <a:ea typeface="微软雅黑" panose="020B0503020204020204" pitchFamily="34" charset="-122"/>
              </a:rPr>
              <a:t>年</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5694287" y="4815572"/>
            <a:ext cx="1428596" cy="523220"/>
          </a:xfrm>
          <a:prstGeom prst="rect">
            <a:avLst/>
          </a:prstGeom>
        </p:spPr>
        <p:txBody>
          <a:bodyPr wrap="none">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2012</a:t>
            </a:r>
            <a:r>
              <a:rPr lang="zh-CN" altLang="en-US" sz="2800" b="1" dirty="0" smtClean="0">
                <a:solidFill>
                  <a:schemeClr val="bg1"/>
                </a:solidFill>
                <a:latin typeface="微软雅黑" panose="020B0503020204020204" pitchFamily="34" charset="-122"/>
                <a:ea typeface="微软雅黑" panose="020B0503020204020204" pitchFamily="34" charset="-122"/>
              </a:rPr>
              <a:t>年</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7926535" y="4815572"/>
            <a:ext cx="1428596" cy="523220"/>
          </a:xfrm>
          <a:prstGeom prst="rect">
            <a:avLst/>
          </a:prstGeom>
        </p:spPr>
        <p:txBody>
          <a:bodyPr wrap="none">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2018</a:t>
            </a:r>
            <a:r>
              <a:rPr lang="zh-CN" altLang="en-US" sz="2800" b="1" dirty="0" smtClean="0">
                <a:solidFill>
                  <a:schemeClr val="bg1"/>
                </a:solidFill>
                <a:latin typeface="微软雅黑" panose="020B0503020204020204" pitchFamily="34" charset="-122"/>
                <a:ea typeface="微软雅黑" panose="020B0503020204020204" pitchFamily="34" charset="-122"/>
              </a:rPr>
              <a:t>年</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369450" y="3266564"/>
            <a:ext cx="2185670" cy="378460"/>
          </a:xfrm>
          <a:prstGeom prst="rect">
            <a:avLst/>
          </a:prstGeom>
        </p:spPr>
        <p:txBody>
          <a:bodyPr wrap="none" lIns="72002" tIns="36001" rIns="72002" bIns="36001">
            <a:spAutoFit/>
          </a:bodyPr>
          <a:lstStyle/>
          <a:p>
            <a:pPr algn="l" defTabSz="718820"/>
            <a:r>
              <a:rPr lang="zh-CN" altLang="zh-CN" sz="2000" b="1" dirty="0">
                <a:solidFill>
                  <a:schemeClr val="bg2">
                    <a:lumMod val="25000"/>
                  </a:schemeClr>
                </a:solidFill>
                <a:latin typeface="+mn-ea"/>
                <a:sym typeface="+mn-ea"/>
              </a:rPr>
              <a:t>开设中专会计专业</a:t>
            </a:r>
            <a:endParaRPr lang="zh-CN" altLang="zh-CN" sz="2000" b="1" dirty="0">
              <a:solidFill>
                <a:schemeClr val="bg2">
                  <a:lumMod val="25000"/>
                </a:schemeClr>
              </a:solidFill>
              <a:latin typeface="+mn-ea"/>
              <a:cs typeface="+mn-ea"/>
              <a:sym typeface="+mn-ea"/>
            </a:endParaRPr>
          </a:p>
        </p:txBody>
      </p:sp>
      <p:sp>
        <p:nvSpPr>
          <p:cNvPr id="27" name="矩形 26"/>
          <p:cNvSpPr/>
          <p:nvPr/>
        </p:nvSpPr>
        <p:spPr>
          <a:xfrm>
            <a:off x="3518792" y="2762508"/>
            <a:ext cx="1675130" cy="378460"/>
          </a:xfrm>
          <a:prstGeom prst="rect">
            <a:avLst/>
          </a:prstGeom>
        </p:spPr>
        <p:txBody>
          <a:bodyPr wrap="none" lIns="72002" tIns="36001" rIns="72002" bIns="36001">
            <a:spAutoFit/>
          </a:bodyPr>
          <a:lstStyle/>
          <a:p>
            <a:pPr algn="l" defTabSz="718820"/>
            <a:r>
              <a:rPr lang="zh-CN" altLang="zh-CN" sz="2000" b="1" dirty="0">
                <a:solidFill>
                  <a:schemeClr val="bg2">
                    <a:lumMod val="25000"/>
                  </a:schemeClr>
                </a:solidFill>
                <a:latin typeface="+mn-ea"/>
                <a:sym typeface="+mn-ea"/>
              </a:rPr>
              <a:t>高职会计专业</a:t>
            </a:r>
            <a:endParaRPr lang="zh-CN" altLang="zh-CN" sz="2000" b="1" dirty="0">
              <a:solidFill>
                <a:schemeClr val="bg2">
                  <a:lumMod val="25000"/>
                </a:schemeClr>
              </a:solidFill>
              <a:latin typeface="+mn-ea"/>
              <a:cs typeface="+mn-ea"/>
              <a:sym typeface="+mn-ea"/>
            </a:endParaRPr>
          </a:p>
        </p:txBody>
      </p:sp>
      <p:sp>
        <p:nvSpPr>
          <p:cNvPr id="28" name="矩形 27"/>
          <p:cNvSpPr/>
          <p:nvPr/>
        </p:nvSpPr>
        <p:spPr>
          <a:xfrm>
            <a:off x="5315750" y="2186444"/>
            <a:ext cx="2185670" cy="378460"/>
          </a:xfrm>
          <a:prstGeom prst="rect">
            <a:avLst/>
          </a:prstGeom>
        </p:spPr>
        <p:txBody>
          <a:bodyPr wrap="none" lIns="72002" tIns="36001" rIns="72002" bIns="36001">
            <a:spAutoFit/>
          </a:bodyPr>
          <a:lstStyle/>
          <a:p>
            <a:pPr algn="l" defTabSz="718820"/>
            <a:r>
              <a:rPr lang="zh-CN" altLang="en-US" sz="2000" b="1" dirty="0" smtClean="0">
                <a:solidFill>
                  <a:schemeClr val="bg2">
                    <a:lumMod val="25000"/>
                  </a:schemeClr>
                </a:solidFill>
                <a:latin typeface="+mn-ea"/>
                <a:sym typeface="+mn-ea"/>
              </a:rPr>
              <a:t>校级重点建设专业</a:t>
            </a:r>
            <a:endParaRPr lang="zh-CN" altLang="zh-CN" sz="2000" b="1" dirty="0">
              <a:solidFill>
                <a:schemeClr val="bg2">
                  <a:lumMod val="25000"/>
                </a:schemeClr>
              </a:solidFill>
              <a:latin typeface="+mn-ea"/>
              <a:cs typeface="+mn-ea"/>
              <a:sym typeface="+mn-ea"/>
            </a:endParaRPr>
          </a:p>
        </p:txBody>
      </p:sp>
      <p:sp>
        <p:nvSpPr>
          <p:cNvPr id="29" name="矩形 28"/>
          <p:cNvSpPr/>
          <p:nvPr/>
        </p:nvSpPr>
        <p:spPr>
          <a:xfrm>
            <a:off x="7122883" y="1628800"/>
            <a:ext cx="3223176" cy="380482"/>
          </a:xfrm>
          <a:prstGeom prst="rect">
            <a:avLst/>
          </a:prstGeom>
        </p:spPr>
        <p:txBody>
          <a:bodyPr wrap="none" lIns="72002" tIns="36001" rIns="72002" bIns="36001">
            <a:spAutoFit/>
          </a:bodyPr>
          <a:lstStyle/>
          <a:p>
            <a:pPr algn="l" defTabSz="718820"/>
            <a:r>
              <a:rPr lang="zh-CN" altLang="en-US" sz="2000" b="1" dirty="0" smtClean="0">
                <a:solidFill>
                  <a:schemeClr val="bg2">
                    <a:lumMod val="25000"/>
                  </a:schemeClr>
                </a:solidFill>
                <a:latin typeface="+mn-ea"/>
                <a:sym typeface="+mn-ea"/>
              </a:rPr>
              <a:t>省一流特色专业群核心专业</a:t>
            </a:r>
            <a:endParaRPr lang="zh-CN" altLang="en-US" sz="2000" b="1" dirty="0" smtClean="0">
              <a:solidFill>
                <a:schemeClr val="bg2">
                  <a:lumMod val="25000"/>
                </a:schemeClr>
              </a:solidFill>
              <a:latin typeface="+mn-ea"/>
              <a:cs typeface="+mn-ea"/>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任意多边形 145"/>
          <p:cNvSpPr/>
          <p:nvPr/>
        </p:nvSpPr>
        <p:spPr>
          <a:xfrm flipV="1">
            <a:off x="4127179" y="3603629"/>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2" name="任意多边形 1"/>
          <p:cNvSpPr/>
          <p:nvPr/>
        </p:nvSpPr>
        <p:spPr>
          <a:xfrm>
            <a:off x="348282" y="2847071"/>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144" name="任意多边形 143"/>
          <p:cNvSpPr/>
          <p:nvPr/>
        </p:nvSpPr>
        <p:spPr>
          <a:xfrm>
            <a:off x="8335558" y="2847071"/>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148" name="任意多边形 147"/>
          <p:cNvSpPr/>
          <p:nvPr/>
        </p:nvSpPr>
        <p:spPr>
          <a:xfrm flipV="1">
            <a:off x="9048886" y="3603629"/>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147" name="任意多边形 146"/>
          <p:cNvSpPr/>
          <p:nvPr/>
        </p:nvSpPr>
        <p:spPr>
          <a:xfrm flipV="1">
            <a:off x="6519464" y="3603629"/>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143" name="任意多边形 142"/>
          <p:cNvSpPr/>
          <p:nvPr/>
        </p:nvSpPr>
        <p:spPr>
          <a:xfrm>
            <a:off x="5658031" y="2847071"/>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142" name="任意多边形 141"/>
          <p:cNvSpPr/>
          <p:nvPr/>
        </p:nvSpPr>
        <p:spPr>
          <a:xfrm>
            <a:off x="3014843" y="2847071"/>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145" name="任意多边形 144"/>
          <p:cNvSpPr/>
          <p:nvPr/>
        </p:nvSpPr>
        <p:spPr>
          <a:xfrm flipV="1">
            <a:off x="1826319" y="3603629"/>
            <a:ext cx="984390" cy="619276"/>
          </a:xfrm>
          <a:custGeom>
            <a:avLst/>
            <a:gdLst>
              <a:gd name="connsiteX0" fmla="*/ 0 w 798286"/>
              <a:gd name="connsiteY0" fmla="*/ 406400 h 406400"/>
              <a:gd name="connsiteX1" fmla="*/ 261257 w 798286"/>
              <a:gd name="connsiteY1" fmla="*/ 0 h 406400"/>
              <a:gd name="connsiteX2" fmla="*/ 798286 w 798286"/>
              <a:gd name="connsiteY2" fmla="*/ 0 h 406400"/>
            </a:gdLst>
            <a:ahLst/>
            <a:cxnLst>
              <a:cxn ang="0">
                <a:pos x="connsiteX0" y="connsiteY0"/>
              </a:cxn>
              <a:cxn ang="0">
                <a:pos x="connsiteX1" y="connsiteY1"/>
              </a:cxn>
              <a:cxn ang="0">
                <a:pos x="connsiteX2" y="connsiteY2"/>
              </a:cxn>
            </a:cxnLst>
            <a:rect l="l" t="t" r="r" b="b"/>
            <a:pathLst>
              <a:path w="798286" h="406400">
                <a:moveTo>
                  <a:pt x="0" y="406400"/>
                </a:moveTo>
                <a:lnTo>
                  <a:pt x="261257" y="0"/>
                </a:lnTo>
                <a:lnTo>
                  <a:pt x="798286" y="0"/>
                </a:lnTo>
              </a:path>
            </a:pathLst>
          </a:cu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35" tIns="60968" rIns="121935" bIns="60968" rtlCol="0" anchor="ctr"/>
          <a:lstStyle/>
          <a:p>
            <a:pPr algn="ctr"/>
            <a:endParaRPr lang="zh-CN" altLang="en-US"/>
          </a:p>
        </p:txBody>
      </p:sp>
      <p:sp>
        <p:nvSpPr>
          <p:cNvPr id="4" name="Freeform 5"/>
          <p:cNvSpPr/>
          <p:nvPr/>
        </p:nvSpPr>
        <p:spPr bwMode="auto">
          <a:xfrm>
            <a:off x="120923" y="3452439"/>
            <a:ext cx="1235242" cy="133351"/>
          </a:xfrm>
          <a:custGeom>
            <a:avLst/>
            <a:gdLst>
              <a:gd name="T0" fmla="*/ 130 w 130"/>
              <a:gd name="T1" fmla="*/ 0 h 13"/>
              <a:gd name="T2" fmla="*/ 130 w 130"/>
              <a:gd name="T3" fmla="*/ 13 h 13"/>
              <a:gd name="T4" fmla="*/ 3 w 130"/>
              <a:gd name="T5" fmla="*/ 13 h 13"/>
              <a:gd name="T6" fmla="*/ 0 w 130"/>
              <a:gd name="T7" fmla="*/ 7 h 13"/>
              <a:gd name="T8" fmla="*/ 3 w 130"/>
              <a:gd name="T9" fmla="*/ 0 h 13"/>
              <a:gd name="T10" fmla="*/ 130 w 130"/>
              <a:gd name="T11" fmla="*/ 0 h 13"/>
            </a:gdLst>
            <a:ahLst/>
            <a:cxnLst>
              <a:cxn ang="0">
                <a:pos x="T0" y="T1"/>
              </a:cxn>
              <a:cxn ang="0">
                <a:pos x="T2" y="T3"/>
              </a:cxn>
              <a:cxn ang="0">
                <a:pos x="T4" y="T5"/>
              </a:cxn>
              <a:cxn ang="0">
                <a:pos x="T6" y="T7"/>
              </a:cxn>
              <a:cxn ang="0">
                <a:pos x="T8" y="T9"/>
              </a:cxn>
              <a:cxn ang="0">
                <a:pos x="T10" y="T11"/>
              </a:cxn>
            </a:cxnLst>
            <a:rect l="0" t="0" r="r" b="b"/>
            <a:pathLst>
              <a:path w="130" h="13">
                <a:moveTo>
                  <a:pt x="130" y="0"/>
                </a:moveTo>
                <a:cubicBezTo>
                  <a:pt x="130" y="13"/>
                  <a:pt x="130" y="13"/>
                  <a:pt x="130" y="13"/>
                </a:cubicBezTo>
                <a:cubicBezTo>
                  <a:pt x="3" y="13"/>
                  <a:pt x="3" y="13"/>
                  <a:pt x="3" y="13"/>
                </a:cubicBezTo>
                <a:cubicBezTo>
                  <a:pt x="1" y="13"/>
                  <a:pt x="0" y="10"/>
                  <a:pt x="0" y="7"/>
                </a:cubicBezTo>
                <a:cubicBezTo>
                  <a:pt x="0" y="3"/>
                  <a:pt x="1" y="0"/>
                  <a:pt x="3" y="0"/>
                </a:cubicBezTo>
                <a:cubicBezTo>
                  <a:pt x="130" y="0"/>
                  <a:pt x="130" y="0"/>
                  <a:pt x="130" y="0"/>
                </a:cubicBezTo>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121935" tIns="60968" rIns="121935" bIns="60968" numCol="1" anchor="t" anchorCtr="0" compatLnSpc="1"/>
          <a:lstStyle/>
          <a:p>
            <a:endParaRPr lang="zh-CN" altLang="en-US"/>
          </a:p>
        </p:txBody>
      </p:sp>
      <p:sp>
        <p:nvSpPr>
          <p:cNvPr id="6" name="Rectangle 6"/>
          <p:cNvSpPr>
            <a:spLocks noChangeArrowheads="1"/>
          </p:cNvSpPr>
          <p:nvPr/>
        </p:nvSpPr>
        <p:spPr bwMode="auto">
          <a:xfrm>
            <a:off x="1356164" y="3452439"/>
            <a:ext cx="1245029" cy="13335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10" name="Rectangle 7"/>
          <p:cNvSpPr>
            <a:spLocks noChangeArrowheads="1"/>
          </p:cNvSpPr>
          <p:nvPr/>
        </p:nvSpPr>
        <p:spPr bwMode="auto">
          <a:xfrm>
            <a:off x="1356164" y="3452439"/>
            <a:ext cx="1245029"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16" name="Rectangle 8"/>
          <p:cNvSpPr>
            <a:spLocks noChangeArrowheads="1"/>
          </p:cNvSpPr>
          <p:nvPr/>
        </p:nvSpPr>
        <p:spPr bwMode="auto">
          <a:xfrm>
            <a:off x="2601193" y="3452439"/>
            <a:ext cx="1233284" cy="133351"/>
          </a:xfrm>
          <a:prstGeom prst="rect">
            <a:avLst/>
          </a:prstGeom>
          <a:solidFill>
            <a:srgbClr val="A3C1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17" name="Rectangle 9"/>
          <p:cNvSpPr>
            <a:spLocks noChangeArrowheads="1"/>
          </p:cNvSpPr>
          <p:nvPr/>
        </p:nvSpPr>
        <p:spPr bwMode="auto">
          <a:xfrm>
            <a:off x="2601193" y="3452439"/>
            <a:ext cx="1233284"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18" name="Rectangle 10"/>
          <p:cNvSpPr>
            <a:spLocks noChangeArrowheads="1"/>
          </p:cNvSpPr>
          <p:nvPr/>
        </p:nvSpPr>
        <p:spPr bwMode="auto">
          <a:xfrm>
            <a:off x="3834478" y="3452439"/>
            <a:ext cx="1245029" cy="133351"/>
          </a:xfrm>
          <a:prstGeom prst="rect">
            <a:avLst/>
          </a:prstGeom>
          <a:solidFill>
            <a:srgbClr val="76C8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19" name="Rectangle 11"/>
          <p:cNvSpPr>
            <a:spLocks noChangeArrowheads="1"/>
          </p:cNvSpPr>
          <p:nvPr/>
        </p:nvSpPr>
        <p:spPr bwMode="auto">
          <a:xfrm>
            <a:off x="3834478" y="3452439"/>
            <a:ext cx="1245029"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1" name="Freeform 12"/>
          <p:cNvSpPr/>
          <p:nvPr/>
        </p:nvSpPr>
        <p:spPr bwMode="auto">
          <a:xfrm>
            <a:off x="8802849" y="3452439"/>
            <a:ext cx="1235242" cy="133351"/>
          </a:xfrm>
          <a:custGeom>
            <a:avLst/>
            <a:gdLst>
              <a:gd name="T0" fmla="*/ 0 w 130"/>
              <a:gd name="T1" fmla="*/ 0 h 13"/>
              <a:gd name="T2" fmla="*/ 0 w 130"/>
              <a:gd name="T3" fmla="*/ 13 h 13"/>
              <a:gd name="T4" fmla="*/ 127 w 130"/>
              <a:gd name="T5" fmla="*/ 13 h 13"/>
              <a:gd name="T6" fmla="*/ 130 w 130"/>
              <a:gd name="T7" fmla="*/ 7 h 13"/>
              <a:gd name="T8" fmla="*/ 127 w 130"/>
              <a:gd name="T9" fmla="*/ 0 h 13"/>
              <a:gd name="T10" fmla="*/ 0 w 130"/>
              <a:gd name="T11" fmla="*/ 0 h 13"/>
            </a:gdLst>
            <a:ahLst/>
            <a:cxnLst>
              <a:cxn ang="0">
                <a:pos x="T0" y="T1"/>
              </a:cxn>
              <a:cxn ang="0">
                <a:pos x="T2" y="T3"/>
              </a:cxn>
              <a:cxn ang="0">
                <a:pos x="T4" y="T5"/>
              </a:cxn>
              <a:cxn ang="0">
                <a:pos x="T6" y="T7"/>
              </a:cxn>
              <a:cxn ang="0">
                <a:pos x="T8" y="T9"/>
              </a:cxn>
              <a:cxn ang="0">
                <a:pos x="T10" y="T11"/>
              </a:cxn>
            </a:cxnLst>
            <a:rect l="0" t="0" r="r" b="b"/>
            <a:pathLst>
              <a:path w="130" h="13">
                <a:moveTo>
                  <a:pt x="0" y="0"/>
                </a:moveTo>
                <a:cubicBezTo>
                  <a:pt x="0" y="13"/>
                  <a:pt x="0" y="13"/>
                  <a:pt x="0" y="13"/>
                </a:cubicBezTo>
                <a:cubicBezTo>
                  <a:pt x="127" y="13"/>
                  <a:pt x="127" y="13"/>
                  <a:pt x="127" y="13"/>
                </a:cubicBezTo>
                <a:cubicBezTo>
                  <a:pt x="129" y="13"/>
                  <a:pt x="130" y="10"/>
                  <a:pt x="130" y="7"/>
                </a:cubicBezTo>
                <a:cubicBezTo>
                  <a:pt x="130" y="3"/>
                  <a:pt x="129" y="0"/>
                  <a:pt x="127" y="0"/>
                </a:cubicBezTo>
                <a:cubicBezTo>
                  <a:pt x="0" y="0"/>
                  <a:pt x="0" y="0"/>
                  <a:pt x="0" y="0"/>
                </a:cubicBezTo>
              </a:path>
            </a:pathLst>
          </a:custGeom>
          <a:solidFill>
            <a:srgbClr val="900004"/>
          </a:solidFill>
          <a:ln>
            <a:noFill/>
          </a:ln>
          <a:extLst>
            <a:ext uri="{91240B29-F687-4F45-9708-019B960494DF}">
              <a14:hiddenLine xmlns:a14="http://schemas.microsoft.com/office/drawing/2010/main" w="9525">
                <a:solidFill>
                  <a:srgbClr val="000000"/>
                </a:solidFill>
                <a:round/>
              </a14:hiddenLine>
            </a:ext>
          </a:extLst>
        </p:spPr>
        <p:txBody>
          <a:bodyPr vert="horz" wrap="square" lIns="121935" tIns="60968" rIns="121935" bIns="60968" numCol="1" anchor="t" anchorCtr="0" compatLnSpc="1"/>
          <a:lstStyle/>
          <a:p>
            <a:endParaRPr lang="zh-CN" altLang="en-US"/>
          </a:p>
        </p:txBody>
      </p:sp>
      <p:sp>
        <p:nvSpPr>
          <p:cNvPr id="22" name="Rectangle 13"/>
          <p:cNvSpPr>
            <a:spLocks noChangeArrowheads="1"/>
          </p:cNvSpPr>
          <p:nvPr/>
        </p:nvSpPr>
        <p:spPr bwMode="auto">
          <a:xfrm>
            <a:off x="7559777" y="3452439"/>
            <a:ext cx="1243073" cy="13335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3" name="Rectangle 14"/>
          <p:cNvSpPr>
            <a:spLocks noChangeArrowheads="1"/>
          </p:cNvSpPr>
          <p:nvPr/>
        </p:nvSpPr>
        <p:spPr bwMode="auto">
          <a:xfrm>
            <a:off x="7559777" y="3452439"/>
            <a:ext cx="1243073"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4" name="Rectangle 15"/>
          <p:cNvSpPr>
            <a:spLocks noChangeArrowheads="1"/>
          </p:cNvSpPr>
          <p:nvPr/>
        </p:nvSpPr>
        <p:spPr bwMode="auto">
          <a:xfrm>
            <a:off x="6324535" y="3452439"/>
            <a:ext cx="1235242" cy="133351"/>
          </a:xfrm>
          <a:prstGeom prst="rect">
            <a:avLst/>
          </a:prstGeom>
          <a:solidFill>
            <a:srgbClr val="A3C1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5" name="Rectangle 16"/>
          <p:cNvSpPr>
            <a:spLocks noChangeArrowheads="1"/>
          </p:cNvSpPr>
          <p:nvPr/>
        </p:nvSpPr>
        <p:spPr bwMode="auto">
          <a:xfrm>
            <a:off x="6324535" y="3452439"/>
            <a:ext cx="1235242"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6" name="Rectangle 17"/>
          <p:cNvSpPr>
            <a:spLocks noChangeArrowheads="1"/>
          </p:cNvSpPr>
          <p:nvPr/>
        </p:nvSpPr>
        <p:spPr bwMode="auto">
          <a:xfrm>
            <a:off x="5079507" y="3452439"/>
            <a:ext cx="1245029" cy="133351"/>
          </a:xfrm>
          <a:prstGeom prst="rect">
            <a:avLst/>
          </a:prstGeom>
          <a:solidFill>
            <a:srgbClr val="276C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7" name="Rectangle 18"/>
          <p:cNvSpPr>
            <a:spLocks noChangeArrowheads="1"/>
          </p:cNvSpPr>
          <p:nvPr/>
        </p:nvSpPr>
        <p:spPr bwMode="auto">
          <a:xfrm>
            <a:off x="5079507" y="3452439"/>
            <a:ext cx="1245029"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8" name="Rectangle 19"/>
          <p:cNvSpPr>
            <a:spLocks noChangeArrowheads="1"/>
          </p:cNvSpPr>
          <p:nvPr/>
        </p:nvSpPr>
        <p:spPr bwMode="auto">
          <a:xfrm>
            <a:off x="1129035" y="2692553"/>
            <a:ext cx="1620000" cy="612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29" name="Freeform 20"/>
          <p:cNvSpPr>
            <a:spLocks noEditPoints="1"/>
          </p:cNvSpPr>
          <p:nvPr/>
        </p:nvSpPr>
        <p:spPr bwMode="auto">
          <a:xfrm>
            <a:off x="120923" y="3452439"/>
            <a:ext cx="9889761" cy="71967"/>
          </a:xfrm>
          <a:custGeom>
            <a:avLst/>
            <a:gdLst>
              <a:gd name="T0" fmla="*/ 0 w 1041"/>
              <a:gd name="T1" fmla="*/ 7 h 7"/>
              <a:gd name="T2" fmla="*/ 0 w 1041"/>
              <a:gd name="T3" fmla="*/ 7 h 7"/>
              <a:gd name="T4" fmla="*/ 0 w 1041"/>
              <a:gd name="T5" fmla="*/ 7 h 7"/>
              <a:gd name="T6" fmla="*/ 0 w 1041"/>
              <a:gd name="T7" fmla="*/ 7 h 7"/>
              <a:gd name="T8" fmla="*/ 1041 w 1041"/>
              <a:gd name="T9" fmla="*/ 0 h 7"/>
              <a:gd name="T10" fmla="*/ 913 w 1041"/>
              <a:gd name="T11" fmla="*/ 0 h 7"/>
              <a:gd name="T12" fmla="*/ 783 w 1041"/>
              <a:gd name="T13" fmla="*/ 0 h 7"/>
              <a:gd name="T14" fmla="*/ 652 w 1041"/>
              <a:gd name="T15" fmla="*/ 0 h 7"/>
              <a:gd name="T16" fmla="*/ 522 w 1041"/>
              <a:gd name="T17" fmla="*/ 0 h 7"/>
              <a:gd name="T18" fmla="*/ 391 w 1041"/>
              <a:gd name="T19" fmla="*/ 0 h 7"/>
              <a:gd name="T20" fmla="*/ 261 w 1041"/>
              <a:gd name="T21" fmla="*/ 0 h 7"/>
              <a:gd name="T22" fmla="*/ 130 w 1041"/>
              <a:gd name="T23" fmla="*/ 0 h 7"/>
              <a:gd name="T24" fmla="*/ 3 w 1041"/>
              <a:gd name="T25" fmla="*/ 0 h 7"/>
              <a:gd name="T26" fmla="*/ 2 w 1041"/>
              <a:gd name="T27" fmla="*/ 1 h 7"/>
              <a:gd name="T28" fmla="*/ 3 w 1041"/>
              <a:gd name="T29" fmla="*/ 0 h 7"/>
              <a:gd name="T30" fmla="*/ 130 w 1041"/>
              <a:gd name="T31" fmla="*/ 0 h 7"/>
              <a:gd name="T32" fmla="*/ 130 w 1041"/>
              <a:gd name="T33" fmla="*/ 7 h 7"/>
              <a:gd name="T34" fmla="*/ 130 w 1041"/>
              <a:gd name="T35" fmla="*/ 0 h 7"/>
              <a:gd name="T36" fmla="*/ 261 w 1041"/>
              <a:gd name="T37" fmla="*/ 0 h 7"/>
              <a:gd name="T38" fmla="*/ 261 w 1041"/>
              <a:gd name="T39" fmla="*/ 7 h 7"/>
              <a:gd name="T40" fmla="*/ 261 w 1041"/>
              <a:gd name="T41" fmla="*/ 0 h 7"/>
              <a:gd name="T42" fmla="*/ 391 w 1041"/>
              <a:gd name="T43" fmla="*/ 0 h 7"/>
              <a:gd name="T44" fmla="*/ 391 w 1041"/>
              <a:gd name="T45" fmla="*/ 7 h 7"/>
              <a:gd name="T46" fmla="*/ 391 w 1041"/>
              <a:gd name="T47" fmla="*/ 0 h 7"/>
              <a:gd name="T48" fmla="*/ 522 w 1041"/>
              <a:gd name="T49" fmla="*/ 0 h 7"/>
              <a:gd name="T50" fmla="*/ 522 w 1041"/>
              <a:gd name="T51" fmla="*/ 7 h 7"/>
              <a:gd name="T52" fmla="*/ 522 w 1041"/>
              <a:gd name="T53" fmla="*/ 0 h 7"/>
              <a:gd name="T54" fmla="*/ 653 w 1041"/>
              <a:gd name="T55" fmla="*/ 0 h 7"/>
              <a:gd name="T56" fmla="*/ 783 w 1041"/>
              <a:gd name="T57" fmla="*/ 0 h 7"/>
              <a:gd name="T58" fmla="*/ 914 w 1041"/>
              <a:gd name="T59" fmla="*/ 0 h 7"/>
              <a:gd name="T60" fmla="*/ 1041 w 1041"/>
              <a:gd name="T61" fmla="*/ 0 h 7"/>
              <a:gd name="T62" fmla="*/ 1041 w 1041"/>
              <a:gd name="T6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1" h="7">
                <a:moveTo>
                  <a:pt x="0" y="7"/>
                </a:moveTo>
                <a:cubicBezTo>
                  <a:pt x="0" y="7"/>
                  <a:pt x="0" y="7"/>
                  <a:pt x="0" y="7"/>
                </a:cubicBezTo>
                <a:cubicBezTo>
                  <a:pt x="0" y="7"/>
                  <a:pt x="0" y="7"/>
                  <a:pt x="0" y="7"/>
                </a:cubicBezTo>
                <a:cubicBezTo>
                  <a:pt x="0" y="7"/>
                  <a:pt x="0" y="7"/>
                  <a:pt x="0" y="7"/>
                </a:cubicBezTo>
                <a:moveTo>
                  <a:pt x="1041" y="0"/>
                </a:moveTo>
                <a:cubicBezTo>
                  <a:pt x="913" y="0"/>
                  <a:pt x="913" y="0"/>
                  <a:pt x="913" y="0"/>
                </a:cubicBezTo>
                <a:cubicBezTo>
                  <a:pt x="783" y="0"/>
                  <a:pt x="783" y="0"/>
                  <a:pt x="783" y="0"/>
                </a:cubicBezTo>
                <a:cubicBezTo>
                  <a:pt x="652" y="0"/>
                  <a:pt x="652" y="0"/>
                  <a:pt x="652" y="0"/>
                </a:cubicBezTo>
                <a:cubicBezTo>
                  <a:pt x="522" y="0"/>
                  <a:pt x="522" y="0"/>
                  <a:pt x="522" y="0"/>
                </a:cubicBezTo>
                <a:cubicBezTo>
                  <a:pt x="391" y="0"/>
                  <a:pt x="391" y="0"/>
                  <a:pt x="391" y="0"/>
                </a:cubicBezTo>
                <a:cubicBezTo>
                  <a:pt x="261" y="0"/>
                  <a:pt x="261" y="0"/>
                  <a:pt x="261" y="0"/>
                </a:cubicBezTo>
                <a:cubicBezTo>
                  <a:pt x="130" y="0"/>
                  <a:pt x="130" y="0"/>
                  <a:pt x="130" y="0"/>
                </a:cubicBezTo>
                <a:cubicBezTo>
                  <a:pt x="3" y="0"/>
                  <a:pt x="3" y="0"/>
                  <a:pt x="3" y="0"/>
                </a:cubicBezTo>
                <a:cubicBezTo>
                  <a:pt x="3" y="0"/>
                  <a:pt x="2" y="1"/>
                  <a:pt x="2" y="1"/>
                </a:cubicBezTo>
                <a:cubicBezTo>
                  <a:pt x="2" y="1"/>
                  <a:pt x="3" y="0"/>
                  <a:pt x="3" y="0"/>
                </a:cubicBezTo>
                <a:cubicBezTo>
                  <a:pt x="130" y="0"/>
                  <a:pt x="130" y="0"/>
                  <a:pt x="130" y="0"/>
                </a:cubicBezTo>
                <a:cubicBezTo>
                  <a:pt x="130" y="7"/>
                  <a:pt x="130" y="7"/>
                  <a:pt x="130" y="7"/>
                </a:cubicBezTo>
                <a:cubicBezTo>
                  <a:pt x="130" y="0"/>
                  <a:pt x="130" y="0"/>
                  <a:pt x="130" y="0"/>
                </a:cubicBezTo>
                <a:cubicBezTo>
                  <a:pt x="261" y="0"/>
                  <a:pt x="261" y="0"/>
                  <a:pt x="261" y="0"/>
                </a:cubicBezTo>
                <a:cubicBezTo>
                  <a:pt x="261" y="7"/>
                  <a:pt x="261" y="7"/>
                  <a:pt x="261" y="7"/>
                </a:cubicBezTo>
                <a:cubicBezTo>
                  <a:pt x="261" y="0"/>
                  <a:pt x="261" y="0"/>
                  <a:pt x="261" y="0"/>
                </a:cubicBezTo>
                <a:cubicBezTo>
                  <a:pt x="391" y="0"/>
                  <a:pt x="391" y="0"/>
                  <a:pt x="391" y="0"/>
                </a:cubicBezTo>
                <a:cubicBezTo>
                  <a:pt x="391" y="7"/>
                  <a:pt x="391" y="7"/>
                  <a:pt x="391" y="7"/>
                </a:cubicBezTo>
                <a:cubicBezTo>
                  <a:pt x="391" y="0"/>
                  <a:pt x="391" y="0"/>
                  <a:pt x="391" y="0"/>
                </a:cubicBezTo>
                <a:cubicBezTo>
                  <a:pt x="522" y="0"/>
                  <a:pt x="522" y="0"/>
                  <a:pt x="522" y="0"/>
                </a:cubicBezTo>
                <a:cubicBezTo>
                  <a:pt x="522" y="7"/>
                  <a:pt x="522" y="7"/>
                  <a:pt x="522" y="7"/>
                </a:cubicBezTo>
                <a:cubicBezTo>
                  <a:pt x="522" y="0"/>
                  <a:pt x="522" y="0"/>
                  <a:pt x="522" y="0"/>
                </a:cubicBezTo>
                <a:cubicBezTo>
                  <a:pt x="653" y="0"/>
                  <a:pt x="653" y="0"/>
                  <a:pt x="653" y="0"/>
                </a:cubicBezTo>
                <a:cubicBezTo>
                  <a:pt x="783" y="0"/>
                  <a:pt x="783" y="0"/>
                  <a:pt x="783" y="0"/>
                </a:cubicBezTo>
                <a:cubicBezTo>
                  <a:pt x="914" y="0"/>
                  <a:pt x="914" y="0"/>
                  <a:pt x="914" y="0"/>
                </a:cubicBezTo>
                <a:cubicBezTo>
                  <a:pt x="1041" y="0"/>
                  <a:pt x="1041" y="0"/>
                  <a:pt x="1041" y="0"/>
                </a:cubicBezTo>
                <a:cubicBezTo>
                  <a:pt x="1041" y="0"/>
                  <a:pt x="1041" y="0"/>
                  <a:pt x="104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35" tIns="60968" rIns="121935" bIns="60968" numCol="1" anchor="t" anchorCtr="0" compatLnSpc="1"/>
          <a:lstStyle/>
          <a:p>
            <a:endParaRPr lang="zh-CN" altLang="en-US"/>
          </a:p>
        </p:txBody>
      </p:sp>
      <p:sp>
        <p:nvSpPr>
          <p:cNvPr id="30" name="Freeform 21"/>
          <p:cNvSpPr/>
          <p:nvPr/>
        </p:nvSpPr>
        <p:spPr bwMode="auto">
          <a:xfrm>
            <a:off x="120923" y="3452439"/>
            <a:ext cx="1235242" cy="71967"/>
          </a:xfrm>
          <a:custGeom>
            <a:avLst/>
            <a:gdLst>
              <a:gd name="T0" fmla="*/ 130 w 130"/>
              <a:gd name="T1" fmla="*/ 0 h 7"/>
              <a:gd name="T2" fmla="*/ 3 w 130"/>
              <a:gd name="T3" fmla="*/ 0 h 7"/>
              <a:gd name="T4" fmla="*/ 2 w 130"/>
              <a:gd name="T5" fmla="*/ 1 h 7"/>
              <a:gd name="T6" fmla="*/ 0 w 130"/>
              <a:gd name="T7" fmla="*/ 7 h 7"/>
              <a:gd name="T8" fmla="*/ 0 w 130"/>
              <a:gd name="T9" fmla="*/ 7 h 7"/>
              <a:gd name="T10" fmla="*/ 130 w 130"/>
              <a:gd name="T11" fmla="*/ 7 h 7"/>
              <a:gd name="T12" fmla="*/ 130 w 13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0" h="7">
                <a:moveTo>
                  <a:pt x="130" y="0"/>
                </a:moveTo>
                <a:cubicBezTo>
                  <a:pt x="3" y="0"/>
                  <a:pt x="3" y="0"/>
                  <a:pt x="3" y="0"/>
                </a:cubicBezTo>
                <a:cubicBezTo>
                  <a:pt x="3" y="0"/>
                  <a:pt x="2" y="1"/>
                  <a:pt x="2" y="1"/>
                </a:cubicBezTo>
                <a:cubicBezTo>
                  <a:pt x="1" y="1"/>
                  <a:pt x="0" y="4"/>
                  <a:pt x="0" y="7"/>
                </a:cubicBezTo>
                <a:cubicBezTo>
                  <a:pt x="0" y="7"/>
                  <a:pt x="0" y="7"/>
                  <a:pt x="0" y="7"/>
                </a:cubicBezTo>
                <a:cubicBezTo>
                  <a:pt x="130" y="7"/>
                  <a:pt x="130" y="7"/>
                  <a:pt x="130" y="7"/>
                </a:cubicBezTo>
                <a:cubicBezTo>
                  <a:pt x="130" y="0"/>
                  <a:pt x="130" y="0"/>
                  <a:pt x="130" y="0"/>
                </a:cubicBezTo>
              </a:path>
            </a:pathLst>
          </a:custGeom>
          <a:solidFill>
            <a:srgbClr val="FB8160"/>
          </a:solidFill>
          <a:ln>
            <a:noFill/>
          </a:ln>
          <a:extLst>
            <a:ext uri="{91240B29-F687-4F45-9708-019B960494DF}">
              <a14:hiddenLine xmlns:a14="http://schemas.microsoft.com/office/drawing/2010/main" w="9525">
                <a:solidFill>
                  <a:srgbClr val="000000"/>
                </a:solidFill>
                <a:round/>
              </a14:hiddenLine>
            </a:ext>
          </a:extLst>
        </p:spPr>
        <p:txBody>
          <a:bodyPr vert="horz" wrap="square" lIns="121935" tIns="60968" rIns="121935" bIns="60968" numCol="1" anchor="t" anchorCtr="0" compatLnSpc="1"/>
          <a:lstStyle/>
          <a:p>
            <a:endParaRPr lang="zh-CN" altLang="en-US"/>
          </a:p>
        </p:txBody>
      </p:sp>
      <p:sp>
        <p:nvSpPr>
          <p:cNvPr id="31" name="Rectangle 22"/>
          <p:cNvSpPr>
            <a:spLocks noChangeArrowheads="1"/>
          </p:cNvSpPr>
          <p:nvPr/>
        </p:nvSpPr>
        <p:spPr bwMode="auto">
          <a:xfrm>
            <a:off x="1356164" y="3452439"/>
            <a:ext cx="1245029" cy="71967"/>
          </a:xfrm>
          <a:prstGeom prst="rect">
            <a:avLst/>
          </a:prstGeom>
          <a:solidFill>
            <a:srgbClr val="FEE6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08" name="Rectangle 23"/>
          <p:cNvSpPr>
            <a:spLocks noChangeArrowheads="1"/>
          </p:cNvSpPr>
          <p:nvPr/>
        </p:nvSpPr>
        <p:spPr bwMode="auto">
          <a:xfrm>
            <a:off x="1356164" y="3452439"/>
            <a:ext cx="1245029" cy="7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09" name="Rectangle 24"/>
          <p:cNvSpPr>
            <a:spLocks noChangeArrowheads="1"/>
          </p:cNvSpPr>
          <p:nvPr/>
        </p:nvSpPr>
        <p:spPr bwMode="auto">
          <a:xfrm>
            <a:off x="2601193" y="3452439"/>
            <a:ext cx="1233284" cy="71967"/>
          </a:xfrm>
          <a:prstGeom prst="rect">
            <a:avLst/>
          </a:prstGeom>
          <a:solidFill>
            <a:srgbClr val="D1E2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17" name="Rectangle 25"/>
          <p:cNvSpPr>
            <a:spLocks noChangeArrowheads="1"/>
          </p:cNvSpPr>
          <p:nvPr/>
        </p:nvSpPr>
        <p:spPr bwMode="auto">
          <a:xfrm>
            <a:off x="2601193" y="3452439"/>
            <a:ext cx="1233284" cy="7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18" name="Rectangle 26"/>
          <p:cNvSpPr>
            <a:spLocks noChangeArrowheads="1"/>
          </p:cNvSpPr>
          <p:nvPr/>
        </p:nvSpPr>
        <p:spPr bwMode="auto">
          <a:xfrm>
            <a:off x="3834478" y="3452439"/>
            <a:ext cx="1245029" cy="71967"/>
          </a:xfrm>
          <a:prstGeom prst="rect">
            <a:avLst/>
          </a:prstGeom>
          <a:solidFill>
            <a:srgbClr val="BAE4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20" name="Rectangle 27"/>
          <p:cNvSpPr>
            <a:spLocks noChangeArrowheads="1"/>
          </p:cNvSpPr>
          <p:nvPr/>
        </p:nvSpPr>
        <p:spPr bwMode="auto">
          <a:xfrm>
            <a:off x="3834478" y="3452439"/>
            <a:ext cx="1245029" cy="7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21" name="Freeform 28"/>
          <p:cNvSpPr/>
          <p:nvPr/>
        </p:nvSpPr>
        <p:spPr bwMode="auto">
          <a:xfrm>
            <a:off x="8802849" y="3452439"/>
            <a:ext cx="1235242" cy="71967"/>
          </a:xfrm>
          <a:custGeom>
            <a:avLst/>
            <a:gdLst>
              <a:gd name="T0" fmla="*/ 127 w 130"/>
              <a:gd name="T1" fmla="*/ 0 h 7"/>
              <a:gd name="T2" fmla="*/ 0 w 130"/>
              <a:gd name="T3" fmla="*/ 0 h 7"/>
              <a:gd name="T4" fmla="*/ 0 w 130"/>
              <a:gd name="T5" fmla="*/ 7 h 7"/>
              <a:gd name="T6" fmla="*/ 130 w 130"/>
              <a:gd name="T7" fmla="*/ 7 h 7"/>
              <a:gd name="T8" fmla="*/ 127 w 130"/>
              <a:gd name="T9" fmla="*/ 0 h 7"/>
            </a:gdLst>
            <a:ahLst/>
            <a:cxnLst>
              <a:cxn ang="0">
                <a:pos x="T0" y="T1"/>
              </a:cxn>
              <a:cxn ang="0">
                <a:pos x="T2" y="T3"/>
              </a:cxn>
              <a:cxn ang="0">
                <a:pos x="T4" y="T5"/>
              </a:cxn>
              <a:cxn ang="0">
                <a:pos x="T6" y="T7"/>
              </a:cxn>
              <a:cxn ang="0">
                <a:pos x="T8" y="T9"/>
              </a:cxn>
            </a:cxnLst>
            <a:rect l="0" t="0" r="r" b="b"/>
            <a:pathLst>
              <a:path w="130" h="7">
                <a:moveTo>
                  <a:pt x="127" y="0"/>
                </a:moveTo>
                <a:cubicBezTo>
                  <a:pt x="0" y="0"/>
                  <a:pt x="0" y="0"/>
                  <a:pt x="0" y="0"/>
                </a:cubicBezTo>
                <a:cubicBezTo>
                  <a:pt x="0" y="7"/>
                  <a:pt x="0" y="7"/>
                  <a:pt x="0" y="7"/>
                </a:cubicBezTo>
                <a:cubicBezTo>
                  <a:pt x="130" y="7"/>
                  <a:pt x="130" y="7"/>
                  <a:pt x="130" y="7"/>
                </a:cubicBezTo>
                <a:cubicBezTo>
                  <a:pt x="130" y="3"/>
                  <a:pt x="128" y="0"/>
                  <a:pt x="127" y="0"/>
                </a:cubicBezTo>
              </a:path>
            </a:pathLst>
          </a:custGeom>
          <a:solidFill>
            <a:srgbClr val="C5745F"/>
          </a:solidFill>
          <a:ln>
            <a:noFill/>
          </a:ln>
          <a:extLst>
            <a:ext uri="{91240B29-F687-4F45-9708-019B960494DF}">
              <a14:hiddenLine xmlns:a14="http://schemas.microsoft.com/office/drawing/2010/main" w="9525">
                <a:solidFill>
                  <a:srgbClr val="000000"/>
                </a:solidFill>
                <a:round/>
              </a14:hiddenLine>
            </a:ext>
          </a:extLst>
        </p:spPr>
        <p:txBody>
          <a:bodyPr vert="horz" wrap="square" lIns="121935" tIns="60968" rIns="121935" bIns="60968" numCol="1" anchor="t" anchorCtr="0" compatLnSpc="1"/>
          <a:lstStyle/>
          <a:p>
            <a:endParaRPr lang="zh-CN" altLang="en-US"/>
          </a:p>
        </p:txBody>
      </p:sp>
      <p:sp>
        <p:nvSpPr>
          <p:cNvPr id="68622" name="Rectangle 29"/>
          <p:cNvSpPr>
            <a:spLocks noChangeArrowheads="1"/>
          </p:cNvSpPr>
          <p:nvPr/>
        </p:nvSpPr>
        <p:spPr bwMode="auto">
          <a:xfrm>
            <a:off x="7559777" y="3452439"/>
            <a:ext cx="1243073" cy="71967"/>
          </a:xfrm>
          <a:prstGeom prst="rect">
            <a:avLst/>
          </a:prstGeom>
          <a:solidFill>
            <a:srgbClr val="FDB4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23" name="Rectangle 30"/>
          <p:cNvSpPr>
            <a:spLocks noChangeArrowheads="1"/>
          </p:cNvSpPr>
          <p:nvPr/>
        </p:nvSpPr>
        <p:spPr bwMode="auto">
          <a:xfrm>
            <a:off x="7559777" y="3452439"/>
            <a:ext cx="1243073" cy="7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24" name="Rectangle 31"/>
          <p:cNvSpPr>
            <a:spLocks noChangeArrowheads="1"/>
          </p:cNvSpPr>
          <p:nvPr/>
        </p:nvSpPr>
        <p:spPr bwMode="auto">
          <a:xfrm>
            <a:off x="6324535" y="3452439"/>
            <a:ext cx="1235242" cy="71967"/>
          </a:xfrm>
          <a:prstGeom prst="rect">
            <a:avLst/>
          </a:prstGeom>
          <a:solidFill>
            <a:srgbClr val="D1E2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25" name="Rectangle 32"/>
          <p:cNvSpPr>
            <a:spLocks noChangeArrowheads="1"/>
          </p:cNvSpPr>
          <p:nvPr/>
        </p:nvSpPr>
        <p:spPr bwMode="auto">
          <a:xfrm>
            <a:off x="6324535" y="3452439"/>
            <a:ext cx="1235242" cy="7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26" name="Rectangle 33"/>
          <p:cNvSpPr>
            <a:spLocks noChangeArrowheads="1"/>
          </p:cNvSpPr>
          <p:nvPr/>
        </p:nvSpPr>
        <p:spPr bwMode="auto">
          <a:xfrm>
            <a:off x="5079507" y="3452439"/>
            <a:ext cx="1245029" cy="71967"/>
          </a:xfrm>
          <a:prstGeom prst="rect">
            <a:avLst/>
          </a:prstGeom>
          <a:solidFill>
            <a:srgbClr val="92B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27" name="Rectangle 34"/>
          <p:cNvSpPr>
            <a:spLocks noChangeArrowheads="1"/>
          </p:cNvSpPr>
          <p:nvPr/>
        </p:nvSpPr>
        <p:spPr bwMode="auto">
          <a:xfrm>
            <a:off x="5079507" y="3452439"/>
            <a:ext cx="1245029" cy="7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38" name="Rectangle 45"/>
          <p:cNvSpPr>
            <a:spLocks noChangeArrowheads="1"/>
          </p:cNvSpPr>
          <p:nvPr/>
        </p:nvSpPr>
        <p:spPr bwMode="auto">
          <a:xfrm>
            <a:off x="2647757" y="4080343"/>
            <a:ext cx="1620000" cy="612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dirty="0"/>
          </a:p>
        </p:txBody>
      </p:sp>
      <p:sp>
        <p:nvSpPr>
          <p:cNvPr id="68649" name="Rectangle 56"/>
          <p:cNvSpPr>
            <a:spLocks noChangeArrowheads="1"/>
          </p:cNvSpPr>
          <p:nvPr/>
        </p:nvSpPr>
        <p:spPr bwMode="auto">
          <a:xfrm>
            <a:off x="3871893" y="2692553"/>
            <a:ext cx="1620000" cy="612000"/>
          </a:xfrm>
          <a:prstGeom prst="rect">
            <a:avLst/>
          </a:prstGeom>
          <a:solidFill>
            <a:srgbClr val="A3C1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60" name="Rectangle 67"/>
          <p:cNvSpPr>
            <a:spLocks noChangeArrowheads="1"/>
          </p:cNvSpPr>
          <p:nvPr/>
        </p:nvSpPr>
        <p:spPr bwMode="auto">
          <a:xfrm>
            <a:off x="6536189" y="2692553"/>
            <a:ext cx="1620000" cy="612000"/>
          </a:xfrm>
          <a:prstGeom prst="rect">
            <a:avLst/>
          </a:prstGeom>
          <a:solidFill>
            <a:srgbClr val="276C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71" name="Rectangle 78"/>
          <p:cNvSpPr>
            <a:spLocks noChangeArrowheads="1"/>
          </p:cNvSpPr>
          <p:nvPr/>
        </p:nvSpPr>
        <p:spPr bwMode="auto">
          <a:xfrm>
            <a:off x="9128477" y="2692553"/>
            <a:ext cx="1620000" cy="6120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82" name="Rectangle 89"/>
          <p:cNvSpPr>
            <a:spLocks noChangeArrowheads="1"/>
          </p:cNvSpPr>
          <p:nvPr/>
        </p:nvSpPr>
        <p:spPr bwMode="auto">
          <a:xfrm>
            <a:off x="4952013" y="4080343"/>
            <a:ext cx="1620000" cy="612000"/>
          </a:xfrm>
          <a:prstGeom prst="rect">
            <a:avLst/>
          </a:prstGeom>
          <a:solidFill>
            <a:srgbClr val="76C8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693" name="Rectangle 100"/>
          <p:cNvSpPr>
            <a:spLocks noChangeArrowheads="1"/>
          </p:cNvSpPr>
          <p:nvPr/>
        </p:nvSpPr>
        <p:spPr bwMode="auto">
          <a:xfrm>
            <a:off x="7328277" y="4080343"/>
            <a:ext cx="1620000" cy="612000"/>
          </a:xfrm>
          <a:prstGeom prst="rect">
            <a:avLst/>
          </a:prstGeom>
          <a:solidFill>
            <a:srgbClr val="A3C1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68704" name="Rectangle 111"/>
          <p:cNvSpPr>
            <a:spLocks noChangeArrowheads="1"/>
          </p:cNvSpPr>
          <p:nvPr/>
        </p:nvSpPr>
        <p:spPr bwMode="auto">
          <a:xfrm>
            <a:off x="9848557" y="4060229"/>
            <a:ext cx="1620000" cy="612000"/>
          </a:xfrm>
          <a:prstGeom prst="rect">
            <a:avLst/>
          </a:prstGeom>
          <a:solidFill>
            <a:srgbClr val="9000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35" tIns="60968" rIns="121935" bIns="60968" numCol="1" anchor="t" anchorCtr="0" compatLnSpc="1"/>
          <a:lstStyle/>
          <a:p>
            <a:endParaRPr lang="zh-CN" altLang="en-US"/>
          </a:p>
        </p:txBody>
      </p:sp>
      <p:sp>
        <p:nvSpPr>
          <p:cNvPr id="151" name="TextBox 692"/>
          <p:cNvSpPr txBox="1">
            <a:spLocks noChangeAspect="1"/>
          </p:cNvSpPr>
          <p:nvPr/>
        </p:nvSpPr>
        <p:spPr bwMode="auto">
          <a:xfrm>
            <a:off x="1377100" y="2688984"/>
            <a:ext cx="1066989" cy="615569"/>
          </a:xfrm>
          <a:prstGeom prst="rect">
            <a:avLst/>
          </a:prstGeom>
          <a:noFill/>
        </p:spPr>
        <p:txBody>
          <a:bodyPr wrap="non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专业建设</a:t>
            </a:r>
            <a:endParaRPr lang="en-US" altLang="zh-CN" sz="1600" b="1" dirty="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总体目标</a:t>
            </a: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2" name="TextBox 692"/>
          <p:cNvSpPr txBox="1"/>
          <p:nvPr/>
        </p:nvSpPr>
        <p:spPr bwMode="auto">
          <a:xfrm>
            <a:off x="3999233" y="2688983"/>
            <a:ext cx="1272173" cy="615569"/>
          </a:xfrm>
          <a:prstGeom prst="rect">
            <a:avLst/>
          </a:prstGeom>
          <a:noFill/>
        </p:spPr>
        <p:txBody>
          <a:bodyPr wrap="non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b="1" dirty="0">
                <a:solidFill>
                  <a:schemeClr val="bg1"/>
                </a:solidFill>
                <a:latin typeface="微软雅黑" panose="020B0503020204020204" pitchFamily="34" charset="-122"/>
                <a:ea typeface="微软雅黑" panose="020B0503020204020204" pitchFamily="34" charset="-122"/>
              </a:rPr>
              <a:t>课程、</a:t>
            </a:r>
            <a:r>
              <a:rPr lang="zh-CN" altLang="en-US" sz="1600" b="1" dirty="0" smtClean="0">
                <a:solidFill>
                  <a:schemeClr val="bg1"/>
                </a:solidFill>
                <a:latin typeface="微软雅黑" panose="020B0503020204020204" pitchFamily="34" charset="-122"/>
                <a:ea typeface="微软雅黑" panose="020B0503020204020204" pitchFamily="34" charset="-122"/>
              </a:rPr>
              <a:t>教材</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建设目标</a:t>
            </a: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3" name="TextBox 692"/>
          <p:cNvSpPr txBox="1"/>
          <p:nvPr/>
        </p:nvSpPr>
        <p:spPr bwMode="auto">
          <a:xfrm>
            <a:off x="6812694" y="2702630"/>
            <a:ext cx="1066989" cy="615569"/>
          </a:xfrm>
          <a:prstGeom prst="rect">
            <a:avLst/>
          </a:prstGeom>
          <a:noFill/>
        </p:spPr>
        <p:txBody>
          <a:bodyPr wrap="non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师资条件</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建设目</a:t>
            </a:r>
            <a:r>
              <a:rPr lang="zh-CN" altLang="en-US" sz="1600" b="1" dirty="0">
                <a:solidFill>
                  <a:schemeClr val="bg1"/>
                </a:solidFill>
                <a:latin typeface="微软雅黑" panose="020B0503020204020204" pitchFamily="34" charset="-122"/>
                <a:ea typeface="微软雅黑" panose="020B0503020204020204" pitchFamily="34" charset="-122"/>
              </a:rPr>
              <a:t>标</a:t>
            </a: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4" name="TextBox 692"/>
          <p:cNvSpPr txBox="1"/>
          <p:nvPr/>
        </p:nvSpPr>
        <p:spPr bwMode="auto">
          <a:xfrm>
            <a:off x="9429640" y="2688982"/>
            <a:ext cx="1066989" cy="615569"/>
          </a:xfrm>
          <a:prstGeom prst="rect">
            <a:avLst/>
          </a:prstGeom>
          <a:noFill/>
        </p:spPr>
        <p:txBody>
          <a:bodyPr wrap="non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招生就业</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目标</a:t>
            </a: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5" name="TextBox 692"/>
          <p:cNvSpPr txBox="1"/>
          <p:nvPr/>
        </p:nvSpPr>
        <p:spPr bwMode="auto">
          <a:xfrm>
            <a:off x="2762187" y="4222905"/>
            <a:ext cx="1477358" cy="369348"/>
          </a:xfrm>
          <a:prstGeom prst="rect">
            <a:avLst/>
          </a:prstGeom>
          <a:noFill/>
        </p:spPr>
        <p:txBody>
          <a:bodyPr wrap="non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人才</a:t>
            </a:r>
            <a:r>
              <a:rPr lang="zh-CN" altLang="en-US" sz="1600" b="1" dirty="0">
                <a:solidFill>
                  <a:schemeClr val="bg1"/>
                </a:solidFill>
                <a:latin typeface="微软雅黑" panose="020B0503020204020204" pitchFamily="34" charset="-122"/>
                <a:ea typeface="微软雅黑" panose="020B0503020204020204" pitchFamily="34" charset="-122"/>
              </a:rPr>
              <a:t>培养</a:t>
            </a:r>
            <a:r>
              <a:rPr lang="zh-CN" altLang="en-US" sz="1600" b="1" dirty="0" smtClean="0">
                <a:solidFill>
                  <a:schemeClr val="bg1"/>
                </a:solidFill>
                <a:latin typeface="微软雅黑" panose="020B0503020204020204" pitchFamily="34" charset="-122"/>
                <a:ea typeface="微软雅黑" panose="020B0503020204020204" pitchFamily="34" charset="-122"/>
              </a:rPr>
              <a:t>目标</a:t>
            </a: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6" name="TextBox 692"/>
          <p:cNvSpPr txBox="1"/>
          <p:nvPr/>
        </p:nvSpPr>
        <p:spPr bwMode="auto">
          <a:xfrm>
            <a:off x="5026935" y="4080628"/>
            <a:ext cx="1477358" cy="615569"/>
          </a:xfrm>
          <a:prstGeom prst="rect">
            <a:avLst/>
          </a:prstGeom>
          <a:noFill/>
        </p:spPr>
        <p:txBody>
          <a:bodyPr wrap="non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b="1" dirty="0">
                <a:solidFill>
                  <a:schemeClr val="bg1"/>
                </a:solidFill>
                <a:latin typeface="微软雅黑" panose="020B0503020204020204" pitchFamily="34" charset="-122"/>
                <a:ea typeface="微软雅黑" panose="020B0503020204020204" pitchFamily="34" charset="-122"/>
              </a:rPr>
              <a:t>实训教学</a:t>
            </a:r>
            <a:r>
              <a:rPr lang="zh-CN" altLang="en-US" sz="1600" b="1" dirty="0" smtClean="0">
                <a:solidFill>
                  <a:schemeClr val="bg1"/>
                </a:solidFill>
                <a:latin typeface="微软雅黑" panose="020B0503020204020204" pitchFamily="34" charset="-122"/>
                <a:ea typeface="微软雅黑" panose="020B0503020204020204" pitchFamily="34" charset="-122"/>
              </a:rPr>
              <a:t>条件</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建设目标</a:t>
            </a: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7" name="TextBox 692"/>
          <p:cNvSpPr txBox="1"/>
          <p:nvPr/>
        </p:nvSpPr>
        <p:spPr bwMode="auto">
          <a:xfrm>
            <a:off x="7328277" y="4107246"/>
            <a:ext cx="1671921" cy="861791"/>
          </a:xfrm>
          <a:prstGeom prst="rect">
            <a:avLst/>
          </a:prstGeom>
          <a:noFill/>
        </p:spPr>
        <p:txBody>
          <a:bodyPr wrap="squar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社会服务</a:t>
            </a:r>
            <a:r>
              <a:rPr lang="zh-CN" altLang="en-US" sz="1600" b="1" dirty="0">
                <a:solidFill>
                  <a:schemeClr val="bg1"/>
                </a:solidFill>
                <a:latin typeface="微软雅黑" panose="020B0503020204020204" pitchFamily="34" charset="-122"/>
                <a:ea typeface="微软雅黑" panose="020B0503020204020204" pitchFamily="34" charset="-122"/>
              </a:rPr>
              <a:t>和科研创新目标</a:t>
            </a:r>
            <a:endParaRPr lang="zh-CN" altLang="en-US" sz="1600" b="1" dirty="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8" name="TextBox 692"/>
          <p:cNvSpPr txBox="1"/>
          <p:nvPr/>
        </p:nvSpPr>
        <p:spPr bwMode="auto">
          <a:xfrm>
            <a:off x="10149720" y="4065588"/>
            <a:ext cx="1066989" cy="615569"/>
          </a:xfrm>
          <a:prstGeom prst="rect">
            <a:avLst/>
          </a:prstGeom>
          <a:noFill/>
        </p:spPr>
        <p:txBody>
          <a:bodyPr wrap="none" lIns="121935" tIns="60968" rIns="121935" bIns="60968">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1600" b="1" dirty="0">
                <a:solidFill>
                  <a:schemeClr val="bg1"/>
                </a:solidFill>
                <a:latin typeface="微软雅黑" panose="020B0503020204020204" pitchFamily="34" charset="-122"/>
                <a:ea typeface="微软雅黑" panose="020B0503020204020204" pitchFamily="34" charset="-122"/>
              </a:rPr>
              <a:t>人才</a:t>
            </a:r>
            <a:r>
              <a:rPr lang="zh-CN" altLang="en-US" sz="1600" b="1" dirty="0" smtClean="0">
                <a:solidFill>
                  <a:schemeClr val="bg1"/>
                </a:solidFill>
                <a:latin typeface="微软雅黑" panose="020B0503020204020204" pitchFamily="34" charset="-122"/>
                <a:ea typeface="微软雅黑" panose="020B0503020204020204" pitchFamily="34" charset="-122"/>
              </a:rPr>
              <a:t>培养</a:t>
            </a:r>
            <a:endParaRPr lang="en-US" altLang="zh-CN" sz="16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1600" b="1" dirty="0" smtClean="0">
                <a:solidFill>
                  <a:schemeClr val="bg1"/>
                </a:solidFill>
                <a:latin typeface="微软雅黑" panose="020B0503020204020204" pitchFamily="34" charset="-122"/>
                <a:ea typeface="微软雅黑" panose="020B0503020204020204" pitchFamily="34" charset="-122"/>
              </a:rPr>
              <a:t>质量目标</a:t>
            </a:r>
            <a:endParaRPr lang="zh-CN" altLang="en-US" sz="1600" spc="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8"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59" name="直接连接符 58"/>
          <p:cNvCxnSpPr>
            <a:cxnSpLocks noChangeShapeType="1"/>
          </p:cNvCxnSpPr>
          <p:nvPr/>
        </p:nvCxnSpPr>
        <p:spPr bwMode="auto">
          <a:xfrm>
            <a:off x="-11117" y="846139"/>
            <a:ext cx="9061032" cy="0"/>
          </a:xfrm>
          <a:prstGeom prst="line">
            <a:avLst/>
          </a:prstGeom>
          <a:noFill/>
          <a:ln w="9525">
            <a:solidFill>
              <a:srgbClr val="0070C0"/>
            </a:solidFill>
            <a:round/>
            <a:tailEnd type="oval" w="med" len="med"/>
          </a:ln>
        </p:spPr>
      </p:cxnSp>
      <p:cxnSp>
        <p:nvCxnSpPr>
          <p:cNvPr id="60" name="直接连接符 8"/>
          <p:cNvCxnSpPr>
            <a:cxnSpLocks noChangeShapeType="1"/>
          </p:cNvCxnSpPr>
          <p:nvPr/>
        </p:nvCxnSpPr>
        <p:spPr bwMode="auto">
          <a:xfrm flipV="1">
            <a:off x="5593519" y="260350"/>
            <a:ext cx="0" cy="585788"/>
          </a:xfrm>
          <a:prstGeom prst="line">
            <a:avLst/>
          </a:prstGeom>
          <a:noFill/>
          <a:ln w="9525">
            <a:solidFill>
              <a:srgbClr val="0070C0"/>
            </a:solidFill>
            <a:round/>
            <a:tailEnd type="oval" w="lg" len="lg"/>
          </a:ln>
        </p:spPr>
      </p:cxnSp>
      <p:sp>
        <p:nvSpPr>
          <p:cNvPr id="61"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smtClean="0">
                <a:solidFill>
                  <a:srgbClr val="0070C0"/>
                </a:solidFill>
                <a:latin typeface="Arial" panose="020B0604020202020204" pitchFamily="34" charset="0"/>
                <a:ea typeface="微软雅黑" panose="020B0503020204020204" pitchFamily="34" charset="-122"/>
              </a:rPr>
              <a:t>一、专业建设基本情况</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62" name="Text Box 25"/>
          <p:cNvSpPr txBox="1">
            <a:spLocks noChangeArrowheads="1"/>
          </p:cNvSpPr>
          <p:nvPr/>
        </p:nvSpPr>
        <p:spPr bwMode="auto">
          <a:xfrm>
            <a:off x="5737548" y="332656"/>
            <a:ext cx="3096343" cy="46037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1.2 </a:t>
            </a:r>
            <a:r>
              <a:rPr lang="zh-CN" altLang="en-US" sz="2400" b="1" dirty="0" smtClean="0">
                <a:solidFill>
                  <a:srgbClr val="0070C0"/>
                </a:solidFill>
                <a:latin typeface="Arial" panose="020B0604020202020204" pitchFamily="34" charset="0"/>
                <a:ea typeface="微软雅黑" panose="020B0503020204020204" pitchFamily="34" charset="-122"/>
              </a:rPr>
              <a:t>专业建设目标</a:t>
            </a:r>
            <a:endParaRPr lang="en-US" altLang="zh-CN" sz="2400" b="1" dirty="0" smtClean="0">
              <a:solidFill>
                <a:srgbClr val="0070C0"/>
              </a:solidFill>
              <a:latin typeface="Arial" panose="020B0604020202020204" pitchFamily="34" charset="0"/>
              <a:ea typeface="微软雅黑" panose="020B0503020204020204" pitchFamily="34" charset="-122"/>
            </a:endParaRPr>
          </a:p>
        </p:txBody>
      </p:sp>
      <p:pic>
        <p:nvPicPr>
          <p:cNvPr id="63" name="图片 62" descr="校名.png"/>
          <p:cNvPicPr>
            <a:picLocks noChangeAspect="1"/>
          </p:cNvPicPr>
          <p:nvPr/>
        </p:nvPicPr>
        <p:blipFill>
          <a:blip r:embed="rId1" cstate="print"/>
          <a:stretch>
            <a:fillRect/>
          </a:stretch>
        </p:blipFill>
        <p:spPr>
          <a:xfrm>
            <a:off x="9617033" y="6445690"/>
            <a:ext cx="2376266" cy="257132"/>
          </a:xfrm>
          <a:prstGeom prst="rect">
            <a:avLst/>
          </a:prstGeom>
        </p:spPr>
      </p:pic>
      <p:pic>
        <p:nvPicPr>
          <p:cNvPr id="64" name="图片 63" descr="校微.png"/>
          <p:cNvPicPr>
            <a:picLocks noChangeAspect="1"/>
          </p:cNvPicPr>
          <p:nvPr/>
        </p:nvPicPr>
        <p:blipFill>
          <a:blip r:embed="rId2" cstate="print"/>
          <a:stretch>
            <a:fillRect/>
          </a:stretch>
        </p:blipFill>
        <p:spPr>
          <a:xfrm>
            <a:off x="9229113" y="6444392"/>
            <a:ext cx="300148" cy="351236"/>
          </a:xfrm>
          <a:prstGeom prst="rect">
            <a:avLst/>
          </a:prstGeom>
        </p:spPr>
      </p:pic>
      <p:sp>
        <p:nvSpPr>
          <p:cNvPr id="65" name="矩形 64"/>
          <p:cNvSpPr/>
          <p:nvPr/>
        </p:nvSpPr>
        <p:spPr>
          <a:xfrm>
            <a:off x="1083887" y="1839605"/>
            <a:ext cx="1917356" cy="757130"/>
          </a:xfrm>
          <a:prstGeom prst="rect">
            <a:avLst/>
          </a:prstGeom>
        </p:spPr>
        <p:txBody>
          <a:bodyPr wrap="square">
            <a:spAutoFit/>
          </a:bodyPr>
          <a:lstStyle/>
          <a:p>
            <a:pPr>
              <a:lnSpc>
                <a:spcPct val="120000"/>
              </a:lnSpc>
            </a:pPr>
            <a:r>
              <a:rPr lang="zh-CN" altLang="en-US" sz="1200" dirty="0" smtClean="0">
                <a:latin typeface="微软雅黑" panose="020B0503020204020204" pitchFamily="34" charset="-122"/>
                <a:ea typeface="微软雅黑" panose="020B0503020204020204" pitchFamily="34" charset="-122"/>
              </a:rPr>
              <a:t> 达到省一流特色专业群——</a:t>
            </a:r>
            <a:r>
              <a:rPr lang="zh-CN" altLang="en-US" sz="1200" dirty="0" smtClean="0">
                <a:latin typeface="微软雅黑" panose="020B0503020204020204" pitchFamily="34" charset="-122"/>
                <a:ea typeface="微软雅黑" panose="020B0503020204020204" pitchFamily="34" charset="-122"/>
                <a:sym typeface="+mn-ea"/>
              </a:rPr>
              <a:t>化工运营与管理专业群核心专业</a:t>
            </a:r>
            <a:endParaRPr lang="zh-CN" altLang="en-US" sz="1200" dirty="0" smtClean="0">
              <a:latin typeface="微软雅黑" panose="020B0503020204020204" pitchFamily="34" charset="-122"/>
              <a:ea typeface="微软雅黑" panose="020B0503020204020204" pitchFamily="34" charset="-122"/>
            </a:endParaRPr>
          </a:p>
        </p:txBody>
      </p:sp>
      <p:sp>
        <p:nvSpPr>
          <p:cNvPr id="66" name="矩形 65"/>
          <p:cNvSpPr/>
          <p:nvPr/>
        </p:nvSpPr>
        <p:spPr>
          <a:xfrm>
            <a:off x="2647757" y="4852317"/>
            <a:ext cx="1809235" cy="757130"/>
          </a:xfrm>
          <a:prstGeom prst="rect">
            <a:avLst/>
          </a:prstGeom>
        </p:spPr>
        <p:txBody>
          <a:bodyPr wrap="square">
            <a:spAutoFit/>
          </a:bodyPr>
          <a:lstStyle/>
          <a:p>
            <a:pPr>
              <a:lnSpc>
                <a:spcPct val="120000"/>
              </a:lnSpc>
            </a:pPr>
            <a:r>
              <a:rPr lang="zh-CN" altLang="en-US" sz="1200" dirty="0" smtClean="0">
                <a:latin typeface="微软雅黑" panose="020B0503020204020204" pitchFamily="34" charset="-122"/>
                <a:ea typeface="微软雅黑" panose="020B0503020204020204" pitchFamily="34" charset="-122"/>
              </a:rPr>
              <a:t> 形成</a:t>
            </a:r>
            <a:r>
              <a:rPr lang="en-US" altLang="zh-CN" sz="1200" dirty="0" smtClean="0">
                <a:latin typeface="微软雅黑" panose="020B0503020204020204" pitchFamily="34" charset="-122"/>
                <a:ea typeface="微软雅黑" panose="020B0503020204020204" pitchFamily="34" charset="-122"/>
              </a:rPr>
              <a:t>“</a:t>
            </a:r>
            <a:r>
              <a:rPr lang="zh-CN" altLang="en-US" sz="1200" dirty="0" smtClean="0">
                <a:latin typeface="微软雅黑" panose="020B0503020204020204" pitchFamily="34" charset="-122"/>
                <a:ea typeface="微软雅黑" panose="020B0503020204020204" pitchFamily="34" charset="-122"/>
              </a:rPr>
              <a:t>三强化、四阶段、五结合</a:t>
            </a:r>
            <a:r>
              <a:rPr lang="en-US" altLang="zh-CN" sz="1200" dirty="0" smtClean="0">
                <a:latin typeface="微软雅黑" panose="020B0503020204020204" pitchFamily="34" charset="-122"/>
                <a:ea typeface="微软雅黑" panose="020B0503020204020204" pitchFamily="34" charset="-122"/>
                <a:sym typeface="+mn-ea"/>
              </a:rPr>
              <a:t>”</a:t>
            </a:r>
            <a:r>
              <a:rPr lang="zh-CN" altLang="en-US" sz="1200" dirty="0" smtClean="0">
                <a:latin typeface="微软雅黑" panose="020B0503020204020204" pitchFamily="34" charset="-122"/>
                <a:ea typeface="微软雅黑" panose="020B0503020204020204" pitchFamily="34" charset="-122"/>
                <a:sym typeface="+mn-ea"/>
              </a:rPr>
              <a:t>的工学结合人才培养模式</a:t>
            </a:r>
            <a:endParaRPr lang="zh-CN" altLang="en-US" sz="1200" dirty="0" smtClean="0">
              <a:latin typeface="微软雅黑" panose="020B0503020204020204" pitchFamily="34" charset="-122"/>
              <a:ea typeface="微软雅黑" panose="020B0503020204020204" pitchFamily="34" charset="-122"/>
              <a:sym typeface="+mn-ea"/>
            </a:endParaRPr>
          </a:p>
        </p:txBody>
      </p:sp>
      <p:sp>
        <p:nvSpPr>
          <p:cNvPr id="67" name="矩形 66"/>
          <p:cNvSpPr/>
          <p:nvPr/>
        </p:nvSpPr>
        <p:spPr>
          <a:xfrm>
            <a:off x="3793331" y="1396406"/>
            <a:ext cx="2278333" cy="1200329"/>
          </a:xfrm>
          <a:prstGeom prst="rect">
            <a:avLst/>
          </a:prstGeom>
        </p:spPr>
        <p:txBody>
          <a:bodyPr wrap="square">
            <a:spAutoFit/>
          </a:bodyPr>
          <a:lstStyle/>
          <a:p>
            <a:pPr>
              <a:lnSpc>
                <a:spcPct val="120000"/>
              </a:lnSpc>
            </a:pPr>
            <a:r>
              <a:rPr lang="zh-CN" altLang="zh-CN" sz="1200" dirty="0" smtClean="0">
                <a:latin typeface="微软雅黑" panose="020B0503020204020204" pitchFamily="34" charset="-122"/>
                <a:ea typeface="微软雅黑" panose="020B0503020204020204" pitchFamily="34" charset="-122"/>
              </a:rPr>
              <a:t>校</a:t>
            </a:r>
            <a:r>
              <a:rPr lang="zh-CN" altLang="zh-CN" sz="1200" dirty="0">
                <a:latin typeface="微软雅黑" panose="020B0503020204020204" pitchFamily="34" charset="-122"/>
                <a:ea typeface="微软雅黑" panose="020B0503020204020204" pitchFamily="34" charset="-122"/>
              </a:rPr>
              <a:t>企合作开发</a:t>
            </a:r>
            <a:r>
              <a:rPr lang="en-US" altLang="zh-CN" sz="1200" dirty="0">
                <a:latin typeface="微软雅黑" panose="020B0503020204020204" pitchFamily="34" charset="-122"/>
                <a:ea typeface="微软雅黑" panose="020B0503020204020204" pitchFamily="34" charset="-122"/>
              </a:rPr>
              <a:t>2</a:t>
            </a:r>
            <a:r>
              <a:rPr lang="zh-CN" altLang="zh-CN" sz="1200" dirty="0">
                <a:latin typeface="微软雅黑" panose="020B0503020204020204" pitchFamily="34" charset="-122"/>
                <a:ea typeface="微软雅黑" panose="020B0503020204020204" pitchFamily="34" charset="-122"/>
              </a:rPr>
              <a:t>门以上省级精品课程，出版</a:t>
            </a:r>
            <a:r>
              <a:rPr lang="en-US" altLang="zh-CN" sz="1200" dirty="0">
                <a:latin typeface="微软雅黑" panose="020B0503020204020204" pitchFamily="34" charset="-122"/>
                <a:ea typeface="微软雅黑" panose="020B0503020204020204" pitchFamily="34" charset="-122"/>
              </a:rPr>
              <a:t>2</a:t>
            </a:r>
            <a:r>
              <a:rPr lang="zh-CN" altLang="zh-CN" sz="1200" dirty="0">
                <a:latin typeface="微软雅黑" panose="020B0503020204020204" pitchFamily="34" charset="-122"/>
                <a:ea typeface="微软雅黑" panose="020B0503020204020204" pitchFamily="34" charset="-122"/>
              </a:rPr>
              <a:t>本以上专业特色教材。全部</a:t>
            </a:r>
            <a:r>
              <a:rPr lang="zh-CN" altLang="zh-CN" sz="1200" dirty="0" smtClean="0">
                <a:latin typeface="微软雅黑" panose="020B0503020204020204" pitchFamily="34" charset="-122"/>
                <a:ea typeface="微软雅黑" panose="020B0503020204020204" pitchFamily="34" charset="-122"/>
              </a:rPr>
              <a:t>专业核心</a:t>
            </a:r>
            <a:r>
              <a:rPr lang="zh-CN" altLang="zh-CN" sz="1200" dirty="0">
                <a:latin typeface="微软雅黑" panose="020B0503020204020204" pitchFamily="34" charset="-122"/>
                <a:ea typeface="微软雅黑" panose="020B0503020204020204" pitchFamily="34" charset="-122"/>
              </a:rPr>
              <a:t>课程建成校级空间课程，全部专业核心课程</a:t>
            </a:r>
            <a:r>
              <a:rPr lang="zh-CN" altLang="zh-CN" sz="1200" dirty="0" smtClean="0">
                <a:latin typeface="微软雅黑" panose="020B0503020204020204" pitchFamily="34" charset="-122"/>
                <a:ea typeface="微软雅黑" panose="020B0503020204020204" pitchFamily="34" charset="-122"/>
              </a:rPr>
              <a:t>实行</a:t>
            </a:r>
            <a:r>
              <a:rPr lang="zh-CN" altLang="zh-CN" sz="1200" dirty="0">
                <a:latin typeface="微软雅黑" panose="020B0503020204020204" pitchFamily="34" charset="-122"/>
                <a:ea typeface="微软雅黑" panose="020B0503020204020204" pitchFamily="34" charset="-122"/>
              </a:rPr>
              <a:t>项目化课程</a:t>
            </a:r>
            <a:r>
              <a:rPr lang="zh-CN" altLang="zh-CN" sz="1200" dirty="0" smtClean="0">
                <a:latin typeface="微软雅黑" panose="020B0503020204020204" pitchFamily="34" charset="-122"/>
                <a:ea typeface="微软雅黑" panose="020B0503020204020204" pitchFamily="34" charset="-122"/>
              </a:rPr>
              <a:t>改革</a:t>
            </a:r>
            <a:endParaRPr lang="zh-CN" altLang="en-US" sz="1200" dirty="0">
              <a:latin typeface="微软雅黑" panose="020B0503020204020204" pitchFamily="34" charset="-122"/>
              <a:ea typeface="微软雅黑" panose="020B0503020204020204" pitchFamily="34" charset="-122"/>
            </a:endParaRPr>
          </a:p>
        </p:txBody>
      </p:sp>
      <p:sp>
        <p:nvSpPr>
          <p:cNvPr id="68" name="矩形 67"/>
          <p:cNvSpPr/>
          <p:nvPr/>
        </p:nvSpPr>
        <p:spPr>
          <a:xfrm>
            <a:off x="4869640" y="4852317"/>
            <a:ext cx="1943054" cy="757130"/>
          </a:xfrm>
          <a:prstGeom prst="rect">
            <a:avLst/>
          </a:prstGeom>
        </p:spPr>
        <p:txBody>
          <a:bodyPr wrap="square">
            <a:spAutoFit/>
          </a:bodyPr>
          <a:lstStyle/>
          <a:p>
            <a:pPr>
              <a:lnSpc>
                <a:spcPct val="120000"/>
              </a:lnSpc>
            </a:pPr>
            <a:r>
              <a:rPr lang="zh-CN" altLang="en-US" sz="1200" dirty="0" smtClean="0">
                <a:latin typeface="微软雅黑" panose="020B0503020204020204" pitchFamily="34" charset="-122"/>
                <a:ea typeface="微软雅黑" panose="020B0503020204020204" pitchFamily="34" charset="-122"/>
              </a:rPr>
              <a:t>校内专业实训室达到</a:t>
            </a:r>
            <a:r>
              <a:rPr lang="en-US" altLang="zh-CN" sz="1200" dirty="0" smtClean="0">
                <a:latin typeface="微软雅黑" panose="020B0503020204020204" pitchFamily="34" charset="-122"/>
                <a:ea typeface="微软雅黑" panose="020B0503020204020204" pitchFamily="34" charset="-122"/>
                <a:sym typeface="+mn-ea"/>
              </a:rPr>
              <a:t>5</a:t>
            </a:r>
            <a:r>
              <a:rPr lang="zh-CN" altLang="en-US" sz="1200" dirty="0" smtClean="0">
                <a:latin typeface="微软雅黑" panose="020B0503020204020204" pitchFamily="34" charset="-122"/>
                <a:ea typeface="微软雅黑" panose="020B0503020204020204" pitchFamily="34" charset="-122"/>
                <a:sym typeface="+mn-ea"/>
              </a:rPr>
              <a:t>个以上；校外实训基地、校企企合作企业达</a:t>
            </a:r>
            <a:r>
              <a:rPr lang="en-US" altLang="zh-CN" sz="1200" dirty="0" smtClean="0">
                <a:latin typeface="微软雅黑" panose="020B0503020204020204" pitchFamily="34" charset="-122"/>
                <a:ea typeface="微软雅黑" panose="020B0503020204020204" pitchFamily="34" charset="-122"/>
                <a:sym typeface="+mn-ea"/>
              </a:rPr>
              <a:t>14</a:t>
            </a:r>
            <a:r>
              <a:rPr lang="zh-CN" altLang="en-US" sz="1200" dirty="0" smtClean="0">
                <a:latin typeface="微软雅黑" panose="020B0503020204020204" pitchFamily="34" charset="-122"/>
                <a:ea typeface="微软雅黑" panose="020B0503020204020204" pitchFamily="34" charset="-122"/>
                <a:sym typeface="+mn-ea"/>
              </a:rPr>
              <a:t>家</a:t>
            </a:r>
            <a:endParaRPr lang="zh-CN" altLang="en-US" sz="1200" dirty="0">
              <a:latin typeface="微软雅黑" panose="020B0503020204020204" pitchFamily="34" charset="-122"/>
              <a:ea typeface="微软雅黑" panose="020B0503020204020204" pitchFamily="34" charset="-122"/>
            </a:endParaRPr>
          </a:p>
        </p:txBody>
      </p:sp>
      <p:sp>
        <p:nvSpPr>
          <p:cNvPr id="69" name="矩形 68"/>
          <p:cNvSpPr/>
          <p:nvPr/>
        </p:nvSpPr>
        <p:spPr>
          <a:xfrm>
            <a:off x="6536189" y="1211740"/>
            <a:ext cx="2783759" cy="1384995"/>
          </a:xfrm>
          <a:prstGeom prst="rect">
            <a:avLst/>
          </a:prstGeom>
        </p:spPr>
        <p:txBody>
          <a:bodyPr wrap="square">
            <a:spAutoFit/>
          </a:bodyPr>
          <a:lstStyle/>
          <a:p>
            <a:r>
              <a:rPr lang="zh-CN" altLang="zh-CN" sz="1200" dirty="0">
                <a:latin typeface="微软雅黑" panose="020B0503020204020204" pitchFamily="34" charset="-122"/>
                <a:ea typeface="微软雅黑" panose="020B0503020204020204" pitchFamily="34" charset="-122"/>
              </a:rPr>
              <a:t>引进专业高学历、高水平专业教师</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名；专业教学团队成员每人至少参与继续教育或专业培训一次以上；教学团队符合学院关于结构、资格、能力等方面的团队要求条件；三人以上能获得专业技术职务的晋升；研究生及以上学历比达</a:t>
            </a:r>
            <a:r>
              <a:rPr lang="en-US" altLang="zh-CN" sz="1200" dirty="0">
                <a:latin typeface="微软雅黑" panose="020B0503020204020204" pitchFamily="34" charset="-122"/>
                <a:ea typeface="微软雅黑" panose="020B0503020204020204" pitchFamily="34" charset="-122"/>
              </a:rPr>
              <a:t>80%</a:t>
            </a:r>
            <a:r>
              <a:rPr lang="zh-CN" altLang="zh-CN" sz="1200" dirty="0">
                <a:latin typeface="微软雅黑" panose="020B0503020204020204" pitchFamily="34" charset="-122"/>
                <a:ea typeface="微软雅黑" panose="020B0503020204020204" pitchFamily="34" charset="-122"/>
              </a:rPr>
              <a:t>，双师素质比例达</a:t>
            </a:r>
            <a:r>
              <a:rPr lang="en-US" altLang="zh-CN" sz="1200" dirty="0">
                <a:latin typeface="微软雅黑" panose="020B0503020204020204" pitchFamily="34" charset="-122"/>
                <a:ea typeface="微软雅黑" panose="020B0503020204020204" pitchFamily="34" charset="-122"/>
              </a:rPr>
              <a:t>85%</a:t>
            </a:r>
            <a:endParaRPr lang="zh-CN" altLang="en-US" sz="1200" dirty="0">
              <a:latin typeface="微软雅黑" panose="020B0503020204020204" pitchFamily="34" charset="-122"/>
              <a:ea typeface="微软雅黑" panose="020B0503020204020204" pitchFamily="34" charset="-122"/>
            </a:endParaRPr>
          </a:p>
        </p:txBody>
      </p:sp>
      <p:sp>
        <p:nvSpPr>
          <p:cNvPr id="70" name="矩形 69"/>
          <p:cNvSpPr/>
          <p:nvPr/>
        </p:nvSpPr>
        <p:spPr>
          <a:xfrm>
            <a:off x="7178679" y="4852317"/>
            <a:ext cx="1870208" cy="1015663"/>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省级及以上课题研究项目达到三项以上；市级研究课题项目达到三项；能有专家为企业或政府提供技术或专业</a:t>
            </a:r>
            <a:r>
              <a:rPr lang="zh-CN" altLang="en-US" sz="1200" dirty="0" smtClean="0">
                <a:latin typeface="微软雅黑" panose="020B0503020204020204" pitchFamily="34" charset="-122"/>
                <a:ea typeface="微软雅黑" panose="020B0503020204020204" pitchFamily="34" charset="-122"/>
              </a:rPr>
              <a:t>服务</a:t>
            </a:r>
            <a:endParaRPr lang="zh-CN" altLang="en-US" sz="1200" dirty="0">
              <a:latin typeface="微软雅黑" panose="020B0503020204020204" pitchFamily="34" charset="-122"/>
              <a:ea typeface="微软雅黑" panose="020B0503020204020204" pitchFamily="34" charset="-122"/>
            </a:endParaRPr>
          </a:p>
        </p:txBody>
      </p:sp>
      <p:sp>
        <p:nvSpPr>
          <p:cNvPr id="71" name="矩形 70"/>
          <p:cNvSpPr/>
          <p:nvPr/>
        </p:nvSpPr>
        <p:spPr>
          <a:xfrm>
            <a:off x="9553971" y="1396406"/>
            <a:ext cx="1914586" cy="1200329"/>
          </a:xfrm>
          <a:prstGeom prst="rect">
            <a:avLst/>
          </a:prstGeom>
        </p:spPr>
        <p:txBody>
          <a:bodyPr wrap="square">
            <a:spAutoFit/>
          </a:bodyPr>
          <a:lstStyle/>
          <a:p>
            <a:r>
              <a:rPr lang="zh-CN" altLang="zh-CN" sz="1200" dirty="0" smtClean="0">
                <a:latin typeface="微软雅黑" panose="020B0503020204020204" pitchFamily="34" charset="-122"/>
                <a:ea typeface="微软雅黑" panose="020B0503020204020204" pitchFamily="34" charset="-122"/>
              </a:rPr>
              <a:t>在校生</a:t>
            </a:r>
            <a:r>
              <a:rPr lang="zh-CN" altLang="zh-CN" sz="1200" dirty="0">
                <a:latin typeface="微软雅黑" panose="020B0503020204020204" pitchFamily="34" charset="-122"/>
                <a:ea typeface="微软雅黑" panose="020B0503020204020204" pitchFamily="34" charset="-122"/>
              </a:rPr>
              <a:t>达到</a:t>
            </a:r>
            <a:r>
              <a:rPr lang="en-US" altLang="zh-CN" sz="1200" dirty="0">
                <a:latin typeface="微软雅黑" panose="020B0503020204020204" pitchFamily="34" charset="-122"/>
                <a:ea typeface="微软雅黑" panose="020B0503020204020204" pitchFamily="34" charset="-122"/>
              </a:rPr>
              <a:t>1000</a:t>
            </a:r>
            <a:r>
              <a:rPr lang="zh-CN" altLang="zh-CN" sz="1200" dirty="0">
                <a:latin typeface="微软雅黑" panose="020B0503020204020204" pitchFamily="34" charset="-122"/>
                <a:ea typeface="微软雅黑" panose="020B0503020204020204" pitchFamily="34" charset="-122"/>
              </a:rPr>
              <a:t>人，专业录取率达到</a:t>
            </a:r>
            <a:r>
              <a:rPr lang="en-US" altLang="zh-CN" sz="1200" dirty="0">
                <a:latin typeface="微软雅黑" panose="020B0503020204020204" pitchFamily="34" charset="-122"/>
                <a:ea typeface="微软雅黑" panose="020B0503020204020204" pitchFamily="34" charset="-122"/>
              </a:rPr>
              <a:t>90%</a:t>
            </a:r>
            <a:r>
              <a:rPr lang="zh-CN" altLang="en-US" sz="1200" dirty="0">
                <a:latin typeface="微软雅黑" panose="020B0503020204020204" pitchFamily="34" charset="-122"/>
                <a:ea typeface="微软雅黑" panose="020B0503020204020204" pitchFamily="34" charset="-122"/>
              </a:rPr>
              <a:t>以上；</a:t>
            </a:r>
            <a:r>
              <a:rPr lang="zh-CN" altLang="zh-CN" sz="1200" dirty="0">
                <a:latin typeface="微软雅黑" panose="020B0503020204020204" pitchFamily="34" charset="-122"/>
                <a:ea typeface="微软雅黑" panose="020B0503020204020204" pitchFamily="34" charset="-122"/>
              </a:rPr>
              <a:t>毕业生初次就业率达到</a:t>
            </a:r>
            <a:r>
              <a:rPr lang="en-US" altLang="zh-CN" sz="1200" dirty="0">
                <a:latin typeface="微软雅黑" panose="020B0503020204020204" pitchFamily="34" charset="-122"/>
                <a:ea typeface="微软雅黑" panose="020B0503020204020204" pitchFamily="34" charset="-122"/>
              </a:rPr>
              <a:t>97%</a:t>
            </a:r>
            <a:r>
              <a:rPr lang="zh-CN" altLang="en-US" sz="1200" dirty="0">
                <a:latin typeface="微软雅黑" panose="020B0503020204020204" pitchFamily="34" charset="-122"/>
                <a:ea typeface="微软雅黑" panose="020B0503020204020204" pitchFamily="34" charset="-122"/>
              </a:rPr>
              <a:t>；</a:t>
            </a:r>
            <a:r>
              <a:rPr lang="zh-CN" altLang="zh-CN" sz="1200" dirty="0">
                <a:latin typeface="微软雅黑" panose="020B0503020204020204" pitchFamily="34" charset="-122"/>
                <a:ea typeface="微软雅黑" panose="020B0503020204020204" pitchFamily="34" charset="-122"/>
              </a:rPr>
              <a:t>对口就业率达到</a:t>
            </a:r>
            <a:r>
              <a:rPr lang="en-US" altLang="zh-CN" sz="1200" dirty="0">
                <a:latin typeface="微软雅黑" panose="020B0503020204020204" pitchFamily="34" charset="-122"/>
                <a:ea typeface="微软雅黑" panose="020B0503020204020204" pitchFamily="34" charset="-122"/>
              </a:rPr>
              <a:t>80%</a:t>
            </a:r>
            <a:r>
              <a:rPr lang="zh-CN" altLang="zh-CN" sz="1200" dirty="0">
                <a:latin typeface="微软雅黑" panose="020B0503020204020204" pitchFamily="34" charset="-122"/>
                <a:ea typeface="微软雅黑" panose="020B0503020204020204" pitchFamily="34" charset="-122"/>
              </a:rPr>
              <a:t>，学生毕业半年后月收入达</a:t>
            </a:r>
            <a:r>
              <a:rPr lang="en-US" altLang="zh-CN" sz="1200" dirty="0">
                <a:latin typeface="微软雅黑" panose="020B0503020204020204" pitchFamily="34" charset="-122"/>
                <a:ea typeface="微软雅黑" panose="020B0503020204020204" pitchFamily="34" charset="-122"/>
              </a:rPr>
              <a:t>3500</a:t>
            </a:r>
            <a:r>
              <a:rPr lang="zh-CN" altLang="zh-CN" sz="1200" dirty="0">
                <a:latin typeface="微软雅黑" panose="020B0503020204020204" pitchFamily="34" charset="-122"/>
                <a:ea typeface="微软雅黑" panose="020B0503020204020204" pitchFamily="34" charset="-122"/>
              </a:rPr>
              <a:t>以上</a:t>
            </a:r>
            <a:endParaRPr lang="zh-CN" altLang="en-US" sz="1200" dirty="0">
              <a:latin typeface="微软雅黑" panose="020B0503020204020204" pitchFamily="34" charset="-122"/>
              <a:ea typeface="微软雅黑" panose="020B0503020204020204" pitchFamily="34" charset="-122"/>
            </a:endParaRPr>
          </a:p>
        </p:txBody>
      </p:sp>
      <p:sp>
        <p:nvSpPr>
          <p:cNvPr id="72" name="矩形 71"/>
          <p:cNvSpPr/>
          <p:nvPr/>
        </p:nvSpPr>
        <p:spPr>
          <a:xfrm>
            <a:off x="9769995" y="4852317"/>
            <a:ext cx="2079288" cy="1384995"/>
          </a:xfrm>
          <a:prstGeom prst="rect">
            <a:avLst/>
          </a:prstGeom>
        </p:spPr>
        <p:txBody>
          <a:bodyPr wrap="square">
            <a:spAutoFit/>
          </a:bodyPr>
          <a:lstStyle/>
          <a:p>
            <a:r>
              <a:rPr lang="zh-CN" altLang="zh-CN" sz="1200" dirty="0">
                <a:latin typeface="微软雅黑" panose="020B0503020204020204" pitchFamily="34" charset="-122"/>
                <a:ea typeface="微软雅黑" panose="020B0503020204020204" pitchFamily="34" charset="-122"/>
                <a:sym typeface="+mn-ea"/>
              </a:rPr>
              <a:t>学生技能竞赛能获国赛奖项</a:t>
            </a:r>
            <a:r>
              <a:rPr lang="en-US" altLang="zh-CN" sz="1200" dirty="0">
                <a:latin typeface="微软雅黑" panose="020B0503020204020204" pitchFamily="34" charset="-122"/>
                <a:ea typeface="微软雅黑" panose="020B0503020204020204" pitchFamily="34" charset="-122"/>
                <a:sym typeface="+mn-ea"/>
              </a:rPr>
              <a:t>3</a:t>
            </a:r>
            <a:r>
              <a:rPr lang="zh-CN" altLang="en-US" sz="1200" dirty="0">
                <a:latin typeface="微软雅黑" panose="020B0503020204020204" pitchFamily="34" charset="-122"/>
                <a:ea typeface="微软雅黑" panose="020B0503020204020204" pitchFamily="34" charset="-122"/>
                <a:sym typeface="+mn-ea"/>
              </a:rPr>
              <a:t>项以上，省赛奖项</a:t>
            </a:r>
            <a:r>
              <a:rPr lang="en-US" altLang="zh-CN" sz="1200" dirty="0">
                <a:latin typeface="微软雅黑" panose="020B0503020204020204" pitchFamily="34" charset="-122"/>
                <a:ea typeface="微软雅黑" panose="020B0503020204020204" pitchFamily="34" charset="-122"/>
                <a:sym typeface="+mn-ea"/>
              </a:rPr>
              <a:t>5</a:t>
            </a:r>
            <a:r>
              <a:rPr lang="zh-CN" altLang="en-US" sz="1200" dirty="0">
                <a:latin typeface="微软雅黑" panose="020B0503020204020204" pitchFamily="34" charset="-122"/>
                <a:ea typeface="微软雅黑" panose="020B0503020204020204" pitchFamily="34" charset="-122"/>
                <a:sym typeface="+mn-ea"/>
              </a:rPr>
              <a:t>项以上；</a:t>
            </a:r>
            <a:r>
              <a:rPr lang="zh-CN" altLang="zh-CN" sz="1200" dirty="0">
                <a:latin typeface="微软雅黑" panose="020B0503020204020204" pitchFamily="34" charset="-122"/>
                <a:ea typeface="微软雅黑" panose="020B0503020204020204" pitchFamily="34" charset="-122"/>
              </a:rPr>
              <a:t>技能抽查、毕业设计抽查合格率达到</a:t>
            </a:r>
            <a:r>
              <a:rPr lang="en-US" altLang="zh-CN" sz="1200" dirty="0">
                <a:latin typeface="微软雅黑" panose="020B0503020204020204" pitchFamily="34" charset="-122"/>
                <a:ea typeface="微软雅黑" panose="020B0503020204020204" pitchFamily="34" charset="-122"/>
              </a:rPr>
              <a:t>100%</a:t>
            </a:r>
            <a:r>
              <a:rPr lang="zh-CN" altLang="zh-CN" sz="1200" dirty="0">
                <a:latin typeface="微软雅黑" panose="020B0503020204020204" pitchFamily="34" charset="-122"/>
                <a:ea typeface="微软雅黑" panose="020B0503020204020204" pitchFamily="34" charset="-122"/>
              </a:rPr>
              <a:t>，并进入全省前</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以内；</a:t>
            </a:r>
            <a:r>
              <a:rPr lang="zh-CN" altLang="zh-CN" sz="1200" dirty="0">
                <a:latin typeface="微软雅黑" panose="020B0503020204020204" pitchFamily="34" charset="-122"/>
                <a:ea typeface="微软雅黑" panose="020B0503020204020204" pitchFamily="34" charset="-122"/>
              </a:rPr>
              <a:t>用人单位满意度以及毕业生对母校满意度达到</a:t>
            </a:r>
            <a:r>
              <a:rPr lang="en-US" altLang="zh-CN" sz="1200" dirty="0">
                <a:latin typeface="微软雅黑" panose="020B0503020204020204" pitchFamily="34" charset="-122"/>
                <a:ea typeface="微软雅黑" panose="020B0503020204020204" pitchFamily="34" charset="-122"/>
              </a:rPr>
              <a:t>80%</a:t>
            </a:r>
            <a:r>
              <a:rPr lang="zh-CN" altLang="zh-CN" sz="1200" dirty="0">
                <a:latin typeface="微软雅黑" panose="020B0503020204020204" pitchFamily="34" charset="-122"/>
                <a:ea typeface="微软雅黑" panose="020B0503020204020204" pitchFamily="34" charset="-122"/>
              </a:rPr>
              <a:t>以上</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矩形 11" hidden="1"/>
          <p:cNvSpPr>
            <a:spLocks noChangeArrowheads="1"/>
          </p:cNvSpPr>
          <p:nvPr/>
        </p:nvSpPr>
        <p:spPr bwMode="auto">
          <a:xfrm>
            <a:off x="1" y="1221317"/>
            <a:ext cx="182081" cy="389467"/>
          </a:xfrm>
          <a:prstGeom prst="rect">
            <a:avLst/>
          </a:prstGeom>
          <a:solidFill>
            <a:srgbClr val="0070C0"/>
          </a:solidFill>
          <a:ln w="9525">
            <a:noFill/>
            <a:miter lim="800000"/>
          </a:ln>
        </p:spPr>
        <p:txBody>
          <a:bodyPr lIns="121935" tIns="60968" rIns="121935" bIns="60968" anchor="ctr"/>
          <a:lstStyle/>
          <a:p>
            <a:pPr algn="ctr">
              <a:buFontTx/>
              <a:buNone/>
            </a:pPr>
            <a:endParaRPr lang="zh-CN" altLang="zh-CN" sz="1700" dirty="0">
              <a:solidFill>
                <a:srgbClr val="FFFFFF"/>
              </a:solidFill>
              <a:latin typeface="宋体" panose="02010600030101010101" pitchFamily="2" charset="-122"/>
              <a:sym typeface="宋体" panose="02010600030101010101" pitchFamily="2" charset="-122"/>
            </a:endParaRPr>
          </a:p>
        </p:txBody>
      </p:sp>
      <p:sp>
        <p:nvSpPr>
          <p:cNvPr id="19467" name="直接连接符 34"/>
          <p:cNvSpPr>
            <a:spLocks noChangeShapeType="1"/>
          </p:cNvSpPr>
          <p:nvPr/>
        </p:nvSpPr>
        <p:spPr bwMode="auto">
          <a:xfrm>
            <a:off x="946512" y="3807758"/>
            <a:ext cx="9687579" cy="0"/>
          </a:xfrm>
          <a:prstGeom prst="line">
            <a:avLst/>
          </a:prstGeom>
          <a:noFill/>
          <a:ln w="28575">
            <a:solidFill>
              <a:schemeClr val="accent1"/>
            </a:solidFill>
            <a:round/>
          </a:ln>
        </p:spPr>
        <p:txBody>
          <a:bodyPr lIns="121935" tIns="60968" rIns="121935" bIns="60968"/>
          <a:lstStyle/>
          <a:p>
            <a:endParaRPr lang="zh-CN" altLang="en-US"/>
          </a:p>
        </p:txBody>
      </p:sp>
      <p:sp>
        <p:nvSpPr>
          <p:cNvPr id="19471" name="文本框 38"/>
          <p:cNvSpPr>
            <a:spLocks noChangeArrowheads="1"/>
          </p:cNvSpPr>
          <p:nvPr/>
        </p:nvSpPr>
        <p:spPr bwMode="auto">
          <a:xfrm>
            <a:off x="2857227" y="3941109"/>
            <a:ext cx="770667" cy="389467"/>
          </a:xfrm>
          <a:prstGeom prst="rect">
            <a:avLst/>
          </a:prstGeom>
          <a:noFill/>
          <a:ln w="9525">
            <a:noFill/>
            <a:miter lim="800000"/>
          </a:ln>
        </p:spPr>
        <p:txBody>
          <a:bodyPr lIns="121935" tIns="60968" rIns="121935" bIns="60968">
            <a:spAutoFit/>
          </a:bodyPr>
          <a:lstStyle/>
          <a:p>
            <a:pPr algn="ctr">
              <a:buFontTx/>
              <a:buNone/>
            </a:pPr>
            <a:r>
              <a:rPr lang="zh-CN" altLang="en-US" sz="17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1st</a:t>
            </a:r>
            <a:endParaRPr lang="zh-CN" altLang="en-US" sz="17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72" name="六边形 39"/>
          <p:cNvSpPr>
            <a:spLocks noChangeArrowheads="1"/>
          </p:cNvSpPr>
          <p:nvPr/>
        </p:nvSpPr>
        <p:spPr bwMode="auto">
          <a:xfrm>
            <a:off x="3185745" y="3744258"/>
            <a:ext cx="199018" cy="129117"/>
          </a:xfrm>
          <a:prstGeom prst="hexagon">
            <a:avLst>
              <a:gd name="adj" fmla="val 24848"/>
              <a:gd name="vf" fmla="val 115470"/>
            </a:avLst>
          </a:prstGeom>
          <a:solidFill>
            <a:schemeClr val="accent1"/>
          </a:solidFill>
          <a:ln w="9525">
            <a:noFill/>
            <a:miter lim="800000"/>
          </a:ln>
        </p:spPr>
        <p:txBody>
          <a:bodyPr lIns="121935" tIns="60968" rIns="121935" bIns="60968" anchor="ctr"/>
          <a:lstStyle/>
          <a:p>
            <a:pPr algn="ctr">
              <a:buFontTx/>
              <a:buNone/>
            </a:pPr>
            <a:endParaRPr lang="zh-CN" altLang="zh-CN" sz="1700" dirty="0">
              <a:solidFill>
                <a:srgbClr val="FFFFFF"/>
              </a:solidFill>
              <a:latin typeface="宋体" panose="02010600030101010101" pitchFamily="2" charset="-122"/>
              <a:sym typeface="宋体" panose="02010600030101010101" pitchFamily="2" charset="-122"/>
            </a:endParaRPr>
          </a:p>
        </p:txBody>
      </p:sp>
      <p:grpSp>
        <p:nvGrpSpPr>
          <p:cNvPr id="5" name="组合 40"/>
          <p:cNvGrpSpPr/>
          <p:nvPr/>
        </p:nvGrpSpPr>
        <p:grpSpPr bwMode="auto">
          <a:xfrm>
            <a:off x="2976139" y="3212976"/>
            <a:ext cx="635165" cy="474133"/>
            <a:chOff x="0" y="0"/>
            <a:chExt cx="633412" cy="633412"/>
          </a:xfrm>
        </p:grpSpPr>
        <p:sp>
          <p:nvSpPr>
            <p:cNvPr id="18492" name="椭圆 41"/>
            <p:cNvSpPr>
              <a:spLocks noChangeArrowheads="1"/>
            </p:cNvSpPr>
            <p:nvPr/>
          </p:nvSpPr>
          <p:spPr bwMode="auto">
            <a:xfrm>
              <a:off x="0" y="0"/>
              <a:ext cx="633412" cy="633412"/>
            </a:xfrm>
            <a:prstGeom prst="ellipse">
              <a:avLst/>
            </a:prstGeom>
            <a:solidFill>
              <a:srgbClr val="0070C0">
                <a:alpha val="87057"/>
              </a:srgbClr>
            </a:solidFill>
            <a:ln w="9525">
              <a:noFill/>
              <a:round/>
            </a:ln>
          </p:spPr>
          <p:txBody>
            <a:bodyPr anchor="ctr"/>
            <a:lstStyle/>
            <a:p>
              <a:pPr algn="ctr">
                <a:buFontTx/>
                <a:buNone/>
              </a:pPr>
              <a:endParaRPr lang="zh-CN" altLang="zh-CN" sz="1700" dirty="0">
                <a:solidFill>
                  <a:srgbClr val="FFFFFF"/>
                </a:solidFill>
                <a:latin typeface="宋体" panose="02010600030101010101" pitchFamily="2" charset="-122"/>
                <a:sym typeface="宋体" panose="02010600030101010101" pitchFamily="2" charset="-122"/>
              </a:endParaRPr>
            </a:p>
          </p:txBody>
        </p:sp>
        <p:sp>
          <p:nvSpPr>
            <p:cNvPr id="18493" name="Freeform 14"/>
            <p:cNvSpPr>
              <a:spLocks noEditPoints="1" noChangeArrowheads="1"/>
            </p:cNvSpPr>
            <p:nvPr/>
          </p:nvSpPr>
          <p:spPr bwMode="auto">
            <a:xfrm>
              <a:off x="178946" y="114140"/>
              <a:ext cx="275520" cy="405132"/>
            </a:xfrm>
            <a:custGeom>
              <a:avLst/>
              <a:gdLst>
                <a:gd name="T0" fmla="*/ 338765002 w 157"/>
                <a:gd name="T1" fmla="*/ 9226837 h 231"/>
                <a:gd name="T2" fmla="*/ 40036390 w 157"/>
                <a:gd name="T3" fmla="*/ 110730819 h 231"/>
                <a:gd name="T4" fmla="*/ 9239572 w 157"/>
                <a:gd name="T5" fmla="*/ 230690228 h 231"/>
                <a:gd name="T6" fmla="*/ 15399287 w 157"/>
                <a:gd name="T7" fmla="*/ 618250724 h 231"/>
                <a:gd name="T8" fmla="*/ 129346988 w 157"/>
                <a:gd name="T9" fmla="*/ 704375473 h 231"/>
                <a:gd name="T10" fmla="*/ 160143806 w 157"/>
                <a:gd name="T11" fmla="*/ 704375473 h 231"/>
                <a:gd name="T12" fmla="*/ 461954030 w 157"/>
                <a:gd name="T13" fmla="*/ 593644655 h 231"/>
                <a:gd name="T14" fmla="*/ 480431419 w 157"/>
                <a:gd name="T15" fmla="*/ 522899137 h 231"/>
                <a:gd name="T16" fmla="*/ 477351562 w 157"/>
                <a:gd name="T17" fmla="*/ 89200947 h 231"/>
                <a:gd name="T18" fmla="*/ 468111990 w 157"/>
                <a:gd name="T19" fmla="*/ 83048552 h 231"/>
                <a:gd name="T20" fmla="*/ 461954030 w 157"/>
                <a:gd name="T21" fmla="*/ 83048552 h 231"/>
                <a:gd name="T22" fmla="*/ 271013405 w 157"/>
                <a:gd name="T23" fmla="*/ 156870267 h 231"/>
                <a:gd name="T24" fmla="*/ 267933548 w 157"/>
                <a:gd name="T25" fmla="*/ 156870267 h 231"/>
                <a:gd name="T26" fmla="*/ 163223664 w 157"/>
                <a:gd name="T27" fmla="*/ 196855568 h 231"/>
                <a:gd name="T28" fmla="*/ 157063949 w 157"/>
                <a:gd name="T29" fmla="*/ 199931765 h 231"/>
                <a:gd name="T30" fmla="*/ 267933548 w 157"/>
                <a:gd name="T31" fmla="*/ 156870267 h 231"/>
                <a:gd name="T32" fmla="*/ 461954030 w 157"/>
                <a:gd name="T33" fmla="*/ 83048552 h 231"/>
                <a:gd name="T34" fmla="*/ 446554743 w 157"/>
                <a:gd name="T35" fmla="*/ 73821715 h 231"/>
                <a:gd name="T36" fmla="*/ 123187273 w 157"/>
                <a:gd name="T37" fmla="*/ 196855568 h 231"/>
                <a:gd name="T38" fmla="*/ 132426845 w 157"/>
                <a:gd name="T39" fmla="*/ 199931765 h 231"/>
                <a:gd name="T40" fmla="*/ 129346988 w 157"/>
                <a:gd name="T41" fmla="*/ 199931765 h 231"/>
                <a:gd name="T42" fmla="*/ 110869599 w 157"/>
                <a:gd name="T43" fmla="*/ 190704928 h 231"/>
                <a:gd name="T44" fmla="*/ 437315171 w 157"/>
                <a:gd name="T45" fmla="*/ 67669321 h 231"/>
                <a:gd name="T46" fmla="*/ 421917640 w 157"/>
                <a:gd name="T47" fmla="*/ 58442483 h 231"/>
                <a:gd name="T48" fmla="*/ 95470312 w 157"/>
                <a:gd name="T49" fmla="*/ 181476336 h 231"/>
                <a:gd name="T50" fmla="*/ 83150883 w 157"/>
                <a:gd name="T51" fmla="*/ 175325696 h 231"/>
                <a:gd name="T52" fmla="*/ 412678068 w 157"/>
                <a:gd name="T53" fmla="*/ 52290089 h 231"/>
                <a:gd name="T54" fmla="*/ 400360393 w 157"/>
                <a:gd name="T55" fmla="*/ 46137695 h 231"/>
                <a:gd name="T56" fmla="*/ 70833209 w 157"/>
                <a:gd name="T57" fmla="*/ 169173302 h 231"/>
                <a:gd name="T58" fmla="*/ 64673494 w 157"/>
                <a:gd name="T59" fmla="*/ 163020908 h 231"/>
                <a:gd name="T60" fmla="*/ 391120821 w 157"/>
                <a:gd name="T61" fmla="*/ 39987055 h 231"/>
                <a:gd name="T62" fmla="*/ 378801392 w 157"/>
                <a:gd name="T63" fmla="*/ 30758463 h 231"/>
                <a:gd name="T64" fmla="*/ 52354065 w 157"/>
                <a:gd name="T65" fmla="*/ 153794070 h 231"/>
                <a:gd name="T66" fmla="*/ 80072781 w 157"/>
                <a:gd name="T67" fmla="*/ 129186247 h 231"/>
                <a:gd name="T68" fmla="*/ 369563575 w 157"/>
                <a:gd name="T69" fmla="*/ 27682266 h 231"/>
                <a:gd name="T70" fmla="*/ 338765002 w 157"/>
                <a:gd name="T71" fmla="*/ 9226837 h 231"/>
                <a:gd name="T72" fmla="*/ 83150883 w 157"/>
                <a:gd name="T73" fmla="*/ 175325696 h 231"/>
                <a:gd name="T74" fmla="*/ 70833209 w 157"/>
                <a:gd name="T75" fmla="*/ 169173302 h 231"/>
                <a:gd name="T76" fmla="*/ 83150883 w 157"/>
                <a:gd name="T77" fmla="*/ 175325696 h 231"/>
                <a:gd name="T78" fmla="*/ 55433922 w 157"/>
                <a:gd name="T79" fmla="*/ 156870267 h 231"/>
                <a:gd name="T80" fmla="*/ 52354065 w 157"/>
                <a:gd name="T81" fmla="*/ 153794070 h 231"/>
                <a:gd name="T82" fmla="*/ 55433922 w 157"/>
                <a:gd name="T83" fmla="*/ 156870267 h 231"/>
                <a:gd name="T84" fmla="*/ 215577728 w 157"/>
                <a:gd name="T85" fmla="*/ 332194209 h 231"/>
                <a:gd name="T86" fmla="*/ 206339911 w 157"/>
                <a:gd name="T87" fmla="*/ 322967372 h 231"/>
                <a:gd name="T88" fmla="*/ 209419769 w 157"/>
                <a:gd name="T89" fmla="*/ 270677283 h 231"/>
                <a:gd name="T90" fmla="*/ 218657586 w 157"/>
                <a:gd name="T91" fmla="*/ 255298051 h 231"/>
                <a:gd name="T92" fmla="*/ 437315171 w 157"/>
                <a:gd name="T93" fmla="*/ 184552533 h 231"/>
                <a:gd name="T94" fmla="*/ 446554743 w 157"/>
                <a:gd name="T95" fmla="*/ 193781125 h 231"/>
                <a:gd name="T96" fmla="*/ 446554743 w 157"/>
                <a:gd name="T97" fmla="*/ 246069460 h 231"/>
                <a:gd name="T98" fmla="*/ 437315171 w 157"/>
                <a:gd name="T99" fmla="*/ 261450445 h 231"/>
                <a:gd name="T100" fmla="*/ 215577728 w 157"/>
                <a:gd name="T101" fmla="*/ 332194209 h 2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7"/>
                <a:gd name="T154" fmla="*/ 0 h 231"/>
                <a:gd name="T155" fmla="*/ 157 w 157"/>
                <a:gd name="T156" fmla="*/ 231 h 2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7" h="231">
                  <a:moveTo>
                    <a:pt x="110" y="3"/>
                  </a:moveTo>
                  <a:cubicBezTo>
                    <a:pt x="78" y="14"/>
                    <a:pt x="45" y="25"/>
                    <a:pt x="13" y="36"/>
                  </a:cubicBezTo>
                  <a:cubicBezTo>
                    <a:pt x="0" y="42"/>
                    <a:pt x="5" y="57"/>
                    <a:pt x="3" y="75"/>
                  </a:cubicBezTo>
                  <a:cubicBezTo>
                    <a:pt x="4" y="117"/>
                    <a:pt x="4" y="159"/>
                    <a:pt x="5" y="201"/>
                  </a:cubicBezTo>
                  <a:cubicBezTo>
                    <a:pt x="5" y="214"/>
                    <a:pt x="24" y="225"/>
                    <a:pt x="42" y="229"/>
                  </a:cubicBezTo>
                  <a:cubicBezTo>
                    <a:pt x="46" y="231"/>
                    <a:pt x="49" y="230"/>
                    <a:pt x="52" y="229"/>
                  </a:cubicBezTo>
                  <a:cubicBezTo>
                    <a:pt x="150" y="193"/>
                    <a:pt x="150" y="193"/>
                    <a:pt x="150" y="193"/>
                  </a:cubicBezTo>
                  <a:cubicBezTo>
                    <a:pt x="157" y="190"/>
                    <a:pt x="156" y="183"/>
                    <a:pt x="156" y="170"/>
                  </a:cubicBezTo>
                  <a:cubicBezTo>
                    <a:pt x="155" y="123"/>
                    <a:pt x="155" y="76"/>
                    <a:pt x="155" y="29"/>
                  </a:cubicBezTo>
                  <a:cubicBezTo>
                    <a:pt x="155" y="27"/>
                    <a:pt x="153" y="26"/>
                    <a:pt x="152" y="27"/>
                  </a:cubicBezTo>
                  <a:cubicBezTo>
                    <a:pt x="150" y="27"/>
                    <a:pt x="150" y="27"/>
                    <a:pt x="150" y="27"/>
                  </a:cubicBezTo>
                  <a:cubicBezTo>
                    <a:pt x="88" y="51"/>
                    <a:pt x="88" y="51"/>
                    <a:pt x="88" y="51"/>
                  </a:cubicBezTo>
                  <a:cubicBezTo>
                    <a:pt x="87" y="51"/>
                    <a:pt x="87" y="51"/>
                    <a:pt x="87" y="51"/>
                  </a:cubicBezTo>
                  <a:cubicBezTo>
                    <a:pt x="53" y="64"/>
                    <a:pt x="53" y="64"/>
                    <a:pt x="53" y="64"/>
                  </a:cubicBezTo>
                  <a:cubicBezTo>
                    <a:pt x="52" y="64"/>
                    <a:pt x="51" y="65"/>
                    <a:pt x="51" y="65"/>
                  </a:cubicBezTo>
                  <a:cubicBezTo>
                    <a:pt x="87" y="51"/>
                    <a:pt x="87" y="51"/>
                    <a:pt x="87" y="51"/>
                  </a:cubicBezTo>
                  <a:cubicBezTo>
                    <a:pt x="150" y="27"/>
                    <a:pt x="150" y="27"/>
                    <a:pt x="150" y="27"/>
                  </a:cubicBezTo>
                  <a:cubicBezTo>
                    <a:pt x="145" y="24"/>
                    <a:pt x="145" y="24"/>
                    <a:pt x="145" y="24"/>
                  </a:cubicBezTo>
                  <a:cubicBezTo>
                    <a:pt x="40" y="64"/>
                    <a:pt x="40" y="64"/>
                    <a:pt x="40" y="64"/>
                  </a:cubicBezTo>
                  <a:cubicBezTo>
                    <a:pt x="43" y="65"/>
                    <a:pt x="43" y="65"/>
                    <a:pt x="43" y="65"/>
                  </a:cubicBezTo>
                  <a:cubicBezTo>
                    <a:pt x="43" y="65"/>
                    <a:pt x="42" y="65"/>
                    <a:pt x="42" y="65"/>
                  </a:cubicBezTo>
                  <a:cubicBezTo>
                    <a:pt x="40" y="64"/>
                    <a:pt x="38" y="63"/>
                    <a:pt x="36" y="62"/>
                  </a:cubicBezTo>
                  <a:cubicBezTo>
                    <a:pt x="142" y="22"/>
                    <a:pt x="142" y="22"/>
                    <a:pt x="142" y="22"/>
                  </a:cubicBezTo>
                  <a:cubicBezTo>
                    <a:pt x="137" y="19"/>
                    <a:pt x="137" y="19"/>
                    <a:pt x="137" y="19"/>
                  </a:cubicBezTo>
                  <a:cubicBezTo>
                    <a:pt x="31" y="59"/>
                    <a:pt x="31" y="59"/>
                    <a:pt x="31" y="59"/>
                  </a:cubicBezTo>
                  <a:cubicBezTo>
                    <a:pt x="30" y="59"/>
                    <a:pt x="29" y="58"/>
                    <a:pt x="27" y="57"/>
                  </a:cubicBezTo>
                  <a:cubicBezTo>
                    <a:pt x="134" y="17"/>
                    <a:pt x="134" y="17"/>
                    <a:pt x="134" y="17"/>
                  </a:cubicBezTo>
                  <a:cubicBezTo>
                    <a:pt x="130" y="15"/>
                    <a:pt x="130" y="15"/>
                    <a:pt x="130" y="15"/>
                  </a:cubicBezTo>
                  <a:cubicBezTo>
                    <a:pt x="23" y="55"/>
                    <a:pt x="23" y="55"/>
                    <a:pt x="23" y="55"/>
                  </a:cubicBezTo>
                  <a:cubicBezTo>
                    <a:pt x="21" y="53"/>
                    <a:pt x="21" y="53"/>
                    <a:pt x="21" y="53"/>
                  </a:cubicBezTo>
                  <a:cubicBezTo>
                    <a:pt x="127" y="13"/>
                    <a:pt x="127" y="13"/>
                    <a:pt x="127" y="13"/>
                  </a:cubicBezTo>
                  <a:cubicBezTo>
                    <a:pt x="123" y="10"/>
                    <a:pt x="123" y="10"/>
                    <a:pt x="123" y="10"/>
                  </a:cubicBezTo>
                  <a:cubicBezTo>
                    <a:pt x="17" y="50"/>
                    <a:pt x="17" y="50"/>
                    <a:pt x="17" y="50"/>
                  </a:cubicBezTo>
                  <a:cubicBezTo>
                    <a:pt x="14" y="48"/>
                    <a:pt x="16" y="45"/>
                    <a:pt x="26" y="42"/>
                  </a:cubicBezTo>
                  <a:cubicBezTo>
                    <a:pt x="58" y="31"/>
                    <a:pt x="89" y="20"/>
                    <a:pt x="120" y="9"/>
                  </a:cubicBezTo>
                  <a:cubicBezTo>
                    <a:pt x="124" y="7"/>
                    <a:pt x="119" y="0"/>
                    <a:pt x="110" y="3"/>
                  </a:cubicBezTo>
                  <a:close/>
                  <a:moveTo>
                    <a:pt x="27" y="57"/>
                  </a:moveTo>
                  <a:cubicBezTo>
                    <a:pt x="26" y="56"/>
                    <a:pt x="25" y="55"/>
                    <a:pt x="23" y="55"/>
                  </a:cubicBezTo>
                  <a:cubicBezTo>
                    <a:pt x="27" y="57"/>
                    <a:pt x="27" y="57"/>
                    <a:pt x="27" y="57"/>
                  </a:cubicBezTo>
                  <a:close/>
                  <a:moveTo>
                    <a:pt x="18" y="51"/>
                  </a:moveTo>
                  <a:cubicBezTo>
                    <a:pt x="17" y="50"/>
                    <a:pt x="17" y="50"/>
                    <a:pt x="17" y="50"/>
                  </a:cubicBezTo>
                  <a:cubicBezTo>
                    <a:pt x="18" y="51"/>
                    <a:pt x="18" y="51"/>
                    <a:pt x="18" y="51"/>
                  </a:cubicBezTo>
                  <a:close/>
                  <a:moveTo>
                    <a:pt x="70" y="108"/>
                  </a:moveTo>
                  <a:cubicBezTo>
                    <a:pt x="69" y="108"/>
                    <a:pt x="67" y="107"/>
                    <a:pt x="67" y="105"/>
                  </a:cubicBezTo>
                  <a:cubicBezTo>
                    <a:pt x="68" y="88"/>
                    <a:pt x="68" y="88"/>
                    <a:pt x="68" y="88"/>
                  </a:cubicBezTo>
                  <a:cubicBezTo>
                    <a:pt x="68" y="86"/>
                    <a:pt x="69" y="84"/>
                    <a:pt x="71" y="83"/>
                  </a:cubicBezTo>
                  <a:cubicBezTo>
                    <a:pt x="142" y="60"/>
                    <a:pt x="142" y="60"/>
                    <a:pt x="142" y="60"/>
                  </a:cubicBezTo>
                  <a:cubicBezTo>
                    <a:pt x="144" y="60"/>
                    <a:pt x="145" y="61"/>
                    <a:pt x="145" y="63"/>
                  </a:cubicBezTo>
                  <a:cubicBezTo>
                    <a:pt x="145" y="80"/>
                    <a:pt x="145" y="80"/>
                    <a:pt x="145" y="80"/>
                  </a:cubicBezTo>
                  <a:cubicBezTo>
                    <a:pt x="145" y="82"/>
                    <a:pt x="143" y="84"/>
                    <a:pt x="142" y="85"/>
                  </a:cubicBezTo>
                  <a:lnTo>
                    <a:pt x="70" y="108"/>
                  </a:lnTo>
                  <a:close/>
                </a:path>
              </a:pathLst>
            </a:custGeom>
            <a:solidFill>
              <a:schemeClr val="bg1"/>
            </a:solidFill>
            <a:ln w="9525">
              <a:noFill/>
              <a:miter lim="800000"/>
            </a:ln>
          </p:spPr>
          <p:txBody>
            <a:bodyPr lIns="68580" tIns="34290" rIns="68580" bIns="34290"/>
            <a:lstStyle/>
            <a:p>
              <a:endParaRPr lang="zh-CN" altLang="en-US"/>
            </a:p>
          </p:txBody>
        </p:sp>
      </p:grpSp>
      <p:sp>
        <p:nvSpPr>
          <p:cNvPr id="19486" name="文本框 53"/>
          <p:cNvSpPr>
            <a:spLocks noChangeArrowheads="1"/>
          </p:cNvSpPr>
          <p:nvPr/>
        </p:nvSpPr>
        <p:spPr bwMode="auto">
          <a:xfrm>
            <a:off x="5354871" y="3951691"/>
            <a:ext cx="770667" cy="384737"/>
          </a:xfrm>
          <a:prstGeom prst="rect">
            <a:avLst/>
          </a:prstGeom>
          <a:noFill/>
          <a:ln w="9525">
            <a:noFill/>
            <a:miter lim="800000"/>
          </a:ln>
        </p:spPr>
        <p:txBody>
          <a:bodyPr lIns="121935" tIns="60968" rIns="121935" bIns="60968">
            <a:spAutoFit/>
          </a:bodyPr>
          <a:lstStyle/>
          <a:p>
            <a:pPr algn="ctr">
              <a:buFontTx/>
              <a:buNone/>
            </a:pPr>
            <a:r>
              <a:rPr lang="en-US" altLang="zh-CN" sz="1700" b="1" dirty="0" smtClean="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2nd</a:t>
            </a:r>
            <a:endParaRPr lang="zh-CN" altLang="en-US" b="1" dirty="0"/>
          </a:p>
        </p:txBody>
      </p:sp>
      <p:sp>
        <p:nvSpPr>
          <p:cNvPr id="19487" name="六边形 54"/>
          <p:cNvSpPr>
            <a:spLocks noChangeArrowheads="1"/>
          </p:cNvSpPr>
          <p:nvPr/>
        </p:nvSpPr>
        <p:spPr bwMode="auto">
          <a:xfrm>
            <a:off x="5677290" y="3744258"/>
            <a:ext cx="199018" cy="129117"/>
          </a:xfrm>
          <a:prstGeom prst="hexagon">
            <a:avLst>
              <a:gd name="adj" fmla="val 24848"/>
              <a:gd name="vf" fmla="val 115470"/>
            </a:avLst>
          </a:prstGeom>
          <a:solidFill>
            <a:schemeClr val="accent1"/>
          </a:solidFill>
          <a:ln w="9525">
            <a:noFill/>
            <a:miter lim="800000"/>
          </a:ln>
        </p:spPr>
        <p:txBody>
          <a:bodyPr lIns="121935" tIns="60968" rIns="121935" bIns="60968" anchor="ctr"/>
          <a:lstStyle/>
          <a:p>
            <a:pPr algn="ctr">
              <a:buFontTx/>
              <a:buNone/>
            </a:pPr>
            <a:endParaRPr lang="zh-CN" altLang="zh-CN" sz="1700" dirty="0">
              <a:solidFill>
                <a:srgbClr val="FFFFFF"/>
              </a:solidFill>
              <a:latin typeface="宋体" panose="02010600030101010101" pitchFamily="2" charset="-122"/>
              <a:sym typeface="宋体" panose="02010600030101010101" pitchFamily="2" charset="-122"/>
            </a:endParaRPr>
          </a:p>
        </p:txBody>
      </p:sp>
      <p:grpSp>
        <p:nvGrpSpPr>
          <p:cNvPr id="8" name="组合 55"/>
          <p:cNvGrpSpPr/>
          <p:nvPr/>
        </p:nvGrpSpPr>
        <p:grpSpPr bwMode="auto">
          <a:xfrm>
            <a:off x="5467078" y="3212976"/>
            <a:ext cx="633047" cy="474133"/>
            <a:chOff x="0" y="0"/>
            <a:chExt cx="633412" cy="633412"/>
          </a:xfrm>
        </p:grpSpPr>
        <p:sp>
          <p:nvSpPr>
            <p:cNvPr id="18486" name="椭圆 56"/>
            <p:cNvSpPr>
              <a:spLocks noChangeArrowheads="1"/>
            </p:cNvSpPr>
            <p:nvPr/>
          </p:nvSpPr>
          <p:spPr bwMode="auto">
            <a:xfrm>
              <a:off x="0" y="0"/>
              <a:ext cx="633412" cy="633412"/>
            </a:xfrm>
            <a:prstGeom prst="ellipse">
              <a:avLst/>
            </a:prstGeom>
            <a:solidFill>
              <a:srgbClr val="0070C0">
                <a:alpha val="87057"/>
              </a:srgbClr>
            </a:solidFill>
            <a:ln w="9525">
              <a:noFill/>
              <a:round/>
            </a:ln>
          </p:spPr>
          <p:txBody>
            <a:bodyPr anchor="ctr"/>
            <a:lstStyle/>
            <a:p>
              <a:pPr algn="ctr">
                <a:buFontTx/>
                <a:buNone/>
              </a:pPr>
              <a:endParaRPr lang="zh-CN" altLang="zh-CN" sz="1700" dirty="0">
                <a:solidFill>
                  <a:srgbClr val="FFFFFF"/>
                </a:solidFill>
                <a:latin typeface="宋体" panose="02010600030101010101" pitchFamily="2" charset="-122"/>
                <a:sym typeface="宋体" panose="02010600030101010101" pitchFamily="2" charset="-122"/>
              </a:endParaRPr>
            </a:p>
          </p:txBody>
        </p:sp>
        <p:sp>
          <p:nvSpPr>
            <p:cNvPr id="18487" name="Freeform 24"/>
            <p:cNvSpPr>
              <a:spLocks noEditPoints="1" noChangeArrowheads="1"/>
            </p:cNvSpPr>
            <p:nvPr/>
          </p:nvSpPr>
          <p:spPr bwMode="auto">
            <a:xfrm>
              <a:off x="151165" y="174899"/>
              <a:ext cx="331082" cy="283614"/>
            </a:xfrm>
            <a:custGeom>
              <a:avLst/>
              <a:gdLst>
                <a:gd name="T0" fmla="*/ 470451892 w 233"/>
                <a:gd name="T1" fmla="*/ 404205533 h 199"/>
                <a:gd name="T2" fmla="*/ 389687777 w 233"/>
                <a:gd name="T3" fmla="*/ 379831831 h 199"/>
                <a:gd name="T4" fmla="*/ 389687777 w 233"/>
                <a:gd name="T5" fmla="*/ 18280989 h 199"/>
                <a:gd name="T6" fmla="*/ 276618301 w 233"/>
                <a:gd name="T7" fmla="*/ 111715412 h 199"/>
                <a:gd name="T8" fmla="*/ 401802820 w 233"/>
                <a:gd name="T9" fmla="*/ 111715412 h 199"/>
                <a:gd name="T10" fmla="*/ 276618301 w 233"/>
                <a:gd name="T11" fmla="*/ 164526049 h 199"/>
                <a:gd name="T12" fmla="*/ 276618301 w 233"/>
                <a:gd name="T13" fmla="*/ 156401007 h 199"/>
                <a:gd name="T14" fmla="*/ 401802820 w 233"/>
                <a:gd name="T15" fmla="*/ 207180740 h 199"/>
                <a:gd name="T16" fmla="*/ 276618301 w 233"/>
                <a:gd name="T17" fmla="*/ 241710388 h 199"/>
                <a:gd name="T18" fmla="*/ 401802820 w 233"/>
                <a:gd name="T19" fmla="*/ 241710388 h 199"/>
                <a:gd name="T20" fmla="*/ 276618301 w 233"/>
                <a:gd name="T21" fmla="*/ 294521025 h 199"/>
                <a:gd name="T22" fmla="*/ 276618301 w 233"/>
                <a:gd name="T23" fmla="*/ 284365078 h 199"/>
                <a:gd name="T24" fmla="*/ 193833591 w 233"/>
                <a:gd name="T25" fmla="*/ 121871359 h 199"/>
                <a:gd name="T26" fmla="*/ 66629897 w 233"/>
                <a:gd name="T27" fmla="*/ 156401007 h 199"/>
                <a:gd name="T28" fmla="*/ 66629897 w 233"/>
                <a:gd name="T29" fmla="*/ 164526049 h 199"/>
                <a:gd name="T30" fmla="*/ 193833591 w 233"/>
                <a:gd name="T31" fmla="*/ 199055697 h 199"/>
                <a:gd name="T32" fmla="*/ 66629897 w 233"/>
                <a:gd name="T33" fmla="*/ 199055697 h 199"/>
                <a:gd name="T34" fmla="*/ 193833591 w 233"/>
                <a:gd name="T35" fmla="*/ 251866334 h 199"/>
                <a:gd name="T36" fmla="*/ 66629897 w 233"/>
                <a:gd name="T37" fmla="*/ 284365078 h 199"/>
                <a:gd name="T38" fmla="*/ 66629897 w 233"/>
                <a:gd name="T39" fmla="*/ 294521025 h 199"/>
                <a:gd name="T40" fmla="*/ 32305362 w 233"/>
                <a:gd name="T41" fmla="*/ 69060722 h 199"/>
                <a:gd name="T42" fmla="*/ 230178721 w 233"/>
                <a:gd name="T43" fmla="*/ 371706789 h 199"/>
                <a:gd name="T44" fmla="*/ 205948634 w 233"/>
                <a:gd name="T45" fmla="*/ 318896152 h 199"/>
                <a:gd name="T46" fmla="*/ 205948634 w 233"/>
                <a:gd name="T47" fmla="*/ 97496232 h 199"/>
                <a:gd name="T48" fmla="*/ 230178721 w 233"/>
                <a:gd name="T49" fmla="*/ 24373702 h 199"/>
                <a:gd name="T50" fmla="*/ 385649429 w 233"/>
                <a:gd name="T51" fmla="*/ 371706789 h 199"/>
                <a:gd name="T52" fmla="*/ 385649429 w 233"/>
                <a:gd name="T53" fmla="*/ 24373702 h 199"/>
                <a:gd name="T54" fmla="*/ 264503257 w 233"/>
                <a:gd name="T55" fmla="*/ 77184339 h 199"/>
                <a:gd name="T56" fmla="*/ 238253996 w 233"/>
                <a:gd name="T57" fmla="*/ 318896152 h 199"/>
                <a:gd name="T58" fmla="*/ 238253996 w 233"/>
                <a:gd name="T59" fmla="*/ 341238949 h 199"/>
                <a:gd name="T60" fmla="*/ 0 w 233"/>
                <a:gd name="T61" fmla="*/ 404205533 h 199"/>
                <a:gd name="T62" fmla="*/ 230178721 w 233"/>
                <a:gd name="T63" fmla="*/ 379831831 h 199"/>
                <a:gd name="T64" fmla="*/ 22209492 w 233"/>
                <a:gd name="T65" fmla="*/ 69060722 h 199"/>
                <a:gd name="T66" fmla="*/ 230178721 w 233"/>
                <a:gd name="T67" fmla="*/ 18280989 h 199"/>
                <a:gd name="T68" fmla="*/ 230178721 w 233"/>
                <a:gd name="T69" fmla="*/ 83278477 h 199"/>
                <a:gd name="T70" fmla="*/ 209986982 w 233"/>
                <a:gd name="T71" fmla="*/ 91403519 h 199"/>
                <a:gd name="T72" fmla="*/ 230178721 w 233"/>
                <a:gd name="T73" fmla="*/ 83278477 h 199"/>
                <a:gd name="T74" fmla="*/ 230178721 w 233"/>
                <a:gd name="T75" fmla="*/ 335144811 h 199"/>
                <a:gd name="T76" fmla="*/ 230178721 w 233"/>
                <a:gd name="T77" fmla="*/ 327021194 h 199"/>
                <a:gd name="T78" fmla="*/ 260464909 w 233"/>
                <a:gd name="T79" fmla="*/ 335144811 h 199"/>
                <a:gd name="T80" fmla="*/ 238253996 w 233"/>
                <a:gd name="T81" fmla="*/ 335144811 h 199"/>
                <a:gd name="T82" fmla="*/ 260464909 w 233"/>
                <a:gd name="T83" fmla="*/ 83278477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3"/>
                <a:gd name="T127" fmla="*/ 0 h 199"/>
                <a:gd name="T128" fmla="*/ 233 w 233"/>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3" h="199">
                  <a:moveTo>
                    <a:pt x="118" y="0"/>
                  </a:moveTo>
                  <a:cubicBezTo>
                    <a:pt x="233" y="0"/>
                    <a:pt x="233" y="0"/>
                    <a:pt x="233" y="0"/>
                  </a:cubicBezTo>
                  <a:cubicBezTo>
                    <a:pt x="233" y="199"/>
                    <a:pt x="233" y="199"/>
                    <a:pt x="233" y="199"/>
                  </a:cubicBezTo>
                  <a:cubicBezTo>
                    <a:pt x="118" y="199"/>
                    <a:pt x="118" y="199"/>
                    <a:pt x="118" y="199"/>
                  </a:cubicBezTo>
                  <a:cubicBezTo>
                    <a:pt x="118" y="187"/>
                    <a:pt x="118" y="187"/>
                    <a:pt x="118" y="187"/>
                  </a:cubicBezTo>
                  <a:cubicBezTo>
                    <a:pt x="193" y="187"/>
                    <a:pt x="193" y="187"/>
                    <a:pt x="193" y="187"/>
                  </a:cubicBezTo>
                  <a:cubicBezTo>
                    <a:pt x="209" y="187"/>
                    <a:pt x="222" y="175"/>
                    <a:pt x="222" y="161"/>
                  </a:cubicBezTo>
                  <a:cubicBezTo>
                    <a:pt x="222" y="34"/>
                    <a:pt x="222" y="34"/>
                    <a:pt x="222" y="34"/>
                  </a:cubicBezTo>
                  <a:cubicBezTo>
                    <a:pt x="222" y="20"/>
                    <a:pt x="209" y="9"/>
                    <a:pt x="193" y="9"/>
                  </a:cubicBezTo>
                  <a:cubicBezTo>
                    <a:pt x="118" y="9"/>
                    <a:pt x="118" y="9"/>
                    <a:pt x="118" y="9"/>
                  </a:cubicBezTo>
                  <a:cubicBezTo>
                    <a:pt x="118" y="0"/>
                    <a:pt x="118" y="0"/>
                    <a:pt x="118" y="0"/>
                  </a:cubicBezTo>
                  <a:close/>
                  <a:moveTo>
                    <a:pt x="137" y="55"/>
                  </a:moveTo>
                  <a:cubicBezTo>
                    <a:pt x="137" y="60"/>
                    <a:pt x="137" y="60"/>
                    <a:pt x="137" y="60"/>
                  </a:cubicBezTo>
                  <a:cubicBezTo>
                    <a:pt x="199" y="60"/>
                    <a:pt x="199" y="60"/>
                    <a:pt x="199" y="60"/>
                  </a:cubicBezTo>
                  <a:cubicBezTo>
                    <a:pt x="199" y="55"/>
                    <a:pt x="199" y="55"/>
                    <a:pt x="199" y="55"/>
                  </a:cubicBezTo>
                  <a:cubicBezTo>
                    <a:pt x="137" y="55"/>
                    <a:pt x="137" y="55"/>
                    <a:pt x="137" y="55"/>
                  </a:cubicBezTo>
                  <a:close/>
                  <a:moveTo>
                    <a:pt x="137" y="77"/>
                  </a:moveTo>
                  <a:cubicBezTo>
                    <a:pt x="137" y="81"/>
                    <a:pt x="137" y="81"/>
                    <a:pt x="137" y="81"/>
                  </a:cubicBezTo>
                  <a:cubicBezTo>
                    <a:pt x="199" y="81"/>
                    <a:pt x="199" y="81"/>
                    <a:pt x="199" y="81"/>
                  </a:cubicBezTo>
                  <a:cubicBezTo>
                    <a:pt x="199" y="77"/>
                    <a:pt x="199" y="77"/>
                    <a:pt x="199" y="77"/>
                  </a:cubicBezTo>
                  <a:cubicBezTo>
                    <a:pt x="137" y="77"/>
                    <a:pt x="137" y="77"/>
                    <a:pt x="137" y="77"/>
                  </a:cubicBezTo>
                  <a:close/>
                  <a:moveTo>
                    <a:pt x="137" y="98"/>
                  </a:moveTo>
                  <a:cubicBezTo>
                    <a:pt x="137" y="102"/>
                    <a:pt x="137" y="102"/>
                    <a:pt x="137" y="102"/>
                  </a:cubicBezTo>
                  <a:cubicBezTo>
                    <a:pt x="199" y="102"/>
                    <a:pt x="199" y="102"/>
                    <a:pt x="199" y="102"/>
                  </a:cubicBezTo>
                  <a:cubicBezTo>
                    <a:pt x="199" y="98"/>
                    <a:pt x="199" y="98"/>
                    <a:pt x="199" y="98"/>
                  </a:cubicBezTo>
                  <a:cubicBezTo>
                    <a:pt x="137" y="98"/>
                    <a:pt x="137" y="98"/>
                    <a:pt x="137" y="98"/>
                  </a:cubicBezTo>
                  <a:close/>
                  <a:moveTo>
                    <a:pt x="137" y="119"/>
                  </a:moveTo>
                  <a:cubicBezTo>
                    <a:pt x="137" y="124"/>
                    <a:pt x="137" y="124"/>
                    <a:pt x="137" y="124"/>
                  </a:cubicBezTo>
                  <a:cubicBezTo>
                    <a:pt x="199" y="124"/>
                    <a:pt x="199" y="124"/>
                    <a:pt x="199" y="124"/>
                  </a:cubicBezTo>
                  <a:cubicBezTo>
                    <a:pt x="199" y="119"/>
                    <a:pt x="199" y="119"/>
                    <a:pt x="199" y="119"/>
                  </a:cubicBezTo>
                  <a:cubicBezTo>
                    <a:pt x="137" y="119"/>
                    <a:pt x="137" y="119"/>
                    <a:pt x="137" y="119"/>
                  </a:cubicBezTo>
                  <a:close/>
                  <a:moveTo>
                    <a:pt x="137" y="140"/>
                  </a:moveTo>
                  <a:cubicBezTo>
                    <a:pt x="137" y="145"/>
                    <a:pt x="137" y="145"/>
                    <a:pt x="137" y="145"/>
                  </a:cubicBezTo>
                  <a:cubicBezTo>
                    <a:pt x="199" y="145"/>
                    <a:pt x="199" y="145"/>
                    <a:pt x="199" y="145"/>
                  </a:cubicBezTo>
                  <a:cubicBezTo>
                    <a:pt x="199" y="140"/>
                    <a:pt x="199" y="140"/>
                    <a:pt x="199" y="140"/>
                  </a:cubicBezTo>
                  <a:cubicBezTo>
                    <a:pt x="137" y="140"/>
                    <a:pt x="137" y="140"/>
                    <a:pt x="137" y="140"/>
                  </a:cubicBezTo>
                  <a:close/>
                  <a:moveTo>
                    <a:pt x="33" y="55"/>
                  </a:moveTo>
                  <a:cubicBezTo>
                    <a:pt x="96" y="55"/>
                    <a:pt x="96" y="55"/>
                    <a:pt x="96" y="55"/>
                  </a:cubicBezTo>
                  <a:cubicBezTo>
                    <a:pt x="96" y="60"/>
                    <a:pt x="96" y="60"/>
                    <a:pt x="96" y="60"/>
                  </a:cubicBezTo>
                  <a:cubicBezTo>
                    <a:pt x="33" y="60"/>
                    <a:pt x="33" y="60"/>
                    <a:pt x="33" y="60"/>
                  </a:cubicBezTo>
                  <a:cubicBezTo>
                    <a:pt x="33" y="55"/>
                    <a:pt x="33" y="55"/>
                    <a:pt x="33" y="55"/>
                  </a:cubicBezTo>
                  <a:close/>
                  <a:moveTo>
                    <a:pt x="33" y="77"/>
                  </a:moveTo>
                  <a:cubicBezTo>
                    <a:pt x="96" y="77"/>
                    <a:pt x="96" y="77"/>
                    <a:pt x="96" y="77"/>
                  </a:cubicBezTo>
                  <a:cubicBezTo>
                    <a:pt x="96" y="81"/>
                    <a:pt x="96" y="81"/>
                    <a:pt x="96" y="81"/>
                  </a:cubicBezTo>
                  <a:cubicBezTo>
                    <a:pt x="33" y="81"/>
                    <a:pt x="33" y="81"/>
                    <a:pt x="33" y="81"/>
                  </a:cubicBezTo>
                  <a:cubicBezTo>
                    <a:pt x="33" y="77"/>
                    <a:pt x="33" y="77"/>
                    <a:pt x="33" y="77"/>
                  </a:cubicBezTo>
                  <a:close/>
                  <a:moveTo>
                    <a:pt x="33" y="98"/>
                  </a:moveTo>
                  <a:cubicBezTo>
                    <a:pt x="96" y="98"/>
                    <a:pt x="96" y="98"/>
                    <a:pt x="96" y="98"/>
                  </a:cubicBezTo>
                  <a:cubicBezTo>
                    <a:pt x="96" y="102"/>
                    <a:pt x="96" y="102"/>
                    <a:pt x="96" y="102"/>
                  </a:cubicBezTo>
                  <a:cubicBezTo>
                    <a:pt x="33" y="102"/>
                    <a:pt x="33" y="102"/>
                    <a:pt x="33" y="102"/>
                  </a:cubicBezTo>
                  <a:cubicBezTo>
                    <a:pt x="33" y="98"/>
                    <a:pt x="33" y="98"/>
                    <a:pt x="33" y="98"/>
                  </a:cubicBezTo>
                  <a:close/>
                  <a:moveTo>
                    <a:pt x="33" y="119"/>
                  </a:moveTo>
                  <a:cubicBezTo>
                    <a:pt x="96" y="119"/>
                    <a:pt x="96" y="119"/>
                    <a:pt x="96" y="119"/>
                  </a:cubicBezTo>
                  <a:cubicBezTo>
                    <a:pt x="96" y="124"/>
                    <a:pt x="96" y="124"/>
                    <a:pt x="96" y="124"/>
                  </a:cubicBezTo>
                  <a:cubicBezTo>
                    <a:pt x="33" y="124"/>
                    <a:pt x="33" y="124"/>
                    <a:pt x="33" y="124"/>
                  </a:cubicBezTo>
                  <a:cubicBezTo>
                    <a:pt x="33" y="119"/>
                    <a:pt x="33" y="119"/>
                    <a:pt x="33" y="119"/>
                  </a:cubicBezTo>
                  <a:close/>
                  <a:moveTo>
                    <a:pt x="33" y="140"/>
                  </a:moveTo>
                  <a:cubicBezTo>
                    <a:pt x="96" y="140"/>
                    <a:pt x="96" y="140"/>
                    <a:pt x="96" y="140"/>
                  </a:cubicBezTo>
                  <a:cubicBezTo>
                    <a:pt x="96" y="145"/>
                    <a:pt x="96" y="145"/>
                    <a:pt x="96" y="145"/>
                  </a:cubicBezTo>
                  <a:cubicBezTo>
                    <a:pt x="33" y="145"/>
                    <a:pt x="33" y="145"/>
                    <a:pt x="33" y="145"/>
                  </a:cubicBezTo>
                  <a:cubicBezTo>
                    <a:pt x="33" y="140"/>
                    <a:pt x="33" y="140"/>
                    <a:pt x="33" y="140"/>
                  </a:cubicBezTo>
                  <a:close/>
                  <a:moveTo>
                    <a:pt x="41" y="12"/>
                  </a:moveTo>
                  <a:cubicBezTo>
                    <a:pt x="29" y="12"/>
                    <a:pt x="16" y="21"/>
                    <a:pt x="16" y="34"/>
                  </a:cubicBezTo>
                  <a:cubicBezTo>
                    <a:pt x="16" y="161"/>
                    <a:pt x="16" y="161"/>
                    <a:pt x="16" y="161"/>
                  </a:cubicBezTo>
                  <a:cubicBezTo>
                    <a:pt x="16" y="174"/>
                    <a:pt x="29" y="183"/>
                    <a:pt x="41" y="183"/>
                  </a:cubicBezTo>
                  <a:cubicBezTo>
                    <a:pt x="114" y="183"/>
                    <a:pt x="114" y="183"/>
                    <a:pt x="114" y="183"/>
                  </a:cubicBezTo>
                  <a:cubicBezTo>
                    <a:pt x="114" y="168"/>
                    <a:pt x="114" y="168"/>
                    <a:pt x="114" y="168"/>
                  </a:cubicBezTo>
                  <a:cubicBezTo>
                    <a:pt x="102" y="168"/>
                    <a:pt x="102" y="168"/>
                    <a:pt x="102" y="168"/>
                  </a:cubicBezTo>
                  <a:cubicBezTo>
                    <a:pt x="102" y="157"/>
                    <a:pt x="102" y="157"/>
                    <a:pt x="102" y="157"/>
                  </a:cubicBezTo>
                  <a:cubicBezTo>
                    <a:pt x="114" y="157"/>
                    <a:pt x="114" y="157"/>
                    <a:pt x="114" y="157"/>
                  </a:cubicBezTo>
                  <a:cubicBezTo>
                    <a:pt x="114" y="48"/>
                    <a:pt x="114" y="48"/>
                    <a:pt x="114" y="48"/>
                  </a:cubicBezTo>
                  <a:cubicBezTo>
                    <a:pt x="102" y="48"/>
                    <a:pt x="102" y="48"/>
                    <a:pt x="102" y="48"/>
                  </a:cubicBezTo>
                  <a:cubicBezTo>
                    <a:pt x="102" y="38"/>
                    <a:pt x="102" y="38"/>
                    <a:pt x="102" y="38"/>
                  </a:cubicBezTo>
                  <a:cubicBezTo>
                    <a:pt x="114" y="38"/>
                    <a:pt x="114" y="38"/>
                    <a:pt x="114" y="38"/>
                  </a:cubicBezTo>
                  <a:cubicBezTo>
                    <a:pt x="114" y="12"/>
                    <a:pt x="114" y="12"/>
                    <a:pt x="114" y="12"/>
                  </a:cubicBezTo>
                  <a:cubicBezTo>
                    <a:pt x="41" y="12"/>
                    <a:pt x="41" y="12"/>
                    <a:pt x="41" y="12"/>
                  </a:cubicBezTo>
                  <a:close/>
                  <a:moveTo>
                    <a:pt x="118" y="183"/>
                  </a:moveTo>
                  <a:cubicBezTo>
                    <a:pt x="191" y="183"/>
                    <a:pt x="191" y="183"/>
                    <a:pt x="191" y="183"/>
                  </a:cubicBezTo>
                  <a:cubicBezTo>
                    <a:pt x="204" y="183"/>
                    <a:pt x="217" y="174"/>
                    <a:pt x="217" y="161"/>
                  </a:cubicBezTo>
                  <a:cubicBezTo>
                    <a:pt x="217" y="34"/>
                    <a:pt x="217" y="34"/>
                    <a:pt x="217" y="34"/>
                  </a:cubicBezTo>
                  <a:cubicBezTo>
                    <a:pt x="217" y="21"/>
                    <a:pt x="204" y="12"/>
                    <a:pt x="191" y="12"/>
                  </a:cubicBezTo>
                  <a:cubicBezTo>
                    <a:pt x="118" y="12"/>
                    <a:pt x="118" y="12"/>
                    <a:pt x="118" y="12"/>
                  </a:cubicBezTo>
                  <a:cubicBezTo>
                    <a:pt x="118" y="38"/>
                    <a:pt x="118" y="38"/>
                    <a:pt x="118" y="38"/>
                  </a:cubicBezTo>
                  <a:cubicBezTo>
                    <a:pt x="131" y="38"/>
                    <a:pt x="131" y="38"/>
                    <a:pt x="131" y="38"/>
                  </a:cubicBezTo>
                  <a:cubicBezTo>
                    <a:pt x="131" y="48"/>
                    <a:pt x="131" y="48"/>
                    <a:pt x="131" y="48"/>
                  </a:cubicBezTo>
                  <a:cubicBezTo>
                    <a:pt x="118" y="48"/>
                    <a:pt x="118" y="48"/>
                    <a:pt x="118" y="48"/>
                  </a:cubicBezTo>
                  <a:cubicBezTo>
                    <a:pt x="118" y="157"/>
                    <a:pt x="118" y="157"/>
                    <a:pt x="118" y="157"/>
                  </a:cubicBezTo>
                  <a:cubicBezTo>
                    <a:pt x="131" y="157"/>
                    <a:pt x="131" y="157"/>
                    <a:pt x="131" y="157"/>
                  </a:cubicBezTo>
                  <a:cubicBezTo>
                    <a:pt x="131" y="168"/>
                    <a:pt x="131" y="168"/>
                    <a:pt x="131" y="168"/>
                  </a:cubicBezTo>
                  <a:cubicBezTo>
                    <a:pt x="118" y="168"/>
                    <a:pt x="118" y="168"/>
                    <a:pt x="118" y="168"/>
                  </a:cubicBezTo>
                  <a:cubicBezTo>
                    <a:pt x="118" y="183"/>
                    <a:pt x="118" y="183"/>
                    <a:pt x="118" y="183"/>
                  </a:cubicBezTo>
                  <a:close/>
                  <a:moveTo>
                    <a:pt x="0" y="0"/>
                  </a:moveTo>
                  <a:cubicBezTo>
                    <a:pt x="0" y="199"/>
                    <a:pt x="0" y="199"/>
                    <a:pt x="0" y="199"/>
                  </a:cubicBezTo>
                  <a:cubicBezTo>
                    <a:pt x="114" y="199"/>
                    <a:pt x="114" y="199"/>
                    <a:pt x="114" y="199"/>
                  </a:cubicBezTo>
                  <a:cubicBezTo>
                    <a:pt x="114" y="187"/>
                    <a:pt x="114" y="187"/>
                    <a:pt x="114" y="187"/>
                  </a:cubicBezTo>
                  <a:cubicBezTo>
                    <a:pt x="114" y="187"/>
                    <a:pt x="114" y="187"/>
                    <a:pt x="114" y="187"/>
                  </a:cubicBezTo>
                  <a:cubicBezTo>
                    <a:pt x="39" y="187"/>
                    <a:pt x="39" y="187"/>
                    <a:pt x="39" y="187"/>
                  </a:cubicBezTo>
                  <a:cubicBezTo>
                    <a:pt x="23" y="187"/>
                    <a:pt x="11" y="175"/>
                    <a:pt x="11" y="161"/>
                  </a:cubicBezTo>
                  <a:cubicBezTo>
                    <a:pt x="11" y="34"/>
                    <a:pt x="11" y="34"/>
                    <a:pt x="11" y="34"/>
                  </a:cubicBezTo>
                  <a:cubicBezTo>
                    <a:pt x="11" y="20"/>
                    <a:pt x="23" y="9"/>
                    <a:pt x="39" y="9"/>
                  </a:cubicBezTo>
                  <a:cubicBezTo>
                    <a:pt x="114" y="9"/>
                    <a:pt x="114" y="9"/>
                    <a:pt x="114" y="9"/>
                  </a:cubicBezTo>
                  <a:cubicBezTo>
                    <a:pt x="114" y="9"/>
                    <a:pt x="114" y="9"/>
                    <a:pt x="114" y="9"/>
                  </a:cubicBezTo>
                  <a:cubicBezTo>
                    <a:pt x="114" y="0"/>
                    <a:pt x="114" y="0"/>
                    <a:pt x="114" y="0"/>
                  </a:cubicBezTo>
                  <a:cubicBezTo>
                    <a:pt x="0" y="0"/>
                    <a:pt x="0" y="0"/>
                    <a:pt x="0" y="0"/>
                  </a:cubicBezTo>
                  <a:close/>
                  <a:moveTo>
                    <a:pt x="114" y="41"/>
                  </a:moveTo>
                  <a:cubicBezTo>
                    <a:pt x="114" y="45"/>
                    <a:pt x="114" y="45"/>
                    <a:pt x="114" y="45"/>
                  </a:cubicBezTo>
                  <a:cubicBezTo>
                    <a:pt x="114" y="45"/>
                    <a:pt x="114" y="45"/>
                    <a:pt x="114" y="45"/>
                  </a:cubicBezTo>
                  <a:cubicBezTo>
                    <a:pt x="104" y="45"/>
                    <a:pt x="104" y="45"/>
                    <a:pt x="104" y="45"/>
                  </a:cubicBezTo>
                  <a:cubicBezTo>
                    <a:pt x="104" y="41"/>
                    <a:pt x="104" y="41"/>
                    <a:pt x="104" y="41"/>
                  </a:cubicBezTo>
                  <a:cubicBezTo>
                    <a:pt x="114" y="41"/>
                    <a:pt x="114" y="41"/>
                    <a:pt x="114" y="41"/>
                  </a:cubicBezTo>
                  <a:cubicBezTo>
                    <a:pt x="114" y="41"/>
                    <a:pt x="114" y="41"/>
                    <a:pt x="114" y="41"/>
                  </a:cubicBezTo>
                  <a:close/>
                  <a:moveTo>
                    <a:pt x="114" y="161"/>
                  </a:moveTo>
                  <a:cubicBezTo>
                    <a:pt x="114" y="165"/>
                    <a:pt x="114" y="165"/>
                    <a:pt x="114" y="165"/>
                  </a:cubicBezTo>
                  <a:cubicBezTo>
                    <a:pt x="114" y="165"/>
                    <a:pt x="114" y="165"/>
                    <a:pt x="114" y="165"/>
                  </a:cubicBezTo>
                  <a:cubicBezTo>
                    <a:pt x="104" y="165"/>
                    <a:pt x="104" y="165"/>
                    <a:pt x="104" y="165"/>
                  </a:cubicBezTo>
                  <a:cubicBezTo>
                    <a:pt x="104" y="161"/>
                    <a:pt x="104" y="161"/>
                    <a:pt x="104" y="161"/>
                  </a:cubicBezTo>
                  <a:cubicBezTo>
                    <a:pt x="114" y="161"/>
                    <a:pt x="114" y="161"/>
                    <a:pt x="114" y="161"/>
                  </a:cubicBezTo>
                  <a:cubicBezTo>
                    <a:pt x="114" y="161"/>
                    <a:pt x="114" y="161"/>
                    <a:pt x="114" y="161"/>
                  </a:cubicBezTo>
                  <a:close/>
                  <a:moveTo>
                    <a:pt x="118" y="165"/>
                  </a:moveTo>
                  <a:cubicBezTo>
                    <a:pt x="129" y="165"/>
                    <a:pt x="129" y="165"/>
                    <a:pt x="129" y="165"/>
                  </a:cubicBezTo>
                  <a:cubicBezTo>
                    <a:pt x="129" y="161"/>
                    <a:pt x="129" y="161"/>
                    <a:pt x="129" y="161"/>
                  </a:cubicBezTo>
                  <a:cubicBezTo>
                    <a:pt x="118" y="161"/>
                    <a:pt x="118" y="161"/>
                    <a:pt x="118" y="161"/>
                  </a:cubicBezTo>
                  <a:cubicBezTo>
                    <a:pt x="118" y="165"/>
                    <a:pt x="118" y="165"/>
                    <a:pt x="118" y="165"/>
                  </a:cubicBezTo>
                  <a:close/>
                  <a:moveTo>
                    <a:pt x="118" y="45"/>
                  </a:moveTo>
                  <a:cubicBezTo>
                    <a:pt x="129" y="45"/>
                    <a:pt x="129" y="45"/>
                    <a:pt x="129" y="45"/>
                  </a:cubicBezTo>
                  <a:cubicBezTo>
                    <a:pt x="129" y="41"/>
                    <a:pt x="129" y="41"/>
                    <a:pt x="129" y="41"/>
                  </a:cubicBezTo>
                  <a:cubicBezTo>
                    <a:pt x="118" y="41"/>
                    <a:pt x="118" y="41"/>
                    <a:pt x="118" y="41"/>
                  </a:cubicBezTo>
                  <a:lnTo>
                    <a:pt x="118" y="45"/>
                  </a:lnTo>
                  <a:close/>
                </a:path>
              </a:pathLst>
            </a:custGeom>
            <a:solidFill>
              <a:schemeClr val="bg1"/>
            </a:solidFill>
            <a:ln w="9525">
              <a:noFill/>
              <a:miter lim="800000"/>
            </a:ln>
          </p:spPr>
          <p:txBody>
            <a:bodyPr lIns="68580" tIns="34290" rIns="68580" bIns="34290"/>
            <a:lstStyle/>
            <a:p>
              <a:endParaRPr lang="zh-CN" altLang="en-US"/>
            </a:p>
          </p:txBody>
        </p:sp>
      </p:grpSp>
      <p:grpSp>
        <p:nvGrpSpPr>
          <p:cNvPr id="11" name="组合 68"/>
          <p:cNvGrpSpPr/>
          <p:nvPr/>
        </p:nvGrpSpPr>
        <p:grpSpPr bwMode="auto">
          <a:xfrm>
            <a:off x="2078430" y="1997937"/>
            <a:ext cx="1858917" cy="369332"/>
            <a:chOff x="0" y="0"/>
            <a:chExt cx="1394531" cy="494157"/>
          </a:xfrm>
        </p:grpSpPr>
        <p:sp>
          <p:nvSpPr>
            <p:cNvPr id="18480" name="文本框 69"/>
            <p:cNvSpPr>
              <a:spLocks noChangeArrowheads="1"/>
            </p:cNvSpPr>
            <p:nvPr/>
          </p:nvSpPr>
          <p:spPr bwMode="auto">
            <a:xfrm>
              <a:off x="98654" y="0"/>
              <a:ext cx="1295877" cy="494157"/>
            </a:xfrm>
            <a:prstGeom prst="rect">
              <a:avLst/>
            </a:prstGeom>
            <a:noFill/>
            <a:ln w="9525">
              <a:noFill/>
              <a:miter lim="800000"/>
            </a:ln>
          </p:spPr>
          <p:txBody>
            <a:bodyPr>
              <a:spAutoFit/>
            </a:bodyPr>
            <a:lstStyle/>
            <a:p>
              <a:pPr algn="ctr">
                <a:buFontTx/>
                <a:buNone/>
              </a:pPr>
              <a:r>
                <a:rPr lang="en-US" altLang="zh-CN" b="1" dirty="0" smtClean="0">
                  <a:solidFill>
                    <a:srgbClr val="E46C0A"/>
                  </a:solidFill>
                  <a:latin typeface="微软雅黑" panose="020B0503020204020204" pitchFamily="34" charset="-122"/>
                  <a:ea typeface="微软雅黑" panose="020B0503020204020204" pitchFamily="34" charset="-122"/>
                  <a:sym typeface="微软雅黑" panose="020B0503020204020204" pitchFamily="34" charset="-122"/>
                </a:rPr>
                <a:t>2016</a:t>
              </a:r>
              <a:r>
                <a:rPr lang="zh-CN" altLang="en-US" b="1" dirty="0" smtClean="0">
                  <a:solidFill>
                    <a:srgbClr val="E46C0A"/>
                  </a:solidFill>
                  <a:latin typeface="微软雅黑" panose="020B0503020204020204" pitchFamily="34" charset="-122"/>
                  <a:ea typeface="微软雅黑" panose="020B0503020204020204" pitchFamily="34" charset="-122"/>
                  <a:sym typeface="微软雅黑" panose="020B0503020204020204" pitchFamily="34" charset="-122"/>
                </a:rPr>
                <a:t>年度</a:t>
              </a:r>
              <a:endParaRPr lang="zh-CN" altLang="en-US" b="1" dirty="0">
                <a:solidFill>
                  <a:srgbClr val="E46C0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481" name="矩形 70"/>
            <p:cNvSpPr>
              <a:spLocks noChangeArrowheads="1"/>
            </p:cNvSpPr>
            <p:nvPr/>
          </p:nvSpPr>
          <p:spPr bwMode="auto">
            <a:xfrm>
              <a:off x="0" y="91785"/>
              <a:ext cx="144073" cy="216541"/>
            </a:xfrm>
            <a:prstGeom prst="rect">
              <a:avLst/>
            </a:prstGeom>
            <a:solidFill>
              <a:srgbClr val="FF6600"/>
            </a:solidFill>
            <a:ln w="9525">
              <a:noFill/>
              <a:miter lim="800000"/>
            </a:ln>
          </p:spPr>
          <p:txBody>
            <a:bodyPr anchor="ctr"/>
            <a:lstStyle/>
            <a:p>
              <a:pPr algn="ctr">
                <a:buFontTx/>
                <a:buNone/>
              </a:pPr>
              <a:endParaRPr lang="zh-CN" altLang="zh-CN" sz="2000" dirty="0">
                <a:solidFill>
                  <a:srgbClr val="FFFFFF"/>
                </a:solidFill>
                <a:latin typeface="宋体" panose="02010600030101010101" pitchFamily="2" charset="-122"/>
                <a:sym typeface="宋体" panose="02010600030101010101" pitchFamily="2" charset="-122"/>
              </a:endParaRPr>
            </a:p>
          </p:txBody>
        </p:sp>
      </p:grpSp>
      <p:sp>
        <p:nvSpPr>
          <p:cNvPr id="19504" name="文本框 71"/>
          <p:cNvSpPr>
            <a:spLocks noChangeArrowheads="1"/>
          </p:cNvSpPr>
          <p:nvPr/>
        </p:nvSpPr>
        <p:spPr bwMode="auto">
          <a:xfrm>
            <a:off x="1129035" y="2474805"/>
            <a:ext cx="2808312" cy="45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35" tIns="60968" rIns="121935" bIns="60968">
            <a:spAutoFit/>
          </a:bodyPr>
          <a:lstStyle/>
          <a:p>
            <a:pPr>
              <a:lnSpc>
                <a:spcPct val="125000"/>
              </a:lnSpc>
              <a:buFontTx/>
              <a:buNone/>
            </a:pP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2016</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~2017</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月</a:t>
            </a:r>
            <a:endParaRPr lang="zh-CN" altLang="en-US" sz="1700" b="1" dirty="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 name="组合 84"/>
          <p:cNvGrpSpPr/>
          <p:nvPr/>
        </p:nvGrpSpPr>
        <p:grpSpPr bwMode="auto">
          <a:xfrm>
            <a:off x="5200113" y="1997937"/>
            <a:ext cx="1905586" cy="369332"/>
            <a:chOff x="0" y="0"/>
            <a:chExt cx="1593841" cy="491735"/>
          </a:xfrm>
        </p:grpSpPr>
        <p:sp>
          <p:nvSpPr>
            <p:cNvPr id="18478" name="文本框 85"/>
            <p:cNvSpPr>
              <a:spLocks noChangeArrowheads="1"/>
            </p:cNvSpPr>
            <p:nvPr/>
          </p:nvSpPr>
          <p:spPr bwMode="auto">
            <a:xfrm>
              <a:off x="98654" y="0"/>
              <a:ext cx="1495187" cy="491735"/>
            </a:xfrm>
            <a:prstGeom prst="rect">
              <a:avLst/>
            </a:prstGeom>
            <a:noFill/>
            <a:ln w="9525">
              <a:noFill/>
              <a:miter lim="800000"/>
            </a:ln>
          </p:spPr>
          <p:txBody>
            <a:bodyPr wrap="square">
              <a:spAutoFit/>
            </a:bodyPr>
            <a:lstStyle/>
            <a:p>
              <a:pPr>
                <a:buFontTx/>
                <a:buNone/>
              </a:pPr>
              <a:r>
                <a:rPr lang="en-US" altLang="zh-CN" b="1" dirty="0" smtClean="0">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  2017</a:t>
              </a:r>
              <a:r>
                <a:rPr lang="zh-CN" altLang="en-US" b="1" dirty="0" smtClean="0">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年度</a:t>
              </a:r>
              <a:endParaRPr lang="zh-CN" altLang="en-US" dirty="0">
                <a:solidFill>
                  <a:srgbClr val="FF6600"/>
                </a:solidFill>
                <a:ea typeface="微软雅黑" panose="020B0503020204020204" pitchFamily="34" charset="-122"/>
              </a:endParaRPr>
            </a:p>
          </p:txBody>
        </p:sp>
        <p:sp>
          <p:nvSpPr>
            <p:cNvPr id="18479" name="矩形 86"/>
            <p:cNvSpPr>
              <a:spLocks noChangeArrowheads="1"/>
            </p:cNvSpPr>
            <p:nvPr/>
          </p:nvSpPr>
          <p:spPr bwMode="auto">
            <a:xfrm>
              <a:off x="0" y="91784"/>
              <a:ext cx="117986" cy="216542"/>
            </a:xfrm>
            <a:prstGeom prst="rect">
              <a:avLst/>
            </a:prstGeom>
            <a:solidFill>
              <a:srgbClr val="FF6600"/>
            </a:solidFill>
            <a:ln w="9525">
              <a:noFill/>
              <a:miter lim="800000"/>
            </a:ln>
          </p:spPr>
          <p:txBody>
            <a:bodyPr anchor="ctr"/>
            <a:lstStyle/>
            <a:p>
              <a:pPr algn="ctr">
                <a:buFontTx/>
                <a:buNone/>
              </a:pPr>
              <a:endParaRPr lang="zh-CN" altLang="zh-CN" sz="2000" dirty="0">
                <a:solidFill>
                  <a:srgbClr val="FFFFFF"/>
                </a:solidFill>
                <a:latin typeface="宋体" panose="02010600030101010101" pitchFamily="2" charset="-122"/>
                <a:sym typeface="宋体" panose="02010600030101010101" pitchFamily="2" charset="-122"/>
              </a:endParaRPr>
            </a:p>
          </p:txBody>
        </p:sp>
      </p:grpSp>
      <p:sp>
        <p:nvSpPr>
          <p:cNvPr id="19508" name="文本框 87"/>
          <p:cNvSpPr>
            <a:spLocks noChangeArrowheads="1"/>
          </p:cNvSpPr>
          <p:nvPr/>
        </p:nvSpPr>
        <p:spPr bwMode="auto">
          <a:xfrm>
            <a:off x="4088471" y="2504685"/>
            <a:ext cx="2860676" cy="42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35" tIns="60968" rIns="121935" bIns="60968">
            <a:spAutoFit/>
          </a:bodyPr>
          <a:lstStyle/>
          <a:p>
            <a:pPr>
              <a:lnSpc>
                <a:spcPct val="125000"/>
              </a:lnSpc>
            </a:pPr>
            <a:r>
              <a:rPr lang="en-US" altLang="zh-CN" sz="1700" b="1" dirty="0">
                <a:solidFill>
                  <a:srgbClr val="404040"/>
                </a:solidFill>
                <a:latin typeface="微软雅黑" panose="020B0503020204020204" pitchFamily="34" charset="-122"/>
                <a:ea typeface="微软雅黑" panose="020B0503020204020204" pitchFamily="34" charset="-122"/>
              </a:rPr>
              <a:t>2017</a:t>
            </a:r>
            <a:r>
              <a:rPr lang="zh-CN" altLang="en-US" sz="1700" b="1" dirty="0">
                <a:solidFill>
                  <a:srgbClr val="404040"/>
                </a:solidFill>
                <a:latin typeface="微软雅黑" panose="020B0503020204020204" pitchFamily="34" charset="-122"/>
                <a:ea typeface="微软雅黑" panose="020B0503020204020204" pitchFamily="34" charset="-122"/>
              </a:rPr>
              <a:t>年</a:t>
            </a:r>
            <a:r>
              <a:rPr lang="en-US" altLang="zh-CN" sz="1700" b="1" dirty="0">
                <a:solidFill>
                  <a:srgbClr val="404040"/>
                </a:solidFill>
                <a:latin typeface="微软雅黑" panose="020B0503020204020204" pitchFamily="34" charset="-122"/>
                <a:ea typeface="微软雅黑" panose="020B0503020204020204" pitchFamily="34" charset="-122"/>
              </a:rPr>
              <a:t>9</a:t>
            </a:r>
            <a:r>
              <a:rPr lang="zh-CN" altLang="en-US" sz="1700" b="1" dirty="0">
                <a:solidFill>
                  <a:srgbClr val="404040"/>
                </a:solidFill>
                <a:latin typeface="微软雅黑" panose="020B0503020204020204" pitchFamily="34" charset="-122"/>
                <a:ea typeface="微软雅黑" panose="020B0503020204020204" pitchFamily="34" charset="-122"/>
              </a:rPr>
              <a:t>月</a:t>
            </a:r>
            <a:r>
              <a:rPr lang="en-US" altLang="zh-CN" sz="1700" b="1" dirty="0">
                <a:solidFill>
                  <a:srgbClr val="404040"/>
                </a:solidFill>
                <a:latin typeface="微软雅黑" panose="020B0503020204020204" pitchFamily="34" charset="-122"/>
                <a:ea typeface="微软雅黑" panose="020B0503020204020204" pitchFamily="34" charset="-122"/>
              </a:rPr>
              <a:t>~2018</a:t>
            </a:r>
            <a:r>
              <a:rPr lang="zh-CN" altLang="en-US" sz="1700" b="1" dirty="0">
                <a:solidFill>
                  <a:srgbClr val="404040"/>
                </a:solidFill>
                <a:latin typeface="微软雅黑" panose="020B0503020204020204" pitchFamily="34" charset="-122"/>
                <a:ea typeface="微软雅黑" panose="020B0503020204020204" pitchFamily="34" charset="-122"/>
              </a:rPr>
              <a:t>年</a:t>
            </a:r>
            <a:r>
              <a:rPr lang="en-US" altLang="zh-CN" sz="1700" b="1" dirty="0">
                <a:solidFill>
                  <a:srgbClr val="404040"/>
                </a:solidFill>
                <a:latin typeface="微软雅黑" panose="020B0503020204020204" pitchFamily="34" charset="-122"/>
                <a:ea typeface="微软雅黑" panose="020B0503020204020204" pitchFamily="34" charset="-122"/>
              </a:rPr>
              <a:t>9</a:t>
            </a:r>
            <a:r>
              <a:rPr lang="zh-CN" altLang="en-US" sz="1700" b="1" dirty="0" smtClean="0">
                <a:solidFill>
                  <a:srgbClr val="404040"/>
                </a:solidFill>
                <a:latin typeface="微软雅黑" panose="020B0503020204020204" pitchFamily="34" charset="-122"/>
                <a:ea typeface="微软雅黑" panose="020B0503020204020204" pitchFamily="34" charset="-122"/>
              </a:rPr>
              <a:t>月</a:t>
            </a:r>
            <a:endParaRPr lang="zh-CN" altLang="en-US" sz="1700" b="1" dirty="0">
              <a:solidFill>
                <a:srgbClr val="404040"/>
              </a:solidFill>
              <a:latin typeface="微软雅黑" panose="020B0503020204020204" pitchFamily="34" charset="-122"/>
              <a:ea typeface="微软雅黑" panose="020B0503020204020204" pitchFamily="34" charset="-122"/>
            </a:endParaRPr>
          </a:p>
        </p:txBody>
      </p:sp>
      <p:sp>
        <p:nvSpPr>
          <p:cNvPr id="18470" name="Text Box 64"/>
          <p:cNvSpPr txBox="1">
            <a:spLocks noChangeArrowheads="1"/>
          </p:cNvSpPr>
          <p:nvPr/>
        </p:nvSpPr>
        <p:spPr bwMode="auto">
          <a:xfrm>
            <a:off x="7177707" y="2509493"/>
            <a:ext cx="3600400" cy="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35" tIns="60968" rIns="121935" bIns="60968">
            <a:spAutoFit/>
          </a:bodyPr>
          <a:lstStyle/>
          <a:p>
            <a:pPr>
              <a:lnSpc>
                <a:spcPts val="2500"/>
              </a:lnSpc>
              <a:buFontTx/>
              <a:buNone/>
            </a:pP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~2019</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rPr>
              <a:t>月</a:t>
            </a:r>
            <a:endParaRPr lang="zh-CN" altLang="en-US" sz="1700" b="1" dirty="0" smtClean="0">
              <a:solidFill>
                <a:srgbClr val="40404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a:xfrm>
            <a:off x="8275819" y="1920977"/>
            <a:ext cx="2502288" cy="446292"/>
            <a:chOff x="7267707" y="1920977"/>
            <a:chExt cx="2502288" cy="446292"/>
          </a:xfrm>
        </p:grpSpPr>
        <p:sp>
          <p:nvSpPr>
            <p:cNvPr id="18467" name="Text Box 61"/>
            <p:cNvSpPr txBox="1">
              <a:spLocks noChangeArrowheads="1"/>
            </p:cNvSpPr>
            <p:nvPr/>
          </p:nvSpPr>
          <p:spPr bwMode="auto">
            <a:xfrm>
              <a:off x="7375739" y="1920977"/>
              <a:ext cx="2394256" cy="446292"/>
            </a:xfrm>
            <a:prstGeom prst="rect">
              <a:avLst/>
            </a:prstGeom>
            <a:noFill/>
            <a:ln w="9525">
              <a:noFill/>
              <a:miter lim="800000"/>
            </a:ln>
          </p:spPr>
          <p:txBody>
            <a:bodyPr wrap="square" lIns="121935" tIns="60968" rIns="121935" bIns="60968">
              <a:spAutoFit/>
            </a:bodyPr>
            <a:lstStyle/>
            <a:p>
              <a:pPr>
                <a:buFont typeface="Wingdings" panose="05000000000000000000" pitchFamily="2" charset="2"/>
                <a:buNone/>
              </a:pPr>
              <a:r>
                <a:rPr lang="zh-CN" altLang="en-US" sz="2100" b="1" dirty="0">
                  <a:solidFill>
                    <a:schemeClr val="accent1"/>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b="1" dirty="0" smtClean="0">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b="1" dirty="0" smtClean="0">
                  <a:solidFill>
                    <a:srgbClr val="FF6600"/>
                  </a:solidFill>
                  <a:latin typeface="微软雅黑" panose="020B0503020204020204" pitchFamily="34" charset="-122"/>
                  <a:ea typeface="微软雅黑" panose="020B0503020204020204" pitchFamily="34" charset="-122"/>
                  <a:sym typeface="微软雅黑" panose="020B0503020204020204" pitchFamily="34" charset="-122"/>
                </a:rPr>
                <a:t>年度</a:t>
              </a:r>
              <a:endParaRPr lang="zh-CN" altLang="en-US" b="1" dirty="0">
                <a:solidFill>
                  <a:srgbClr val="FF66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70"/>
            <p:cNvSpPr>
              <a:spLocks noChangeArrowheads="1"/>
            </p:cNvSpPr>
            <p:nvPr/>
          </p:nvSpPr>
          <p:spPr bwMode="auto">
            <a:xfrm>
              <a:off x="7267707" y="2060379"/>
              <a:ext cx="190550" cy="162984"/>
            </a:xfrm>
            <a:prstGeom prst="rect">
              <a:avLst/>
            </a:prstGeom>
            <a:solidFill>
              <a:srgbClr val="FF6600"/>
            </a:solidFill>
            <a:ln w="9525">
              <a:noFill/>
              <a:miter lim="800000"/>
            </a:ln>
          </p:spPr>
          <p:txBody>
            <a:bodyPr lIns="121935" tIns="60968" rIns="121935" bIns="60968" anchor="ctr"/>
            <a:lstStyle/>
            <a:p>
              <a:pPr algn="ctr">
                <a:buFontTx/>
                <a:buNone/>
              </a:pPr>
              <a:endParaRPr lang="zh-CN" altLang="zh-CN" sz="2000" dirty="0">
                <a:solidFill>
                  <a:srgbClr val="FFFFFF"/>
                </a:solidFill>
                <a:latin typeface="宋体" panose="02010600030101010101" pitchFamily="2" charset="-122"/>
                <a:sym typeface="宋体" panose="02010600030101010101" pitchFamily="2" charset="-122"/>
              </a:endParaRPr>
            </a:p>
          </p:txBody>
        </p:sp>
      </p:grpSp>
      <p:pic>
        <p:nvPicPr>
          <p:cNvPr id="70" name="图片 69" descr="校名.png"/>
          <p:cNvPicPr>
            <a:picLocks noChangeAspect="1"/>
          </p:cNvPicPr>
          <p:nvPr/>
        </p:nvPicPr>
        <p:blipFill>
          <a:blip r:embed="rId1" cstate="print"/>
          <a:stretch>
            <a:fillRect/>
          </a:stretch>
        </p:blipFill>
        <p:spPr>
          <a:xfrm>
            <a:off x="9617033" y="6445690"/>
            <a:ext cx="2376266" cy="257132"/>
          </a:xfrm>
          <a:prstGeom prst="rect">
            <a:avLst/>
          </a:prstGeom>
        </p:spPr>
      </p:pic>
      <p:pic>
        <p:nvPicPr>
          <p:cNvPr id="71" name="图片 70" descr="校微.png"/>
          <p:cNvPicPr>
            <a:picLocks noChangeAspect="1"/>
          </p:cNvPicPr>
          <p:nvPr/>
        </p:nvPicPr>
        <p:blipFill>
          <a:blip r:embed="rId2" cstate="print"/>
          <a:stretch>
            <a:fillRect/>
          </a:stretch>
        </p:blipFill>
        <p:spPr>
          <a:xfrm>
            <a:off x="9229113" y="6444392"/>
            <a:ext cx="300148" cy="351236"/>
          </a:xfrm>
          <a:prstGeom prst="rect">
            <a:avLst/>
          </a:prstGeom>
        </p:spPr>
      </p:pic>
      <p:sp>
        <p:nvSpPr>
          <p:cNvPr id="86" name="文本框 58"/>
          <p:cNvSpPr>
            <a:spLocks noChangeArrowheads="1"/>
          </p:cNvSpPr>
          <p:nvPr/>
        </p:nvSpPr>
        <p:spPr bwMode="auto">
          <a:xfrm>
            <a:off x="8135232" y="3944105"/>
            <a:ext cx="770667" cy="384737"/>
          </a:xfrm>
          <a:prstGeom prst="rect">
            <a:avLst/>
          </a:prstGeom>
          <a:noFill/>
          <a:ln w="9525">
            <a:noFill/>
            <a:miter lim="800000"/>
          </a:ln>
        </p:spPr>
        <p:txBody>
          <a:bodyPr lIns="121935" tIns="60968" rIns="121935" bIns="60968">
            <a:spAutoFit/>
          </a:bodyPr>
          <a:lstStyle/>
          <a:p>
            <a:pPr algn="ctr">
              <a:buFontTx/>
              <a:buNone/>
            </a:pPr>
            <a:r>
              <a:rPr lang="en-US" altLang="zh-CN" sz="1700" b="1" dirty="0" smtClean="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3rd</a:t>
            </a:r>
            <a:endParaRPr lang="zh-CN" altLang="en-US" sz="1700" b="1"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六边形 59"/>
          <p:cNvSpPr>
            <a:spLocks noChangeArrowheads="1"/>
          </p:cNvSpPr>
          <p:nvPr/>
        </p:nvSpPr>
        <p:spPr bwMode="auto">
          <a:xfrm>
            <a:off x="8451552" y="3736672"/>
            <a:ext cx="199018" cy="129117"/>
          </a:xfrm>
          <a:prstGeom prst="hexagon">
            <a:avLst>
              <a:gd name="adj" fmla="val 24848"/>
              <a:gd name="vf" fmla="val 115470"/>
            </a:avLst>
          </a:prstGeom>
          <a:solidFill>
            <a:schemeClr val="accent1"/>
          </a:solidFill>
          <a:ln w="9525">
            <a:noFill/>
            <a:miter lim="800000"/>
          </a:ln>
        </p:spPr>
        <p:txBody>
          <a:bodyPr lIns="121935" tIns="60968" rIns="121935" bIns="60968" anchor="ctr"/>
          <a:lstStyle/>
          <a:p>
            <a:pPr algn="ctr">
              <a:buFontTx/>
              <a:buNone/>
            </a:pPr>
            <a:endParaRPr lang="zh-CN" altLang="zh-CN" sz="1700" dirty="0">
              <a:solidFill>
                <a:srgbClr val="FFFFFF"/>
              </a:solidFill>
              <a:latin typeface="宋体" panose="02010600030101010101" pitchFamily="2" charset="-122"/>
              <a:sym typeface="宋体" panose="02010600030101010101" pitchFamily="2" charset="-122"/>
            </a:endParaRPr>
          </a:p>
        </p:txBody>
      </p:sp>
      <p:grpSp>
        <p:nvGrpSpPr>
          <p:cNvPr id="88" name="组合 60"/>
          <p:cNvGrpSpPr/>
          <p:nvPr/>
        </p:nvGrpSpPr>
        <p:grpSpPr bwMode="auto">
          <a:xfrm>
            <a:off x="8238616" y="3205390"/>
            <a:ext cx="633049" cy="474133"/>
            <a:chOff x="0" y="0"/>
            <a:chExt cx="633412" cy="633412"/>
          </a:xfrm>
        </p:grpSpPr>
        <p:sp>
          <p:nvSpPr>
            <p:cNvPr id="89" name="椭圆 61"/>
            <p:cNvSpPr>
              <a:spLocks noChangeArrowheads="1"/>
            </p:cNvSpPr>
            <p:nvPr/>
          </p:nvSpPr>
          <p:spPr bwMode="auto">
            <a:xfrm>
              <a:off x="0" y="0"/>
              <a:ext cx="633412" cy="633412"/>
            </a:xfrm>
            <a:prstGeom prst="ellipse">
              <a:avLst/>
            </a:prstGeom>
            <a:solidFill>
              <a:srgbClr val="0070C0">
                <a:alpha val="87057"/>
              </a:srgbClr>
            </a:solidFill>
            <a:ln w="9525">
              <a:noFill/>
              <a:round/>
            </a:ln>
          </p:spPr>
          <p:txBody>
            <a:bodyPr anchor="ctr"/>
            <a:lstStyle/>
            <a:p>
              <a:pPr algn="ctr">
                <a:buFontTx/>
                <a:buNone/>
              </a:pPr>
              <a:endParaRPr lang="zh-CN" altLang="zh-CN" sz="1700" dirty="0">
                <a:solidFill>
                  <a:srgbClr val="FFFFFF"/>
                </a:solidFill>
                <a:latin typeface="宋体" panose="02010600030101010101" pitchFamily="2" charset="-122"/>
                <a:sym typeface="宋体" panose="02010600030101010101" pitchFamily="2" charset="-122"/>
              </a:endParaRPr>
            </a:p>
          </p:txBody>
        </p:sp>
        <p:sp>
          <p:nvSpPr>
            <p:cNvPr id="90" name="Freeform 13"/>
            <p:cNvSpPr>
              <a:spLocks noEditPoints="1" noChangeArrowheads="1"/>
            </p:cNvSpPr>
            <p:nvPr/>
          </p:nvSpPr>
          <p:spPr bwMode="auto">
            <a:xfrm>
              <a:off x="139406" y="124418"/>
              <a:ext cx="354600" cy="384576"/>
            </a:xfrm>
            <a:custGeom>
              <a:avLst/>
              <a:gdLst>
                <a:gd name="T0" fmla="*/ 553530600 w 205"/>
                <a:gd name="T1" fmla="*/ 309096897 h 222"/>
                <a:gd name="T2" fmla="*/ 448807706 w 205"/>
                <a:gd name="T3" fmla="*/ 522164127 h 222"/>
                <a:gd name="T4" fmla="*/ 35904547 w 205"/>
                <a:gd name="T5" fmla="*/ 288090732 h 222"/>
                <a:gd name="T6" fmla="*/ 580459443 w 205"/>
                <a:gd name="T7" fmla="*/ 249078788 h 222"/>
                <a:gd name="T8" fmla="*/ 35904547 w 205"/>
                <a:gd name="T9" fmla="*/ 288090732 h 222"/>
                <a:gd name="T10" fmla="*/ 613371512 w 205"/>
                <a:gd name="T11" fmla="*/ 666210359 h 222"/>
                <a:gd name="T12" fmla="*/ 595418374 w 205"/>
                <a:gd name="T13" fmla="*/ 627198416 h 222"/>
                <a:gd name="T14" fmla="*/ 574474487 w 205"/>
                <a:gd name="T15" fmla="*/ 600189747 h 222"/>
                <a:gd name="T16" fmla="*/ 562506304 w 205"/>
                <a:gd name="T17" fmla="*/ 567178575 h 222"/>
                <a:gd name="T18" fmla="*/ 50865208 w 205"/>
                <a:gd name="T19" fmla="*/ 537169520 h 222"/>
                <a:gd name="T20" fmla="*/ 38897025 w 205"/>
                <a:gd name="T21" fmla="*/ 567178575 h 222"/>
                <a:gd name="T22" fmla="*/ 17953139 w 205"/>
                <a:gd name="T23" fmla="*/ 600189747 h 222"/>
                <a:gd name="T24" fmla="*/ 0 w 205"/>
                <a:gd name="T25" fmla="*/ 627198416 h 222"/>
                <a:gd name="T26" fmla="*/ 26928843 w 205"/>
                <a:gd name="T27" fmla="*/ 234073395 h 222"/>
                <a:gd name="T28" fmla="*/ 589435147 w 205"/>
                <a:gd name="T29" fmla="*/ 189058947 h 222"/>
                <a:gd name="T30" fmla="*/ 26928843 w 205"/>
                <a:gd name="T31" fmla="*/ 189058947 h 222"/>
                <a:gd name="T32" fmla="*/ 56848434 w 205"/>
                <a:gd name="T33" fmla="*/ 309096897 h 222"/>
                <a:gd name="T34" fmla="*/ 161571328 w 205"/>
                <a:gd name="T35" fmla="*/ 522164127 h 222"/>
                <a:gd name="T36" fmla="*/ 56848434 w 205"/>
                <a:gd name="T37" fmla="*/ 309096897 h 222"/>
                <a:gd name="T38" fmla="*/ 74801573 w 205"/>
                <a:gd name="T39" fmla="*/ 330104794 h 222"/>
                <a:gd name="T40" fmla="*/ 83777277 w 205"/>
                <a:gd name="T41" fmla="*/ 510160852 h 222"/>
                <a:gd name="T42" fmla="*/ 92752981 w 205"/>
                <a:gd name="T43" fmla="*/ 501157962 h 222"/>
                <a:gd name="T44" fmla="*/ 83777277 w 205"/>
                <a:gd name="T45" fmla="*/ 321101904 h 222"/>
                <a:gd name="T46" fmla="*/ 188500171 w 205"/>
                <a:gd name="T47" fmla="*/ 309096897 h 222"/>
                <a:gd name="T48" fmla="*/ 290228857 w 205"/>
                <a:gd name="T49" fmla="*/ 522164127 h 222"/>
                <a:gd name="T50" fmla="*/ 188500171 w 205"/>
                <a:gd name="T51" fmla="*/ 309096897 h 222"/>
                <a:gd name="T52" fmla="*/ 206451580 w 205"/>
                <a:gd name="T53" fmla="*/ 330104794 h 222"/>
                <a:gd name="T54" fmla="*/ 215427284 w 205"/>
                <a:gd name="T55" fmla="*/ 510160852 h 222"/>
                <a:gd name="T56" fmla="*/ 221412240 w 205"/>
                <a:gd name="T57" fmla="*/ 501157962 h 222"/>
                <a:gd name="T58" fmla="*/ 215427284 w 205"/>
                <a:gd name="T59" fmla="*/ 321101904 h 222"/>
                <a:gd name="T60" fmla="*/ 317157700 w 205"/>
                <a:gd name="T61" fmla="*/ 309096897 h 222"/>
                <a:gd name="T62" fmla="*/ 421880593 w 205"/>
                <a:gd name="T63" fmla="*/ 522164127 h 222"/>
                <a:gd name="T64" fmla="*/ 317157700 w 205"/>
                <a:gd name="T65" fmla="*/ 309096897 h 222"/>
                <a:gd name="T66" fmla="*/ 338101586 w 205"/>
                <a:gd name="T67" fmla="*/ 330104794 h 222"/>
                <a:gd name="T68" fmla="*/ 344086542 w 205"/>
                <a:gd name="T69" fmla="*/ 510160852 h 222"/>
                <a:gd name="T70" fmla="*/ 353062247 w 205"/>
                <a:gd name="T71" fmla="*/ 501157962 h 222"/>
                <a:gd name="T72" fmla="*/ 344086542 w 205"/>
                <a:gd name="T73" fmla="*/ 321101904 h 222"/>
                <a:gd name="T74" fmla="*/ 475736549 w 205"/>
                <a:gd name="T75" fmla="*/ 321101904 h 222"/>
                <a:gd name="T76" fmla="*/ 466760845 w 205"/>
                <a:gd name="T77" fmla="*/ 501157962 h 222"/>
                <a:gd name="T78" fmla="*/ 475736549 w 205"/>
                <a:gd name="T79" fmla="*/ 510160852 h 222"/>
                <a:gd name="T80" fmla="*/ 484712254 w 205"/>
                <a:gd name="T81" fmla="*/ 330104794 h 2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222"/>
                <a:gd name="T125" fmla="*/ 205 w 205"/>
                <a:gd name="T126" fmla="*/ 222 h 2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222">
                  <a:moveTo>
                    <a:pt x="150" y="103"/>
                  </a:moveTo>
                  <a:cubicBezTo>
                    <a:pt x="185" y="103"/>
                    <a:pt x="185" y="103"/>
                    <a:pt x="185" y="103"/>
                  </a:cubicBezTo>
                  <a:cubicBezTo>
                    <a:pt x="185" y="174"/>
                    <a:pt x="185" y="174"/>
                    <a:pt x="185" y="174"/>
                  </a:cubicBezTo>
                  <a:cubicBezTo>
                    <a:pt x="150" y="174"/>
                    <a:pt x="150" y="174"/>
                    <a:pt x="150" y="174"/>
                  </a:cubicBezTo>
                  <a:cubicBezTo>
                    <a:pt x="150" y="103"/>
                    <a:pt x="150" y="103"/>
                    <a:pt x="150" y="103"/>
                  </a:cubicBezTo>
                  <a:close/>
                  <a:moveTo>
                    <a:pt x="12" y="96"/>
                  </a:moveTo>
                  <a:cubicBezTo>
                    <a:pt x="194" y="96"/>
                    <a:pt x="194" y="96"/>
                    <a:pt x="194" y="96"/>
                  </a:cubicBezTo>
                  <a:cubicBezTo>
                    <a:pt x="194" y="83"/>
                    <a:pt x="194" y="83"/>
                    <a:pt x="194" y="83"/>
                  </a:cubicBezTo>
                  <a:cubicBezTo>
                    <a:pt x="12" y="83"/>
                    <a:pt x="12" y="83"/>
                    <a:pt x="12" y="83"/>
                  </a:cubicBezTo>
                  <a:cubicBezTo>
                    <a:pt x="12" y="96"/>
                    <a:pt x="12" y="96"/>
                    <a:pt x="12" y="96"/>
                  </a:cubicBezTo>
                  <a:close/>
                  <a:moveTo>
                    <a:pt x="0" y="222"/>
                  </a:moveTo>
                  <a:cubicBezTo>
                    <a:pt x="205" y="222"/>
                    <a:pt x="205" y="222"/>
                    <a:pt x="205" y="222"/>
                  </a:cubicBezTo>
                  <a:cubicBezTo>
                    <a:pt x="205" y="209"/>
                    <a:pt x="205" y="209"/>
                    <a:pt x="205" y="209"/>
                  </a:cubicBezTo>
                  <a:cubicBezTo>
                    <a:pt x="199" y="209"/>
                    <a:pt x="199" y="209"/>
                    <a:pt x="199" y="209"/>
                  </a:cubicBezTo>
                  <a:cubicBezTo>
                    <a:pt x="199" y="200"/>
                    <a:pt x="199" y="200"/>
                    <a:pt x="199" y="200"/>
                  </a:cubicBezTo>
                  <a:cubicBezTo>
                    <a:pt x="192" y="200"/>
                    <a:pt x="192" y="200"/>
                    <a:pt x="192" y="200"/>
                  </a:cubicBezTo>
                  <a:cubicBezTo>
                    <a:pt x="192" y="196"/>
                    <a:pt x="192" y="192"/>
                    <a:pt x="192" y="189"/>
                  </a:cubicBezTo>
                  <a:cubicBezTo>
                    <a:pt x="188" y="189"/>
                    <a:pt x="188" y="189"/>
                    <a:pt x="188" y="189"/>
                  </a:cubicBezTo>
                  <a:cubicBezTo>
                    <a:pt x="188" y="179"/>
                    <a:pt x="188" y="179"/>
                    <a:pt x="188" y="179"/>
                  </a:cubicBezTo>
                  <a:cubicBezTo>
                    <a:pt x="17" y="179"/>
                    <a:pt x="17" y="179"/>
                    <a:pt x="17" y="179"/>
                  </a:cubicBezTo>
                  <a:cubicBezTo>
                    <a:pt x="17" y="189"/>
                    <a:pt x="17" y="189"/>
                    <a:pt x="17" y="189"/>
                  </a:cubicBezTo>
                  <a:cubicBezTo>
                    <a:pt x="13" y="189"/>
                    <a:pt x="13" y="189"/>
                    <a:pt x="13" y="189"/>
                  </a:cubicBezTo>
                  <a:cubicBezTo>
                    <a:pt x="13" y="192"/>
                    <a:pt x="13" y="196"/>
                    <a:pt x="13" y="200"/>
                  </a:cubicBezTo>
                  <a:cubicBezTo>
                    <a:pt x="6" y="200"/>
                    <a:pt x="6" y="200"/>
                    <a:pt x="6" y="200"/>
                  </a:cubicBezTo>
                  <a:cubicBezTo>
                    <a:pt x="6" y="209"/>
                    <a:pt x="6" y="209"/>
                    <a:pt x="6" y="209"/>
                  </a:cubicBezTo>
                  <a:cubicBezTo>
                    <a:pt x="0" y="209"/>
                    <a:pt x="0" y="209"/>
                    <a:pt x="0" y="209"/>
                  </a:cubicBezTo>
                  <a:cubicBezTo>
                    <a:pt x="0" y="222"/>
                    <a:pt x="0" y="222"/>
                    <a:pt x="0" y="222"/>
                  </a:cubicBezTo>
                  <a:close/>
                  <a:moveTo>
                    <a:pt x="9" y="78"/>
                  </a:moveTo>
                  <a:cubicBezTo>
                    <a:pt x="197" y="78"/>
                    <a:pt x="197" y="78"/>
                    <a:pt x="197" y="78"/>
                  </a:cubicBezTo>
                  <a:cubicBezTo>
                    <a:pt x="197" y="63"/>
                    <a:pt x="197" y="63"/>
                    <a:pt x="197" y="63"/>
                  </a:cubicBezTo>
                  <a:cubicBezTo>
                    <a:pt x="103" y="0"/>
                    <a:pt x="103" y="0"/>
                    <a:pt x="103" y="0"/>
                  </a:cubicBezTo>
                  <a:cubicBezTo>
                    <a:pt x="9" y="63"/>
                    <a:pt x="9" y="63"/>
                    <a:pt x="9" y="63"/>
                  </a:cubicBezTo>
                  <a:cubicBezTo>
                    <a:pt x="9" y="78"/>
                    <a:pt x="9" y="78"/>
                    <a:pt x="9" y="78"/>
                  </a:cubicBezTo>
                  <a:close/>
                  <a:moveTo>
                    <a:pt x="19" y="103"/>
                  </a:moveTo>
                  <a:cubicBezTo>
                    <a:pt x="54" y="103"/>
                    <a:pt x="54" y="103"/>
                    <a:pt x="54" y="103"/>
                  </a:cubicBezTo>
                  <a:cubicBezTo>
                    <a:pt x="54" y="174"/>
                    <a:pt x="54" y="174"/>
                    <a:pt x="54" y="174"/>
                  </a:cubicBezTo>
                  <a:cubicBezTo>
                    <a:pt x="19" y="174"/>
                    <a:pt x="19" y="174"/>
                    <a:pt x="19" y="174"/>
                  </a:cubicBezTo>
                  <a:cubicBezTo>
                    <a:pt x="19" y="103"/>
                    <a:pt x="19" y="103"/>
                    <a:pt x="19" y="103"/>
                  </a:cubicBezTo>
                  <a:close/>
                  <a:moveTo>
                    <a:pt x="28" y="107"/>
                  </a:moveTo>
                  <a:cubicBezTo>
                    <a:pt x="26" y="107"/>
                    <a:pt x="25" y="108"/>
                    <a:pt x="25" y="110"/>
                  </a:cubicBezTo>
                  <a:cubicBezTo>
                    <a:pt x="25" y="167"/>
                    <a:pt x="25" y="167"/>
                    <a:pt x="25" y="167"/>
                  </a:cubicBezTo>
                  <a:cubicBezTo>
                    <a:pt x="25" y="169"/>
                    <a:pt x="26" y="170"/>
                    <a:pt x="28" y="170"/>
                  </a:cubicBezTo>
                  <a:cubicBezTo>
                    <a:pt x="28" y="170"/>
                    <a:pt x="28" y="170"/>
                    <a:pt x="28" y="170"/>
                  </a:cubicBezTo>
                  <a:cubicBezTo>
                    <a:pt x="29" y="170"/>
                    <a:pt x="31" y="169"/>
                    <a:pt x="31" y="167"/>
                  </a:cubicBezTo>
                  <a:cubicBezTo>
                    <a:pt x="31" y="110"/>
                    <a:pt x="31" y="110"/>
                    <a:pt x="31" y="110"/>
                  </a:cubicBezTo>
                  <a:cubicBezTo>
                    <a:pt x="31" y="108"/>
                    <a:pt x="29" y="107"/>
                    <a:pt x="28" y="107"/>
                  </a:cubicBezTo>
                  <a:cubicBezTo>
                    <a:pt x="28" y="107"/>
                    <a:pt x="28" y="107"/>
                    <a:pt x="28" y="107"/>
                  </a:cubicBezTo>
                  <a:close/>
                  <a:moveTo>
                    <a:pt x="63" y="103"/>
                  </a:moveTo>
                  <a:cubicBezTo>
                    <a:pt x="74" y="103"/>
                    <a:pt x="86" y="103"/>
                    <a:pt x="97" y="103"/>
                  </a:cubicBezTo>
                  <a:cubicBezTo>
                    <a:pt x="97" y="127"/>
                    <a:pt x="97" y="150"/>
                    <a:pt x="97" y="174"/>
                  </a:cubicBezTo>
                  <a:cubicBezTo>
                    <a:pt x="86" y="174"/>
                    <a:pt x="74" y="174"/>
                    <a:pt x="63" y="174"/>
                  </a:cubicBezTo>
                  <a:cubicBezTo>
                    <a:pt x="63" y="150"/>
                    <a:pt x="63" y="127"/>
                    <a:pt x="63" y="103"/>
                  </a:cubicBezTo>
                  <a:close/>
                  <a:moveTo>
                    <a:pt x="72" y="107"/>
                  </a:moveTo>
                  <a:cubicBezTo>
                    <a:pt x="70" y="107"/>
                    <a:pt x="69" y="108"/>
                    <a:pt x="69" y="110"/>
                  </a:cubicBezTo>
                  <a:cubicBezTo>
                    <a:pt x="69" y="167"/>
                    <a:pt x="69" y="167"/>
                    <a:pt x="69" y="167"/>
                  </a:cubicBezTo>
                  <a:cubicBezTo>
                    <a:pt x="69" y="169"/>
                    <a:pt x="70" y="170"/>
                    <a:pt x="72" y="170"/>
                  </a:cubicBezTo>
                  <a:cubicBezTo>
                    <a:pt x="72" y="170"/>
                    <a:pt x="72" y="170"/>
                    <a:pt x="72" y="170"/>
                  </a:cubicBezTo>
                  <a:cubicBezTo>
                    <a:pt x="73" y="170"/>
                    <a:pt x="74" y="169"/>
                    <a:pt x="74" y="167"/>
                  </a:cubicBezTo>
                  <a:cubicBezTo>
                    <a:pt x="74" y="110"/>
                    <a:pt x="74" y="110"/>
                    <a:pt x="74" y="110"/>
                  </a:cubicBezTo>
                  <a:cubicBezTo>
                    <a:pt x="74" y="108"/>
                    <a:pt x="73" y="107"/>
                    <a:pt x="72" y="107"/>
                  </a:cubicBezTo>
                  <a:cubicBezTo>
                    <a:pt x="72" y="107"/>
                    <a:pt x="72" y="107"/>
                    <a:pt x="72" y="107"/>
                  </a:cubicBezTo>
                  <a:close/>
                  <a:moveTo>
                    <a:pt x="106" y="103"/>
                  </a:moveTo>
                  <a:cubicBezTo>
                    <a:pt x="141" y="103"/>
                    <a:pt x="141" y="103"/>
                    <a:pt x="141" y="103"/>
                  </a:cubicBezTo>
                  <a:cubicBezTo>
                    <a:pt x="141" y="174"/>
                    <a:pt x="141" y="174"/>
                    <a:pt x="141" y="174"/>
                  </a:cubicBezTo>
                  <a:cubicBezTo>
                    <a:pt x="106" y="174"/>
                    <a:pt x="106" y="174"/>
                    <a:pt x="106" y="174"/>
                  </a:cubicBezTo>
                  <a:cubicBezTo>
                    <a:pt x="106" y="103"/>
                    <a:pt x="106" y="103"/>
                    <a:pt x="106" y="103"/>
                  </a:cubicBezTo>
                  <a:close/>
                  <a:moveTo>
                    <a:pt x="115" y="107"/>
                  </a:moveTo>
                  <a:cubicBezTo>
                    <a:pt x="114" y="107"/>
                    <a:pt x="113" y="108"/>
                    <a:pt x="113" y="110"/>
                  </a:cubicBezTo>
                  <a:cubicBezTo>
                    <a:pt x="113" y="167"/>
                    <a:pt x="113" y="167"/>
                    <a:pt x="113" y="167"/>
                  </a:cubicBezTo>
                  <a:cubicBezTo>
                    <a:pt x="113" y="169"/>
                    <a:pt x="114" y="170"/>
                    <a:pt x="115" y="170"/>
                  </a:cubicBezTo>
                  <a:cubicBezTo>
                    <a:pt x="115" y="170"/>
                    <a:pt x="115" y="170"/>
                    <a:pt x="115" y="170"/>
                  </a:cubicBezTo>
                  <a:cubicBezTo>
                    <a:pt x="117" y="170"/>
                    <a:pt x="118" y="169"/>
                    <a:pt x="118" y="167"/>
                  </a:cubicBezTo>
                  <a:cubicBezTo>
                    <a:pt x="118" y="110"/>
                    <a:pt x="118" y="110"/>
                    <a:pt x="118" y="110"/>
                  </a:cubicBezTo>
                  <a:cubicBezTo>
                    <a:pt x="118" y="108"/>
                    <a:pt x="117" y="107"/>
                    <a:pt x="115" y="107"/>
                  </a:cubicBezTo>
                  <a:cubicBezTo>
                    <a:pt x="115" y="107"/>
                    <a:pt x="115" y="107"/>
                    <a:pt x="115" y="107"/>
                  </a:cubicBezTo>
                  <a:close/>
                  <a:moveTo>
                    <a:pt x="159" y="107"/>
                  </a:moveTo>
                  <a:cubicBezTo>
                    <a:pt x="158" y="107"/>
                    <a:pt x="156" y="108"/>
                    <a:pt x="156" y="110"/>
                  </a:cubicBezTo>
                  <a:cubicBezTo>
                    <a:pt x="156" y="167"/>
                    <a:pt x="156" y="167"/>
                    <a:pt x="156" y="167"/>
                  </a:cubicBezTo>
                  <a:cubicBezTo>
                    <a:pt x="156" y="169"/>
                    <a:pt x="158" y="170"/>
                    <a:pt x="159" y="170"/>
                  </a:cubicBezTo>
                  <a:cubicBezTo>
                    <a:pt x="159" y="170"/>
                    <a:pt x="159" y="170"/>
                    <a:pt x="159" y="170"/>
                  </a:cubicBezTo>
                  <a:cubicBezTo>
                    <a:pt x="161" y="170"/>
                    <a:pt x="162" y="169"/>
                    <a:pt x="162" y="167"/>
                  </a:cubicBezTo>
                  <a:cubicBezTo>
                    <a:pt x="162" y="110"/>
                    <a:pt x="162" y="110"/>
                    <a:pt x="162" y="110"/>
                  </a:cubicBezTo>
                  <a:cubicBezTo>
                    <a:pt x="162" y="108"/>
                    <a:pt x="161" y="107"/>
                    <a:pt x="159" y="107"/>
                  </a:cubicBezTo>
                  <a:close/>
                </a:path>
              </a:pathLst>
            </a:custGeom>
            <a:solidFill>
              <a:schemeClr val="bg1"/>
            </a:solidFill>
            <a:ln w="9525">
              <a:noFill/>
              <a:miter lim="800000"/>
            </a:ln>
          </p:spPr>
          <p:txBody>
            <a:bodyPr lIns="68580" tIns="34290" rIns="68580" bIns="34290"/>
            <a:lstStyle/>
            <a:p>
              <a:endParaRPr lang="zh-CN" altLang="en-US"/>
            </a:p>
          </p:txBody>
        </p:sp>
      </p:grpSp>
      <p:sp>
        <p:nvSpPr>
          <p:cNvPr id="48"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49" name="直接连接符 48"/>
          <p:cNvCxnSpPr>
            <a:cxnSpLocks noChangeShapeType="1"/>
          </p:cNvCxnSpPr>
          <p:nvPr/>
        </p:nvCxnSpPr>
        <p:spPr bwMode="auto">
          <a:xfrm>
            <a:off x="-11117" y="846139"/>
            <a:ext cx="9061032" cy="0"/>
          </a:xfrm>
          <a:prstGeom prst="line">
            <a:avLst/>
          </a:prstGeom>
          <a:noFill/>
          <a:ln w="9525">
            <a:solidFill>
              <a:srgbClr val="0070C0"/>
            </a:solidFill>
            <a:round/>
            <a:tailEnd type="oval" w="med" len="med"/>
          </a:ln>
        </p:spPr>
      </p:cxnSp>
      <p:cxnSp>
        <p:nvCxnSpPr>
          <p:cNvPr id="50" name="直接连接符 8"/>
          <p:cNvCxnSpPr>
            <a:cxnSpLocks noChangeShapeType="1"/>
          </p:cNvCxnSpPr>
          <p:nvPr/>
        </p:nvCxnSpPr>
        <p:spPr bwMode="auto">
          <a:xfrm flipV="1">
            <a:off x="5593519" y="260350"/>
            <a:ext cx="0" cy="585788"/>
          </a:xfrm>
          <a:prstGeom prst="line">
            <a:avLst/>
          </a:prstGeom>
          <a:noFill/>
          <a:ln w="9525">
            <a:solidFill>
              <a:srgbClr val="0070C0"/>
            </a:solidFill>
            <a:round/>
            <a:tailEnd type="oval" w="lg" len="lg"/>
          </a:ln>
        </p:spPr>
      </p:cxnSp>
      <p:sp>
        <p:nvSpPr>
          <p:cNvPr id="51"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smtClean="0">
                <a:solidFill>
                  <a:srgbClr val="0070C0"/>
                </a:solidFill>
                <a:latin typeface="Arial" panose="020B0604020202020204" pitchFamily="34" charset="0"/>
                <a:ea typeface="微软雅黑" panose="020B0503020204020204" pitchFamily="34" charset="-122"/>
              </a:rPr>
              <a:t>一、专业建设基本情况</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52" name="Text Box 25"/>
          <p:cNvSpPr txBox="1">
            <a:spLocks noChangeArrowheads="1"/>
          </p:cNvSpPr>
          <p:nvPr/>
        </p:nvSpPr>
        <p:spPr bwMode="auto">
          <a:xfrm>
            <a:off x="5737548" y="332656"/>
            <a:ext cx="4896543"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1.3 </a:t>
            </a:r>
            <a:r>
              <a:rPr lang="zh-CN" altLang="en-US" sz="2400" b="1" dirty="0" smtClean="0">
                <a:solidFill>
                  <a:srgbClr val="0070C0"/>
                </a:solidFill>
                <a:latin typeface="Arial" panose="020B0604020202020204" pitchFamily="34" charset="0"/>
                <a:ea typeface="微软雅黑" panose="020B0503020204020204" pitchFamily="34" charset="-122"/>
              </a:rPr>
              <a:t>建设诊改周期设定</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101" name="右箭头 100"/>
          <p:cNvSpPr/>
          <p:nvPr/>
        </p:nvSpPr>
        <p:spPr>
          <a:xfrm>
            <a:off x="3461936" y="4725144"/>
            <a:ext cx="4556536" cy="182781"/>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102" name="TextBox 115"/>
          <p:cNvSpPr txBox="1"/>
          <p:nvPr/>
        </p:nvSpPr>
        <p:spPr>
          <a:xfrm>
            <a:off x="3918025" y="5100225"/>
            <a:ext cx="4157442" cy="461665"/>
          </a:xfrm>
          <a:prstGeom prst="rect">
            <a:avLst/>
          </a:prstGeom>
          <a:noFill/>
        </p:spPr>
        <p:txBody>
          <a:bodyPr wrap="square" rtlCol="0">
            <a:spAutoFit/>
          </a:bodyPr>
          <a:lstStyle/>
          <a:p>
            <a:pPr lvl="0"/>
            <a:r>
              <a:rPr lang="zh-CN" altLang="en-US" sz="2400" b="1" dirty="0" smtClean="0">
                <a:solidFill>
                  <a:srgbClr val="FF6600"/>
                </a:solidFill>
                <a:latin typeface="微软雅黑" panose="020B0503020204020204" pitchFamily="34" charset="-122"/>
                <a:ea typeface="微软雅黑" panose="020B0503020204020204" pitchFamily="34" charset="-122"/>
              </a:rPr>
              <a:t>三年</a:t>
            </a:r>
            <a:r>
              <a:rPr lang="zh-CN" altLang="en-US" sz="2400" b="1" dirty="0">
                <a:solidFill>
                  <a:srgbClr val="FF6600"/>
                </a:solidFill>
                <a:latin typeface="微软雅黑" panose="020B0503020204020204" pitchFamily="34" charset="-122"/>
                <a:ea typeface="微软雅黑" panose="020B0503020204020204" pitchFamily="34" charset="-122"/>
              </a:rPr>
              <a:t>一</a:t>
            </a:r>
            <a:r>
              <a:rPr lang="zh-CN" altLang="en-US" sz="2400" b="1" dirty="0" smtClean="0">
                <a:solidFill>
                  <a:srgbClr val="FF6600"/>
                </a:solidFill>
                <a:latin typeface="微软雅黑" panose="020B0503020204020204" pitchFamily="34" charset="-122"/>
                <a:ea typeface="微软雅黑" panose="020B0503020204020204" pitchFamily="34" charset="-122"/>
              </a:rPr>
              <a:t>周期、</a:t>
            </a:r>
            <a:r>
              <a:rPr lang="zh-CN" altLang="en-US" sz="2400" b="1" dirty="0" smtClean="0">
                <a:solidFill>
                  <a:srgbClr val="FF6600"/>
                </a:solidFill>
                <a:latin typeface="微软雅黑" panose="020B0503020204020204" pitchFamily="34" charset="-122"/>
                <a:ea typeface="微软雅黑" panose="020B0503020204020204" pitchFamily="34" charset="-122"/>
                <a:sym typeface="+mn-ea"/>
              </a:rPr>
              <a:t>一年一阶段</a:t>
            </a:r>
            <a:endParaRPr lang="zh-CN" altLang="en-US" sz="2400" b="1" dirty="0" smtClean="0">
              <a:solidFill>
                <a:srgbClr val="FF66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19467"/>
                                        </p:tgtEl>
                                        <p:attrNameLst>
                                          <p:attrName>style.visibility</p:attrName>
                                        </p:attrNameLst>
                                      </p:cBhvr>
                                      <p:to>
                                        <p:strVal val="visible"/>
                                      </p:to>
                                    </p:set>
                                    <p:animEffect>
                                      <p:cBhvr>
                                        <p:cTn id="7" dur="200"/>
                                        <p:tgtEl>
                                          <p:spTgt spid="19467"/>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9472"/>
                                        </p:tgtEl>
                                        <p:attrNameLst>
                                          <p:attrName>style.visibility</p:attrName>
                                        </p:attrNameLst>
                                      </p:cBhvr>
                                      <p:to>
                                        <p:strVal val="visible"/>
                                      </p:to>
                                    </p:set>
                                    <p:animEffect>
                                      <p:cBhvr>
                                        <p:cTn id="10" dur="500"/>
                                        <p:tgtEl>
                                          <p:spTgt spid="1947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9471"/>
                                        </p:tgtEl>
                                        <p:attrNameLst>
                                          <p:attrName>style.visibility</p:attrName>
                                        </p:attrNameLst>
                                      </p:cBhvr>
                                      <p:to>
                                        <p:strVal val="visible"/>
                                      </p:to>
                                    </p:set>
                                    <p:animEffect>
                                      <p:cBhvr>
                                        <p:cTn id="13" dur="500"/>
                                        <p:tgtEl>
                                          <p:spTgt spid="19471"/>
                                        </p:tgtEl>
                                      </p:cBhvr>
                                    </p:animEffect>
                                  </p:childTnLst>
                                </p:cTn>
                              </p:par>
                              <p:par>
                                <p:cTn id="14" presetID="42" presetClass="entr" presetSubtype="0" fill="hold" nodeType="withEffect">
                                  <p:stCondLst>
                                    <p:cond delay="700"/>
                                  </p:stCondLst>
                                  <p:childTnLst>
                                    <p:set>
                                      <p:cBhvr>
                                        <p:cTn id="15" dur="1" fill="hold">
                                          <p:stCondLst>
                                            <p:cond delay="0"/>
                                          </p:stCondLst>
                                        </p:cTn>
                                        <p:tgtEl>
                                          <p:spTgt spid="5"/>
                                        </p:tgtEl>
                                        <p:attrNameLst>
                                          <p:attrName>style.visibility</p:attrName>
                                        </p:attrNameLst>
                                      </p:cBhvr>
                                      <p:to>
                                        <p:strVal val="visible"/>
                                      </p:to>
                                    </p:set>
                                    <p:animEffect>
                                      <p:cBhvr>
                                        <p:cTn id="16" dur="300"/>
                                        <p:tgtEl>
                                          <p:spTgt spid="5"/>
                                        </p:tgtEl>
                                      </p:cBhvr>
                                    </p:animEffect>
                                    <p:anim calcmode="lin" valueType="num">
                                      <p:cBhvr>
                                        <p:cTn id="17" dur="300" fill="hold"/>
                                        <p:tgtEl>
                                          <p:spTgt spid="5"/>
                                        </p:tgtEl>
                                        <p:attrNameLst>
                                          <p:attrName>ppt_x</p:attrName>
                                        </p:attrNameLst>
                                      </p:cBhvr>
                                      <p:tavLst>
                                        <p:tav tm="0">
                                          <p:val>
                                            <p:strVal val="#ppt_x"/>
                                          </p:val>
                                        </p:tav>
                                        <p:tav tm="100000">
                                          <p:val>
                                            <p:strVal val="#ppt_x"/>
                                          </p:val>
                                        </p:tav>
                                      </p:tavLst>
                                    </p:anim>
                                    <p:anim calcmode="lin" valueType="num">
                                      <p:cBhvr>
                                        <p:cTn id="18" dur="300" fill="hold"/>
                                        <p:tgtEl>
                                          <p:spTgt spid="5"/>
                                        </p:tgtEl>
                                        <p:attrNameLst>
                                          <p:attrName>ppt_y</p:attrName>
                                        </p:attrNameLst>
                                      </p:cBhvr>
                                      <p:tavLst>
                                        <p:tav tm="0">
                                          <p:val>
                                            <p:strVal val="#ppt_y+.1"/>
                                          </p:val>
                                        </p:tav>
                                        <p:tav tm="100000">
                                          <p:val>
                                            <p:strVal val="#ppt_y"/>
                                          </p:val>
                                        </p:tav>
                                      </p:tavLst>
                                    </p:anim>
                                  </p:childTnLst>
                                </p:cTn>
                              </p:par>
                              <p:par>
                                <p:cTn id="19" presetID="22" presetClass="entr" presetSubtype="8" fill="hold"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p:cBhvr>
                                        <p:cTn id="21" dur="500"/>
                                        <p:tgtEl>
                                          <p:spTgt spid="11"/>
                                        </p:tgtEl>
                                      </p:cBhvr>
                                    </p:animEffect>
                                  </p:childTnLst>
                                </p:cTn>
                              </p:par>
                              <p:par>
                                <p:cTn id="22" presetID="22" presetClass="entr" presetSubtype="1" fill="hold" grpId="0" nodeType="withEffect">
                                  <p:stCondLst>
                                    <p:cond delay="1200"/>
                                  </p:stCondLst>
                                  <p:childTnLst>
                                    <p:set>
                                      <p:cBhvr>
                                        <p:cTn id="23" dur="1" fill="hold">
                                          <p:stCondLst>
                                            <p:cond delay="0"/>
                                          </p:stCondLst>
                                        </p:cTn>
                                        <p:tgtEl>
                                          <p:spTgt spid="19504"/>
                                        </p:tgtEl>
                                        <p:attrNameLst>
                                          <p:attrName>style.visibility</p:attrName>
                                        </p:attrNameLst>
                                      </p:cBhvr>
                                      <p:to>
                                        <p:strVal val="visible"/>
                                      </p:to>
                                    </p:set>
                                    <p:animEffect>
                                      <p:cBhvr>
                                        <p:cTn id="24" dur="500"/>
                                        <p:tgtEl>
                                          <p:spTgt spid="19504"/>
                                        </p:tgtEl>
                                      </p:cBhvr>
                                    </p:animEffect>
                                  </p:childTnLst>
                                </p:cTn>
                              </p:par>
                            </p:childTnLst>
                          </p:cTn>
                        </p:par>
                        <p:par>
                          <p:cTn id="25" fill="hold">
                            <p:stCondLst>
                              <p:cond delay="800"/>
                            </p:stCondLst>
                            <p:childTnLst>
                              <p:par>
                                <p:cTn id="26" presetID="10" presetClass="entr" presetSubtype="0" fill="hold" grpId="0" nodeType="afterEffect">
                                  <p:stCondLst>
                                    <p:cond delay="0"/>
                                  </p:stCondLst>
                                  <p:childTnLst>
                                    <p:set>
                                      <p:cBhvr>
                                        <p:cTn id="27" dur="1" fill="hold">
                                          <p:stCondLst>
                                            <p:cond delay="0"/>
                                          </p:stCondLst>
                                        </p:cTn>
                                        <p:tgtEl>
                                          <p:spTgt spid="19487"/>
                                        </p:tgtEl>
                                        <p:attrNameLst>
                                          <p:attrName>style.visibility</p:attrName>
                                        </p:attrNameLst>
                                      </p:cBhvr>
                                      <p:to>
                                        <p:strVal val="visible"/>
                                      </p:to>
                                    </p:set>
                                    <p:animEffect>
                                      <p:cBhvr>
                                        <p:cTn id="28" dur="500"/>
                                        <p:tgtEl>
                                          <p:spTgt spid="19487"/>
                                        </p:tgtEl>
                                      </p:cBhvr>
                                    </p:animEffect>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9486"/>
                                        </p:tgtEl>
                                        <p:attrNameLst>
                                          <p:attrName>style.visibility</p:attrName>
                                        </p:attrNameLst>
                                      </p:cBhvr>
                                      <p:to>
                                        <p:strVal val="visible"/>
                                      </p:to>
                                    </p:set>
                                    <p:animEffect>
                                      <p:cBhvr>
                                        <p:cTn id="36" dur="500"/>
                                        <p:tgtEl>
                                          <p:spTgt spid="19486"/>
                                        </p:tgtEl>
                                      </p:cBhvr>
                                    </p:animEffect>
                                  </p:childTnLst>
                                </p:cTn>
                              </p:par>
                              <p:par>
                                <p:cTn id="37" presetID="22" presetClass="entr" presetSubtype="8" fill="hold" nodeType="withEffect">
                                  <p:stCondLst>
                                    <p:cond delay="1200"/>
                                  </p:stCondLst>
                                  <p:childTnLst>
                                    <p:set>
                                      <p:cBhvr>
                                        <p:cTn id="38" dur="1" fill="hold">
                                          <p:stCondLst>
                                            <p:cond delay="0"/>
                                          </p:stCondLst>
                                        </p:cTn>
                                        <p:tgtEl>
                                          <p:spTgt spid="12"/>
                                        </p:tgtEl>
                                        <p:attrNameLst>
                                          <p:attrName>style.visibility</p:attrName>
                                        </p:attrNameLst>
                                      </p:cBhvr>
                                      <p:to>
                                        <p:strVal val="visible"/>
                                      </p:to>
                                    </p:set>
                                    <p:animEffect>
                                      <p:cBhvr>
                                        <p:cTn id="39" dur="500"/>
                                        <p:tgtEl>
                                          <p:spTgt spid="12"/>
                                        </p:tgtEl>
                                      </p:cBhvr>
                                    </p:animEffect>
                                  </p:childTnLst>
                                </p:cTn>
                              </p:par>
                              <p:par>
                                <p:cTn id="40" presetID="22" presetClass="entr" presetSubtype="1" fill="hold" grpId="0" nodeType="withEffect">
                                  <p:stCondLst>
                                    <p:cond delay="1200"/>
                                  </p:stCondLst>
                                  <p:childTnLst>
                                    <p:set>
                                      <p:cBhvr>
                                        <p:cTn id="41" dur="1" fill="hold">
                                          <p:stCondLst>
                                            <p:cond delay="0"/>
                                          </p:stCondLst>
                                        </p:cTn>
                                        <p:tgtEl>
                                          <p:spTgt spid="19508"/>
                                        </p:tgtEl>
                                        <p:attrNameLst>
                                          <p:attrName>style.visibility</p:attrName>
                                        </p:attrNameLst>
                                      </p:cBhvr>
                                      <p:to>
                                        <p:strVal val="visible"/>
                                      </p:to>
                                    </p:set>
                                    <p:animEffect>
                                      <p:cBhvr>
                                        <p:cTn id="42" dur="500"/>
                                        <p:tgtEl>
                                          <p:spTgt spid="19508"/>
                                        </p:tgtEl>
                                      </p:cBhvr>
                                    </p:animEffect>
                                  </p:childTnLst>
                                </p:cTn>
                              </p:par>
                            </p:childTnLst>
                          </p:cTn>
                        </p:par>
                        <p:par>
                          <p:cTn id="43" fill="hold">
                            <p:stCondLst>
                              <p:cond delay="1300"/>
                            </p:stCondLst>
                            <p:childTnLst>
                              <p:par>
                                <p:cTn id="44" presetID="10" presetClass="entr" presetSubtype="0" fill="hold" grpId="0"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p:cBhvr>
                                        <p:cTn id="46" dur="500"/>
                                        <p:tgtEl>
                                          <p:spTgt spid="87"/>
                                        </p:tgtEl>
                                      </p:cBhvr>
                                    </p:animEffect>
                                  </p:childTnLst>
                                </p:cTn>
                              </p:par>
                              <p:par>
                                <p:cTn id="47" presetID="42" presetClass="entr" presetSubtype="0" fill="hold" nodeType="withEffect">
                                  <p:stCondLst>
                                    <p:cond delay="200"/>
                                  </p:stCondLst>
                                  <p:childTnLst>
                                    <p:set>
                                      <p:cBhvr>
                                        <p:cTn id="48" dur="1" fill="hold">
                                          <p:stCondLst>
                                            <p:cond delay="0"/>
                                          </p:stCondLst>
                                        </p:cTn>
                                        <p:tgtEl>
                                          <p:spTgt spid="88"/>
                                        </p:tgtEl>
                                        <p:attrNameLst>
                                          <p:attrName>style.visibility</p:attrName>
                                        </p:attrNameLst>
                                      </p:cBhvr>
                                      <p:to>
                                        <p:strVal val="visible"/>
                                      </p:to>
                                    </p:set>
                                    <p:animEffect>
                                      <p:cBhvr>
                                        <p:cTn id="49" dur="300"/>
                                        <p:tgtEl>
                                          <p:spTgt spid="88"/>
                                        </p:tgtEl>
                                      </p:cBhvr>
                                    </p:animEffect>
                                    <p:anim calcmode="lin" valueType="num">
                                      <p:cBhvr>
                                        <p:cTn id="50" dur="300" fill="hold"/>
                                        <p:tgtEl>
                                          <p:spTgt spid="88"/>
                                        </p:tgtEl>
                                        <p:attrNameLst>
                                          <p:attrName>ppt_x</p:attrName>
                                        </p:attrNameLst>
                                      </p:cBhvr>
                                      <p:tavLst>
                                        <p:tav tm="0">
                                          <p:val>
                                            <p:strVal val="#ppt_x"/>
                                          </p:val>
                                        </p:tav>
                                        <p:tav tm="100000">
                                          <p:val>
                                            <p:strVal val="#ppt_x"/>
                                          </p:val>
                                        </p:tav>
                                      </p:tavLst>
                                    </p:anim>
                                    <p:anim calcmode="lin" valueType="num">
                                      <p:cBhvr>
                                        <p:cTn id="51" dur="300" fill="hold"/>
                                        <p:tgtEl>
                                          <p:spTgt spid="88"/>
                                        </p:tgtEl>
                                        <p:attrNameLst>
                                          <p:attrName>ppt_y</p:attrName>
                                        </p:attrNameLst>
                                      </p:cBhvr>
                                      <p:tavLst>
                                        <p:tav tm="0">
                                          <p:val>
                                            <p:strVal val="#ppt_y+.1"/>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86"/>
                                        </p:tgtEl>
                                        <p:attrNameLst>
                                          <p:attrName>style.visibility</p:attrName>
                                        </p:attrNameLst>
                                      </p:cBhvr>
                                      <p:to>
                                        <p:strVal val="visible"/>
                                      </p:to>
                                    </p:set>
                                    <p:animEffect>
                                      <p:cBhvr>
                                        <p:cTn id="54" dur="500"/>
                                        <p:tgtEl>
                                          <p:spTgt spid="8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470"/>
                                        </p:tgtEl>
                                        <p:attrNameLst>
                                          <p:attrName>style.visibility</p:attrName>
                                        </p:attrNameLst>
                                      </p:cBhvr>
                                      <p:to>
                                        <p:strVal val="visible"/>
                                      </p:to>
                                    </p:set>
                                    <p:animEffect transition="in" filter="fade">
                                      <p:cBhvr>
                                        <p:cTn id="57" dur="500"/>
                                        <p:tgtEl>
                                          <p:spTgt spid="1847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p:bldP spid="19471" grpId="0" bldLvl="0" autoUpdateAnimBg="0"/>
      <p:bldP spid="19472" grpId="0" bldLvl="0" animBg="1" autoUpdateAnimBg="0"/>
      <p:bldP spid="19486" grpId="0" bldLvl="0" autoUpdateAnimBg="0"/>
      <p:bldP spid="19487" grpId="0" bldLvl="0" animBg="1" autoUpdateAnimBg="0"/>
      <p:bldP spid="19504" grpId="0" bldLvl="0" autoUpdateAnimBg="0"/>
      <p:bldP spid="19508" grpId="0" bldLvl="0" autoUpdateAnimBg="0"/>
      <p:bldP spid="18470" grpId="0"/>
      <p:bldP spid="86" grpId="0" bldLvl="0" autoUpdateAnimBg="0"/>
      <p:bldP spid="87" grpId="0" bldLvl="0" animBg="1" autoUpdateAnimBg="0"/>
      <p:bldP spid="1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p:nvPr/>
        </p:nvSpPr>
        <p:spPr>
          <a:xfrm>
            <a:off x="2701292" y="4108607"/>
            <a:ext cx="6434649" cy="1224280"/>
          </a:xfrm>
          <a:prstGeom prst="ellipse">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accent6">
                    <a:lumMod val="75000"/>
                  </a:schemeClr>
                </a:solidFill>
              </a:rPr>
              <a:t>大螺旋</a:t>
            </a:r>
            <a:endParaRPr lang="zh-CN" altLang="en-US" b="1" dirty="0">
              <a:solidFill>
                <a:schemeClr val="accent6">
                  <a:lumMod val="75000"/>
                </a:schemeClr>
              </a:solidFill>
            </a:endParaRPr>
          </a:p>
          <a:p>
            <a:pPr algn="ctr"/>
            <a:r>
              <a:rPr lang="zh-CN" altLang="en-US" b="1" dirty="0">
                <a:solidFill>
                  <a:schemeClr val="accent6">
                    <a:lumMod val="75000"/>
                  </a:schemeClr>
                </a:solidFill>
              </a:rPr>
              <a:t>（三年一周期，周期性诊断报告）</a:t>
            </a:r>
            <a:endParaRPr lang="zh-CN" altLang="en-US" b="1" dirty="0">
              <a:solidFill>
                <a:schemeClr val="accent6">
                  <a:lumMod val="75000"/>
                </a:schemeClr>
              </a:solidFill>
            </a:endParaRPr>
          </a:p>
        </p:txBody>
      </p:sp>
      <p:pic>
        <p:nvPicPr>
          <p:cNvPr id="118" name="图片 117" descr="5Q8NO@D0{2G[}HW%E398)3H"/>
          <p:cNvPicPr>
            <a:picLocks noChangeAspect="1"/>
          </p:cNvPicPr>
          <p:nvPr/>
        </p:nvPicPr>
        <p:blipFill>
          <a:blip r:embed="rId1" cstate="print"/>
          <a:stretch>
            <a:fillRect/>
          </a:stretch>
        </p:blipFill>
        <p:spPr>
          <a:xfrm rot="10800000">
            <a:off x="9001287" y="4650263"/>
            <a:ext cx="387027" cy="113665"/>
          </a:xfrm>
          <a:prstGeom prst="rect">
            <a:avLst/>
          </a:prstGeom>
        </p:spPr>
      </p:pic>
      <p:sp>
        <p:nvSpPr>
          <p:cNvPr id="113" name="椭圆 112"/>
          <p:cNvSpPr/>
          <p:nvPr/>
        </p:nvSpPr>
        <p:spPr>
          <a:xfrm>
            <a:off x="6772279" y="1958497"/>
            <a:ext cx="2759158" cy="1214120"/>
          </a:xfrm>
          <a:prstGeom prst="ellipse">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6600"/>
                </a:solidFill>
              </a:rPr>
              <a:t>小螺旋</a:t>
            </a:r>
            <a:endParaRPr lang="zh-CN" altLang="en-US" b="1" dirty="0">
              <a:solidFill>
                <a:srgbClr val="FF6600"/>
              </a:solidFill>
            </a:endParaRPr>
          </a:p>
          <a:p>
            <a:pPr algn="ctr"/>
            <a:r>
              <a:rPr lang="zh-CN" altLang="en-US" b="1" dirty="0">
                <a:solidFill>
                  <a:srgbClr val="FF6600"/>
                </a:solidFill>
              </a:rPr>
              <a:t>（</a:t>
            </a:r>
            <a:r>
              <a:rPr lang="zh-CN" altLang="en-US" sz="1200" b="1" dirty="0">
                <a:solidFill>
                  <a:srgbClr val="FF6600"/>
                </a:solidFill>
              </a:rPr>
              <a:t>年度监测数据</a:t>
            </a:r>
            <a:r>
              <a:rPr lang="zh-CN" altLang="en-US" b="1" dirty="0">
                <a:solidFill>
                  <a:srgbClr val="FF6600"/>
                </a:solidFill>
                <a:sym typeface="+mn-ea"/>
              </a:rPr>
              <a:t>）</a:t>
            </a:r>
            <a:endParaRPr lang="zh-CN" altLang="en-US" b="1" dirty="0">
              <a:solidFill>
                <a:srgbClr val="FF6600"/>
              </a:solidFill>
              <a:sym typeface="+mn-ea"/>
            </a:endParaRPr>
          </a:p>
        </p:txBody>
      </p:sp>
      <p:sp>
        <p:nvSpPr>
          <p:cNvPr id="68" name="圆角矩形 67"/>
          <p:cNvSpPr/>
          <p:nvPr/>
        </p:nvSpPr>
        <p:spPr>
          <a:xfrm>
            <a:off x="9001285" y="3459638"/>
            <a:ext cx="1346551"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实施</a:t>
            </a:r>
            <a:endParaRPr lang="zh-CN" altLang="en-US" sz="2000" b="1"/>
          </a:p>
        </p:txBody>
      </p:sp>
      <p:sp>
        <p:nvSpPr>
          <p:cNvPr id="72" name="圆角矩形 71"/>
          <p:cNvSpPr/>
          <p:nvPr/>
        </p:nvSpPr>
        <p:spPr>
          <a:xfrm>
            <a:off x="8871712" y="5450998"/>
            <a:ext cx="1661593"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专业自诊</a:t>
            </a:r>
            <a:endParaRPr lang="zh-CN" altLang="en-US" sz="2000" b="1" dirty="0"/>
          </a:p>
        </p:txBody>
      </p:sp>
      <p:sp>
        <p:nvSpPr>
          <p:cNvPr id="73" name="圆角矩形 72"/>
          <p:cNvSpPr/>
          <p:nvPr/>
        </p:nvSpPr>
        <p:spPr>
          <a:xfrm>
            <a:off x="600166" y="5450998"/>
            <a:ext cx="1921587"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专业规划</a:t>
            </a:r>
            <a:endParaRPr lang="zh-CN" altLang="en-US" sz="2000" b="1"/>
          </a:p>
        </p:txBody>
      </p:sp>
      <p:sp>
        <p:nvSpPr>
          <p:cNvPr id="74" name="圆角矩形 73"/>
          <p:cNvSpPr/>
          <p:nvPr/>
        </p:nvSpPr>
        <p:spPr>
          <a:xfrm>
            <a:off x="3332223" y="5450998"/>
            <a:ext cx="1996960"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持续改进</a:t>
            </a:r>
            <a:endParaRPr lang="zh-CN" altLang="en-US" sz="2000" b="1"/>
          </a:p>
        </p:txBody>
      </p:sp>
      <p:sp>
        <p:nvSpPr>
          <p:cNvPr id="75" name="圆角矩形 74"/>
          <p:cNvSpPr/>
          <p:nvPr/>
        </p:nvSpPr>
        <p:spPr>
          <a:xfrm>
            <a:off x="6139655" y="5450998"/>
            <a:ext cx="1921587"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改进计划</a:t>
            </a:r>
            <a:endParaRPr lang="zh-CN" altLang="en-US" sz="2000" b="1"/>
          </a:p>
        </p:txBody>
      </p:sp>
      <p:sp>
        <p:nvSpPr>
          <p:cNvPr id="76" name="圆角矩形 75"/>
          <p:cNvSpPr/>
          <p:nvPr/>
        </p:nvSpPr>
        <p:spPr>
          <a:xfrm>
            <a:off x="1016833" y="4455953"/>
            <a:ext cx="1346551"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资讯</a:t>
            </a:r>
            <a:endParaRPr lang="zh-CN" altLang="en-US" sz="2000" b="1"/>
          </a:p>
        </p:txBody>
      </p:sp>
      <p:sp>
        <p:nvSpPr>
          <p:cNvPr id="81" name="圆角矩形 80"/>
          <p:cNvSpPr/>
          <p:nvPr/>
        </p:nvSpPr>
        <p:spPr>
          <a:xfrm>
            <a:off x="5654388" y="1143793"/>
            <a:ext cx="1996960"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FFF00"/>
                </a:solidFill>
              </a:rPr>
              <a:t>发布预警</a:t>
            </a:r>
            <a:endParaRPr lang="zh-CN" altLang="en-US" sz="2000" b="1" dirty="0">
              <a:solidFill>
                <a:srgbClr val="FFFF00"/>
              </a:solidFill>
            </a:endParaRPr>
          </a:p>
        </p:txBody>
      </p:sp>
      <p:sp>
        <p:nvSpPr>
          <p:cNvPr id="82" name="圆角矩形 81"/>
          <p:cNvSpPr/>
          <p:nvPr/>
        </p:nvSpPr>
        <p:spPr>
          <a:xfrm>
            <a:off x="8741292" y="1143793"/>
            <a:ext cx="1921587"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数据分析</a:t>
            </a:r>
            <a:endParaRPr lang="zh-CN" altLang="en-US" sz="2000" b="1"/>
          </a:p>
        </p:txBody>
      </p:sp>
      <p:sp>
        <p:nvSpPr>
          <p:cNvPr id="83" name="圆角矩形 82"/>
          <p:cNvSpPr/>
          <p:nvPr/>
        </p:nvSpPr>
        <p:spPr>
          <a:xfrm>
            <a:off x="5654388" y="2250598"/>
            <a:ext cx="1768300"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调整改进</a:t>
            </a:r>
            <a:endParaRPr lang="zh-CN" altLang="en-US" sz="2000" b="1"/>
          </a:p>
        </p:txBody>
      </p:sp>
      <p:sp>
        <p:nvSpPr>
          <p:cNvPr id="84" name="圆角矩形 83"/>
          <p:cNvSpPr/>
          <p:nvPr/>
        </p:nvSpPr>
        <p:spPr>
          <a:xfrm>
            <a:off x="9146104" y="2250598"/>
            <a:ext cx="1201733"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FFF00"/>
                </a:solidFill>
              </a:rPr>
              <a:t>监测</a:t>
            </a:r>
            <a:endParaRPr lang="zh-CN" altLang="en-US" sz="2000" b="1" dirty="0">
              <a:solidFill>
                <a:srgbClr val="FFFF00"/>
              </a:solidFill>
            </a:endParaRPr>
          </a:p>
        </p:txBody>
      </p:sp>
      <p:sp>
        <p:nvSpPr>
          <p:cNvPr id="88" name="虚尾箭头 87"/>
          <p:cNvSpPr/>
          <p:nvPr/>
        </p:nvSpPr>
        <p:spPr>
          <a:xfrm rot="5400000">
            <a:off x="9019876" y="4559407"/>
            <a:ext cx="1479550"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虚尾箭头 88"/>
          <p:cNvSpPr/>
          <p:nvPr/>
        </p:nvSpPr>
        <p:spPr>
          <a:xfrm rot="10800000">
            <a:off x="5329183" y="5554402"/>
            <a:ext cx="768127"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虚尾箭头 89"/>
          <p:cNvSpPr/>
          <p:nvPr/>
        </p:nvSpPr>
        <p:spPr>
          <a:xfrm rot="10800000">
            <a:off x="2564097" y="5554402"/>
            <a:ext cx="768127"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虚尾箭头 90"/>
          <p:cNvSpPr/>
          <p:nvPr/>
        </p:nvSpPr>
        <p:spPr>
          <a:xfrm rot="10800000">
            <a:off x="8061241" y="5555037"/>
            <a:ext cx="768127"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虚尾箭头 91"/>
          <p:cNvSpPr/>
          <p:nvPr/>
        </p:nvSpPr>
        <p:spPr>
          <a:xfrm rot="16200000">
            <a:off x="1262310" y="5035975"/>
            <a:ext cx="527050"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虚尾箭头 92"/>
          <p:cNvSpPr/>
          <p:nvPr/>
        </p:nvSpPr>
        <p:spPr>
          <a:xfrm rot="16200000">
            <a:off x="1264110" y="4036485"/>
            <a:ext cx="522605" cy="216000"/>
          </a:xfrm>
          <a:prstGeom prst="stripedRightArrow">
            <a:avLst>
              <a:gd name="adj1" fmla="val 50000"/>
              <a:gd name="adj2" fmla="val 56911"/>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虚尾箭头 93"/>
          <p:cNvSpPr/>
          <p:nvPr/>
        </p:nvSpPr>
        <p:spPr>
          <a:xfrm rot="16200000">
            <a:off x="9305122" y="2947142"/>
            <a:ext cx="762635"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虚尾箭头 94"/>
          <p:cNvSpPr/>
          <p:nvPr/>
        </p:nvSpPr>
        <p:spPr>
          <a:xfrm rot="16200000">
            <a:off x="9297702" y="1800967"/>
            <a:ext cx="682625" cy="216000"/>
          </a:xfrm>
          <a:prstGeom prst="stripedRightArrow">
            <a:avLst>
              <a:gd name="adj1" fmla="val 36470"/>
              <a:gd name="adj2" fmla="val 50000"/>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虚尾箭头 95"/>
          <p:cNvSpPr/>
          <p:nvPr/>
        </p:nvSpPr>
        <p:spPr>
          <a:xfrm rot="5400000">
            <a:off x="6322755" y="1800650"/>
            <a:ext cx="681355"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虚尾箭头 96"/>
          <p:cNvSpPr/>
          <p:nvPr/>
        </p:nvSpPr>
        <p:spPr>
          <a:xfrm rot="5400000">
            <a:off x="6273437" y="2937300"/>
            <a:ext cx="781685"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虚尾箭头 99"/>
          <p:cNvSpPr/>
          <p:nvPr/>
        </p:nvSpPr>
        <p:spPr>
          <a:xfrm rot="10800000">
            <a:off x="7650501" y="1233862"/>
            <a:ext cx="1048446"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圆角矩形 100"/>
          <p:cNvSpPr/>
          <p:nvPr/>
        </p:nvSpPr>
        <p:spPr>
          <a:xfrm>
            <a:off x="729740" y="3436778"/>
            <a:ext cx="1921587"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建设目标</a:t>
            </a:r>
            <a:endParaRPr lang="zh-CN" altLang="en-US" sz="2000" b="1"/>
          </a:p>
        </p:txBody>
      </p:sp>
      <p:sp>
        <p:nvSpPr>
          <p:cNvPr id="102" name="圆角矩形 101"/>
          <p:cNvSpPr/>
          <p:nvPr/>
        </p:nvSpPr>
        <p:spPr>
          <a:xfrm>
            <a:off x="3461797" y="3436778"/>
            <a:ext cx="1996960"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建设标准</a:t>
            </a:r>
            <a:endParaRPr lang="zh-CN" altLang="en-US" sz="2000" b="1"/>
          </a:p>
        </p:txBody>
      </p:sp>
      <p:sp>
        <p:nvSpPr>
          <p:cNvPr id="103" name="圆角矩形 102"/>
          <p:cNvSpPr/>
          <p:nvPr/>
        </p:nvSpPr>
        <p:spPr>
          <a:xfrm>
            <a:off x="6269228" y="3436778"/>
            <a:ext cx="1921587" cy="42354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建设计划</a:t>
            </a:r>
            <a:endParaRPr lang="zh-CN" altLang="en-US" sz="2000" b="1"/>
          </a:p>
        </p:txBody>
      </p:sp>
      <p:sp>
        <p:nvSpPr>
          <p:cNvPr id="104" name="虚尾箭头 103"/>
          <p:cNvSpPr/>
          <p:nvPr/>
        </p:nvSpPr>
        <p:spPr>
          <a:xfrm>
            <a:off x="5501102" y="3541552"/>
            <a:ext cx="768127"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虚尾箭头 104"/>
          <p:cNvSpPr/>
          <p:nvPr/>
        </p:nvSpPr>
        <p:spPr>
          <a:xfrm flipV="1">
            <a:off x="2693671" y="3563777"/>
            <a:ext cx="768127"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虚尾箭头 105"/>
          <p:cNvSpPr/>
          <p:nvPr/>
        </p:nvSpPr>
        <p:spPr>
          <a:xfrm>
            <a:off x="8233160" y="3563777"/>
            <a:ext cx="768127" cy="216000"/>
          </a:xfrm>
          <a:prstGeom prst="stripedRightArrow">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9" name="直接箭头连接符 108"/>
          <p:cNvCxnSpPr>
            <a:stCxn id="107" idx="0"/>
            <a:endCxn id="107" idx="0"/>
          </p:cNvCxnSpPr>
          <p:nvPr/>
        </p:nvCxnSpPr>
        <p:spPr>
          <a:xfrm>
            <a:off x="5918616" y="4108607"/>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直接箭头连接符 114"/>
          <p:cNvCxnSpPr>
            <a:stCxn id="107" idx="7"/>
            <a:endCxn id="107" idx="7"/>
          </p:cNvCxnSpPr>
          <p:nvPr/>
        </p:nvCxnSpPr>
        <p:spPr>
          <a:xfrm>
            <a:off x="8193355" y="4287677"/>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7" name="图片 116" descr="5Q8NO@D0{2G[}HW%E398)3H"/>
          <p:cNvPicPr>
            <a:picLocks noChangeAspect="1"/>
          </p:cNvPicPr>
          <p:nvPr/>
        </p:nvPicPr>
        <p:blipFill>
          <a:blip r:embed="rId1" cstate="print"/>
          <a:stretch>
            <a:fillRect/>
          </a:stretch>
        </p:blipFill>
        <p:spPr>
          <a:xfrm rot="5160000">
            <a:off x="5904354" y="4051125"/>
            <a:ext cx="219075" cy="114330"/>
          </a:xfrm>
          <a:prstGeom prst="rect">
            <a:avLst/>
          </a:prstGeom>
        </p:spPr>
      </p:pic>
      <p:pic>
        <p:nvPicPr>
          <p:cNvPr id="119" name="图片 118" descr="5Q8NO@D0{2G[}HW%E398)3H"/>
          <p:cNvPicPr>
            <a:picLocks noChangeAspect="1"/>
          </p:cNvPicPr>
          <p:nvPr/>
        </p:nvPicPr>
        <p:blipFill>
          <a:blip r:embed="rId1" cstate="print"/>
          <a:stretch>
            <a:fillRect/>
          </a:stretch>
        </p:blipFill>
        <p:spPr>
          <a:xfrm rot="16200000">
            <a:off x="5775628" y="5232860"/>
            <a:ext cx="219075" cy="114330"/>
          </a:xfrm>
          <a:prstGeom prst="rect">
            <a:avLst/>
          </a:prstGeom>
        </p:spPr>
      </p:pic>
      <p:pic>
        <p:nvPicPr>
          <p:cNvPr id="120" name="图片 119" descr="5Q8NO@D0{2G[}HW%E398)3H"/>
          <p:cNvPicPr>
            <a:picLocks noChangeAspect="1"/>
          </p:cNvPicPr>
          <p:nvPr/>
        </p:nvPicPr>
        <p:blipFill>
          <a:blip r:embed="rId1" cstate="print"/>
          <a:stretch>
            <a:fillRect/>
          </a:stretch>
        </p:blipFill>
        <p:spPr>
          <a:xfrm>
            <a:off x="2693671" y="4677568"/>
            <a:ext cx="292176" cy="85725"/>
          </a:xfrm>
          <a:prstGeom prst="rect">
            <a:avLst/>
          </a:prstGeom>
        </p:spPr>
      </p:pic>
      <p:pic>
        <p:nvPicPr>
          <p:cNvPr id="121" name="图片 120" descr="5Q8NO@D0{2G[}HW%E398)3H"/>
          <p:cNvPicPr>
            <a:picLocks noChangeAspect="1"/>
          </p:cNvPicPr>
          <p:nvPr/>
        </p:nvPicPr>
        <p:blipFill>
          <a:blip r:embed="rId1" cstate="print"/>
          <a:stretch>
            <a:fillRect/>
          </a:stretch>
        </p:blipFill>
        <p:spPr>
          <a:xfrm rot="5400000">
            <a:off x="8162165" y="1926199"/>
            <a:ext cx="290195" cy="151593"/>
          </a:xfrm>
          <a:prstGeom prst="rect">
            <a:avLst/>
          </a:prstGeom>
        </p:spPr>
      </p:pic>
      <p:pic>
        <p:nvPicPr>
          <p:cNvPr id="122" name="图片 121" descr="5Q8NO@D0{2G[}HW%E398)3H"/>
          <p:cNvPicPr>
            <a:picLocks noChangeAspect="1"/>
          </p:cNvPicPr>
          <p:nvPr/>
        </p:nvPicPr>
        <p:blipFill>
          <a:blip r:embed="rId1" cstate="print"/>
          <a:stretch>
            <a:fillRect/>
          </a:stretch>
        </p:blipFill>
        <p:spPr>
          <a:xfrm rot="16200000">
            <a:off x="8193063" y="3081791"/>
            <a:ext cx="191135" cy="162602"/>
          </a:xfrm>
          <a:prstGeom prst="rect">
            <a:avLst/>
          </a:prstGeom>
        </p:spPr>
      </p:pic>
      <p:sp>
        <p:nvSpPr>
          <p:cNvPr id="45"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46" name="直接连接符 45"/>
          <p:cNvCxnSpPr>
            <a:cxnSpLocks noChangeShapeType="1"/>
          </p:cNvCxnSpPr>
          <p:nvPr/>
        </p:nvCxnSpPr>
        <p:spPr bwMode="auto">
          <a:xfrm>
            <a:off x="-11117" y="846139"/>
            <a:ext cx="9061032" cy="0"/>
          </a:xfrm>
          <a:prstGeom prst="line">
            <a:avLst/>
          </a:prstGeom>
          <a:noFill/>
          <a:ln w="9525">
            <a:solidFill>
              <a:srgbClr val="0070C0"/>
            </a:solidFill>
            <a:round/>
            <a:tailEnd type="oval" w="med" len="med"/>
          </a:ln>
        </p:spPr>
      </p:cxnSp>
      <p:cxnSp>
        <p:nvCxnSpPr>
          <p:cNvPr id="47" name="直接连接符 8"/>
          <p:cNvCxnSpPr>
            <a:cxnSpLocks noChangeShapeType="1"/>
          </p:cNvCxnSpPr>
          <p:nvPr/>
        </p:nvCxnSpPr>
        <p:spPr bwMode="auto">
          <a:xfrm flipV="1">
            <a:off x="5593519" y="260350"/>
            <a:ext cx="0" cy="585788"/>
          </a:xfrm>
          <a:prstGeom prst="line">
            <a:avLst/>
          </a:prstGeom>
          <a:noFill/>
          <a:ln w="9525">
            <a:solidFill>
              <a:srgbClr val="0070C0"/>
            </a:solidFill>
            <a:round/>
            <a:tailEnd type="oval" w="lg" len="lg"/>
          </a:ln>
        </p:spPr>
      </p:cxnSp>
      <p:sp>
        <p:nvSpPr>
          <p:cNvPr id="48"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smtClean="0">
                <a:solidFill>
                  <a:srgbClr val="0070C0"/>
                </a:solidFill>
                <a:latin typeface="Arial" panose="020B0604020202020204" pitchFamily="34" charset="0"/>
                <a:ea typeface="微软雅黑" panose="020B0503020204020204" pitchFamily="34" charset="-122"/>
              </a:rPr>
              <a:t>一、专业建设基本情况</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49" name="Text Box 25"/>
          <p:cNvSpPr txBox="1">
            <a:spLocks noChangeArrowheads="1"/>
          </p:cNvSpPr>
          <p:nvPr/>
        </p:nvSpPr>
        <p:spPr bwMode="auto">
          <a:xfrm>
            <a:off x="5737548" y="332656"/>
            <a:ext cx="4896543"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1.4 </a:t>
            </a:r>
            <a:r>
              <a:rPr lang="zh-CN" altLang="en-US" sz="2400" b="1" dirty="0" smtClean="0">
                <a:solidFill>
                  <a:srgbClr val="0070C0"/>
                </a:solidFill>
                <a:latin typeface="Arial" panose="020B0604020202020204" pitchFamily="34" charset="0"/>
                <a:ea typeface="微软雅黑" panose="020B0503020204020204" pitchFamily="34" charset="-122"/>
              </a:rPr>
              <a:t>专业诊改八字螺旋</a:t>
            </a:r>
            <a:endParaRPr lang="en-US" altLang="zh-CN" sz="2400" b="1" dirty="0">
              <a:solidFill>
                <a:srgbClr val="0070C0"/>
              </a:solidFill>
              <a:latin typeface="Arial" panose="020B0604020202020204" pitchFamily="34" charset="0"/>
              <a:ea typeface="微软雅黑" panose="020B0503020204020204" pitchFamily="34" charset="-122"/>
            </a:endParaRPr>
          </a:p>
        </p:txBody>
      </p:sp>
    </p:spTree>
    <p:custDataLst>
      <p:tags r:id="rId2"/>
    </p:custData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1875588" y="2254006"/>
            <a:ext cx="8444000" cy="2183106"/>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grpSp>
        <p:nvGrpSpPr>
          <p:cNvPr id="2" name="组合 41"/>
          <p:cNvGrpSpPr/>
          <p:nvPr/>
        </p:nvGrpSpPr>
        <p:grpSpPr>
          <a:xfrm>
            <a:off x="1129035" y="1196752"/>
            <a:ext cx="1728192" cy="1728192"/>
            <a:chOff x="1417067" y="908720"/>
            <a:chExt cx="1728192" cy="1728192"/>
          </a:xfrm>
        </p:grpSpPr>
        <p:grpSp>
          <p:nvGrpSpPr>
            <p:cNvPr id="3" name="组合 42"/>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5" name="椭圆 4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46" name="椭圆 4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44"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smtClean="0">
                  <a:solidFill>
                    <a:srgbClr val="0070C0"/>
                  </a:solidFill>
                  <a:latin typeface="Impact MT Std" pitchFamily="34" charset="0"/>
                  <a:ea typeface="微软雅黑" panose="020B0503020204020204" pitchFamily="34" charset="-122"/>
                  <a:sym typeface="微软雅黑" panose="020B0503020204020204" pitchFamily="34" charset="-122"/>
                </a:rPr>
                <a:t>2</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65" name="TextBox 7"/>
          <p:cNvSpPr>
            <a:spLocks noChangeArrowheads="1"/>
          </p:cNvSpPr>
          <p:nvPr/>
        </p:nvSpPr>
        <p:spPr bwMode="auto">
          <a:xfrm>
            <a:off x="2391377" y="3127809"/>
            <a:ext cx="7412420"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36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专业诊改过程</a:t>
            </a:r>
            <a:endParaRPr lang="zh-CN" altLang="en-US" sz="36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TextBox 78"/>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 name="组合 46"/>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8" name="椭圆 4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 name="组合 49"/>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1" name="椭圆 50"/>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 name="组合 55"/>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7" name="椭圆 56"/>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7" name="组合 58"/>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0" name="椭圆 59"/>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 name="组合 61"/>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63" name="椭圆 6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1000"/>
                                        <p:tgtEl>
                                          <p:spTgt spid="4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75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75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6" fill="hold" nodeType="withEffect">
                                  <p:stCondLst>
                                    <p:cond delay="7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75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1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5" grpId="0"/>
      <p:bldP spid="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p:cNvSpPr>
            <a:spLocks noChangeArrowheads="1"/>
          </p:cNvSpPr>
          <p:nvPr/>
        </p:nvSpPr>
        <p:spPr bwMode="auto">
          <a:xfrm>
            <a:off x="-14294" y="404814"/>
            <a:ext cx="1488069" cy="441325"/>
          </a:xfrm>
          <a:custGeom>
            <a:avLst/>
            <a:gdLst>
              <a:gd name="T0" fmla="*/ 0 w 1224136"/>
              <a:gd name="T1" fmla="*/ 0 h 432048"/>
              <a:gd name="T2" fmla="*/ 2211994 w 1224136"/>
              <a:gd name="T3" fmla="*/ 0 h 432048"/>
              <a:gd name="T4" fmla="*/ 2668855 w 1224136"/>
              <a:gd name="T5" fmla="*/ 470369 h 432048"/>
              <a:gd name="T6" fmla="*/ 0 w 1224136"/>
              <a:gd name="T7" fmla="*/ 470369 h 432048"/>
              <a:gd name="T8" fmla="*/ 0 w 1224136"/>
              <a:gd name="T9" fmla="*/ 0 h 432048"/>
              <a:gd name="T10" fmla="*/ 0 60000 65536"/>
              <a:gd name="T11" fmla="*/ 0 60000 65536"/>
              <a:gd name="T12" fmla="*/ 0 60000 65536"/>
              <a:gd name="T13" fmla="*/ 0 60000 65536"/>
              <a:gd name="T14" fmla="*/ 0 60000 65536"/>
              <a:gd name="T15" fmla="*/ 0 w 1224136"/>
              <a:gd name="T16" fmla="*/ 0 h 432048"/>
              <a:gd name="T17" fmla="*/ 1224136 w 1224136"/>
              <a:gd name="T18" fmla="*/ 432048 h 432048"/>
            </a:gdLst>
            <a:ahLst/>
            <a:cxnLst>
              <a:cxn ang="T10">
                <a:pos x="T0" y="T1"/>
              </a:cxn>
              <a:cxn ang="T11">
                <a:pos x="T2" y="T3"/>
              </a:cxn>
              <a:cxn ang="T12">
                <a:pos x="T4" y="T5"/>
              </a:cxn>
              <a:cxn ang="T13">
                <a:pos x="T6" y="T7"/>
              </a:cxn>
              <a:cxn ang="T14">
                <a:pos x="T8" y="T9"/>
              </a:cxn>
            </a:cxnLst>
            <a:rect l="T15" t="T16" r="T17" b="T18"/>
            <a:pathLst>
              <a:path w="1224136" h="432048">
                <a:moveTo>
                  <a:pt x="0" y="0"/>
                </a:moveTo>
                <a:lnTo>
                  <a:pt x="1014586" y="0"/>
                </a:lnTo>
                <a:lnTo>
                  <a:pt x="1224136" y="432048"/>
                </a:lnTo>
                <a:lnTo>
                  <a:pt x="0" y="432048"/>
                </a:lnTo>
                <a:lnTo>
                  <a:pt x="0" y="0"/>
                </a:lnTo>
                <a:close/>
              </a:path>
            </a:pathLst>
          </a:custGeom>
          <a:solidFill>
            <a:srgbClr val="0070C0"/>
          </a:solidFill>
          <a:ln w="25400">
            <a:noFill/>
            <a:round/>
          </a:ln>
          <a:effectLst>
            <a:outerShdw blurRad="50800" dist="38100" dir="2700000" algn="tl" rotWithShape="0">
              <a:prstClr val="black">
                <a:alpha val="40000"/>
              </a:prstClr>
            </a:outerShdw>
          </a:effectLst>
        </p:spPr>
        <p:txBody>
          <a:bodyPr/>
          <a:lstStyle/>
          <a:p>
            <a:endParaRPr lang="zh-CN" altLang="en-US">
              <a:effectLst>
                <a:outerShdw blurRad="50800" dist="38100" dir="2700000" algn="tl" rotWithShape="0">
                  <a:prstClr val="black">
                    <a:alpha val="40000"/>
                  </a:prstClr>
                </a:outerShdw>
              </a:effectLst>
            </a:endParaRPr>
          </a:p>
        </p:txBody>
      </p:sp>
      <p:cxnSp>
        <p:nvCxnSpPr>
          <p:cNvPr id="12" name="直接连接符 11"/>
          <p:cNvCxnSpPr>
            <a:cxnSpLocks noChangeShapeType="1"/>
          </p:cNvCxnSpPr>
          <p:nvPr/>
        </p:nvCxnSpPr>
        <p:spPr bwMode="auto">
          <a:xfrm>
            <a:off x="-11117" y="846139"/>
            <a:ext cx="9061032" cy="0"/>
          </a:xfrm>
          <a:prstGeom prst="line">
            <a:avLst/>
          </a:prstGeom>
          <a:noFill/>
          <a:ln w="9525">
            <a:solidFill>
              <a:srgbClr val="0070C0"/>
            </a:solidFill>
            <a:round/>
            <a:tailEnd type="oval" w="med" len="med"/>
          </a:ln>
        </p:spPr>
      </p:cxnSp>
      <p:cxnSp>
        <p:nvCxnSpPr>
          <p:cNvPr id="14" name="直接连接符 8"/>
          <p:cNvCxnSpPr>
            <a:cxnSpLocks noChangeShapeType="1"/>
          </p:cNvCxnSpPr>
          <p:nvPr/>
        </p:nvCxnSpPr>
        <p:spPr bwMode="auto">
          <a:xfrm flipV="1">
            <a:off x="4801443" y="260350"/>
            <a:ext cx="0" cy="585788"/>
          </a:xfrm>
          <a:prstGeom prst="line">
            <a:avLst/>
          </a:prstGeom>
          <a:noFill/>
          <a:ln w="9525">
            <a:solidFill>
              <a:srgbClr val="0070C0"/>
            </a:solidFill>
            <a:round/>
            <a:tailEnd type="oval" w="lg" len="lg"/>
          </a:ln>
        </p:spPr>
      </p:cxnSp>
      <p:sp>
        <p:nvSpPr>
          <p:cNvPr id="15" name="Text Box 25"/>
          <p:cNvSpPr txBox="1">
            <a:spLocks noChangeArrowheads="1"/>
          </p:cNvSpPr>
          <p:nvPr/>
        </p:nvSpPr>
        <p:spPr bwMode="auto">
          <a:xfrm>
            <a:off x="1489075" y="257175"/>
            <a:ext cx="3888432" cy="523220"/>
          </a:xfrm>
          <a:prstGeom prst="rect">
            <a:avLst/>
          </a:prstGeom>
          <a:noFill/>
          <a:ln w="9525">
            <a:noFill/>
            <a:miter lim="800000"/>
          </a:ln>
        </p:spPr>
        <p:txBody>
          <a:bodyPr wrap="square">
            <a:spAutoFit/>
          </a:bodyPr>
          <a:lstStyle/>
          <a:p>
            <a:pPr>
              <a:spcBef>
                <a:spcPct val="50000"/>
              </a:spcBef>
            </a:pPr>
            <a:r>
              <a:rPr lang="zh-CN" altLang="en-US" sz="2800" b="1" dirty="0">
                <a:solidFill>
                  <a:srgbClr val="0070C0"/>
                </a:solidFill>
                <a:latin typeface="Arial" panose="020B0604020202020204" pitchFamily="34" charset="0"/>
                <a:ea typeface="微软雅黑" panose="020B0503020204020204" pitchFamily="34" charset="-122"/>
              </a:rPr>
              <a:t>二</a:t>
            </a:r>
            <a:r>
              <a:rPr lang="zh-CN" altLang="en-US" sz="2800" b="1" dirty="0" smtClean="0">
                <a:solidFill>
                  <a:srgbClr val="0070C0"/>
                </a:solidFill>
                <a:latin typeface="Arial" panose="020B0604020202020204" pitchFamily="34" charset="0"/>
                <a:ea typeface="微软雅黑" panose="020B0503020204020204" pitchFamily="34" charset="-122"/>
              </a:rPr>
              <a:t>、专业诊改过程</a:t>
            </a:r>
            <a:endParaRPr lang="en-US" altLang="zh-CN" sz="2800" b="1" dirty="0">
              <a:solidFill>
                <a:srgbClr val="0070C0"/>
              </a:solidFill>
              <a:latin typeface="Arial" panose="020B0604020202020204" pitchFamily="34" charset="0"/>
              <a:ea typeface="微软雅黑" panose="020B0503020204020204" pitchFamily="34" charset="-122"/>
            </a:endParaRPr>
          </a:p>
        </p:txBody>
      </p:sp>
      <p:sp>
        <p:nvSpPr>
          <p:cNvPr id="16" name="Text Box 25"/>
          <p:cNvSpPr txBox="1">
            <a:spLocks noChangeArrowheads="1"/>
          </p:cNvSpPr>
          <p:nvPr/>
        </p:nvSpPr>
        <p:spPr bwMode="auto">
          <a:xfrm>
            <a:off x="5089475" y="332656"/>
            <a:ext cx="3644996" cy="461665"/>
          </a:xfrm>
          <a:prstGeom prst="rect">
            <a:avLst/>
          </a:prstGeom>
          <a:noFill/>
          <a:ln w="9525">
            <a:noFill/>
            <a:miter lim="800000"/>
          </a:ln>
        </p:spPr>
        <p:txBody>
          <a:bodyPr wrap="square">
            <a:spAutoFit/>
          </a:bodyPr>
          <a:lstStyle/>
          <a:p>
            <a:pPr>
              <a:spcBef>
                <a:spcPct val="50000"/>
              </a:spcBef>
            </a:pPr>
            <a:r>
              <a:rPr lang="en-US" altLang="zh-CN" sz="2400" b="1" dirty="0" smtClean="0">
                <a:solidFill>
                  <a:srgbClr val="0070C0"/>
                </a:solidFill>
                <a:latin typeface="Arial" panose="020B0604020202020204" pitchFamily="34" charset="0"/>
                <a:ea typeface="微软雅黑" panose="020B0503020204020204" pitchFamily="34" charset="-122"/>
              </a:rPr>
              <a:t>2.1 </a:t>
            </a:r>
            <a:r>
              <a:rPr lang="zh-CN" altLang="en-US" sz="2400" b="1" dirty="0" smtClean="0">
                <a:solidFill>
                  <a:srgbClr val="0070C0"/>
                </a:solidFill>
                <a:latin typeface="Arial" panose="020B0604020202020204" pitchFamily="34" charset="0"/>
                <a:ea typeface="微软雅黑" panose="020B0503020204020204" pitchFamily="34" charset="-122"/>
              </a:rPr>
              <a:t>打造专业建设两链</a:t>
            </a:r>
            <a:endParaRPr lang="en-US" altLang="zh-CN" sz="2400" b="1" dirty="0">
              <a:solidFill>
                <a:srgbClr val="0070C0"/>
              </a:solidFill>
              <a:latin typeface="Arial" panose="020B0604020202020204" pitchFamily="34" charset="0"/>
              <a:ea typeface="微软雅黑" panose="020B0503020204020204" pitchFamily="34" charset="-122"/>
            </a:endParaRPr>
          </a:p>
        </p:txBody>
      </p:sp>
      <p:sp>
        <p:nvSpPr>
          <p:cNvPr id="33" name="圆角矩形 32"/>
          <p:cNvSpPr/>
          <p:nvPr/>
        </p:nvSpPr>
        <p:spPr>
          <a:xfrm>
            <a:off x="5877375" y="1885294"/>
            <a:ext cx="4056527" cy="4318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bg1"/>
                </a:solidFill>
                <a:latin typeface="+mn-ea"/>
              </a:rPr>
              <a:t>学校“十三五”事业发展规划</a:t>
            </a:r>
            <a:endParaRPr lang="zh-CN" altLang="en-US" b="1" dirty="0">
              <a:solidFill>
                <a:schemeClr val="bg1"/>
              </a:solidFill>
              <a:latin typeface="+mn-ea"/>
            </a:endParaRPr>
          </a:p>
        </p:txBody>
      </p:sp>
      <p:sp>
        <p:nvSpPr>
          <p:cNvPr id="34" name="圆角矩形 33"/>
          <p:cNvSpPr/>
          <p:nvPr/>
        </p:nvSpPr>
        <p:spPr>
          <a:xfrm>
            <a:off x="5877375" y="2574269"/>
            <a:ext cx="4056527" cy="43307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solidFill>
                  <a:schemeClr val="bg1"/>
                </a:solidFill>
                <a:latin typeface="+mn-ea"/>
              </a:rPr>
              <a:t>学校“十三五”专业建设规划</a:t>
            </a:r>
            <a:endParaRPr lang="zh-CN" altLang="en-US" b="1" dirty="0">
              <a:solidFill>
                <a:schemeClr val="bg1"/>
              </a:solidFill>
              <a:latin typeface="+mn-ea"/>
            </a:endParaRPr>
          </a:p>
        </p:txBody>
      </p:sp>
      <p:sp>
        <p:nvSpPr>
          <p:cNvPr id="35" name="圆角矩形 34"/>
          <p:cNvSpPr/>
          <p:nvPr/>
        </p:nvSpPr>
        <p:spPr>
          <a:xfrm>
            <a:off x="5877375" y="3264514"/>
            <a:ext cx="4056527" cy="4318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solidFill>
                  <a:schemeClr val="bg1"/>
                </a:solidFill>
                <a:latin typeface="+mn-ea"/>
              </a:rPr>
              <a:t>商学院</a:t>
            </a:r>
            <a:r>
              <a:rPr lang="zh-CN" altLang="en-US" b="1" dirty="0">
                <a:solidFill>
                  <a:schemeClr val="bg1"/>
                </a:solidFill>
                <a:latin typeface="+mn-ea"/>
              </a:rPr>
              <a:t>“十三五”事业发展规划</a:t>
            </a:r>
            <a:endParaRPr lang="zh-CN" altLang="en-US" b="1" dirty="0">
              <a:solidFill>
                <a:schemeClr val="bg1"/>
              </a:solidFill>
              <a:latin typeface="+mn-ea"/>
            </a:endParaRPr>
          </a:p>
        </p:txBody>
      </p:sp>
      <p:sp>
        <p:nvSpPr>
          <p:cNvPr id="36" name="圆角矩形 35"/>
          <p:cNvSpPr/>
          <p:nvPr/>
        </p:nvSpPr>
        <p:spPr>
          <a:xfrm>
            <a:off x="5877375" y="3953489"/>
            <a:ext cx="4056527" cy="4318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solidFill>
                  <a:schemeClr val="bg1"/>
                </a:solidFill>
                <a:latin typeface="+mn-ea"/>
              </a:rPr>
              <a:t>会计专业</a:t>
            </a:r>
            <a:r>
              <a:rPr lang="zh-CN" altLang="en-US" b="1" dirty="0">
                <a:solidFill>
                  <a:schemeClr val="bg1"/>
                </a:solidFill>
                <a:latin typeface="+mn-ea"/>
              </a:rPr>
              <a:t>建设规划</a:t>
            </a:r>
            <a:endParaRPr lang="zh-CN" altLang="en-US" b="1" dirty="0">
              <a:solidFill>
                <a:schemeClr val="bg1"/>
              </a:solidFill>
              <a:latin typeface="+mn-ea"/>
            </a:endParaRPr>
          </a:p>
        </p:txBody>
      </p:sp>
      <p:sp>
        <p:nvSpPr>
          <p:cNvPr id="37" name="圆角矩形 36"/>
          <p:cNvSpPr/>
          <p:nvPr/>
        </p:nvSpPr>
        <p:spPr>
          <a:xfrm>
            <a:off x="4297387" y="5106783"/>
            <a:ext cx="1920317" cy="69848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bg1"/>
                </a:solidFill>
                <a:latin typeface="+mn-ea"/>
              </a:rPr>
              <a:t>2016</a:t>
            </a:r>
            <a:r>
              <a:rPr lang="zh-CN" altLang="en-US" b="1" dirty="0">
                <a:solidFill>
                  <a:schemeClr val="bg1"/>
                </a:solidFill>
                <a:latin typeface="+mn-ea"/>
              </a:rPr>
              <a:t>年度</a:t>
            </a:r>
            <a:endParaRPr lang="en-US" altLang="zh-CN" b="1" dirty="0">
              <a:solidFill>
                <a:schemeClr val="bg1"/>
              </a:solidFill>
              <a:latin typeface="+mn-ea"/>
            </a:endParaRPr>
          </a:p>
          <a:p>
            <a:pPr algn="ctr">
              <a:defRPr/>
            </a:pPr>
            <a:r>
              <a:rPr lang="zh-CN" altLang="en-US" b="1" dirty="0">
                <a:solidFill>
                  <a:schemeClr val="bg1"/>
                </a:solidFill>
                <a:latin typeface="+mn-ea"/>
              </a:rPr>
              <a:t>建设目标</a:t>
            </a:r>
            <a:endParaRPr lang="zh-CN" altLang="en-US" b="1" dirty="0">
              <a:solidFill>
                <a:schemeClr val="bg1"/>
              </a:solidFill>
              <a:latin typeface="+mn-ea"/>
            </a:endParaRPr>
          </a:p>
        </p:txBody>
      </p:sp>
      <p:sp>
        <p:nvSpPr>
          <p:cNvPr id="38" name="圆角矩形 37"/>
          <p:cNvSpPr/>
          <p:nvPr/>
        </p:nvSpPr>
        <p:spPr>
          <a:xfrm>
            <a:off x="6890976" y="5106783"/>
            <a:ext cx="1920316" cy="69848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bg1"/>
                </a:solidFill>
                <a:latin typeface="+mn-ea"/>
              </a:rPr>
              <a:t>2017</a:t>
            </a:r>
            <a:r>
              <a:rPr lang="zh-CN" altLang="en-US" b="1" dirty="0">
                <a:solidFill>
                  <a:schemeClr val="bg1"/>
                </a:solidFill>
                <a:latin typeface="+mn-ea"/>
              </a:rPr>
              <a:t>年度</a:t>
            </a:r>
            <a:endParaRPr lang="en-US" altLang="zh-CN" b="1" dirty="0">
              <a:solidFill>
                <a:schemeClr val="bg1"/>
              </a:solidFill>
              <a:latin typeface="+mn-ea"/>
            </a:endParaRPr>
          </a:p>
          <a:p>
            <a:pPr algn="ctr">
              <a:defRPr/>
            </a:pPr>
            <a:r>
              <a:rPr lang="zh-CN" altLang="en-US" b="1" dirty="0">
                <a:solidFill>
                  <a:schemeClr val="bg1"/>
                </a:solidFill>
                <a:latin typeface="+mn-ea"/>
              </a:rPr>
              <a:t>建设目标</a:t>
            </a:r>
            <a:endParaRPr lang="zh-CN" altLang="en-US" b="1" dirty="0">
              <a:solidFill>
                <a:schemeClr val="bg1"/>
              </a:solidFill>
              <a:latin typeface="+mn-ea"/>
            </a:endParaRPr>
          </a:p>
        </p:txBody>
      </p:sp>
      <p:sp>
        <p:nvSpPr>
          <p:cNvPr id="39" name="圆角矩形 38"/>
          <p:cNvSpPr/>
          <p:nvPr/>
        </p:nvSpPr>
        <p:spPr>
          <a:xfrm>
            <a:off x="9579842" y="5113933"/>
            <a:ext cx="1920316" cy="69133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bg1"/>
                </a:solidFill>
                <a:latin typeface="+mn-ea"/>
              </a:rPr>
              <a:t>2018</a:t>
            </a:r>
            <a:r>
              <a:rPr lang="zh-CN" altLang="en-US" b="1" dirty="0">
                <a:solidFill>
                  <a:schemeClr val="bg1"/>
                </a:solidFill>
                <a:latin typeface="+mn-ea"/>
              </a:rPr>
              <a:t>年度</a:t>
            </a:r>
            <a:endParaRPr lang="en-US" altLang="zh-CN" b="1" dirty="0">
              <a:solidFill>
                <a:schemeClr val="bg1"/>
              </a:solidFill>
              <a:latin typeface="+mn-ea"/>
            </a:endParaRPr>
          </a:p>
          <a:p>
            <a:pPr algn="ctr">
              <a:defRPr/>
            </a:pPr>
            <a:r>
              <a:rPr lang="zh-CN" altLang="en-US" b="1" dirty="0">
                <a:solidFill>
                  <a:schemeClr val="bg1"/>
                </a:solidFill>
                <a:latin typeface="+mn-ea"/>
              </a:rPr>
              <a:t>建设目标</a:t>
            </a:r>
            <a:endParaRPr lang="zh-CN" altLang="en-US" b="1" dirty="0">
              <a:solidFill>
                <a:schemeClr val="bg1"/>
              </a:solidFill>
              <a:latin typeface="+mn-ea"/>
            </a:endParaRPr>
          </a:p>
        </p:txBody>
      </p:sp>
      <p:sp>
        <p:nvSpPr>
          <p:cNvPr id="40" name="燕尾形箭头 39"/>
          <p:cNvSpPr/>
          <p:nvPr/>
        </p:nvSpPr>
        <p:spPr>
          <a:xfrm rot="5400000">
            <a:off x="7677491" y="2312690"/>
            <a:ext cx="288290" cy="287942"/>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1" name="燕尾形箭头 40"/>
          <p:cNvSpPr/>
          <p:nvPr/>
        </p:nvSpPr>
        <p:spPr>
          <a:xfrm rot="5400000">
            <a:off x="7677491" y="3020715"/>
            <a:ext cx="288290" cy="287942"/>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2" name="燕尾形箭头 41"/>
          <p:cNvSpPr/>
          <p:nvPr/>
        </p:nvSpPr>
        <p:spPr>
          <a:xfrm rot="5400000">
            <a:off x="7677491" y="3675642"/>
            <a:ext cx="288290" cy="287942"/>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cxnSp>
        <p:nvCxnSpPr>
          <p:cNvPr id="43" name="直接连接符 42"/>
          <p:cNvCxnSpPr/>
          <p:nvPr/>
        </p:nvCxnSpPr>
        <p:spPr>
          <a:xfrm flipV="1">
            <a:off x="4916734" y="4740416"/>
            <a:ext cx="5497145" cy="762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燕尾形箭头 43"/>
          <p:cNvSpPr/>
          <p:nvPr/>
        </p:nvSpPr>
        <p:spPr>
          <a:xfrm rot="5400000">
            <a:off x="7703546" y="4421829"/>
            <a:ext cx="288290" cy="287942"/>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5" name="燕尾形箭头 44"/>
          <p:cNvSpPr/>
          <p:nvPr/>
        </p:nvSpPr>
        <p:spPr>
          <a:xfrm rot="5400000">
            <a:off x="4799792" y="4789276"/>
            <a:ext cx="365760" cy="269310"/>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6" name="燕尾形箭头 45"/>
          <p:cNvSpPr/>
          <p:nvPr/>
        </p:nvSpPr>
        <p:spPr>
          <a:xfrm rot="5400000">
            <a:off x="7667352" y="4796261"/>
            <a:ext cx="365760" cy="269310"/>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7" name="燕尾形箭头 46"/>
          <p:cNvSpPr/>
          <p:nvPr/>
        </p:nvSpPr>
        <p:spPr>
          <a:xfrm rot="5400000">
            <a:off x="10166516" y="4796261"/>
            <a:ext cx="365760" cy="269310"/>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8" name="燕尾形箭头 47"/>
          <p:cNvSpPr/>
          <p:nvPr/>
        </p:nvSpPr>
        <p:spPr>
          <a:xfrm>
            <a:off x="6277563" y="5358906"/>
            <a:ext cx="613146" cy="201930"/>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49" name="燕尾形箭头 48"/>
          <p:cNvSpPr/>
          <p:nvPr/>
        </p:nvSpPr>
        <p:spPr>
          <a:xfrm>
            <a:off x="8810602" y="5358906"/>
            <a:ext cx="768974" cy="201930"/>
          </a:xfrm>
          <a:prstGeom prst="notch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 name="TextBox 1"/>
          <p:cNvSpPr txBox="1"/>
          <p:nvPr/>
        </p:nvSpPr>
        <p:spPr>
          <a:xfrm>
            <a:off x="1095237" y="1052736"/>
            <a:ext cx="2448106" cy="2424574"/>
          </a:xfrm>
          <a:prstGeom prst="rect">
            <a:avLst/>
          </a:prstGeom>
          <a:noFill/>
        </p:spPr>
        <p:txBody>
          <a:bodyPr wrap="none" rtlCol="0">
            <a:spAutoFit/>
          </a:bodyPr>
          <a:lstStyle/>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专业建设总体目标</a:t>
            </a:r>
            <a:endParaRPr lang="en-US" altLang="zh-CN" sz="1400" dirty="0" smtClean="0">
              <a:solidFill>
                <a:schemeClr val="bg2">
                  <a:lumMod val="25000"/>
                </a:schemeClr>
              </a:solidFill>
            </a:endParaRPr>
          </a:p>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人才培养目标</a:t>
            </a:r>
            <a:endParaRPr lang="en-US" altLang="zh-CN" sz="1400" dirty="0" smtClean="0">
              <a:solidFill>
                <a:schemeClr val="bg2">
                  <a:lumMod val="25000"/>
                </a:schemeClr>
              </a:solidFill>
            </a:endParaRPr>
          </a:p>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课程、教材建设目标</a:t>
            </a:r>
            <a:endParaRPr lang="en-US" altLang="zh-CN" sz="1400" dirty="0" smtClean="0">
              <a:solidFill>
                <a:schemeClr val="bg2">
                  <a:lumMod val="25000"/>
                </a:schemeClr>
              </a:solidFill>
            </a:endParaRPr>
          </a:p>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实训教学条件建设目标</a:t>
            </a:r>
            <a:endParaRPr lang="en-US" altLang="zh-CN" sz="1400" dirty="0" smtClean="0">
              <a:solidFill>
                <a:schemeClr val="bg2">
                  <a:lumMod val="25000"/>
                </a:schemeClr>
              </a:solidFill>
            </a:endParaRPr>
          </a:p>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师资条件建设目标</a:t>
            </a:r>
            <a:endParaRPr lang="en-US" altLang="zh-CN" sz="1400" dirty="0" smtClean="0">
              <a:solidFill>
                <a:schemeClr val="bg2">
                  <a:lumMod val="25000"/>
                </a:schemeClr>
              </a:solidFill>
            </a:endParaRPr>
          </a:p>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社会服务和科研创新目标</a:t>
            </a:r>
            <a:endParaRPr lang="en-US" altLang="zh-CN" sz="1400" dirty="0" smtClean="0">
              <a:solidFill>
                <a:schemeClr val="bg2">
                  <a:lumMod val="25000"/>
                </a:schemeClr>
              </a:solidFill>
            </a:endParaRPr>
          </a:p>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招生就业目标</a:t>
            </a:r>
            <a:endParaRPr lang="en-US" altLang="zh-CN" sz="1400" dirty="0" smtClean="0">
              <a:solidFill>
                <a:schemeClr val="bg2">
                  <a:lumMod val="25000"/>
                </a:schemeClr>
              </a:solidFill>
            </a:endParaRPr>
          </a:p>
          <a:p>
            <a:pPr marL="285750" indent="-285750">
              <a:lnSpc>
                <a:spcPts val="2300"/>
              </a:lnSpc>
              <a:buClr>
                <a:schemeClr val="bg2">
                  <a:lumMod val="25000"/>
                </a:schemeClr>
              </a:buClr>
              <a:buFont typeface="Wingdings" panose="05000000000000000000" pitchFamily="2" charset="2"/>
              <a:buChar char="n"/>
            </a:pPr>
            <a:r>
              <a:rPr lang="zh-CN" altLang="en-US" sz="1400" dirty="0" smtClean="0">
                <a:solidFill>
                  <a:schemeClr val="bg2">
                    <a:lumMod val="25000"/>
                  </a:schemeClr>
                </a:solidFill>
              </a:rPr>
              <a:t>人才培养质量目标</a:t>
            </a:r>
            <a:endParaRPr lang="zh-CN" altLang="en-US" sz="1400" dirty="0">
              <a:solidFill>
                <a:schemeClr val="bg2">
                  <a:lumMod val="25000"/>
                </a:schemeClr>
              </a:solidFill>
            </a:endParaRPr>
          </a:p>
        </p:txBody>
      </p:sp>
      <p:grpSp>
        <p:nvGrpSpPr>
          <p:cNvPr id="6" name="组合 5"/>
          <p:cNvGrpSpPr/>
          <p:nvPr/>
        </p:nvGrpSpPr>
        <p:grpSpPr>
          <a:xfrm>
            <a:off x="1095237" y="3596775"/>
            <a:ext cx="2700370" cy="2233295"/>
            <a:chOff x="3217267" y="2714119"/>
            <a:chExt cx="3463793" cy="2444751"/>
          </a:xfrm>
        </p:grpSpPr>
        <p:sp>
          <p:nvSpPr>
            <p:cNvPr id="3" name="矩形 2"/>
            <p:cNvSpPr/>
            <p:nvPr/>
          </p:nvSpPr>
          <p:spPr>
            <a:xfrm>
              <a:off x="3249454" y="4494025"/>
              <a:ext cx="3404486" cy="66484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0" name="图片 49"/>
            <p:cNvPicPr>
              <a:picLocks noChangeAspect="1"/>
            </p:cNvPicPr>
            <p:nvPr/>
          </p:nvPicPr>
          <p:blipFill>
            <a:blip r:embed="rId1" cstate="print"/>
            <a:stretch>
              <a:fillRect/>
            </a:stretch>
          </p:blipFill>
          <p:spPr>
            <a:xfrm>
              <a:off x="3217267" y="2714119"/>
              <a:ext cx="3463793" cy="1944000"/>
            </a:xfrm>
            <a:prstGeom prst="rect">
              <a:avLst/>
            </a:prstGeom>
          </p:spPr>
        </p:pic>
        <p:sp>
          <p:nvSpPr>
            <p:cNvPr id="4" name="矩形 3"/>
            <p:cNvSpPr/>
            <p:nvPr/>
          </p:nvSpPr>
          <p:spPr>
            <a:xfrm>
              <a:off x="3697102" y="4647985"/>
              <a:ext cx="2539805" cy="437994"/>
            </a:xfrm>
            <a:prstGeom prst="rect">
              <a:avLst/>
            </a:prstGeom>
          </p:spPr>
          <p:txBody>
            <a:bodyPr wrap="none">
              <a:spAutoFit/>
            </a:bodyPr>
            <a:lstStyle/>
            <a:p>
              <a:pPr algn="ctr"/>
              <a:r>
                <a:rPr lang="zh-CN" altLang="en-US" sz="2000" b="1" dirty="0">
                  <a:solidFill>
                    <a:schemeClr val="bg1"/>
                  </a:solidFill>
                  <a:latin typeface="+mn-ea"/>
                </a:rPr>
                <a:t>会计专业目标链</a:t>
              </a:r>
              <a:endParaRPr lang="zh-CN" altLang="en-US" sz="2000" b="1" dirty="0">
                <a:solidFill>
                  <a:schemeClr val="bg1"/>
                </a:solidFill>
                <a:latin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ppt_w</p:attrName>
                                        </p:attrNameLst>
                                      </p:cBhvr>
                                      <p:tavLst>
                                        <p:tav tm="0">
                                          <p:val>
                                            <p:fltVal val="0"/>
                                          </p:val>
                                        </p:tav>
                                        <p:tav tm="100000">
                                          <p:val>
                                            <p:strVal val="#ppt_w"/>
                                          </p:val>
                                        </p:tav>
                                      </p:tavLst>
                                    </p:anim>
                                    <p:anim calcmode="lin" valueType="num">
                                      <p:cBhvr>
                                        <p:cTn id="62" dur="500" fill="hold"/>
                                        <p:tgtEl>
                                          <p:spTgt spid="42"/>
                                        </p:tgtEl>
                                        <p:attrNameLst>
                                          <p:attrName>ppt_h</p:attrName>
                                        </p:attrNameLst>
                                      </p:cBhvr>
                                      <p:tavLst>
                                        <p:tav tm="0">
                                          <p:val>
                                            <p:fltVal val="0"/>
                                          </p:val>
                                        </p:tav>
                                        <p:tav tm="100000">
                                          <p:val>
                                            <p:strVal val="#ppt_h"/>
                                          </p:val>
                                        </p:tav>
                                      </p:tavLst>
                                    </p:anim>
                                    <p:animEffect transition="in" filter="fade">
                                      <p:cBhvr>
                                        <p:cTn id="63" dur="500"/>
                                        <p:tgtEl>
                                          <p:spTgt spid="42"/>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p:cTn id="67" dur="500" fill="hold"/>
                                        <p:tgtEl>
                                          <p:spTgt spid="43"/>
                                        </p:tgtEl>
                                        <p:attrNameLst>
                                          <p:attrName>ppt_w</p:attrName>
                                        </p:attrNameLst>
                                      </p:cBhvr>
                                      <p:tavLst>
                                        <p:tav tm="0">
                                          <p:val>
                                            <p:fltVal val="0"/>
                                          </p:val>
                                        </p:tav>
                                        <p:tav tm="100000">
                                          <p:val>
                                            <p:strVal val="#ppt_w"/>
                                          </p:val>
                                        </p:tav>
                                      </p:tavLst>
                                    </p:anim>
                                    <p:anim calcmode="lin" valueType="num">
                                      <p:cBhvr>
                                        <p:cTn id="68" dur="500" fill="hold"/>
                                        <p:tgtEl>
                                          <p:spTgt spid="43"/>
                                        </p:tgtEl>
                                        <p:attrNameLst>
                                          <p:attrName>ppt_h</p:attrName>
                                        </p:attrNameLst>
                                      </p:cBhvr>
                                      <p:tavLst>
                                        <p:tav tm="0">
                                          <p:val>
                                            <p:fltVal val="0"/>
                                          </p:val>
                                        </p:tav>
                                        <p:tav tm="100000">
                                          <p:val>
                                            <p:strVal val="#ppt_h"/>
                                          </p:val>
                                        </p:tav>
                                      </p:tavLst>
                                    </p:anim>
                                    <p:animEffect transition="in" filter="fade">
                                      <p:cBhvr>
                                        <p:cTn id="69" dur="500"/>
                                        <p:tgtEl>
                                          <p:spTgt spid="4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500" fill="hold"/>
                                        <p:tgtEl>
                                          <p:spTgt spid="44"/>
                                        </p:tgtEl>
                                        <p:attrNameLst>
                                          <p:attrName>ppt_w</p:attrName>
                                        </p:attrNameLst>
                                      </p:cBhvr>
                                      <p:tavLst>
                                        <p:tav tm="0">
                                          <p:val>
                                            <p:fltVal val="0"/>
                                          </p:val>
                                        </p:tav>
                                        <p:tav tm="100000">
                                          <p:val>
                                            <p:strVal val="#ppt_w"/>
                                          </p:val>
                                        </p:tav>
                                      </p:tavLst>
                                    </p:anim>
                                    <p:anim calcmode="lin" valueType="num">
                                      <p:cBhvr>
                                        <p:cTn id="73" dur="500" fill="hold"/>
                                        <p:tgtEl>
                                          <p:spTgt spid="44"/>
                                        </p:tgtEl>
                                        <p:attrNameLst>
                                          <p:attrName>ppt_h</p:attrName>
                                        </p:attrNameLst>
                                      </p:cBhvr>
                                      <p:tavLst>
                                        <p:tav tm="0">
                                          <p:val>
                                            <p:fltVal val="0"/>
                                          </p:val>
                                        </p:tav>
                                        <p:tav tm="100000">
                                          <p:val>
                                            <p:strVal val="#ppt_h"/>
                                          </p:val>
                                        </p:tav>
                                      </p:tavLst>
                                    </p:anim>
                                    <p:animEffect transition="in" filter="fade">
                                      <p:cBhvr>
                                        <p:cTn id="74" dur="500"/>
                                        <p:tgtEl>
                                          <p:spTgt spid="4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p:cTn id="77" dur="500" fill="hold"/>
                                        <p:tgtEl>
                                          <p:spTgt spid="45"/>
                                        </p:tgtEl>
                                        <p:attrNameLst>
                                          <p:attrName>ppt_w</p:attrName>
                                        </p:attrNameLst>
                                      </p:cBhvr>
                                      <p:tavLst>
                                        <p:tav tm="0">
                                          <p:val>
                                            <p:fltVal val="0"/>
                                          </p:val>
                                        </p:tav>
                                        <p:tav tm="100000">
                                          <p:val>
                                            <p:strVal val="#ppt_w"/>
                                          </p:val>
                                        </p:tav>
                                      </p:tavLst>
                                    </p:anim>
                                    <p:anim calcmode="lin" valueType="num">
                                      <p:cBhvr>
                                        <p:cTn id="78" dur="500" fill="hold"/>
                                        <p:tgtEl>
                                          <p:spTgt spid="45"/>
                                        </p:tgtEl>
                                        <p:attrNameLst>
                                          <p:attrName>ppt_h</p:attrName>
                                        </p:attrNameLst>
                                      </p:cBhvr>
                                      <p:tavLst>
                                        <p:tav tm="0">
                                          <p:val>
                                            <p:fltVal val="0"/>
                                          </p:val>
                                        </p:tav>
                                        <p:tav tm="100000">
                                          <p:val>
                                            <p:strVal val="#ppt_h"/>
                                          </p:val>
                                        </p:tav>
                                      </p:tavLst>
                                    </p:anim>
                                    <p:animEffect transition="in" filter="fade">
                                      <p:cBhvr>
                                        <p:cTn id="79" dur="500"/>
                                        <p:tgtEl>
                                          <p:spTgt spid="4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animEffect transition="in" filter="fade">
                                      <p:cBhvr>
                                        <p:cTn id="84" dur="500"/>
                                        <p:tgtEl>
                                          <p:spTgt spid="4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p:cTn id="87" dur="500" fill="hold"/>
                                        <p:tgtEl>
                                          <p:spTgt spid="47"/>
                                        </p:tgtEl>
                                        <p:attrNameLst>
                                          <p:attrName>ppt_w</p:attrName>
                                        </p:attrNameLst>
                                      </p:cBhvr>
                                      <p:tavLst>
                                        <p:tav tm="0">
                                          <p:val>
                                            <p:fltVal val="0"/>
                                          </p:val>
                                        </p:tav>
                                        <p:tav tm="100000">
                                          <p:val>
                                            <p:strVal val="#ppt_w"/>
                                          </p:val>
                                        </p:tav>
                                      </p:tavLst>
                                    </p:anim>
                                    <p:anim calcmode="lin" valueType="num">
                                      <p:cBhvr>
                                        <p:cTn id="88" dur="500" fill="hold"/>
                                        <p:tgtEl>
                                          <p:spTgt spid="47"/>
                                        </p:tgtEl>
                                        <p:attrNameLst>
                                          <p:attrName>ppt_h</p:attrName>
                                        </p:attrNameLst>
                                      </p:cBhvr>
                                      <p:tavLst>
                                        <p:tav tm="0">
                                          <p:val>
                                            <p:fltVal val="0"/>
                                          </p:val>
                                        </p:tav>
                                        <p:tav tm="100000">
                                          <p:val>
                                            <p:strVal val="#ppt_h"/>
                                          </p:val>
                                        </p:tav>
                                      </p:tavLst>
                                    </p:anim>
                                    <p:animEffect transition="in" filter="fade">
                                      <p:cBhvr>
                                        <p:cTn id="89" dur="500"/>
                                        <p:tgtEl>
                                          <p:spTgt spid="4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500" fill="hold"/>
                                        <p:tgtEl>
                                          <p:spTgt spid="48"/>
                                        </p:tgtEl>
                                        <p:attrNameLst>
                                          <p:attrName>ppt_w</p:attrName>
                                        </p:attrNameLst>
                                      </p:cBhvr>
                                      <p:tavLst>
                                        <p:tav tm="0">
                                          <p:val>
                                            <p:fltVal val="0"/>
                                          </p:val>
                                        </p:tav>
                                        <p:tav tm="100000">
                                          <p:val>
                                            <p:strVal val="#ppt_w"/>
                                          </p:val>
                                        </p:tav>
                                      </p:tavLst>
                                    </p:anim>
                                    <p:anim calcmode="lin" valueType="num">
                                      <p:cBhvr>
                                        <p:cTn id="93" dur="500" fill="hold"/>
                                        <p:tgtEl>
                                          <p:spTgt spid="48"/>
                                        </p:tgtEl>
                                        <p:attrNameLst>
                                          <p:attrName>ppt_h</p:attrName>
                                        </p:attrNameLst>
                                      </p:cBhvr>
                                      <p:tavLst>
                                        <p:tav tm="0">
                                          <p:val>
                                            <p:fltVal val="0"/>
                                          </p:val>
                                        </p:tav>
                                        <p:tav tm="100000">
                                          <p:val>
                                            <p:strVal val="#ppt_h"/>
                                          </p:val>
                                        </p:tav>
                                      </p:tavLst>
                                    </p:anim>
                                    <p:animEffect transition="in" filter="fade">
                                      <p:cBhvr>
                                        <p:cTn id="94" dur="500"/>
                                        <p:tgtEl>
                                          <p:spTgt spid="4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500" fill="hold"/>
                                        <p:tgtEl>
                                          <p:spTgt spid="49"/>
                                        </p:tgtEl>
                                        <p:attrNameLst>
                                          <p:attrName>ppt_w</p:attrName>
                                        </p:attrNameLst>
                                      </p:cBhvr>
                                      <p:tavLst>
                                        <p:tav tm="0">
                                          <p:val>
                                            <p:fltVal val="0"/>
                                          </p:val>
                                        </p:tav>
                                        <p:tav tm="100000">
                                          <p:val>
                                            <p:strVal val="#ppt_w"/>
                                          </p:val>
                                        </p:tav>
                                      </p:tavLst>
                                    </p:anim>
                                    <p:anim calcmode="lin" valueType="num">
                                      <p:cBhvr>
                                        <p:cTn id="98" dur="500" fill="hold"/>
                                        <p:tgtEl>
                                          <p:spTgt spid="49"/>
                                        </p:tgtEl>
                                        <p:attrNameLst>
                                          <p:attrName>ppt_h</p:attrName>
                                        </p:attrNameLst>
                                      </p:cBhvr>
                                      <p:tavLst>
                                        <p:tav tm="0">
                                          <p:val>
                                            <p:fltVal val="0"/>
                                          </p:val>
                                        </p:tav>
                                        <p:tav tm="100000">
                                          <p:val>
                                            <p:strVal val="#ppt_h"/>
                                          </p:val>
                                        </p:tav>
                                      </p:tavLst>
                                    </p:anim>
                                    <p:animEffect transition="in" filter="fade">
                                      <p:cBhvr>
                                        <p:cTn id="9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P spid="49" grpId="0" animBg="1"/>
    </p:bldLst>
  </p:timing>
</p:sld>
</file>

<file path=ppt/tags/tag1.xml><?xml version="1.0" encoding="utf-8"?>
<p:tagLst xmlns:p="http://schemas.openxmlformats.org/presentationml/2006/main">
  <p:tag name="KSO_WM_TEMPLATE_CATEGORY" val="custom"/>
  <p:tag name="KSO_WM_TEMPLATE_INDEX" val="20191182"/>
</p:tagLst>
</file>

<file path=ppt/tags/tag10.xml><?xml version="1.0" encoding="utf-8"?>
<p:tagLst xmlns:p="http://schemas.openxmlformats.org/presentationml/2006/main">
  <p:tag name="KSO_WM_TEMPLATE_CATEGORY" val="custom"/>
  <p:tag name="KSO_WM_TEMPLATE_INDEX" val="20191182"/>
</p:tagLst>
</file>

<file path=ppt/tags/tag11.xml><?xml version="1.0" encoding="utf-8"?>
<p:tagLst xmlns:p="http://schemas.openxmlformats.org/presentationml/2006/main">
  <p:tag name="KSO_WM_TEMPLATE_CATEGORY" val="custom"/>
  <p:tag name="KSO_WM_TEMPLATE_INDEX" val="20191182"/>
</p:tagLst>
</file>

<file path=ppt/tags/tag12.xml><?xml version="1.0" encoding="utf-8"?>
<p:tagLst xmlns:p="http://schemas.openxmlformats.org/presentationml/2006/main">
  <p:tag name="KSO_WM_TEMPLATE_CATEGORY" val="custom"/>
  <p:tag name="KSO_WM_TEMPLATE_INDEX" val="20191182"/>
</p:tagLst>
</file>

<file path=ppt/tags/tag13.xml><?xml version="1.0" encoding="utf-8"?>
<p:tagLst xmlns:p="http://schemas.openxmlformats.org/presentationml/2006/main">
  <p:tag name="KSO_WM_TEMPLATE_CATEGORY" val="custom"/>
  <p:tag name="KSO_WM_TEMPLATE_INDEX" val="20191182"/>
</p:tagLst>
</file>

<file path=ppt/tags/tag14.xml><?xml version="1.0" encoding="utf-8"?>
<p:tagLst xmlns:p="http://schemas.openxmlformats.org/presentationml/2006/main">
  <p:tag name="KSO_WM_TEMPLATE_CATEGORY" val="custom"/>
  <p:tag name="KSO_WM_TEMPLATE_INDEX" val="20191182"/>
</p:tagLst>
</file>

<file path=ppt/tags/tag15.xml><?xml version="1.0" encoding="utf-8"?>
<p:tagLst xmlns:p="http://schemas.openxmlformats.org/presentationml/2006/main">
  <p:tag name="KSO_WM_TEMPLATE_CATEGORY" val="custom"/>
  <p:tag name="KSO_WM_TEMPLATE_INDEX" val="20191182"/>
</p:tagLst>
</file>

<file path=ppt/tags/tag16.xml><?xml version="1.0" encoding="utf-8"?>
<p:tagLst xmlns:p="http://schemas.openxmlformats.org/presentationml/2006/main">
  <p:tag name="KSO_WM_TEMPLATE_CATEGORY" val="custom"/>
  <p:tag name="KSO_WM_TEMPLATE_INDEX" val="20191182"/>
</p:tagLst>
</file>

<file path=ppt/tags/tag17.xml><?xml version="1.0" encoding="utf-8"?>
<p:tagLst xmlns:p="http://schemas.openxmlformats.org/presentationml/2006/main">
  <p:tag name="KSO_WM_TEMPLATE_CATEGORY" val="custom"/>
  <p:tag name="KSO_WM_TEMPLATE_INDEX" val="20191182"/>
</p:tagLst>
</file>

<file path=ppt/tags/tag18.xml><?xml version="1.0" encoding="utf-8"?>
<p:tagLst xmlns:p="http://schemas.openxmlformats.org/presentationml/2006/main">
  <p:tag name="KSO_WM_TEMPLATE_CATEGORY" val="custom"/>
  <p:tag name="KSO_WM_TEMPLATE_INDEX" val="20191182"/>
</p:tagLst>
</file>

<file path=ppt/tags/tag19.xml><?xml version="1.0" encoding="utf-8"?>
<p:tagLst xmlns:p="http://schemas.openxmlformats.org/presentationml/2006/main">
  <p:tag name="KSO_WM_TEMPLATE_CATEGORY" val="custom"/>
  <p:tag name="KSO_WM_TEMPLATE_INDEX" val="20191182"/>
</p:tagLst>
</file>

<file path=ppt/tags/tag2.xml><?xml version="1.0" encoding="utf-8"?>
<p:tagLst xmlns:p="http://schemas.openxmlformats.org/presentationml/2006/main">
  <p:tag name="KSO_WM_TEMPLATE_CATEGORY" val="custom"/>
  <p:tag name="KSO_WM_TEMPLATE_INDEX" val="20191182"/>
</p:tagLst>
</file>

<file path=ppt/tags/tag20.xml><?xml version="1.0" encoding="utf-8"?>
<p:tagLst xmlns:p="http://schemas.openxmlformats.org/presentationml/2006/main">
  <p:tag name="KSO_WM_TEMPLATE_CATEGORY" val="custom"/>
  <p:tag name="KSO_WM_TEMPLATE_INDEX" val="20191182"/>
</p:tagLst>
</file>

<file path=ppt/tags/tag21.xml><?xml version="1.0" encoding="utf-8"?>
<p:tagLst xmlns:p="http://schemas.openxmlformats.org/presentationml/2006/main">
  <p:tag name="KSO_WM_TEMPLATE_CATEGORY" val="custom"/>
  <p:tag name="KSO_WM_TEMPLATE_INDEX" val="20191182"/>
</p:tagLst>
</file>

<file path=ppt/tags/tag22.xml><?xml version="1.0" encoding="utf-8"?>
<p:tagLst xmlns:p="http://schemas.openxmlformats.org/presentationml/2006/main">
  <p:tag name="ISPRING_RESOURCE_PATHS_HASH_PRESENTER" val="cc1ec6b4c8718ec3729fa4977e1f43f60734446"/>
</p:tagLst>
</file>

<file path=ppt/tags/tag3.xml><?xml version="1.0" encoding="utf-8"?>
<p:tagLst xmlns:p="http://schemas.openxmlformats.org/presentationml/2006/main">
  <p:tag name="KSO_WM_TEMPLATE_CATEGORY" val="custom"/>
  <p:tag name="KSO_WM_TEMPLATE_INDEX" val="20191182"/>
</p:tagLst>
</file>

<file path=ppt/tags/tag4.xml><?xml version="1.0" encoding="utf-8"?>
<p:tagLst xmlns:p="http://schemas.openxmlformats.org/presentationml/2006/main">
  <p:tag name="KSO_WM_TEMPLATE_CATEGORY" val="custom"/>
  <p:tag name="KSO_WM_TEMPLATE_INDEX" val="20191182"/>
</p:tagLst>
</file>

<file path=ppt/tags/tag5.xml><?xml version="1.0" encoding="utf-8"?>
<p:tagLst xmlns:p="http://schemas.openxmlformats.org/presentationml/2006/main">
  <p:tag name="KSO_WM_TEMPLATE_CATEGORY" val="custom"/>
  <p:tag name="KSO_WM_TEMPLATE_INDEX" val="20191182"/>
</p:tagLst>
</file>

<file path=ppt/tags/tag6.xml><?xml version="1.0" encoding="utf-8"?>
<p:tagLst xmlns:p="http://schemas.openxmlformats.org/presentationml/2006/main">
  <p:tag name="KSO_WM_TEMPLATE_CATEGORY" val="custom"/>
  <p:tag name="KSO_WM_TEMPLATE_INDEX" val="20191182"/>
</p:tagLst>
</file>

<file path=ppt/tags/tag7.xml><?xml version="1.0" encoding="utf-8"?>
<p:tagLst xmlns:p="http://schemas.openxmlformats.org/presentationml/2006/main">
  <p:tag name="KSO_WM_TEMPLATE_CATEGORY" val="custom"/>
  <p:tag name="KSO_WM_TEMPLATE_INDEX" val="20191182"/>
</p:tagLst>
</file>

<file path=ppt/tags/tag8.xml><?xml version="1.0" encoding="utf-8"?>
<p:tagLst xmlns:p="http://schemas.openxmlformats.org/presentationml/2006/main">
  <p:tag name="KSO_WM_TEMPLATE_CATEGORY" val="custom"/>
  <p:tag name="KSO_WM_TEMPLATE_INDEX" val="20191182"/>
</p:tagLst>
</file>

<file path=ppt/tags/tag9.xml><?xml version="1.0" encoding="utf-8"?>
<p:tagLst xmlns:p="http://schemas.openxmlformats.org/presentationml/2006/main">
  <p:tag name="KSO_WM_TEMPLATE_CATEGORY" val="custom"/>
  <p:tag name="KSO_WM_TEMPLATE_INDEX" val="2019118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6492</Words>
  <Application>WPS 演示</Application>
  <PresentationFormat>自定义</PresentationFormat>
  <Paragraphs>1043</Paragraphs>
  <Slides>35</Slides>
  <Notes>12</Notes>
  <HiddenSlides>0</HiddenSlides>
  <MMClips>2</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35</vt:i4>
      </vt:variant>
    </vt:vector>
  </HeadingPairs>
  <TitlesOfParts>
    <vt:vector size="58" baseType="lpstr">
      <vt:lpstr>Arial</vt:lpstr>
      <vt:lpstr>宋体</vt:lpstr>
      <vt:lpstr>Wingdings</vt:lpstr>
      <vt:lpstr>微软雅黑</vt:lpstr>
      <vt:lpstr>仿宋_GB2312</vt:lpstr>
      <vt:lpstr>方正兰亭超细黑简体</vt:lpstr>
      <vt:lpstr>黑体</vt:lpstr>
      <vt:lpstr>Impact MT Std</vt:lpstr>
      <vt:lpstr>Calibri</vt:lpstr>
      <vt:lpstr>Arial Unicode MS</vt:lpstr>
      <vt:lpstr>Calibri</vt:lpstr>
      <vt:lpstr>Times New Roman</vt:lpstr>
      <vt:lpstr>等线</vt:lpstr>
      <vt:lpstr>Times New Roman</vt:lpstr>
      <vt:lpstr>华文中宋</vt:lpstr>
      <vt:lpstr>方正兰亭黑简体</vt:lpstr>
      <vt:lpstr>方正兰亭细黑_GBK_M</vt:lpstr>
      <vt:lpstr>Impact</vt:lpstr>
      <vt:lpstr>Aharoni</vt:lpstr>
      <vt:lpstr>Tahoma</vt:lpstr>
      <vt:lpstr>Arial Black</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深度联盟http://www.deepbbs.org</dc:creator>
  <cp:lastModifiedBy>易俊雅</cp:lastModifiedBy>
  <cp:revision>871</cp:revision>
  <dcterms:created xsi:type="dcterms:W3CDTF">2015-12-21T02:26:00Z</dcterms:created>
  <dcterms:modified xsi:type="dcterms:W3CDTF">2019-06-04T00:04:55Z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