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7" r:id="rId2"/>
    <p:sldId id="335" r:id="rId3"/>
    <p:sldId id="432" r:id="rId4"/>
    <p:sldId id="336" r:id="rId5"/>
    <p:sldId id="352" r:id="rId6"/>
    <p:sldId id="385" r:id="rId7"/>
    <p:sldId id="429" r:id="rId8"/>
    <p:sldId id="434" r:id="rId9"/>
    <p:sldId id="433" r:id="rId10"/>
    <p:sldId id="396" r:id="rId11"/>
    <p:sldId id="382" r:id="rId12"/>
    <p:sldId id="423" r:id="rId13"/>
    <p:sldId id="370" r:id="rId14"/>
    <p:sldId id="430" r:id="rId15"/>
    <p:sldId id="383" r:id="rId16"/>
    <p:sldId id="424" r:id="rId17"/>
    <p:sldId id="431" r:id="rId18"/>
    <p:sldId id="372" r:id="rId19"/>
    <p:sldId id="386" r:id="rId20"/>
    <p:sldId id="425" r:id="rId21"/>
    <p:sldId id="404" r:id="rId22"/>
    <p:sldId id="409" r:id="rId23"/>
    <p:sldId id="410" r:id="rId24"/>
    <p:sldId id="411" r:id="rId25"/>
    <p:sldId id="412" r:id="rId26"/>
    <p:sldId id="413" r:id="rId27"/>
    <p:sldId id="399" r:id="rId28"/>
    <p:sldId id="435" r:id="rId29"/>
    <p:sldId id="401" r:id="rId30"/>
    <p:sldId id="402" r:id="rId31"/>
    <p:sldId id="400" r:id="rId32"/>
    <p:sldId id="403" r:id="rId33"/>
    <p:sldId id="387" r:id="rId34"/>
    <p:sldId id="416" r:id="rId35"/>
    <p:sldId id="390" r:id="rId36"/>
    <p:sldId id="418" r:id="rId37"/>
    <p:sldId id="420" r:id="rId38"/>
    <p:sldId id="419" r:id="rId39"/>
    <p:sldId id="415" r:id="rId40"/>
    <p:sldId id="426" r:id="rId41"/>
    <p:sldId id="421" r:id="rId42"/>
    <p:sldId id="391" r:id="rId43"/>
    <p:sldId id="422" r:id="rId44"/>
    <p:sldId id="393" r:id="rId45"/>
    <p:sldId id="355" r:id="rId46"/>
    <p:sldId id="342" r:id="rId47"/>
    <p:sldId id="427" r:id="rId48"/>
    <p:sldId id="428" r:id="rId49"/>
    <p:sldId id="302" r:id="rId50"/>
  </p:sldIdLst>
  <p:sldSz cx="9144000" cy="5143500" type="screen16x9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600"/>
    <a:srgbClr val="327DB4"/>
    <a:srgbClr val="D9D9D9"/>
    <a:srgbClr val="3992DB"/>
    <a:srgbClr val="005DA2"/>
    <a:srgbClr val="FDFDFD"/>
    <a:srgbClr val="0F1836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94" autoAdjust="0"/>
    <p:restoredTop sz="94660" autoAdjust="0"/>
  </p:normalViewPr>
  <p:slideViewPr>
    <p:cSldViewPr>
      <p:cViewPr varScale="1">
        <p:scale>
          <a:sx n="140" d="100"/>
          <a:sy n="140" d="100"/>
        </p:scale>
        <p:origin x="200" y="3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2017&#19979;&#21322;&#24180;&#24037;&#20316;\&#21270;&#24037;1713-14-&#39640;&#31561;&#25968;&#23398;-&#29677;&#35838;&#27719;&#24635;&#25968;&#25454;&#23548;&#2098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D:\2017&#19979;&#21322;&#24180;&#24037;&#20316;\&#21270;&#24037;1713-14-&#39640;&#31561;&#25968;&#23398;-&#29677;&#35838;&#27719;&#24635;&#25968;&#25454;&#23548;&#2098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年龄结构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数学课程教学团队年龄结构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8B-FB40-ADE6-EFC10C97D5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8B-FB40-ADE6-EFC10C97D5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98B-FB40-ADE6-EFC10C97D5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98B-FB40-ADE6-EFC10C97D5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老年</c:v>
                </c:pt>
                <c:pt idx="1">
                  <c:v>中年</c:v>
                </c:pt>
                <c:pt idx="2">
                  <c:v>青年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0-420A-A785-BA82D2FD9E6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职称结构图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职称结构图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C0-E348-8AF4-C8C3A0DAF7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C0-E348-8AF4-C8C3A0DAF7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C0-E348-8AF4-C8C3A0DAF7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3C0-E348-8AF4-C8C3A0DAF7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高级职称</c:v>
                </c:pt>
                <c:pt idx="1">
                  <c:v>中级职称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C-4F44-A608-A8EB091A390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学位结构图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78-2349-9ED8-A871DDFF08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78-2349-9ED8-A871DDFF08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78-2349-9ED8-A871DDFF08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278-2349-9ED8-A871DDFF08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学士</c:v>
                </c:pt>
                <c:pt idx="1">
                  <c:v>硕士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3-46C8-B7CE-2BB39F8190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sz="1200" dirty="0"/>
              <a:t>期末考核成绩分布（人数）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最终成绩!$H$2:$H$5</c:f>
              <c:strCache>
                <c:ptCount val="4"/>
                <c:pt idx="0">
                  <c:v>60分以下</c:v>
                </c:pt>
                <c:pt idx="1">
                  <c:v>60-69分</c:v>
                </c:pt>
                <c:pt idx="2">
                  <c:v>70-79分</c:v>
                </c:pt>
                <c:pt idx="3">
                  <c:v>80分以上</c:v>
                </c:pt>
              </c:strCache>
            </c:strRef>
          </c:cat>
          <c:val>
            <c:numRef>
              <c:f>最终成绩!$I$2:$I$5</c:f>
              <c:numCache>
                <c:formatCode>General</c:formatCode>
                <c:ptCount val="4"/>
                <c:pt idx="0">
                  <c:v>16</c:v>
                </c:pt>
                <c:pt idx="1">
                  <c:v>40</c:v>
                </c:pt>
                <c:pt idx="2">
                  <c:v>67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FE-42F6-9C9A-556C630986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8774160"/>
        <c:axId val="298792592"/>
      </c:barChart>
      <c:catAx>
        <c:axId val="2987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8792592"/>
        <c:crosses val="autoZero"/>
        <c:auto val="1"/>
        <c:lblAlgn val="ctr"/>
        <c:lblOffset val="100"/>
        <c:noMultiLvlLbl val="0"/>
      </c:catAx>
      <c:valAx>
        <c:axId val="2987925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877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/>
              <a:t>课堂小测</a:t>
            </a:r>
            <a:r>
              <a:rPr lang="zh-CN" sz="1200"/>
              <a:t>成绩分布（人数）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最终成绩!$H$2:$H$5</c:f>
              <c:strCache>
                <c:ptCount val="4"/>
                <c:pt idx="0">
                  <c:v>60分以下</c:v>
                </c:pt>
                <c:pt idx="1">
                  <c:v>60-69分</c:v>
                </c:pt>
                <c:pt idx="2">
                  <c:v>70-79分</c:v>
                </c:pt>
                <c:pt idx="3">
                  <c:v>80分以上</c:v>
                </c:pt>
              </c:strCache>
            </c:strRef>
          </c:cat>
          <c:val>
            <c:numRef>
              <c:f>最终成绩!$K$2:$K$5</c:f>
              <c:numCache>
                <c:formatCode>General</c:formatCode>
                <c:ptCount val="4"/>
                <c:pt idx="0">
                  <c:v>52</c:v>
                </c:pt>
                <c:pt idx="1">
                  <c:v>36</c:v>
                </c:pt>
                <c:pt idx="2">
                  <c:v>37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B-45C4-8666-2E66C79412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4534480"/>
        <c:axId val="214534872"/>
      </c:barChart>
      <c:catAx>
        <c:axId val="21453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534872"/>
        <c:crosses val="autoZero"/>
        <c:auto val="1"/>
        <c:lblAlgn val="ctr"/>
        <c:lblOffset val="100"/>
        <c:noMultiLvlLbl val="0"/>
      </c:catAx>
      <c:valAx>
        <c:axId val="214534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3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61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01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0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497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50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21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19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956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603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5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038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087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41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33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0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783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02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743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456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54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19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588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20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511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23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47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072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042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792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4754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93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04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422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9848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604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832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5838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28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617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0422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6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8622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9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0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80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4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2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9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35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1.png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64038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246933" y="1419622"/>
            <a:ext cx="5933579" cy="97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高等数学</a:t>
            </a:r>
            <a:r>
              <a:rPr lang="en-US" altLang="zh-CN"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课程诊改汇报</a:t>
            </a:r>
            <a:endParaRPr lang="en-US" altLang="zh-CN" sz="3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3826314" y="2569318"/>
            <a:ext cx="4807056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汇报人：覃东君   吕  靖</a:t>
            </a: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8763956" y="1898129"/>
            <a:ext cx="380044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67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师资队伍</a:t>
            </a:r>
          </a:p>
        </p:txBody>
      </p:sp>
      <p:sp>
        <p:nvSpPr>
          <p:cNvPr id="17" name="矩形 16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19" name="矩形 1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sp>
        <p:nvSpPr>
          <p:cNvPr id="35" name="TextBox 4"/>
          <p:cNvSpPr txBox="1"/>
          <p:nvPr/>
        </p:nvSpPr>
        <p:spPr>
          <a:xfrm>
            <a:off x="755576" y="790689"/>
            <a:ext cx="7974198" cy="43582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学院“十三五”规划总要求：</a:t>
            </a:r>
            <a:endParaRPr lang="zh-CN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55986"/>
              </p:ext>
            </p:extLst>
          </p:nvPr>
        </p:nvGraphicFramePr>
        <p:xfrm>
          <a:off x="1475656" y="1419622"/>
          <a:ext cx="638046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项目名称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规划目标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师资队伍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生师比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16:1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具有高级专业技术职务教师占专任教师比例（</a:t>
                      </a:r>
                      <a:r>
                        <a:rPr lang="en-US" altLang="zh-CN" sz="1600" dirty="0"/>
                        <a:t>%</a:t>
                      </a:r>
                      <a:r>
                        <a:rPr lang="zh-CN" altLang="en-US" sz="16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45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专任教师中具有研究生学历（位）比例（</a:t>
                      </a:r>
                      <a:r>
                        <a:rPr lang="en-US" altLang="zh-CN" sz="1600" dirty="0"/>
                        <a:t>%</a:t>
                      </a:r>
                      <a:r>
                        <a:rPr lang="zh-CN" altLang="en-US" sz="16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70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“双师素质”教师占专任教师比例（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培养省级专业（课程）教学团队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行业和省级名师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&gt;30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芙蓉学者和省级以上学科（专业）带头人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5-7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03AF6B76-4FA9-BB4A-B6C1-64FDC110A1BD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9012D2-9EAA-0342-BDF8-C233DF7E6F79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1" name="椭圆 16">
              <a:extLst>
                <a:ext uri="{FF2B5EF4-FFF2-40B4-BE49-F238E27FC236}">
                  <a16:creationId xmlns:a16="http://schemas.microsoft.com/office/drawing/2014/main" id="{103FE485-D3E6-B448-9A42-F10F0E02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6AF7F87-AE7D-234C-81C8-932E393A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21979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师资队伍</a:t>
            </a:r>
          </a:p>
        </p:txBody>
      </p:sp>
      <p:sp>
        <p:nvSpPr>
          <p:cNvPr id="17" name="矩形 16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19" name="矩形 1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03893"/>
              </p:ext>
            </p:extLst>
          </p:nvPr>
        </p:nvGraphicFramePr>
        <p:xfrm>
          <a:off x="251520" y="2992214"/>
          <a:ext cx="864096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年份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2016-2017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2017-2019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2019-2020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计划</a:t>
                      </a:r>
                    </a:p>
                    <a:p>
                      <a:pPr algn="ctr"/>
                      <a:r>
                        <a:rPr lang="zh-CN" altLang="en-US" b="1" dirty="0"/>
                        <a:t>进程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引进高学历的青年教师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选派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人外出进修；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职称晋升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参加教学比赛获省、国家奖；指导学生参加比赛获省、国家奖。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引进高级职称教师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引进高学历青年教师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名；选派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3-4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人外出进修；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职称晋升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人参加教学比赛获省、国家奖；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指导学生参加比赛获省、国家奖。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引进高级职称、高学历人员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2-3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选派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2-3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名教师外出进修；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职称晋升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1-2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人参加教学比赛获省、国家奖；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指导学生参加比赛获省、国家奖。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2411760" y="699542"/>
            <a:ext cx="6192688" cy="21209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引进高职称人才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1-2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引进青年人才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2-3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教师外出进修、培训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6-8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教师职称晋升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2-3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名</a:t>
            </a: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提高教学能力、和指导学生竞赛能力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539552" y="1275606"/>
            <a:ext cx="142281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师资队伍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建设规划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411760" y="708834"/>
            <a:ext cx="6192688" cy="2111610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8DB0B83-2E6F-A942-B575-FBFB3D8FE4FF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EB6F179-DD0E-C347-84C9-D4D114182978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2" name="椭圆 16">
              <a:extLst>
                <a:ext uri="{FF2B5EF4-FFF2-40B4-BE49-F238E27FC236}">
                  <a16:creationId xmlns:a16="http://schemas.microsoft.com/office/drawing/2014/main" id="{43FCBABC-EB4B-564E-8DCB-08229F00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349BE96-959A-1740-B982-810604B37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11098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师资队伍</a:t>
            </a:r>
          </a:p>
        </p:txBody>
      </p:sp>
      <p:sp>
        <p:nvSpPr>
          <p:cNvPr id="17" name="矩形 16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19" name="矩形 1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69098"/>
              </p:ext>
            </p:extLst>
          </p:nvPr>
        </p:nvGraphicFramePr>
        <p:xfrm>
          <a:off x="3707905" y="1093136"/>
          <a:ext cx="5328591" cy="371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">
                  <a:extLst>
                    <a:ext uri="{9D8B030D-6E8A-4147-A177-3AD203B41FA5}">
                      <a16:colId xmlns:a16="http://schemas.microsoft.com/office/drawing/2014/main" val="2540061946"/>
                    </a:ext>
                  </a:extLst>
                </a:gridCol>
                <a:gridCol w="1065718">
                  <a:extLst>
                    <a:ext uri="{9D8B030D-6E8A-4147-A177-3AD203B41FA5}">
                      <a16:colId xmlns:a16="http://schemas.microsoft.com/office/drawing/2014/main" val="3038389436"/>
                    </a:ext>
                  </a:extLst>
                </a:gridCol>
                <a:gridCol w="1065718">
                  <a:extLst>
                    <a:ext uri="{9D8B030D-6E8A-4147-A177-3AD203B41FA5}">
                      <a16:colId xmlns:a16="http://schemas.microsoft.com/office/drawing/2014/main" val="1384264362"/>
                    </a:ext>
                  </a:extLst>
                </a:gridCol>
                <a:gridCol w="2131437">
                  <a:extLst>
                    <a:ext uri="{9D8B030D-6E8A-4147-A177-3AD203B41FA5}">
                      <a16:colId xmlns:a16="http://schemas.microsoft.com/office/drawing/2014/main" val="3201796673"/>
                    </a:ext>
                  </a:extLst>
                </a:gridCol>
              </a:tblGrid>
              <a:tr h="3455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00" dirty="0"/>
                        <a:t>数学教研室师资情况一览表</a:t>
                      </a:r>
                      <a:endParaRPr lang="zh-CN" altLang="zh-CN" sz="1800" b="1" kern="100" dirty="0"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674656"/>
                  </a:ext>
                </a:extLst>
              </a:tr>
              <a:tr h="312449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sz="14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</a:t>
                      </a:r>
                      <a:r>
                        <a:rPr lang="en-US" alt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称</a:t>
                      </a:r>
                      <a:endParaRPr lang="zh-CN" sz="14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</a:t>
                      </a:r>
                      <a:r>
                        <a:rPr lang="en-US" alt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sz="1400" b="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  <a:endParaRPr lang="zh-CN" sz="14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承担的教学工作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92638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龙朝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</a:t>
                      </a: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教学、教改实践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17393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覃东君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副教授</a:t>
                      </a:r>
                      <a:endParaRPr lang="zh-CN" sz="1100" b="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教学、教研、教改实践、竞赛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03725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吕靖</a:t>
                      </a:r>
                      <a:endParaRPr lang="zh-CN" sz="11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1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教学、教研、教改实践、竞赛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21028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谢珊</a:t>
                      </a:r>
                      <a:endParaRPr lang="zh-CN" sz="11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教学、教研、教改实践、竞赛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948532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夏冬群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教学、教改实践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19179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刘亚敏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教学、教改实践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92403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李娜一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副教授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教学、教改实践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25370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张亮</a:t>
                      </a:r>
                      <a:endParaRPr lang="zh-CN" sz="1100" b="1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讲师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硕士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教学、教改实践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68270"/>
                  </a:ext>
                </a:extLst>
              </a:tr>
              <a:tr h="303867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王益能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讲师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5000"/>
                        </a:lnSpc>
                        <a:spcAft>
                          <a:spcPts val="0"/>
                        </a:spcAft>
                      </a:pPr>
                      <a:r>
                        <a:rPr lang="zh-CN" sz="11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学士</a:t>
                      </a:r>
                      <a:endParaRPr 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教学、教改实践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042189"/>
                  </a:ext>
                </a:extLst>
              </a:tr>
              <a:tr h="3038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100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李任充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100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助教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100" kern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硕士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教学、教研、教改实践、竞赛</a:t>
                      </a:r>
                      <a:endParaRPr lang="zh-CN" altLang="zh-CN" sz="11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35412"/>
                  </a:ext>
                </a:extLst>
              </a:tr>
            </a:tbl>
          </a:graphicData>
        </a:graphic>
      </p:graphicFrame>
      <p:sp>
        <p:nvSpPr>
          <p:cNvPr id="26" name="TextBox 4"/>
          <p:cNvSpPr txBox="1"/>
          <p:nvPr/>
        </p:nvSpPr>
        <p:spPr>
          <a:xfrm>
            <a:off x="107504" y="2355726"/>
            <a:ext cx="3528392" cy="265457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数学教研室现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名教师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具有副高以上职称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教研、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竞赛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水平较高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，个人和团队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能力较强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覃东君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湖南省数学建模竞赛阅卷专家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吕靖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湖南省教师教学能力大赛评委专家库成员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谢珊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湖南省信息化教学宣讲团队成员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左中括号 26"/>
          <p:cNvSpPr/>
          <p:nvPr/>
        </p:nvSpPr>
        <p:spPr>
          <a:xfrm>
            <a:off x="107504" y="2211710"/>
            <a:ext cx="377018" cy="2510559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中括号 27"/>
          <p:cNvSpPr/>
          <p:nvPr/>
        </p:nvSpPr>
        <p:spPr>
          <a:xfrm>
            <a:off x="3253153" y="2211710"/>
            <a:ext cx="382743" cy="251055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"/>
          <p:cNvSpPr txBox="1"/>
          <p:nvPr/>
        </p:nvSpPr>
        <p:spPr>
          <a:xfrm>
            <a:off x="988941" y="1072356"/>
            <a:ext cx="142281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师资队伍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5DA2"/>
                </a:solidFill>
              </a:rPr>
              <a:t>建设现状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2A1E6DB-3825-CA44-BDE5-3D6864E86510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65571A9-4B2F-6741-873E-12E6A0264E47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3" name="椭圆 16">
              <a:extLst>
                <a:ext uri="{FF2B5EF4-FFF2-40B4-BE49-F238E27FC236}">
                  <a16:creationId xmlns:a16="http://schemas.microsoft.com/office/drawing/2014/main" id="{13AC09D3-DD92-C146-9A0C-4CF87C105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082A804-C0D8-5F4F-B49F-3F3C95E13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79091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611561" y="915566"/>
            <a:ext cx="5328592" cy="43582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“十二五” 规划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课程标准：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2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0" name="矩形 39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课程标准</a:t>
            </a:r>
          </a:p>
        </p:txBody>
      </p:sp>
      <p:sp>
        <p:nvSpPr>
          <p:cNvPr id="41" name="矩形 40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755576" y="1928291"/>
            <a:ext cx="3570104" cy="2008244"/>
          </a:xfrm>
          <a:prstGeom prst="rect">
            <a:avLst/>
          </a:prstGeom>
          <a:solidFill>
            <a:schemeClr val="bg1"/>
          </a:solidFill>
        </p:spPr>
        <p:txBody>
          <a:bodyPr wrap="square" lIns="68584" tIns="34291" rIns="68584" bIns="34291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总体存在问题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、偏重于学科体系；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、以我院二级学院来分类制定课程标准；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、各类课程标准针对性不够强；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、教学方法与手段改革遇瓶颈；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、课程考核单一；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08" y="1306695"/>
            <a:ext cx="2567176" cy="3783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235" y="766469"/>
            <a:ext cx="2626071" cy="378243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4F2CF31-2152-8146-BCB9-7013293042AA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8E7B66F-7EA4-304E-B3FE-00B36071AB3A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2" name="椭圆 16">
              <a:extLst>
                <a:ext uri="{FF2B5EF4-FFF2-40B4-BE49-F238E27FC236}">
                  <a16:creationId xmlns:a16="http://schemas.microsoft.com/office/drawing/2014/main" id="{5C7BA1C2-ACED-9247-AF03-36453EACC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ECC0E8C-89D7-CB49-92B3-D46E44D4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28208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2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0" name="矩形 39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课程标准</a:t>
            </a:r>
          </a:p>
        </p:txBody>
      </p:sp>
      <p:sp>
        <p:nvSpPr>
          <p:cNvPr id="41" name="矩形 40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1201881" y="2148994"/>
            <a:ext cx="7258551" cy="1731245"/>
          </a:xfrm>
          <a:prstGeom prst="rect">
            <a:avLst/>
          </a:prstGeom>
          <a:noFill/>
          <a:ln>
            <a:noFill/>
          </a:ln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以社会需求为导向、能力培养为核心、技术罗体系为主线，完善课程教学体系；制定和修订课程标准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298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门；加强公共课程建设，全面提高学生基本素质，整合公共基础课，加强通识课程建设，全面提高学生素质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90531"/>
            <a:ext cx="30235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学院“十三五” 规划总要求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15616" y="1995686"/>
            <a:ext cx="7560840" cy="2169532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D2322F8-7FA2-434E-B8DE-5F8F6D4BE445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8AE4541-7963-B54C-A702-CBABD5EB6D7D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0" name="椭圆 16">
              <a:extLst>
                <a:ext uri="{FF2B5EF4-FFF2-40B4-BE49-F238E27FC236}">
                  <a16:creationId xmlns:a16="http://schemas.microsoft.com/office/drawing/2014/main" id="{F7557684-8655-674A-BF15-0D11C3DEF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922D485-7E26-1542-AB3A-39A2D767C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44012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2"/>
          <p:cNvSpPr txBox="1"/>
          <p:nvPr/>
        </p:nvSpPr>
        <p:spPr>
          <a:xfrm>
            <a:off x="805288" y="1239519"/>
            <a:ext cx="110241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/>
                </a:solidFill>
              </a:rPr>
              <a:t>课程标准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</a:rPr>
              <a:t>建设规划</a:t>
            </a:r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68661"/>
              </p:ext>
            </p:extLst>
          </p:nvPr>
        </p:nvGraphicFramePr>
        <p:xfrm>
          <a:off x="467544" y="3061558"/>
          <a:ext cx="8300282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年份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2016-2017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2017-2019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2019-2020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计划</a:t>
                      </a:r>
                    </a:p>
                    <a:p>
                      <a:pPr algn="ctr"/>
                      <a:r>
                        <a:rPr lang="zh-CN" altLang="en-US" b="1" dirty="0"/>
                        <a:t>进程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根据我院情况分专业进行数学知识需求调查；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根据学生个人发展和专业需求修订课程标准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调整、完善课程目标；</a:t>
                      </a:r>
                      <a:endParaRPr lang="en-US" altLang="zh-CN" sz="1400" dirty="0"/>
                    </a:p>
                    <a:p>
                      <a:r>
                        <a:rPr lang="zh-CN" altLang="en-US" sz="1400" dirty="0"/>
                        <a:t>分专业修订课程标准，完善各个专业的高等数学课程体系，优化教学内容；</a:t>
                      </a:r>
                      <a:endParaRPr lang="en-US" altLang="zh-CN" sz="1400" dirty="0"/>
                    </a:p>
                    <a:p>
                      <a:r>
                        <a:rPr lang="zh-CN" altLang="en-US" sz="1400" dirty="0"/>
                        <a:t>尝试新的教学方法和教学手段；</a:t>
                      </a:r>
                      <a:endParaRPr lang="en-US" altLang="zh-CN" sz="1400" dirty="0"/>
                    </a:p>
                    <a:p>
                      <a:r>
                        <a:rPr lang="zh-CN" altLang="en-US" sz="1400" dirty="0"/>
                        <a:t>尝试新的考核体系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进一步完善课程标准，分专业完善课程体系；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完善教学方法；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完善课程考核体系。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2483766" y="689957"/>
            <a:ext cx="5904658" cy="21698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进一步分专业调查；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3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按专业大类修订课程标准；</a:t>
            </a:r>
          </a:p>
          <a:p>
            <a:pPr lvl="3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按专业大类完善课程体系；</a:t>
            </a:r>
          </a:p>
          <a:p>
            <a:pPr lvl="3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选用合适的教学方法；</a:t>
            </a:r>
          </a:p>
          <a:p>
            <a:pPr lvl="3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完善课程考核体系；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39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42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45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8" name="矩形 47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课程标准</a:t>
            </a:r>
          </a:p>
        </p:txBody>
      </p:sp>
      <p:sp>
        <p:nvSpPr>
          <p:cNvPr id="49" name="矩形 4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483768" y="687339"/>
            <a:ext cx="5904656" cy="2172443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416CAC-7083-EA40-B5BD-5811B2D12889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B8FB504-3456-2B48-BE27-D6A53AA9EAA1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1" name="椭圆 16">
              <a:extLst>
                <a:ext uri="{FF2B5EF4-FFF2-40B4-BE49-F238E27FC236}">
                  <a16:creationId xmlns:a16="http://schemas.microsoft.com/office/drawing/2014/main" id="{C41A190B-7CFD-614D-826C-AB466BE0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97946C9-AAAF-F748-ACB1-3DB86509D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8884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2"/>
          <p:cNvSpPr txBox="1"/>
          <p:nvPr/>
        </p:nvSpPr>
        <p:spPr>
          <a:xfrm>
            <a:off x="733281" y="918083"/>
            <a:ext cx="182832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/>
                </a:solidFill>
              </a:rPr>
              <a:t>课程标准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005DA2"/>
                </a:solidFill>
              </a:rPr>
              <a:t>建设现状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39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42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45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8" name="矩形 47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课程标准</a:t>
            </a:r>
          </a:p>
        </p:txBody>
      </p:sp>
      <p:sp>
        <p:nvSpPr>
          <p:cNvPr id="49" name="矩形 4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grpSp>
        <p:nvGrpSpPr>
          <p:cNvPr id="36" name="组合 35"/>
          <p:cNvGrpSpPr/>
          <p:nvPr/>
        </p:nvGrpSpPr>
        <p:grpSpPr>
          <a:xfrm rot="20858395">
            <a:off x="3621732" y="759756"/>
            <a:ext cx="4886158" cy="4338796"/>
            <a:chOff x="2742414" y="948436"/>
            <a:chExt cx="4886158" cy="433879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5501">
              <a:off x="2742414" y="1009359"/>
              <a:ext cx="2450957" cy="338677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1994">
              <a:off x="3310288" y="948436"/>
              <a:ext cx="2437571" cy="3418402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7779">
              <a:off x="3919078" y="1015775"/>
              <a:ext cx="2434092" cy="348636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1623">
              <a:off x="4462866" y="1123873"/>
              <a:ext cx="2335311" cy="3383135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2721">
              <a:off x="4934703" y="1367194"/>
              <a:ext cx="2363487" cy="3483954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682">
              <a:off x="5212408" y="1739973"/>
              <a:ext cx="2416164" cy="3547259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80" y="1911684"/>
            <a:ext cx="2067598" cy="3198316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611560" y="1923678"/>
            <a:ext cx="2145202" cy="2331409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结合学院“十三五”规划总体要求和专业人才培养方案，制定了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总纲目下</a:t>
            </a:r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工科类、机电类、电类、经管类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四类课程标准，积极开发</a:t>
            </a:r>
            <a:r>
              <a:rPr lang="zh-CN" altLang="en-US" sz="1400" dirty="0">
                <a:solidFill>
                  <a:srgbClr val="005DA2"/>
                </a:solidFill>
                <a:latin typeface="微软雅黑" pitchFamily="34" charset="-122"/>
                <a:ea typeface="微软雅黑" pitchFamily="34" charset="-122"/>
              </a:rPr>
              <a:t>计算机类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课程标准</a:t>
            </a: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左中括号 26"/>
          <p:cNvSpPr/>
          <p:nvPr/>
        </p:nvSpPr>
        <p:spPr>
          <a:xfrm>
            <a:off x="467544" y="1864201"/>
            <a:ext cx="377018" cy="257975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中括号 27"/>
          <p:cNvSpPr/>
          <p:nvPr/>
        </p:nvSpPr>
        <p:spPr>
          <a:xfrm>
            <a:off x="2461065" y="1877737"/>
            <a:ext cx="382743" cy="256622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E0E3E23-3EB6-A947-8923-D3FBF424E2A9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AA83EC8-9C23-764C-A922-D0940F89D727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32" name="椭圆 16">
              <a:extLst>
                <a:ext uri="{FF2B5EF4-FFF2-40B4-BE49-F238E27FC236}">
                  <a16:creationId xmlns:a16="http://schemas.microsoft.com/office/drawing/2014/main" id="{CF407036-32B8-B64A-8C22-BA24766F0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E7022901-EA7F-4D4A-AC31-E4B948F62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69077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755576" y="1995686"/>
            <a:ext cx="7416824" cy="2331409"/>
          </a:xfrm>
          <a:prstGeom prst="rect">
            <a:avLst/>
          </a:prstGeom>
          <a:noFill/>
          <a:ln>
            <a:noFill/>
          </a:ln>
        </p:spPr>
        <p:txBody>
          <a:bodyPr wrap="square" lIns="68584" tIns="34291" rIns="68584" bIns="34291" rtlCol="0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、主编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校本教材一套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、主编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“十二五”规划教材，南开大学出版社出版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、主编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（工科类）“十二五”国家规划教材、高等教育出版社出版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、主编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（经管类）“十二五”国家规划教材、高等教育出版社出版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、部分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课件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规划教材配套部分微课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规划教材配套部分教学设计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2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0" name="矩形 39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41" name="矩形 40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课程资源</a:t>
            </a:r>
          </a:p>
        </p:txBody>
      </p:sp>
      <p:sp>
        <p:nvSpPr>
          <p:cNvPr id="2" name="矩形 1"/>
          <p:cNvSpPr/>
          <p:nvPr/>
        </p:nvSpPr>
        <p:spPr>
          <a:xfrm>
            <a:off x="520382" y="1127815"/>
            <a:ext cx="43396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“十二五”课程规划中已有的课程资源：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5575" y="2001807"/>
            <a:ext cx="7441751" cy="2298135"/>
          </a:xfrm>
          <a:prstGeom prst="roundRect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0A7B7E5-6AEF-DB47-99F3-F614A9876489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F16E9BB-C7F9-174A-9338-C09BFDF2CFCB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0" name="椭圆 16">
              <a:extLst>
                <a:ext uri="{FF2B5EF4-FFF2-40B4-BE49-F238E27FC236}">
                  <a16:creationId xmlns:a16="http://schemas.microsoft.com/office/drawing/2014/main" id="{7DBB54AB-F2DA-D041-AE38-5AC4E349D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236B48C-34EC-AE48-B320-36A128392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95111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2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0" name="矩形 39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41" name="矩形 40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课程资源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899593" y="2211710"/>
            <a:ext cx="7416823" cy="1731245"/>
          </a:xfrm>
          <a:prstGeom prst="rect">
            <a:avLst/>
          </a:prstGeom>
          <a:noFill/>
          <a:ln>
            <a:noFill/>
          </a:ln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积极选用国家或省部级优秀教材或规划教材；引入国家优质教学资源；力争建设国家级精品在线开放课程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门左右；省级精品在线开放课程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门左右，校级在线课程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门左右；与企业合作开发国家规划教材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部；行业特色教材和校本教材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371" y="1127815"/>
            <a:ext cx="5454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学院“十三五”课程建设规划中课程资源要求：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55577" y="2139702"/>
            <a:ext cx="7776863" cy="1944216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548043-49FE-4D46-8104-EBB75AE6370B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563A58C-0AC2-7D44-9358-3899E3A9AABE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1" name="椭圆 16">
              <a:extLst>
                <a:ext uri="{FF2B5EF4-FFF2-40B4-BE49-F238E27FC236}">
                  <a16:creationId xmlns:a16="http://schemas.microsoft.com/office/drawing/2014/main" id="{4C27F904-3FEA-1B40-9F9E-AC3265DE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B784561-E7F7-1A40-AB69-18E74A4EB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63121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2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0" name="矩形 39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41" name="矩形 40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课程资源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611560" y="1387481"/>
            <a:ext cx="1102414" cy="782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/>
                </a:solidFill>
              </a:rPr>
              <a:t>课程资源</a:t>
            </a:r>
            <a:r>
              <a:rPr lang="zh-CN" altLang="en-US" sz="1800" b="1" dirty="0">
                <a:solidFill>
                  <a:srgbClr val="FF0000"/>
                </a:solidFill>
              </a:rPr>
              <a:t>建设规划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49523"/>
              </p:ext>
            </p:extLst>
          </p:nvPr>
        </p:nvGraphicFramePr>
        <p:xfrm>
          <a:off x="467544" y="2859782"/>
          <a:ext cx="8300282" cy="20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年份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2016-2017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2018-2019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2020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计划</a:t>
                      </a:r>
                    </a:p>
                    <a:p>
                      <a:pPr algn="ctr"/>
                      <a:r>
                        <a:rPr lang="zh-CN" altLang="en-US" b="1" dirty="0"/>
                        <a:t>进程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化工、自动化专业继续选用国家规划教材；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电类专业使用世界大学城空间课程资源；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按专业大类调研课程内容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完成经管类、计算机类新教材框架；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初步进行微课教学设计；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搜集教学资源；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评估在线课程平台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完善教材并正式出版；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完善微课制作；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完善在线开放课程；</a:t>
                      </a:r>
                      <a:endParaRPr lang="en-US" altLang="zh-CN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dirty="0"/>
                        <a:t>申报省级国家级精品课程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2195736" y="699542"/>
            <a:ext cx="6074995" cy="21209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选用国家规划教材；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按专业大类修订适合我院的优质教材</a:t>
            </a: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优化教学设计</a:t>
            </a: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制作优质课件与微课</a:t>
            </a: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完善在线开放课程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195736" y="699542"/>
            <a:ext cx="6048672" cy="2088232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D7E9757-3862-3B42-89F7-6418E3A90496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341C8E4-6F05-B844-B0BD-710EDC85FFC4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1" name="椭圆 16">
              <a:extLst>
                <a:ext uri="{FF2B5EF4-FFF2-40B4-BE49-F238E27FC236}">
                  <a16:creationId xmlns:a16="http://schemas.microsoft.com/office/drawing/2014/main" id="{0A579FF4-E183-A74B-A47C-7788812A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E2F3622-8292-0F44-9247-488C0463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052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876930" y="339502"/>
            <a:ext cx="225628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1261308" y="967975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61895" y="501802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76675" y="502029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80111" y="501802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67943" y="501802"/>
            <a:ext cx="341755" cy="341756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71999" y="501802"/>
            <a:ext cx="341755" cy="341756"/>
            <a:chOff x="4139952" y="1274820"/>
            <a:chExt cx="432833" cy="432834"/>
          </a:xfrm>
        </p:grpSpPr>
        <p:sp>
          <p:nvSpPr>
            <p:cNvPr id="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10232" y="1936452"/>
            <a:ext cx="5982048" cy="87588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关于印发</a:t>
            </a:r>
            <a:r>
              <a:rPr lang="en-US" altLang="zh-CN" b="1" dirty="0">
                <a:solidFill>
                  <a:srgbClr val="FF0000"/>
                </a:solidFill>
              </a:rPr>
              <a:t>&lt;</a:t>
            </a:r>
            <a:r>
              <a:rPr lang="zh-CN" altLang="en-US" b="1" dirty="0">
                <a:solidFill>
                  <a:srgbClr val="FF0000"/>
                </a:solidFill>
              </a:rPr>
              <a:t>湖南省高等职业院校内部质量保证体系诊断与改进工作实施方案</a:t>
            </a:r>
            <a:r>
              <a:rPr lang="en-US" altLang="zh-CN" b="1" dirty="0">
                <a:solidFill>
                  <a:srgbClr val="FF0000"/>
                </a:solidFill>
              </a:rPr>
              <a:t>&gt;</a:t>
            </a:r>
            <a:r>
              <a:rPr lang="zh-CN" altLang="en-US" b="1" dirty="0">
                <a:solidFill>
                  <a:srgbClr val="FF0000"/>
                </a:solidFill>
              </a:rPr>
              <a:t>的通知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（湘教通</a:t>
            </a:r>
            <a:r>
              <a:rPr lang="en-US" altLang="zh-CN" b="1" dirty="0">
                <a:solidFill>
                  <a:srgbClr val="FF0000"/>
                </a:solidFill>
              </a:rPr>
              <a:t>〔2016〕290</a:t>
            </a:r>
            <a:r>
              <a:rPr lang="zh-CN" altLang="en-US" b="1" dirty="0">
                <a:solidFill>
                  <a:srgbClr val="FF0000"/>
                </a:solidFill>
              </a:rPr>
              <a:t>号）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0314" y="987574"/>
            <a:ext cx="5991966" cy="875881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教育部办公厅关于建立职业院校教学工作诊断与改进制度的通知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（教职成厅</a:t>
            </a:r>
            <a:r>
              <a:rPr lang="en-US" altLang="zh-CN" b="1" dirty="0">
                <a:solidFill>
                  <a:srgbClr val="FF0000"/>
                </a:solidFill>
              </a:rPr>
              <a:t>〔2015〕2</a:t>
            </a:r>
            <a:r>
              <a:rPr lang="zh-CN" altLang="en-US" b="1" dirty="0">
                <a:solidFill>
                  <a:srgbClr val="FF0000"/>
                </a:solidFill>
              </a:rPr>
              <a:t>号）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8448" y="2878468"/>
            <a:ext cx="5973832" cy="923330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湖南化工职业技术学院内部质量保证体系诊断与改进工作实施方案（试行）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（化职院</a:t>
            </a:r>
            <a:r>
              <a:rPr lang="en-US" altLang="zh-CN" dirty="0">
                <a:solidFill>
                  <a:srgbClr val="FF0000"/>
                </a:solidFill>
              </a:rPr>
              <a:t>[2017]81</a:t>
            </a:r>
            <a:r>
              <a:rPr lang="zh-CN" altLang="en-US" dirty="0">
                <a:solidFill>
                  <a:srgbClr val="FF0000"/>
                </a:solidFill>
              </a:rPr>
              <a:t>号）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1118448" y="3822196"/>
            <a:ext cx="5973832" cy="460382"/>
          </a:xfrm>
          <a:prstGeom prst="rect">
            <a:avLst/>
          </a:prstGeom>
          <a:solidFill>
            <a:srgbClr val="FDFDFD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50000"/>
              </a:lnSpc>
              <a:defRPr>
                <a:solidFill>
                  <a:srgbClr val="FF0000"/>
                </a:solidFill>
              </a:defRPr>
            </a:lvl1pPr>
          </a:lstStyle>
          <a:p>
            <a:r>
              <a:rPr lang="zh-CN" altLang="en-US" b="1" dirty="0">
                <a:solidFill>
                  <a:srgbClr val="005DA2"/>
                </a:solidFill>
              </a:rPr>
              <a:t>基础课部成立质量诊改工作小组</a:t>
            </a:r>
            <a:endParaRPr lang="zh-CN" altLang="zh-CN" b="1" dirty="0">
              <a:solidFill>
                <a:srgbClr val="005DA2"/>
              </a:solidFill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1118448" y="4363354"/>
            <a:ext cx="5973832" cy="460382"/>
          </a:xfrm>
          <a:prstGeom prst="rect">
            <a:avLst/>
          </a:prstGeom>
          <a:solidFill>
            <a:srgbClr val="FDFDFD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eaLnBrk="0" hangingPunct="0">
              <a:lnSpc>
                <a:spcPct val="150000"/>
              </a:lnSpc>
              <a:defRPr>
                <a:solidFill>
                  <a:srgbClr val="FF0000"/>
                </a:solidFill>
              </a:defRPr>
            </a:lvl1pPr>
          </a:lstStyle>
          <a:p>
            <a:r>
              <a:rPr lang="zh-CN" altLang="en-US" b="1" dirty="0">
                <a:solidFill>
                  <a:srgbClr val="005DA2"/>
                </a:solidFill>
              </a:rPr>
              <a:t>数学教研室成员全部参与诊改</a:t>
            </a:r>
            <a:endParaRPr lang="zh-CN" altLang="zh-CN" b="1" dirty="0">
              <a:solidFill>
                <a:srgbClr val="005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1441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2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40" name="矩形 39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41" name="矩形 40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课程资源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568486" y="990411"/>
            <a:ext cx="13184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/>
                </a:solidFill>
              </a:rPr>
              <a:t>课程资源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005DA2"/>
                </a:solidFill>
              </a:rPr>
              <a:t>建设现状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5842"/>
            <a:ext cx="5529716" cy="30676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99" y="718979"/>
            <a:ext cx="6517462" cy="3172792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5940151" y="4202980"/>
            <a:ext cx="3095821" cy="43582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微课：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个；课件：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endParaRPr lang="en-US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7CB627E-A900-144C-A75F-AC064D0C2691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55C224-F38E-EE47-9A39-1FDC4345D662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2" name="椭圆 16">
              <a:extLst>
                <a:ext uri="{FF2B5EF4-FFF2-40B4-BE49-F238E27FC236}">
                  <a16:creationId xmlns:a16="http://schemas.microsoft.com/office/drawing/2014/main" id="{97C02AC1-D1F9-4F4A-B9A9-BD5290EE7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84A50AE-4DB2-834C-BB7B-5DDF7A928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34940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836434" y="787920"/>
            <a:ext cx="7530091" cy="43582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课程实施：立德树人、提高数学课程教学质量的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关键</a:t>
            </a:r>
            <a:endParaRPr lang="en-US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4080" y="1610374"/>
            <a:ext cx="1441656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课程目标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237157" y="1610374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规划教学内容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2483768" y="1849269"/>
            <a:ext cx="54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5292080" y="1859298"/>
            <a:ext cx="612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圆角矩形 53"/>
          <p:cNvSpPr/>
          <p:nvPr/>
        </p:nvSpPr>
        <p:spPr>
          <a:xfrm>
            <a:off x="5977025" y="1610374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选择教学资源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525560" y="3852534"/>
            <a:ext cx="1872208" cy="757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完成教学目标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提高教学质量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rot="5400000" flipV="1">
            <a:off x="6215280" y="3052776"/>
            <a:ext cx="1476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5940152" y="3939902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选择教学策略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3237157" y="3939902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课程考核</a:t>
            </a:r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2591840" y="4227934"/>
            <a:ext cx="54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 flipV="1">
            <a:off x="5292080" y="4227934"/>
            <a:ext cx="54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093752" y="2392210"/>
            <a:ext cx="38884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教务处、院系二级督导：三大检查；质量诊改；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学生评教</a:t>
            </a:r>
          </a:p>
        </p:txBody>
      </p:sp>
    </p:spTree>
    <p:extLst>
      <p:ext uri="{BB962C8B-B14F-4D97-AF65-F5344CB8AC3E}">
        <p14:creationId xmlns:p14="http://schemas.microsoft.com/office/powerpoint/2010/main" val="299319055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规划教学内容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规划教学内容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选择教学资源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选择教学策略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课程考核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15606" y="920829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22102" y="757677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知识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六边形 30"/>
          <p:cNvSpPr/>
          <p:nvPr/>
        </p:nvSpPr>
        <p:spPr>
          <a:xfrm>
            <a:off x="803873" y="2297301"/>
            <a:ext cx="1410507" cy="1268978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</a:t>
            </a:r>
          </a:p>
        </p:txBody>
      </p:sp>
      <p:cxnSp>
        <p:nvCxnSpPr>
          <p:cNvPr id="32" name="直接箭头连接符 31"/>
          <p:cNvCxnSpPr>
            <a:stCxn id="31" idx="5"/>
            <a:endCxn id="22" idx="1"/>
          </p:cNvCxnSpPr>
          <p:nvPr/>
        </p:nvCxnSpPr>
        <p:spPr>
          <a:xfrm flipV="1">
            <a:off x="1897136" y="1340396"/>
            <a:ext cx="818470" cy="95690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36" idx="1"/>
          </p:cNvCxnSpPr>
          <p:nvPr/>
        </p:nvCxnSpPr>
        <p:spPr>
          <a:xfrm flipV="1">
            <a:off x="2046028" y="2426707"/>
            <a:ext cx="669578" cy="1820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endCxn id="39" idx="1"/>
          </p:cNvCxnSpPr>
          <p:nvPr/>
        </p:nvCxnSpPr>
        <p:spPr>
          <a:xfrm>
            <a:off x="2046028" y="3262538"/>
            <a:ext cx="669578" cy="2442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3"/>
          <p:cNvSpPr txBox="1"/>
          <p:nvPr/>
        </p:nvSpPr>
        <p:spPr>
          <a:xfrm>
            <a:off x="3011146" y="1140769"/>
            <a:ext cx="4537095" cy="62940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数学知识：函数、极限、导数、积分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数学思维：抽象思维、辩证思维、思维严谨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715606" y="2007140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22102" y="1851670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数学建模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知识</a:t>
            </a:r>
          </a:p>
        </p:txBody>
      </p:sp>
      <p:sp>
        <p:nvSpPr>
          <p:cNvPr id="38" name="TextBox 36"/>
          <p:cNvSpPr txBox="1"/>
          <p:nvPr/>
        </p:nvSpPr>
        <p:spPr>
          <a:xfrm>
            <a:off x="3011146" y="2205886"/>
            <a:ext cx="4537095" cy="62940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数学模型：与微积分有关的数学模型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数学能力：分析实际问题，数学知识用于实际问题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715606" y="3087259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22102" y="2931790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《MATLAB》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知识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3011146" y="3262538"/>
            <a:ext cx="4537095" cy="62940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软件技术：用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MATLAB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建立函数，解决求极限、导数、积分和优化问题；提高计算机编程能力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15606" y="4167379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22102" y="4011910"/>
            <a:ext cx="3515183" cy="327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实践教学</a:t>
            </a:r>
          </a:p>
        </p:txBody>
      </p:sp>
      <p:sp>
        <p:nvSpPr>
          <p:cNvPr id="44" name="TextBox 39"/>
          <p:cNvSpPr txBox="1"/>
          <p:nvPr/>
        </p:nvSpPr>
        <p:spPr>
          <a:xfrm>
            <a:off x="3011146" y="4342658"/>
            <a:ext cx="4537095" cy="62940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数学建模：用数学解决实际问题，并用数学软件求解，完成小数模论文。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1897136" y="3577240"/>
            <a:ext cx="838054" cy="10034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8205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选择教学资源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815304" y="1271965"/>
            <a:ext cx="6480720" cy="715583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教材选用：国家规划教材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（工科类）高等教育出版社出版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参考辅助教材：各类专业使用的教材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9" y="2211710"/>
            <a:ext cx="1712866" cy="2495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1" y="2166749"/>
            <a:ext cx="1764582" cy="2575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31" name="组合 30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32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3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教学内容规划</a:t>
            </a:r>
          </a:p>
        </p:txBody>
      </p:sp>
      <p:sp>
        <p:nvSpPr>
          <p:cNvPr id="41" name="矩形 40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选择教学资源</a:t>
            </a:r>
          </a:p>
        </p:txBody>
      </p:sp>
      <p:sp>
        <p:nvSpPr>
          <p:cNvPr id="42" name="矩形 41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选择教学策略</a:t>
            </a:r>
          </a:p>
        </p:txBody>
      </p:sp>
      <p:sp>
        <p:nvSpPr>
          <p:cNvPr id="43" name="矩形 42"/>
          <p:cNvSpPr/>
          <p:nvPr/>
        </p:nvSpPr>
        <p:spPr>
          <a:xfrm>
            <a:off x="7164288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课程考核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4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9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49" t="6246" r="16704" b="8083"/>
          <a:stretch/>
        </p:blipFill>
        <p:spPr>
          <a:xfrm>
            <a:off x="1799303" y="2112614"/>
            <a:ext cx="2033773" cy="2763845"/>
          </a:xfrm>
          <a:prstGeom prst="rect">
            <a:avLst/>
          </a:prstGeom>
        </p:spPr>
      </p:pic>
      <p:pic>
        <p:nvPicPr>
          <p:cNvPr id="28" name="Picture 10" descr="图片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453">
            <a:off x="5908852" y="1560919"/>
            <a:ext cx="2523056" cy="1927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00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06" y="2188877"/>
            <a:ext cx="1808162" cy="2611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170764" y="3075806"/>
            <a:ext cx="2289668" cy="1923678"/>
            <a:chOff x="5828116" y="786151"/>
            <a:chExt cx="3287619" cy="279458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7642">
              <a:off x="5828116" y="786151"/>
              <a:ext cx="2064870" cy="25879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523" y="804432"/>
              <a:ext cx="1716456" cy="246597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8" r="15257" b="1858"/>
            <a:stretch/>
          </p:blipFill>
          <p:spPr>
            <a:xfrm rot="1199196">
              <a:off x="7346262" y="1090843"/>
              <a:ext cx="1769473" cy="248989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22" y="2204361"/>
            <a:ext cx="1806856" cy="25803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04172782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选择教学资源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3" y="1306109"/>
            <a:ext cx="5200823" cy="3139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45" y="2022453"/>
            <a:ext cx="5481329" cy="3101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组合 23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5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教学内容规划</a:t>
            </a:r>
          </a:p>
        </p:txBody>
      </p:sp>
      <p:sp>
        <p:nvSpPr>
          <p:cNvPr id="39" name="矩形 38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选择教学资源</a:t>
            </a:r>
          </a:p>
        </p:txBody>
      </p:sp>
      <p:sp>
        <p:nvSpPr>
          <p:cNvPr id="40" name="矩形 39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选择教学策略</a:t>
            </a:r>
          </a:p>
        </p:txBody>
      </p:sp>
      <p:sp>
        <p:nvSpPr>
          <p:cNvPr id="41" name="矩形 40"/>
          <p:cNvSpPr/>
          <p:nvPr/>
        </p:nvSpPr>
        <p:spPr>
          <a:xfrm>
            <a:off x="7164288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课程考核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4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54" y="915566"/>
            <a:ext cx="2160240" cy="3842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581456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适合教学策略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5" b="44918"/>
          <a:stretch/>
        </p:blipFill>
        <p:spPr>
          <a:xfrm>
            <a:off x="6336932" y="1609393"/>
            <a:ext cx="244704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组合 23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5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教学内容规划</a:t>
            </a:r>
          </a:p>
        </p:txBody>
      </p:sp>
      <p:sp>
        <p:nvSpPr>
          <p:cNvPr id="39" name="矩形 38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选择教学资源</a:t>
            </a:r>
          </a:p>
        </p:txBody>
      </p:sp>
      <p:sp>
        <p:nvSpPr>
          <p:cNvPr id="40" name="矩形 39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选择教学策略</a:t>
            </a:r>
          </a:p>
        </p:txBody>
      </p:sp>
      <p:sp>
        <p:nvSpPr>
          <p:cNvPr id="41" name="矩形 40"/>
          <p:cNvSpPr/>
          <p:nvPr/>
        </p:nvSpPr>
        <p:spPr>
          <a:xfrm>
            <a:off x="7164288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课程考核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4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09" y="3445024"/>
            <a:ext cx="2585951" cy="155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95" y="1635646"/>
            <a:ext cx="2494557" cy="1532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35646"/>
            <a:ext cx="2702210" cy="153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5462"/>
          <a:stretch/>
        </p:blipFill>
        <p:spPr>
          <a:xfrm>
            <a:off x="6463565" y="3438500"/>
            <a:ext cx="2304256" cy="1563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1" y="3445024"/>
            <a:ext cx="2717624" cy="156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8747298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课程考核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课程实施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5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教学内容规划</a:t>
            </a:r>
          </a:p>
        </p:txBody>
      </p:sp>
      <p:sp>
        <p:nvSpPr>
          <p:cNvPr id="39" name="矩形 38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选择教学资源</a:t>
            </a:r>
          </a:p>
        </p:txBody>
      </p:sp>
      <p:sp>
        <p:nvSpPr>
          <p:cNvPr id="40" name="矩形 39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选择教学策略</a:t>
            </a:r>
          </a:p>
        </p:txBody>
      </p:sp>
      <p:sp>
        <p:nvSpPr>
          <p:cNvPr id="41" name="矩形 40"/>
          <p:cNvSpPr/>
          <p:nvPr/>
        </p:nvSpPr>
        <p:spPr>
          <a:xfrm>
            <a:off x="7164288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课程考核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4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1" name="TextBox 4"/>
          <p:cNvSpPr txBox="1"/>
          <p:nvPr/>
        </p:nvSpPr>
        <p:spPr>
          <a:xfrm>
            <a:off x="2267744" y="870189"/>
            <a:ext cx="6480720" cy="39241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课程考核：诊断性评价、形成性评价、终结性评价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7" y="1250684"/>
            <a:ext cx="1685367" cy="299770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6" y="1489957"/>
            <a:ext cx="1685367" cy="299770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66" y="1729230"/>
            <a:ext cx="1685367" cy="299770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14" y="1886833"/>
            <a:ext cx="1685367" cy="299770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60" y="1713382"/>
            <a:ext cx="1685367" cy="299770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99" y="1370618"/>
            <a:ext cx="1685367" cy="29977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47560"/>
            <a:ext cx="4850212" cy="323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584802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164524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9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3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师资队伍诊断</a:t>
            </a:r>
          </a:p>
        </p:txBody>
      </p:sp>
      <p:sp>
        <p:nvSpPr>
          <p:cNvPr id="37" name="矩形 36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39" name="矩形 38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40" name="矩形 39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教学质量诊断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4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76886"/>
              </p:ext>
            </p:extLst>
          </p:nvPr>
        </p:nvGraphicFramePr>
        <p:xfrm>
          <a:off x="683568" y="754790"/>
          <a:ext cx="784887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目标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过程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达标等级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原因分析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2016</a:t>
                      </a:r>
                    </a:p>
                    <a:p>
                      <a:pPr algn="ctr"/>
                      <a:r>
                        <a:rPr lang="en-US" altLang="zh-CN" sz="1400" dirty="0"/>
                        <a:t>-</a:t>
                      </a:r>
                    </a:p>
                    <a:p>
                      <a:pPr algn="ctr"/>
                      <a:r>
                        <a:rPr lang="en-US" altLang="zh-CN" sz="1400" dirty="0"/>
                        <a:t>2018</a:t>
                      </a:r>
                    </a:p>
                    <a:p>
                      <a:pPr algn="ctr"/>
                      <a:r>
                        <a:rPr lang="zh-CN" altLang="en-US" sz="1400" dirty="0"/>
                        <a:t>年</a:t>
                      </a:r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引进高学历的青年教师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1-2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名；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2018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年引进青年硕士教师</a:t>
                      </a:r>
                      <a:endParaRPr lang="en-US" altLang="zh-CN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引进高级职称教师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1-2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名；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目标偏高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选派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3-4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人外出进修；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2016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年覃东君赴台湾参加进修；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年吕靖、谢珊赴新西兰参加进修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; 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职称晋升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1-2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人；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2016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年吕靖职称晋升副教授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; 2017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年覃东君职称晋升副教授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; 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参加教学比赛获省、国家奖；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2016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年吕靖覃东君、谢珊团队参加信息化教学设计比赛获省一等奖、国家二等奖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指导学生参加比赛获省、国家奖</a:t>
                      </a: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2016-2018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年指导学生参见全国数学建模竞赛有获国家一、二等奖（高教社杯）省一、二、三等奖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4617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82571"/>
              </p:ext>
            </p:extLst>
          </p:nvPr>
        </p:nvGraphicFramePr>
        <p:xfrm>
          <a:off x="755576" y="843558"/>
          <a:ext cx="747679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目  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过  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达标度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原因分析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2016</a:t>
                      </a:r>
                    </a:p>
                    <a:p>
                      <a:pPr algn="ctr"/>
                      <a:r>
                        <a:rPr lang="en-US" altLang="zh-CN" sz="1400" dirty="0"/>
                        <a:t>-</a:t>
                      </a:r>
                    </a:p>
                    <a:p>
                      <a:pPr algn="ctr"/>
                      <a:r>
                        <a:rPr lang="en-US" altLang="zh-CN" sz="1400" dirty="0"/>
                        <a:t>2018</a:t>
                      </a:r>
                    </a:p>
                    <a:p>
                      <a:pPr algn="ctr"/>
                      <a:r>
                        <a:rPr lang="zh-CN" altLang="en-US" sz="1400" dirty="0"/>
                        <a:t>年</a:t>
                      </a:r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学生可持续发展数学知识需求调查；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进行了校内各专业学生可持续发展调研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分专业大类进行数学知识需求调查；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调查了化工专业、机械专业、电子专业、经管专业的专业需求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分专业大类完善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高等数学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》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课程标准；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完善了化工专业、自动化专业，电子电气专业的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高等数学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》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课程标准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专业大类中含专业较多，学院二级学院专业有交叉，界线不清楚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优化适合各专业大类学生的数学课程体系；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优化了化工专业、电子电气专业、药管专业数学课程体系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部分专业课时数少，完善课程体系有困难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尝试、完善新的教学方法和教学手段；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尝试了信息化教学手段的使用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年长教师使用有困难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尝试、完善新的考核体系；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尝试了大数据形成性评价考核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年长教师使用有困难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2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2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32" name="矩形 31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课程标准诊断</a:t>
            </a:r>
          </a:p>
        </p:txBody>
      </p:sp>
      <p:sp>
        <p:nvSpPr>
          <p:cNvPr id="33" name="矩形 32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34" name="矩形 33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教学质量诊断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8464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7584" y="204320"/>
            <a:ext cx="474639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高等数学课程课程诊改“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”字螺旋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73843" y="4095133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课程规划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4723621" y="183602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改进计划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7020252" y="407040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自我诊断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3668887" y="4095133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持续改进与计划</a:t>
            </a:r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4220551" y="2902321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2147233" y="2921940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D4761826-EDB3-F046-8686-09089881F046}"/>
              </a:ext>
            </a:extLst>
          </p:cNvPr>
          <p:cNvSpPr/>
          <p:nvPr/>
        </p:nvSpPr>
        <p:spPr>
          <a:xfrm>
            <a:off x="378291" y="270591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课程目标</a:t>
            </a: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CCFFD056-9F65-1542-B5F0-29930B8B5998}"/>
              </a:ext>
            </a:extLst>
          </p:cNvPr>
          <p:cNvSpPr/>
          <p:nvPr/>
        </p:nvSpPr>
        <p:spPr>
          <a:xfrm>
            <a:off x="2557891" y="271199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课程标准</a:t>
            </a:r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0F7A7E36-975E-0E41-A241-112C26E87352}"/>
              </a:ext>
            </a:extLst>
          </p:cNvPr>
          <p:cNvSpPr/>
          <p:nvPr/>
        </p:nvSpPr>
        <p:spPr>
          <a:xfrm>
            <a:off x="4707148" y="270591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教学计划</a:t>
            </a: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A4022327-E37D-B54D-B666-DD44ABB521A7}"/>
              </a:ext>
            </a:extLst>
          </p:cNvPr>
          <p:cNvSpPr/>
          <p:nvPr/>
        </p:nvSpPr>
        <p:spPr>
          <a:xfrm>
            <a:off x="7020252" y="270591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教学实施</a:t>
            </a:r>
          </a:p>
        </p:txBody>
      </p:sp>
      <p:sp>
        <p:nvSpPr>
          <p:cNvPr id="50" name="圆角矩形 49">
            <a:extLst>
              <a:ext uri="{FF2B5EF4-FFF2-40B4-BE49-F238E27FC236}">
                <a16:creationId xmlns:a16="http://schemas.microsoft.com/office/drawing/2014/main" id="{7E9895C9-324E-B64F-83C2-04F26E09C1A5}"/>
              </a:ext>
            </a:extLst>
          </p:cNvPr>
          <p:cNvSpPr/>
          <p:nvPr/>
        </p:nvSpPr>
        <p:spPr>
          <a:xfrm>
            <a:off x="4721256" y="966133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预警</a:t>
            </a:r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0D4F00C1-8530-EE41-B1A2-CB3C411D1B9C}"/>
              </a:ext>
            </a:extLst>
          </p:cNvPr>
          <p:cNvSpPr/>
          <p:nvPr/>
        </p:nvSpPr>
        <p:spPr>
          <a:xfrm>
            <a:off x="7020252" y="1851487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监测</a:t>
            </a:r>
          </a:p>
        </p:txBody>
      </p:sp>
      <p:sp>
        <p:nvSpPr>
          <p:cNvPr id="52" name="圆角矩形 51">
            <a:extLst>
              <a:ext uri="{FF2B5EF4-FFF2-40B4-BE49-F238E27FC236}">
                <a16:creationId xmlns:a16="http://schemas.microsoft.com/office/drawing/2014/main" id="{69D7998F-D950-5A4A-9314-8CA4506D3B48}"/>
              </a:ext>
            </a:extLst>
          </p:cNvPr>
          <p:cNvSpPr/>
          <p:nvPr/>
        </p:nvSpPr>
        <p:spPr>
          <a:xfrm>
            <a:off x="7020252" y="992225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数据分析</a:t>
            </a:r>
          </a:p>
        </p:txBody>
      </p:sp>
      <p:cxnSp>
        <p:nvCxnSpPr>
          <p:cNvPr id="53" name="直接箭头连接符 73">
            <a:extLst>
              <a:ext uri="{FF2B5EF4-FFF2-40B4-BE49-F238E27FC236}">
                <a16:creationId xmlns:a16="http://schemas.microsoft.com/office/drawing/2014/main" id="{083A2D43-91D6-DE4D-959A-176FD97885F4}"/>
              </a:ext>
            </a:extLst>
          </p:cNvPr>
          <p:cNvCxnSpPr/>
          <p:nvPr/>
        </p:nvCxnSpPr>
        <p:spPr>
          <a:xfrm flipV="1">
            <a:off x="6475788" y="2907335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73">
            <a:extLst>
              <a:ext uri="{FF2B5EF4-FFF2-40B4-BE49-F238E27FC236}">
                <a16:creationId xmlns:a16="http://schemas.microsoft.com/office/drawing/2014/main" id="{3CA59014-5489-5541-BAAB-5F644793F573}"/>
              </a:ext>
            </a:extLst>
          </p:cNvPr>
          <p:cNvCxnSpPr/>
          <p:nvPr/>
        </p:nvCxnSpPr>
        <p:spPr>
          <a:xfrm flipV="1">
            <a:off x="6490926" y="1182157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73">
            <a:extLst>
              <a:ext uri="{FF2B5EF4-FFF2-40B4-BE49-F238E27FC236}">
                <a16:creationId xmlns:a16="http://schemas.microsoft.com/office/drawing/2014/main" id="{13FE8EEA-B02A-C047-A362-97669A545907}"/>
              </a:ext>
            </a:extLst>
          </p:cNvPr>
          <p:cNvCxnSpPr>
            <a:cxnSpLocks/>
          </p:cNvCxnSpPr>
          <p:nvPr/>
        </p:nvCxnSpPr>
        <p:spPr>
          <a:xfrm rot="5400000" flipV="1">
            <a:off x="5393976" y="1580555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73">
            <a:extLst>
              <a:ext uri="{FF2B5EF4-FFF2-40B4-BE49-F238E27FC236}">
                <a16:creationId xmlns:a16="http://schemas.microsoft.com/office/drawing/2014/main" id="{AAE4930D-DAEB-0B48-B6EE-8392AB9E21C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32340" y="1625434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73">
            <a:extLst>
              <a:ext uri="{FF2B5EF4-FFF2-40B4-BE49-F238E27FC236}">
                <a16:creationId xmlns:a16="http://schemas.microsoft.com/office/drawing/2014/main" id="{9A8DA4C1-A674-4E46-A841-C05D367C98FE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32340" y="2458704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73">
            <a:extLst>
              <a:ext uri="{FF2B5EF4-FFF2-40B4-BE49-F238E27FC236}">
                <a16:creationId xmlns:a16="http://schemas.microsoft.com/office/drawing/2014/main" id="{972BC6D9-F04B-A245-AD2A-8038BDE5E3B8}"/>
              </a:ext>
            </a:extLst>
          </p:cNvPr>
          <p:cNvCxnSpPr>
            <a:cxnSpLocks/>
          </p:cNvCxnSpPr>
          <p:nvPr/>
        </p:nvCxnSpPr>
        <p:spPr>
          <a:xfrm rot="5400000" flipV="1">
            <a:off x="5393976" y="2503483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3">
            <a:extLst>
              <a:ext uri="{FF2B5EF4-FFF2-40B4-BE49-F238E27FC236}">
                <a16:creationId xmlns:a16="http://schemas.microsoft.com/office/drawing/2014/main" id="{93D57FBB-2CBA-B740-B7FA-71ED6CDA7861}"/>
              </a:ext>
            </a:extLst>
          </p:cNvPr>
          <p:cNvCxnSpPr>
            <a:cxnSpLocks/>
          </p:cNvCxnSpPr>
          <p:nvPr/>
        </p:nvCxnSpPr>
        <p:spPr>
          <a:xfrm rot="5400000" flipV="1">
            <a:off x="7632340" y="3530863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73">
            <a:extLst>
              <a:ext uri="{FF2B5EF4-FFF2-40B4-BE49-F238E27FC236}">
                <a16:creationId xmlns:a16="http://schemas.microsoft.com/office/drawing/2014/main" id="{8E9AA94C-64A9-944C-A05A-AA1A876A16AA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5931" y="3575733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73">
            <a:extLst>
              <a:ext uri="{FF2B5EF4-FFF2-40B4-BE49-F238E27FC236}">
                <a16:creationId xmlns:a16="http://schemas.microsoft.com/office/drawing/2014/main" id="{115982C9-EF1E-054E-B2D2-BA39D6E722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62182" y="4276399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73">
            <a:extLst>
              <a:ext uri="{FF2B5EF4-FFF2-40B4-BE49-F238E27FC236}">
                <a16:creationId xmlns:a16="http://schemas.microsoft.com/office/drawing/2014/main" id="{AAD452CB-F85A-1542-8749-60C0B1EED8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73250" y="4266370"/>
            <a:ext cx="36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AF61F20B-1599-2841-A2AD-5C9EDF061C4B}"/>
              </a:ext>
            </a:extLst>
          </p:cNvPr>
          <p:cNvSpPr txBox="1"/>
          <p:nvPr/>
        </p:nvSpPr>
        <p:spPr>
          <a:xfrm>
            <a:off x="3233982" y="3563667"/>
            <a:ext cx="177006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三年为周期的大螺旋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1F2D9D3-0E21-014B-9C4D-CA49AD0EF944}"/>
              </a:ext>
            </a:extLst>
          </p:cNvPr>
          <p:cNvSpPr txBox="1"/>
          <p:nvPr/>
        </p:nvSpPr>
        <p:spPr>
          <a:xfrm>
            <a:off x="6300192" y="1648169"/>
            <a:ext cx="68727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一年为例周期的小螺旋</a:t>
            </a:r>
          </a:p>
        </p:txBody>
      </p:sp>
    </p:spTree>
    <p:extLst>
      <p:ext uri="{BB962C8B-B14F-4D97-AF65-F5344CB8AC3E}">
        <p14:creationId xmlns:p14="http://schemas.microsoft.com/office/powerpoint/2010/main" val="439523824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2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30" name="矩形 2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32" name="矩形 31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课程资源诊断</a:t>
            </a:r>
          </a:p>
        </p:txBody>
      </p:sp>
      <p:sp>
        <p:nvSpPr>
          <p:cNvPr id="33" name="矩形 32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教学质量诊断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3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04222"/>
              </p:ext>
            </p:extLst>
          </p:nvPr>
        </p:nvGraphicFramePr>
        <p:xfrm>
          <a:off x="755576" y="843558"/>
          <a:ext cx="7476791" cy="387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目  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过  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达标度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原因分析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2016</a:t>
                      </a:r>
                    </a:p>
                    <a:p>
                      <a:pPr algn="ctr"/>
                      <a:r>
                        <a:rPr lang="en-US" altLang="zh-CN" sz="1400" dirty="0"/>
                        <a:t>-</a:t>
                      </a:r>
                    </a:p>
                    <a:p>
                      <a:pPr algn="ctr"/>
                      <a:r>
                        <a:rPr lang="en-US" altLang="zh-CN" sz="1400" dirty="0"/>
                        <a:t>2018</a:t>
                      </a:r>
                    </a:p>
                    <a:p>
                      <a:pPr algn="ctr"/>
                      <a:r>
                        <a:rPr lang="zh-CN" altLang="en-US" sz="1400" dirty="0"/>
                        <a:t>年</a:t>
                      </a:r>
                    </a:p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继续选用国家优质规划教材；</a:t>
                      </a:r>
                      <a:endParaRPr lang="en-US" altLang="zh-CN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《</a:t>
                      </a:r>
                      <a:r>
                        <a:rPr lang="zh-CN" altLang="en-US" sz="1200" dirty="0"/>
                        <a:t>高等数学</a:t>
                      </a:r>
                      <a:r>
                        <a:rPr lang="en-US" altLang="zh-CN" sz="1200" dirty="0"/>
                        <a:t>》</a:t>
                      </a:r>
                      <a:r>
                        <a:rPr lang="zh-CN" altLang="en-US" sz="1200" dirty="0"/>
                        <a:t>（工科类）（经管类）选用国家优质规划教材。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《</a:t>
                      </a:r>
                      <a:r>
                        <a:rPr lang="zh-CN" altLang="en-US" sz="1200" dirty="0"/>
                        <a:t>医药数理统计</a:t>
                      </a:r>
                      <a:r>
                        <a:rPr lang="en-US" altLang="zh-CN" sz="1200" dirty="0"/>
                        <a:t>》</a:t>
                      </a:r>
                      <a:r>
                        <a:rPr lang="zh-CN" altLang="en-US" sz="1200" dirty="0"/>
                        <a:t>偏少。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继续使用世界大学城空间课程资源；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电类专业正在使用大学城空间课程资源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其他资源缺乏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调研新教材体系；完成新教材框架；完善教材并正式出版；</a:t>
                      </a:r>
                      <a:endParaRPr lang="en-US" altLang="zh-CN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调研完成，其他没完成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目标偏高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完成微课教学设计；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微课教学设计完成</a:t>
                      </a:r>
                      <a:r>
                        <a:rPr lang="en-US" altLang="zh-CN" sz="1200" dirty="0"/>
                        <a:t>80%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高水平设计要求偏高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搜集教学资源，完善微课制作；</a:t>
                      </a:r>
                      <a:endParaRPr lang="en-US" altLang="zh-CN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微课完成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60%</a:t>
                      </a:r>
                      <a:endParaRPr lang="zh-CN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视频处理耗时间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评估在线课程平台，完善在线开放课程；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平台选定智慧职教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A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65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申报省级以上精品课程；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未申报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资源未完成，无法申报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762607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3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37" name="矩形 36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39" name="矩形 38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40" name="矩形 39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4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659E930-97EF-294D-9AE2-B15A344B1EFE}"/>
              </a:ext>
            </a:extLst>
          </p:cNvPr>
          <p:cNvSpPr txBox="1"/>
          <p:nvPr/>
        </p:nvSpPr>
        <p:spPr>
          <a:xfrm>
            <a:off x="546742" y="843558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教研室成员全部参加课程诊改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C3AB78-FA5E-DE4F-A533-D498BCD57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4" y="1358440"/>
            <a:ext cx="3711587" cy="16319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A414F9-F251-A44E-9D6C-4DB798BCE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6" y="2111494"/>
            <a:ext cx="4079912" cy="17955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2D3F5C-3DD2-8B4D-ADD2-378111490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47405"/>
            <a:ext cx="4079912" cy="17657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D227D4-EFD5-044F-A341-87811A24F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4" y="2776727"/>
            <a:ext cx="4079912" cy="22915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107182-DDF5-8847-8068-0876AC313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81" y="866841"/>
            <a:ext cx="4580580" cy="19747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79D81C1-A5E8-7F4A-8B65-99EC97509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41" y="1611853"/>
            <a:ext cx="4885952" cy="24271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064C5AB-5610-A948-9FDD-E5E055AC3A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54" y="2764228"/>
            <a:ext cx="4885953" cy="24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49619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1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2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30" name="矩形 2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32" name="矩形 31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33" name="矩形 32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3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857881" y="1131590"/>
            <a:ext cx="17591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确定教学目标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225319" y="1098616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设置实施过程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质量监测点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321426" y="2199665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分析数据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2428950" y="3441081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</a:t>
            </a:r>
          </a:p>
        </p:txBody>
      </p:sp>
      <p:cxnSp>
        <p:nvCxnSpPr>
          <p:cNvPr id="62" name="直接箭头连接符 61"/>
          <p:cNvCxnSpPr/>
          <p:nvPr/>
        </p:nvCxnSpPr>
        <p:spPr>
          <a:xfrm flipV="1">
            <a:off x="2699872" y="1409593"/>
            <a:ext cx="720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V="1">
            <a:off x="5509601" y="1390587"/>
            <a:ext cx="612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>
            <a:off x="7236296" y="1780330"/>
            <a:ext cx="1" cy="319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 flipV="1">
            <a:off x="4428140" y="3670250"/>
            <a:ext cx="1548000" cy="1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H="1">
            <a:off x="7235155" y="2863548"/>
            <a:ext cx="1" cy="319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4995709" y="2163818"/>
            <a:ext cx="980432" cy="7432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</a:rPr>
              <a:t>小螺旋</a:t>
            </a:r>
          </a:p>
        </p:txBody>
      </p:sp>
      <p:sp>
        <p:nvSpPr>
          <p:cNvPr id="73" name="TextBox 4"/>
          <p:cNvSpPr txBox="1"/>
          <p:nvPr/>
        </p:nvSpPr>
        <p:spPr>
          <a:xfrm>
            <a:off x="1755349" y="4184071"/>
            <a:ext cx="6480720" cy="39241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以应用化工技术专业化工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1711-14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班的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课程第一学期为例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6299051" y="3340103"/>
            <a:ext cx="18722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诊断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3548586" y="1130029"/>
            <a:ext cx="17591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制定教学计划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290712" y="2207113"/>
            <a:ext cx="451253" cy="83178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改进计划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V="1">
            <a:off x="3700475" y="1787210"/>
            <a:ext cx="609505" cy="1500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2223699" y="1760350"/>
            <a:ext cx="671648" cy="1520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圆角矩形 48"/>
          <p:cNvSpPr/>
          <p:nvPr/>
        </p:nvSpPr>
        <p:spPr>
          <a:xfrm>
            <a:off x="1941296" y="2213384"/>
            <a:ext cx="417979" cy="83178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微调目标</a:t>
            </a:r>
          </a:p>
        </p:txBody>
      </p:sp>
    </p:spTree>
    <p:extLst>
      <p:ext uri="{BB962C8B-B14F-4D97-AF65-F5344CB8AC3E}">
        <p14:creationId xmlns:p14="http://schemas.microsoft.com/office/powerpoint/2010/main" val="24595315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教学目标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2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48" name="矩形 47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49" name="矩形 48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7550"/>
              </p:ext>
            </p:extLst>
          </p:nvPr>
        </p:nvGraphicFramePr>
        <p:xfrm>
          <a:off x="1043608" y="1347614"/>
          <a:ext cx="6962960" cy="362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知识目标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能力目标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素质目标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竞赛目标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一元函数相关定义；一元函数极限；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一元函数导数；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一元函数积分；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一元函数微分方程；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多元函数微积分；多元优化模型；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MATLAB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软件操作；数学建模步骤。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能建立一元函数模型；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能建立简单优化模型；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能建立微分模型；能建立积分模型；能用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MATLAB</a:t>
                      </a: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软件求解模型。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遵纪守规；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细致严谨的学习习惯和工作作风；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用数学意识的能力形成；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以扎实的知识为基础的创新能力；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zh-CN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团队合作，责任担当的良好品格。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在校级数学建模竞赛中获奖；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在省大学生数学建模竞赛中获奖；</a:t>
                      </a:r>
                      <a:endParaRPr lang="en-US" altLang="zh-CN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在全国大学生数学建模竞赛中获奖。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347742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教学计划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2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48" name="矩形 47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49" name="矩形 48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3464"/>
            <a:ext cx="4830575" cy="3245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01" y="1887122"/>
            <a:ext cx="4833926" cy="3245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45" y="915092"/>
            <a:ext cx="4854931" cy="3245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746107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质量监测点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86374" y="1032064"/>
            <a:ext cx="1645015" cy="1048902"/>
            <a:chOff x="3556087" y="1547721"/>
            <a:chExt cx="1519969" cy="674616"/>
          </a:xfrm>
        </p:grpSpPr>
        <p:sp>
          <p:nvSpPr>
            <p:cNvPr id="32" name="圆角矩形 31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3775583" y="1764820"/>
              <a:ext cx="1132722" cy="2174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课堂小测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16217" y="1406349"/>
            <a:ext cx="1640665" cy="975041"/>
            <a:chOff x="3556087" y="1547721"/>
            <a:chExt cx="1519969" cy="674616"/>
          </a:xfrm>
        </p:grpSpPr>
        <p:sp>
          <p:nvSpPr>
            <p:cNvPr id="40" name="圆角矩形 39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8"/>
            <p:cNvSpPr txBox="1"/>
            <p:nvPr/>
          </p:nvSpPr>
          <p:spPr>
            <a:xfrm>
              <a:off x="3799318" y="1756189"/>
              <a:ext cx="1132722" cy="23388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总评成绩</a:t>
              </a:r>
              <a:endParaRPr lang="en-US" altLang="zh-CN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16217" y="3773636"/>
            <a:ext cx="1640666" cy="926484"/>
            <a:chOff x="3556087" y="1547721"/>
            <a:chExt cx="1519969" cy="674616"/>
          </a:xfrm>
        </p:grpSpPr>
        <p:sp>
          <p:nvSpPr>
            <p:cNvPr id="43" name="圆角矩形 42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8"/>
            <p:cNvSpPr txBox="1"/>
            <p:nvPr/>
          </p:nvSpPr>
          <p:spPr>
            <a:xfrm>
              <a:off x="3756218" y="1737238"/>
              <a:ext cx="1132722" cy="2461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课堂作业</a:t>
              </a:r>
              <a:endParaRPr lang="en-US" altLang="zh-CN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6783" y="2715766"/>
            <a:ext cx="1648993" cy="936104"/>
            <a:chOff x="3556087" y="1547721"/>
            <a:chExt cx="1519969" cy="674616"/>
          </a:xfrm>
        </p:grpSpPr>
        <p:sp>
          <p:nvSpPr>
            <p:cNvPr id="57" name="圆角矩形 56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8"/>
            <p:cNvSpPr txBox="1"/>
            <p:nvPr/>
          </p:nvSpPr>
          <p:spPr>
            <a:xfrm>
              <a:off x="3748580" y="1719255"/>
              <a:ext cx="1132722" cy="2436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课堂出勤</a:t>
              </a:r>
              <a:endParaRPr lang="en-US" altLang="zh-CN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72535" y="2608236"/>
            <a:ext cx="1684348" cy="971626"/>
            <a:chOff x="3556087" y="1547721"/>
            <a:chExt cx="1519969" cy="674616"/>
          </a:xfrm>
        </p:grpSpPr>
        <p:sp>
          <p:nvSpPr>
            <p:cNvPr id="60" name="圆角矩形 59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TextBox 8"/>
            <p:cNvSpPr txBox="1"/>
            <p:nvPr/>
          </p:nvSpPr>
          <p:spPr>
            <a:xfrm>
              <a:off x="3799318" y="1737649"/>
              <a:ext cx="1132722" cy="2347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课堂表现</a:t>
              </a:r>
              <a:endParaRPr lang="en-US" altLang="zh-CN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686374" y="4175346"/>
            <a:ext cx="1645015" cy="968154"/>
            <a:chOff x="3556087" y="1547721"/>
            <a:chExt cx="1519969" cy="674616"/>
          </a:xfrm>
        </p:grpSpPr>
        <p:sp>
          <p:nvSpPr>
            <p:cNvPr id="69" name="圆角矩形 68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TextBox 8"/>
            <p:cNvSpPr txBox="1"/>
            <p:nvPr/>
          </p:nvSpPr>
          <p:spPr>
            <a:xfrm>
              <a:off x="3799318" y="1750221"/>
              <a:ext cx="1132722" cy="23554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数学建模</a:t>
              </a:r>
              <a:endParaRPr lang="en-US" altLang="zh-CN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06783" y="3867894"/>
            <a:ext cx="1648993" cy="964352"/>
            <a:chOff x="3556087" y="1547721"/>
            <a:chExt cx="1519969" cy="674616"/>
          </a:xfrm>
        </p:grpSpPr>
        <p:sp>
          <p:nvSpPr>
            <p:cNvPr id="63" name="圆角矩形 62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8"/>
            <p:cNvSpPr txBox="1"/>
            <p:nvPr/>
          </p:nvSpPr>
          <p:spPr>
            <a:xfrm>
              <a:off x="3748580" y="1764604"/>
              <a:ext cx="1132722" cy="23647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学生评价</a:t>
              </a:r>
              <a:endParaRPr lang="en-US" altLang="zh-CN" dirty="0"/>
            </a:p>
          </p:txBody>
        </p:sp>
      </p:grpSp>
      <p:sp>
        <p:nvSpPr>
          <p:cNvPr id="65" name="MH_Other_1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4280297" y="3773636"/>
            <a:ext cx="619125" cy="454298"/>
          </a:xfrm>
          <a:custGeom>
            <a:avLst/>
            <a:gdLst>
              <a:gd name="T0" fmla="*/ 304 w 553"/>
              <a:gd name="T1" fmla="*/ 615 h 616"/>
              <a:gd name="T2" fmla="*/ 240 w 553"/>
              <a:gd name="T3" fmla="*/ 615 h 616"/>
              <a:gd name="T4" fmla="*/ 240 w 553"/>
              <a:gd name="T5" fmla="*/ 119 h 616"/>
              <a:gd name="T6" fmla="*/ 40 w 553"/>
              <a:gd name="T7" fmla="*/ 311 h 616"/>
              <a:gd name="T8" fmla="*/ 0 w 553"/>
              <a:gd name="T9" fmla="*/ 279 h 616"/>
              <a:gd name="T10" fmla="*/ 288 w 553"/>
              <a:gd name="T11" fmla="*/ 0 h 616"/>
              <a:gd name="T12" fmla="*/ 552 w 553"/>
              <a:gd name="T13" fmla="*/ 271 h 616"/>
              <a:gd name="T14" fmla="*/ 512 w 553"/>
              <a:gd name="T15" fmla="*/ 311 h 616"/>
              <a:gd name="T16" fmla="*/ 304 w 553"/>
              <a:gd name="T17" fmla="*/ 119 h 616"/>
              <a:gd name="T18" fmla="*/ 304 w 553"/>
              <a:gd name="T19" fmla="*/ 615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3" h="616">
                <a:moveTo>
                  <a:pt x="304" y="615"/>
                </a:moveTo>
                <a:lnTo>
                  <a:pt x="240" y="615"/>
                </a:lnTo>
                <a:lnTo>
                  <a:pt x="240" y="119"/>
                </a:lnTo>
                <a:lnTo>
                  <a:pt x="40" y="311"/>
                </a:lnTo>
                <a:lnTo>
                  <a:pt x="0" y="279"/>
                </a:lnTo>
                <a:lnTo>
                  <a:pt x="288" y="0"/>
                </a:lnTo>
                <a:lnTo>
                  <a:pt x="552" y="271"/>
                </a:lnTo>
                <a:lnTo>
                  <a:pt x="512" y="311"/>
                </a:lnTo>
                <a:lnTo>
                  <a:pt x="304" y="119"/>
                </a:lnTo>
                <a:lnTo>
                  <a:pt x="304" y="615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MH_Other_2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5691212" y="3651101"/>
            <a:ext cx="536972" cy="504825"/>
          </a:xfrm>
          <a:custGeom>
            <a:avLst/>
            <a:gdLst>
              <a:gd name="T0" fmla="*/ 351 w 480"/>
              <a:gd name="T1" fmla="*/ 48 h 464"/>
              <a:gd name="T2" fmla="*/ 351 w 480"/>
              <a:gd name="T3" fmla="*/ 0 h 464"/>
              <a:gd name="T4" fmla="*/ 0 w 480"/>
              <a:gd name="T5" fmla="*/ 0 h 464"/>
              <a:gd name="T6" fmla="*/ 0 w 480"/>
              <a:gd name="T7" fmla="*/ 343 h 464"/>
              <a:gd name="T8" fmla="*/ 64 w 480"/>
              <a:gd name="T9" fmla="*/ 343 h 464"/>
              <a:gd name="T10" fmla="*/ 64 w 480"/>
              <a:gd name="T11" fmla="*/ 104 h 464"/>
              <a:gd name="T12" fmla="*/ 423 w 480"/>
              <a:gd name="T13" fmla="*/ 463 h 464"/>
              <a:gd name="T14" fmla="*/ 479 w 480"/>
              <a:gd name="T15" fmla="*/ 407 h 464"/>
              <a:gd name="T16" fmla="*/ 120 w 480"/>
              <a:gd name="T17" fmla="*/ 64 h 464"/>
              <a:gd name="T18" fmla="*/ 351 w 480"/>
              <a:gd name="T19" fmla="*/ 64 h 464"/>
              <a:gd name="T20" fmla="*/ 351 w 480"/>
              <a:gd name="T2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0" h="464">
                <a:moveTo>
                  <a:pt x="351" y="48"/>
                </a:moveTo>
                <a:lnTo>
                  <a:pt x="351" y="0"/>
                </a:lnTo>
                <a:lnTo>
                  <a:pt x="0" y="0"/>
                </a:lnTo>
                <a:lnTo>
                  <a:pt x="0" y="343"/>
                </a:lnTo>
                <a:lnTo>
                  <a:pt x="64" y="343"/>
                </a:lnTo>
                <a:lnTo>
                  <a:pt x="64" y="104"/>
                </a:lnTo>
                <a:lnTo>
                  <a:pt x="423" y="463"/>
                </a:lnTo>
                <a:lnTo>
                  <a:pt x="479" y="407"/>
                </a:lnTo>
                <a:lnTo>
                  <a:pt x="120" y="64"/>
                </a:lnTo>
                <a:lnTo>
                  <a:pt x="351" y="64"/>
                </a:lnTo>
                <a:lnTo>
                  <a:pt x="351" y="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MH_Other_3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772745" y="2147268"/>
            <a:ext cx="527447" cy="496490"/>
          </a:xfrm>
          <a:custGeom>
            <a:avLst/>
            <a:gdLst>
              <a:gd name="T0" fmla="*/ 343 w 472"/>
              <a:gd name="T1" fmla="*/ 407 h 456"/>
              <a:gd name="T2" fmla="*/ 343 w 472"/>
              <a:gd name="T3" fmla="*/ 455 h 456"/>
              <a:gd name="T4" fmla="*/ 0 w 472"/>
              <a:gd name="T5" fmla="*/ 455 h 456"/>
              <a:gd name="T6" fmla="*/ 0 w 472"/>
              <a:gd name="T7" fmla="*/ 112 h 456"/>
              <a:gd name="T8" fmla="*/ 64 w 472"/>
              <a:gd name="T9" fmla="*/ 112 h 456"/>
              <a:gd name="T10" fmla="*/ 64 w 472"/>
              <a:gd name="T11" fmla="*/ 351 h 456"/>
              <a:gd name="T12" fmla="*/ 423 w 472"/>
              <a:gd name="T13" fmla="*/ 0 h 456"/>
              <a:gd name="T14" fmla="*/ 471 w 472"/>
              <a:gd name="T15" fmla="*/ 48 h 456"/>
              <a:gd name="T16" fmla="*/ 112 w 472"/>
              <a:gd name="T17" fmla="*/ 391 h 456"/>
              <a:gd name="T18" fmla="*/ 343 w 472"/>
              <a:gd name="T19" fmla="*/ 391 h 456"/>
              <a:gd name="T20" fmla="*/ 343 w 472"/>
              <a:gd name="T21" fmla="*/ 455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456">
                <a:moveTo>
                  <a:pt x="343" y="407"/>
                </a:moveTo>
                <a:lnTo>
                  <a:pt x="343" y="455"/>
                </a:lnTo>
                <a:lnTo>
                  <a:pt x="0" y="455"/>
                </a:lnTo>
                <a:lnTo>
                  <a:pt x="0" y="112"/>
                </a:lnTo>
                <a:lnTo>
                  <a:pt x="64" y="112"/>
                </a:lnTo>
                <a:lnTo>
                  <a:pt x="64" y="351"/>
                </a:lnTo>
                <a:lnTo>
                  <a:pt x="423" y="0"/>
                </a:lnTo>
                <a:lnTo>
                  <a:pt x="471" y="48"/>
                </a:lnTo>
                <a:lnTo>
                  <a:pt x="112" y="391"/>
                </a:lnTo>
                <a:lnTo>
                  <a:pt x="343" y="391"/>
                </a:lnTo>
                <a:lnTo>
                  <a:pt x="343" y="455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MH_Other_4"/>
          <p:cNvSpPr>
            <a:spLocks/>
          </p:cNvSpPr>
          <p:nvPr>
            <p:custDataLst>
              <p:tags r:id="rId4"/>
            </p:custDataLst>
          </p:nvPr>
        </p:nvSpPr>
        <p:spPr bwMode="blackWhite">
          <a:xfrm>
            <a:off x="2915816" y="3633242"/>
            <a:ext cx="558617" cy="522684"/>
          </a:xfrm>
          <a:custGeom>
            <a:avLst/>
            <a:gdLst>
              <a:gd name="T0" fmla="*/ 128 w 472"/>
              <a:gd name="T1" fmla="*/ 56 h 464"/>
              <a:gd name="T2" fmla="*/ 128 w 472"/>
              <a:gd name="T3" fmla="*/ 0 h 464"/>
              <a:gd name="T4" fmla="*/ 471 w 472"/>
              <a:gd name="T5" fmla="*/ 0 h 464"/>
              <a:gd name="T6" fmla="*/ 471 w 472"/>
              <a:gd name="T7" fmla="*/ 343 h 464"/>
              <a:gd name="T8" fmla="*/ 407 w 472"/>
              <a:gd name="T9" fmla="*/ 343 h 464"/>
              <a:gd name="T10" fmla="*/ 407 w 472"/>
              <a:gd name="T11" fmla="*/ 104 h 464"/>
              <a:gd name="T12" fmla="*/ 48 w 472"/>
              <a:gd name="T13" fmla="*/ 463 h 464"/>
              <a:gd name="T14" fmla="*/ 0 w 472"/>
              <a:gd name="T15" fmla="*/ 407 h 464"/>
              <a:gd name="T16" fmla="*/ 351 w 472"/>
              <a:gd name="T17" fmla="*/ 64 h 464"/>
              <a:gd name="T18" fmla="*/ 128 w 472"/>
              <a:gd name="T19" fmla="*/ 64 h 464"/>
              <a:gd name="T20" fmla="*/ 128 w 472"/>
              <a:gd name="T2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464">
                <a:moveTo>
                  <a:pt x="128" y="56"/>
                </a:moveTo>
                <a:lnTo>
                  <a:pt x="128" y="0"/>
                </a:lnTo>
                <a:lnTo>
                  <a:pt x="471" y="0"/>
                </a:lnTo>
                <a:lnTo>
                  <a:pt x="471" y="343"/>
                </a:lnTo>
                <a:lnTo>
                  <a:pt x="407" y="343"/>
                </a:lnTo>
                <a:lnTo>
                  <a:pt x="407" y="104"/>
                </a:lnTo>
                <a:lnTo>
                  <a:pt x="48" y="463"/>
                </a:lnTo>
                <a:lnTo>
                  <a:pt x="0" y="407"/>
                </a:lnTo>
                <a:lnTo>
                  <a:pt x="351" y="64"/>
                </a:lnTo>
                <a:lnTo>
                  <a:pt x="128" y="64"/>
                </a:lnTo>
                <a:lnTo>
                  <a:pt x="128" y="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MH_Other_5"/>
          <p:cNvSpPr>
            <a:spLocks/>
          </p:cNvSpPr>
          <p:nvPr>
            <p:custDataLst>
              <p:tags r:id="rId5"/>
            </p:custDataLst>
          </p:nvPr>
        </p:nvSpPr>
        <p:spPr bwMode="blackWhite">
          <a:xfrm>
            <a:off x="2771800" y="2210941"/>
            <a:ext cx="527447" cy="504825"/>
          </a:xfrm>
          <a:custGeom>
            <a:avLst/>
            <a:gdLst>
              <a:gd name="T0" fmla="*/ 128 w 472"/>
              <a:gd name="T1" fmla="*/ 407 h 464"/>
              <a:gd name="T2" fmla="*/ 128 w 472"/>
              <a:gd name="T3" fmla="*/ 463 h 464"/>
              <a:gd name="T4" fmla="*/ 471 w 472"/>
              <a:gd name="T5" fmla="*/ 463 h 464"/>
              <a:gd name="T6" fmla="*/ 471 w 472"/>
              <a:gd name="T7" fmla="*/ 120 h 464"/>
              <a:gd name="T8" fmla="*/ 407 w 472"/>
              <a:gd name="T9" fmla="*/ 120 h 464"/>
              <a:gd name="T10" fmla="*/ 407 w 472"/>
              <a:gd name="T11" fmla="*/ 359 h 464"/>
              <a:gd name="T12" fmla="*/ 56 w 472"/>
              <a:gd name="T13" fmla="*/ 0 h 464"/>
              <a:gd name="T14" fmla="*/ 0 w 472"/>
              <a:gd name="T15" fmla="*/ 56 h 464"/>
              <a:gd name="T16" fmla="*/ 359 w 472"/>
              <a:gd name="T17" fmla="*/ 399 h 464"/>
              <a:gd name="T18" fmla="*/ 128 w 472"/>
              <a:gd name="T19" fmla="*/ 399 h 464"/>
              <a:gd name="T20" fmla="*/ 128 w 472"/>
              <a:gd name="T21" fmla="*/ 463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464">
                <a:moveTo>
                  <a:pt x="128" y="407"/>
                </a:moveTo>
                <a:lnTo>
                  <a:pt x="128" y="463"/>
                </a:lnTo>
                <a:lnTo>
                  <a:pt x="471" y="463"/>
                </a:lnTo>
                <a:lnTo>
                  <a:pt x="471" y="120"/>
                </a:lnTo>
                <a:lnTo>
                  <a:pt x="407" y="120"/>
                </a:lnTo>
                <a:lnTo>
                  <a:pt x="407" y="359"/>
                </a:lnTo>
                <a:lnTo>
                  <a:pt x="56" y="0"/>
                </a:lnTo>
                <a:lnTo>
                  <a:pt x="0" y="56"/>
                </a:lnTo>
                <a:lnTo>
                  <a:pt x="359" y="399"/>
                </a:lnTo>
                <a:lnTo>
                  <a:pt x="128" y="399"/>
                </a:lnTo>
                <a:lnTo>
                  <a:pt x="128" y="463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MH_Other_6"/>
          <p:cNvSpPr>
            <a:spLocks/>
          </p:cNvSpPr>
          <p:nvPr>
            <p:custDataLst>
              <p:tags r:id="rId6"/>
            </p:custDataLst>
          </p:nvPr>
        </p:nvSpPr>
        <p:spPr bwMode="blackWhite">
          <a:xfrm>
            <a:off x="4211960" y="2029219"/>
            <a:ext cx="620315" cy="398515"/>
          </a:xfrm>
          <a:custGeom>
            <a:avLst/>
            <a:gdLst>
              <a:gd name="T0" fmla="*/ 320 w 553"/>
              <a:gd name="T1" fmla="*/ 0 h 608"/>
              <a:gd name="T2" fmla="*/ 248 w 553"/>
              <a:gd name="T3" fmla="*/ 0 h 608"/>
              <a:gd name="T4" fmla="*/ 248 w 553"/>
              <a:gd name="T5" fmla="*/ 496 h 608"/>
              <a:gd name="T6" fmla="*/ 40 w 553"/>
              <a:gd name="T7" fmla="*/ 304 h 608"/>
              <a:gd name="T8" fmla="*/ 0 w 553"/>
              <a:gd name="T9" fmla="*/ 328 h 608"/>
              <a:gd name="T10" fmla="*/ 296 w 553"/>
              <a:gd name="T11" fmla="*/ 607 h 608"/>
              <a:gd name="T12" fmla="*/ 552 w 553"/>
              <a:gd name="T13" fmla="*/ 344 h 608"/>
              <a:gd name="T14" fmla="*/ 512 w 553"/>
              <a:gd name="T15" fmla="*/ 304 h 608"/>
              <a:gd name="T16" fmla="*/ 320 w 553"/>
              <a:gd name="T17" fmla="*/ 496 h 608"/>
              <a:gd name="T18" fmla="*/ 320 w 553"/>
              <a:gd name="T19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3" h="608">
                <a:moveTo>
                  <a:pt x="320" y="0"/>
                </a:moveTo>
                <a:lnTo>
                  <a:pt x="248" y="0"/>
                </a:lnTo>
                <a:lnTo>
                  <a:pt x="248" y="496"/>
                </a:lnTo>
                <a:lnTo>
                  <a:pt x="40" y="304"/>
                </a:lnTo>
                <a:lnTo>
                  <a:pt x="0" y="328"/>
                </a:lnTo>
                <a:lnTo>
                  <a:pt x="296" y="607"/>
                </a:lnTo>
                <a:lnTo>
                  <a:pt x="552" y="344"/>
                </a:lnTo>
                <a:lnTo>
                  <a:pt x="512" y="304"/>
                </a:lnTo>
                <a:lnTo>
                  <a:pt x="320" y="496"/>
                </a:lnTo>
                <a:lnTo>
                  <a:pt x="320" y="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MH_Other_7"/>
          <p:cNvSpPr>
            <a:spLocks/>
          </p:cNvSpPr>
          <p:nvPr>
            <p:custDataLst>
              <p:tags r:id="rId7"/>
            </p:custDataLst>
          </p:nvPr>
        </p:nvSpPr>
        <p:spPr bwMode="blackWhite">
          <a:xfrm>
            <a:off x="2555776" y="2859782"/>
            <a:ext cx="690563" cy="602456"/>
          </a:xfrm>
          <a:custGeom>
            <a:avLst/>
            <a:gdLst>
              <a:gd name="T0" fmla="*/ 0 w 616"/>
              <a:gd name="T1" fmla="*/ 232 h 553"/>
              <a:gd name="T2" fmla="*/ 0 w 616"/>
              <a:gd name="T3" fmla="*/ 304 h 553"/>
              <a:gd name="T4" fmla="*/ 496 w 616"/>
              <a:gd name="T5" fmla="*/ 304 h 553"/>
              <a:gd name="T6" fmla="*/ 304 w 616"/>
              <a:gd name="T7" fmla="*/ 512 h 553"/>
              <a:gd name="T8" fmla="*/ 328 w 616"/>
              <a:gd name="T9" fmla="*/ 552 h 553"/>
              <a:gd name="T10" fmla="*/ 615 w 616"/>
              <a:gd name="T11" fmla="*/ 256 h 553"/>
              <a:gd name="T12" fmla="*/ 344 w 616"/>
              <a:gd name="T13" fmla="*/ 0 h 553"/>
              <a:gd name="T14" fmla="*/ 304 w 616"/>
              <a:gd name="T15" fmla="*/ 40 h 553"/>
              <a:gd name="T16" fmla="*/ 496 w 616"/>
              <a:gd name="T17" fmla="*/ 232 h 553"/>
              <a:gd name="T18" fmla="*/ 0 w 616"/>
              <a:gd name="T19" fmla="*/ 232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6" h="553">
                <a:moveTo>
                  <a:pt x="0" y="232"/>
                </a:moveTo>
                <a:lnTo>
                  <a:pt x="0" y="304"/>
                </a:lnTo>
                <a:lnTo>
                  <a:pt x="496" y="304"/>
                </a:lnTo>
                <a:lnTo>
                  <a:pt x="304" y="512"/>
                </a:lnTo>
                <a:lnTo>
                  <a:pt x="328" y="552"/>
                </a:lnTo>
                <a:lnTo>
                  <a:pt x="615" y="256"/>
                </a:lnTo>
                <a:lnTo>
                  <a:pt x="344" y="0"/>
                </a:lnTo>
                <a:lnTo>
                  <a:pt x="304" y="40"/>
                </a:lnTo>
                <a:lnTo>
                  <a:pt x="496" y="232"/>
                </a:lnTo>
                <a:lnTo>
                  <a:pt x="0" y="232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MH_Other_8"/>
          <p:cNvSpPr>
            <a:spLocks/>
          </p:cNvSpPr>
          <p:nvPr>
            <p:custDataLst>
              <p:tags r:id="rId8"/>
            </p:custDataLst>
          </p:nvPr>
        </p:nvSpPr>
        <p:spPr bwMode="blackWhite">
          <a:xfrm>
            <a:off x="5896470" y="2840533"/>
            <a:ext cx="691754" cy="595313"/>
          </a:xfrm>
          <a:custGeom>
            <a:avLst/>
            <a:gdLst>
              <a:gd name="T0" fmla="*/ 615 w 616"/>
              <a:gd name="T1" fmla="*/ 240 h 545"/>
              <a:gd name="T2" fmla="*/ 615 w 616"/>
              <a:gd name="T3" fmla="*/ 304 h 545"/>
              <a:gd name="T4" fmla="*/ 119 w 616"/>
              <a:gd name="T5" fmla="*/ 304 h 545"/>
              <a:gd name="T6" fmla="*/ 311 w 616"/>
              <a:gd name="T7" fmla="*/ 504 h 545"/>
              <a:gd name="T8" fmla="*/ 279 w 616"/>
              <a:gd name="T9" fmla="*/ 544 h 545"/>
              <a:gd name="T10" fmla="*/ 0 w 616"/>
              <a:gd name="T11" fmla="*/ 256 h 545"/>
              <a:gd name="T12" fmla="*/ 271 w 616"/>
              <a:gd name="T13" fmla="*/ 0 h 545"/>
              <a:gd name="T14" fmla="*/ 311 w 616"/>
              <a:gd name="T15" fmla="*/ 40 h 545"/>
              <a:gd name="T16" fmla="*/ 119 w 616"/>
              <a:gd name="T17" fmla="*/ 240 h 545"/>
              <a:gd name="T18" fmla="*/ 615 w 616"/>
              <a:gd name="T19" fmla="*/ 24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6" h="545">
                <a:moveTo>
                  <a:pt x="615" y="240"/>
                </a:moveTo>
                <a:lnTo>
                  <a:pt x="615" y="304"/>
                </a:lnTo>
                <a:lnTo>
                  <a:pt x="119" y="304"/>
                </a:lnTo>
                <a:lnTo>
                  <a:pt x="311" y="504"/>
                </a:lnTo>
                <a:lnTo>
                  <a:pt x="279" y="544"/>
                </a:lnTo>
                <a:lnTo>
                  <a:pt x="0" y="256"/>
                </a:lnTo>
                <a:lnTo>
                  <a:pt x="271" y="0"/>
                </a:lnTo>
                <a:lnTo>
                  <a:pt x="311" y="40"/>
                </a:lnTo>
                <a:lnTo>
                  <a:pt x="119" y="240"/>
                </a:lnTo>
                <a:lnTo>
                  <a:pt x="615" y="240"/>
                </a:lnTo>
              </a:path>
            </a:pathLst>
          </a:custGeom>
          <a:solidFill>
            <a:srgbClr val="D9D9D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479" tIns="26240" rIns="52479" bIns="26240" anchor="ctr"/>
          <a:lstStyle/>
          <a:p>
            <a:pPr>
              <a:lnSpc>
                <a:spcPct val="120000"/>
              </a:lnSpc>
              <a:defRPr/>
            </a:pPr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MH_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blackWhite">
          <a:xfrm>
            <a:off x="3371255" y="2549352"/>
            <a:ext cx="2352873" cy="1102518"/>
          </a:xfrm>
          <a:prstGeom prst="ellipse">
            <a:avLst/>
          </a:prstGeom>
          <a:solidFill>
            <a:schemeClr val="bg1"/>
          </a:solidFill>
          <a:ln w="282575" cmpd="dbl">
            <a:solidFill>
              <a:srgbClr val="F79600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知识目标  能力目标</a:t>
            </a:r>
            <a:endParaRPr lang="en-US" altLang="zh-CN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素质目标</a:t>
            </a:r>
            <a:r>
              <a:rPr lang="en-US" altLang="zh-CN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竞赛目标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906783" y="1406350"/>
            <a:ext cx="1648993" cy="949376"/>
            <a:chOff x="3556087" y="1547721"/>
            <a:chExt cx="1519969" cy="674616"/>
          </a:xfrm>
        </p:grpSpPr>
        <p:sp>
          <p:nvSpPr>
            <p:cNvPr id="78" name="圆角矩形 77"/>
            <p:cNvSpPr/>
            <p:nvPr/>
          </p:nvSpPr>
          <p:spPr>
            <a:xfrm>
              <a:off x="3556087" y="1547721"/>
              <a:ext cx="1519969" cy="674616"/>
            </a:xfrm>
            <a:prstGeom prst="roundRect">
              <a:avLst>
                <a:gd name="adj" fmla="val 2063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TextBox 8"/>
            <p:cNvSpPr txBox="1"/>
            <p:nvPr/>
          </p:nvSpPr>
          <p:spPr>
            <a:xfrm>
              <a:off x="3749710" y="1736539"/>
              <a:ext cx="1132722" cy="24020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活动参与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843468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0" y="1606582"/>
            <a:ext cx="3096344" cy="306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28914"/>
            <a:ext cx="2016224" cy="344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15" y="1428914"/>
            <a:ext cx="2118513" cy="171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48" y="3176673"/>
            <a:ext cx="2128528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857880" y="843558"/>
            <a:ext cx="594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活动参与：达标等级 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83190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44" y="1383618"/>
            <a:ext cx="1990674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46" y="1420751"/>
            <a:ext cx="1898530" cy="158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08" y="1383618"/>
            <a:ext cx="1949392" cy="397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7" y="1731566"/>
            <a:ext cx="1908000" cy="303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76" y="2995847"/>
            <a:ext cx="1908000" cy="252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文本框 31"/>
          <p:cNvSpPr txBox="1"/>
          <p:nvPr/>
        </p:nvSpPr>
        <p:spPr>
          <a:xfrm>
            <a:off x="256643" y="931478"/>
            <a:ext cx="489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活动参与：达标等级 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376087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4" name="图表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224047"/>
              </p:ext>
            </p:extLst>
          </p:nvPr>
        </p:nvGraphicFramePr>
        <p:xfrm>
          <a:off x="4265627" y="2951418"/>
          <a:ext cx="3948639" cy="213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图表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749673"/>
              </p:ext>
            </p:extLst>
          </p:nvPr>
        </p:nvGraphicFramePr>
        <p:xfrm>
          <a:off x="4268854" y="706534"/>
          <a:ext cx="3942184" cy="227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矩形 1"/>
          <p:cNvSpPr/>
          <p:nvPr/>
        </p:nvSpPr>
        <p:spPr>
          <a:xfrm>
            <a:off x="1184717" y="195285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DengXian"/>
              </a:rPr>
              <a:t>达标度</a:t>
            </a:r>
            <a:r>
              <a:rPr lang="en-US" altLang="zh-CN" b="1" dirty="0">
                <a:solidFill>
                  <a:srgbClr val="FF0000"/>
                </a:solidFill>
                <a:latin typeface="DengXian"/>
              </a:rPr>
              <a:t>64%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" name="矩形 35"/>
          <p:cNvSpPr/>
          <p:nvPr/>
        </p:nvSpPr>
        <p:spPr>
          <a:xfrm>
            <a:off x="1184717" y="3795886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DengXian"/>
              </a:rPr>
              <a:t>达标度</a:t>
            </a:r>
            <a:r>
              <a:rPr lang="en-US" altLang="zh-CN" b="1" dirty="0">
                <a:solidFill>
                  <a:srgbClr val="FF0000"/>
                </a:solidFill>
                <a:latin typeface="DengXian"/>
              </a:rPr>
              <a:t>89%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11560" y="123839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课堂小测：达标等级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1560" y="3066514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总评成绩：达标等级 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801358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721483"/>
            <a:ext cx="4536504" cy="317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文本框 30"/>
          <p:cNvSpPr txBox="1"/>
          <p:nvPr/>
        </p:nvSpPr>
        <p:spPr>
          <a:xfrm>
            <a:off x="1115616" y="845663"/>
            <a:ext cx="510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课堂出勤   课堂表现   课堂作业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达标等级：  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20152"/>
            <a:ext cx="2484781" cy="31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07834"/>
            <a:ext cx="2411763" cy="408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41449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611560" y="429469"/>
            <a:ext cx="225628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2339753" y="1472466"/>
            <a:ext cx="894259" cy="489631"/>
            <a:chOff x="2215144" y="927951"/>
            <a:chExt cx="1244730" cy="897673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39753" y="2192546"/>
            <a:ext cx="894259" cy="504163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39753" y="2984634"/>
            <a:ext cx="894259" cy="496081"/>
            <a:chOff x="2215144" y="3018134"/>
            <a:chExt cx="1244730" cy="909499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018134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19006" y="1485777"/>
            <a:ext cx="3857250" cy="459690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3115180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课程建设规划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19006" y="2220396"/>
            <a:ext cx="3857250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课程实施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19006" y="3004788"/>
            <a:ext cx="3857250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课程诊断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39753" y="3776722"/>
            <a:ext cx="894259" cy="523220"/>
            <a:chOff x="2215144" y="3018134"/>
            <a:chExt cx="1244730" cy="959255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6" name="文本框 11"/>
            <p:cNvSpPr txBox="1"/>
            <p:nvPr/>
          </p:nvSpPr>
          <p:spPr>
            <a:xfrm>
              <a:off x="2393075" y="3018134"/>
              <a:ext cx="1066799" cy="95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19006" y="3796876"/>
            <a:ext cx="3857250" cy="459690"/>
            <a:chOff x="4315150" y="2341731"/>
            <a:chExt cx="3857250" cy="540057"/>
          </a:xfrm>
        </p:grpSpPr>
        <p:sp>
          <p:nvSpPr>
            <p:cNvPr id="58" name="矩形 57"/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持续改进与计划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98949"/>
              </p:ext>
            </p:extLst>
          </p:nvPr>
        </p:nvGraphicFramePr>
        <p:xfrm>
          <a:off x="3419872" y="843558"/>
          <a:ext cx="4752000" cy="422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>
                          <a:effectLst/>
                        </a:rPr>
                        <a:t>学生评教分数</a:t>
                      </a:r>
                      <a:endParaRPr lang="zh-CN" altLang="en-US" sz="16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姓名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年平均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年平均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龙朝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91.62957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吕靖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91.75355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93.94458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覃东君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92.27316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王益能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92.42429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94.985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谢珊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91.26622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93.8675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李娜一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张亮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93.04733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刘亚敏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93.90772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93.8175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夏冬群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92.11283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李任充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92.59387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94.365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92.47085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93.8944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97869" y="1275606"/>
            <a:ext cx="2512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学生评价：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达标等级   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808736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6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1" name="矩形 50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4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2734119" y="757677"/>
            <a:ext cx="6480720" cy="131574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数模知识普及：工科专业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75%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；全校约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45%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数模深层次培训：全校约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全国大学生数学建模竞赛：国家二等奖、省一、三等奖。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13" y="2643758"/>
            <a:ext cx="3150722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43758"/>
            <a:ext cx="3249731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346468" y="976385"/>
            <a:ext cx="2512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数学建模：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达标等级 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44" y="2177771"/>
            <a:ext cx="3071999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071720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4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3" name="矩形 52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4" name="矩形 53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2411760" y="1839507"/>
            <a:ext cx="5289366" cy="21467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4" tIns="34291" rIns="68584" bIns="34291" rtlCol="0">
            <a:spAutoFit/>
          </a:bodyPr>
          <a:lstStyle/>
          <a:p>
            <a:pPr lvl="1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信息技术手段（蓝墨云班课）的使用；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资源学习率高：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96.63%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教学活动丰富：测试次数多；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出勤率高：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97.5%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数模成绩突出：获得国家级奖项。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869" y="987574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已达成目标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411760" y="1822882"/>
            <a:ext cx="5256584" cy="2160240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98510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4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4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52" name="矩形 51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53" name="矩形 52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4" name="矩形 53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8352"/>
              </p:ext>
            </p:extLst>
          </p:nvPr>
        </p:nvGraphicFramePr>
        <p:xfrm>
          <a:off x="2327528" y="844373"/>
          <a:ext cx="6096000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  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结  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原  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答疑库收录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主动提出疑问少，创造性思维培养不够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课堂小测达标度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64%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测试题偏难，测试时间短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期末考核达标度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89%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学生自我重视程度不够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课堂表现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加分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27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人，扣分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课堂表现活动组织少，扣分导致积极性不高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作业批改率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64.14%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大部分主观题作业，采用上传图片方式提交作业，有部门同学作弊，批改积极性不高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数学建模知识普及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工科专业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75%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；全校约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45%</a:t>
                      </a:r>
                      <a:endParaRPr lang="zh-CN" altLang="en-US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数学课程开设面不够，课时少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数学建模深层次培训全校培训率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宣传力度不够，培训时间不够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数学建模竞赛参赛队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学生能自主完成项目能力、创新能力不够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35312" y="844373"/>
            <a:ext cx="18902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分析原因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未达成目标</a:t>
            </a:r>
          </a:p>
        </p:txBody>
      </p:sp>
    </p:spTree>
    <p:extLst>
      <p:ext uri="{BB962C8B-B14F-4D97-AF65-F5344CB8AC3E}">
        <p14:creationId xmlns:p14="http://schemas.microsoft.com/office/powerpoint/2010/main" val="2554907806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508104" y="337959"/>
            <a:ext cx="287509" cy="287509"/>
            <a:chOff x="4788024" y="1275213"/>
            <a:chExt cx="432048" cy="432048"/>
          </a:xfrm>
        </p:grpSpPr>
        <p:sp>
          <p:nvSpPr>
            <p:cNvPr id="22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55777" y="322187"/>
            <a:ext cx="288031" cy="288032"/>
            <a:chOff x="3491880" y="1274820"/>
            <a:chExt cx="432833" cy="432834"/>
          </a:xfrm>
        </p:grpSpPr>
        <p:sp>
          <p:nvSpPr>
            <p:cNvPr id="27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67945" y="336231"/>
            <a:ext cx="288031" cy="288032"/>
            <a:chOff x="4139952" y="1274820"/>
            <a:chExt cx="432833" cy="432834"/>
          </a:xfrm>
        </p:grpSpPr>
        <p:sp>
          <p:nvSpPr>
            <p:cNvPr id="30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806060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师资队伍诊断</a:t>
            </a:r>
          </a:p>
        </p:txBody>
      </p:sp>
      <p:sp>
        <p:nvSpPr>
          <p:cNvPr id="48" name="矩形 47"/>
          <p:cNvSpPr/>
          <p:nvPr/>
        </p:nvSpPr>
        <p:spPr>
          <a:xfrm>
            <a:off x="4283968" y="31386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课程标准诊断</a:t>
            </a:r>
          </a:p>
        </p:txBody>
      </p:sp>
      <p:sp>
        <p:nvSpPr>
          <p:cNvPr id="49" name="矩形 48"/>
          <p:cNvSpPr/>
          <p:nvPr/>
        </p:nvSpPr>
        <p:spPr>
          <a:xfrm>
            <a:off x="572412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课程资源诊断</a:t>
            </a:r>
          </a:p>
        </p:txBody>
      </p:sp>
      <p:sp>
        <p:nvSpPr>
          <p:cNvPr id="50" name="矩形 49"/>
          <p:cNvSpPr/>
          <p:nvPr/>
        </p:nvSpPr>
        <p:spPr>
          <a:xfrm>
            <a:off x="7164288" y="31975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教学质量诊断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962414" y="347762"/>
            <a:ext cx="273882" cy="273883"/>
            <a:chOff x="5436096" y="1274820"/>
            <a:chExt cx="432833" cy="432834"/>
          </a:xfrm>
        </p:grpSpPr>
        <p:sp>
          <p:nvSpPr>
            <p:cNvPr id="52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课程诊断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907704" y="1460994"/>
            <a:ext cx="7128792" cy="103874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68584" tIns="34291" rIns="68584" bIns="34291" rtlCol="0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进一步加强数学应用的教学，淡化数学理论推导；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进一步加大数学软件的教学，淡化计算的变形技巧；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进一步加强数学产生和数学思想的教学，提升学生对数学的学习兴趣。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926" y="1916000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微调教学目标：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2926" y="3003798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调整教学计划：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2926" y="408391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课程教学改革：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07704" y="2735270"/>
            <a:ext cx="7128792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把换元积分、分部积分等复杂计算调整为专升本学生层次的教学；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增加实践教学和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MATLAB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软件操作学习。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7704" y="3707035"/>
            <a:ext cx="7128792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教学中进一步加强信息技术手段的使用；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教学中用经典数学进行课堂思政教育；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进一步加强教学设计，做到教学与时俱进；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加强数学建模培训，进一步指导学生参加全国大学生数学建模竞赛。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98464128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164524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920" y="1635646"/>
            <a:ext cx="7380504" cy="288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4" tIns="34291" rIns="68584" bIns="34291" rtlCol="0">
            <a:spAutoFit/>
          </a:bodyPr>
          <a:lstStyle/>
          <a:p>
            <a:pPr lvl="1" algn="just" eaLnBrk="0" hangingPunct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、在学校和部门的统一领导和部署下，持续进行课程、教师个人、教学质量等一系列诊改。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、进一步完善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课程诊改方案，完善监测点设置，确保教学质量。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 eaLnBrk="0" hangingPunct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、进一步明确课程建设规划目标，落实行动计划，确保按时完成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“十三五”课程建设规划。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01896" y="1635646"/>
            <a:ext cx="7602552" cy="2880320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21237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sp>
        <p:nvSpPr>
          <p:cNvPr id="8" name="MH_SubTitle_3"/>
          <p:cNvSpPr/>
          <p:nvPr>
            <p:custDataLst>
              <p:tags r:id="rId1"/>
            </p:custDataLst>
          </p:nvPr>
        </p:nvSpPr>
        <p:spPr>
          <a:xfrm>
            <a:off x="5025313" y="2794495"/>
            <a:ext cx="3291103" cy="609134"/>
          </a:xfrm>
          <a:prstGeom prst="cube">
            <a:avLst>
              <a:gd name="adj" fmla="val 84671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27000">
                <a:schemeClr val="accent3"/>
              </a:gs>
              <a:gs pos="100000">
                <a:schemeClr val="accent3"/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0" rIns="0" bIns="675000" rtlCol="0" anchor="ctr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 程 资 源 建 设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>
            <a:off x="1043608" y="2763153"/>
            <a:ext cx="3278193" cy="609134"/>
          </a:xfrm>
          <a:prstGeom prst="cube">
            <a:avLst>
              <a:gd name="adj" fmla="val 84671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27000">
                <a:schemeClr val="accent1"/>
              </a:gs>
              <a:gs pos="100000">
                <a:schemeClr val="accent1"/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0" rIns="81000" bIns="675000" rtlCol="0" anchor="ctr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师 资 队 伍 建 设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0" name="MH_SubTitle_2"/>
          <p:cNvSpPr/>
          <p:nvPr>
            <p:custDataLst>
              <p:tags r:id="rId3"/>
            </p:custDataLst>
          </p:nvPr>
        </p:nvSpPr>
        <p:spPr>
          <a:xfrm>
            <a:off x="3203848" y="2520541"/>
            <a:ext cx="3024335" cy="609134"/>
          </a:xfrm>
          <a:prstGeom prst="cube">
            <a:avLst>
              <a:gd name="adj" fmla="val 84671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27000">
                <a:schemeClr val="accent2"/>
              </a:gs>
              <a:gs pos="100000">
                <a:schemeClr val="accent2"/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0" rIns="0" bIns="675000" rtlCol="0" anchor="ctr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课 程 标 准 制 定</a:t>
            </a:r>
            <a:endParaRPr lang="zh-CN" altLang="en-US" sz="1350" b="1" dirty="0">
              <a:solidFill>
                <a:schemeClr val="tx1"/>
              </a:solidFill>
            </a:endParaRPr>
          </a:p>
        </p:txBody>
      </p:sp>
      <p:sp>
        <p:nvSpPr>
          <p:cNvPr id="11" name="MH_Text_1"/>
          <p:cNvSpPr txBox="1"/>
          <p:nvPr>
            <p:custDataLst>
              <p:tags r:id="rId4"/>
            </p:custDataLst>
          </p:nvPr>
        </p:nvSpPr>
        <p:spPr>
          <a:xfrm>
            <a:off x="179512" y="3439952"/>
            <a:ext cx="4464496" cy="15080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争取师资引进计划政策；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加强对青年教师的培养，加强现有师资的进修培训；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提高教师业务能力，加强教学、科研、竞赛团队建设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MH_Text_2"/>
          <p:cNvSpPr txBox="1"/>
          <p:nvPr>
            <p:custDataLst>
              <p:tags r:id="rId5"/>
            </p:custDataLst>
          </p:nvPr>
        </p:nvSpPr>
        <p:spPr>
          <a:xfrm>
            <a:off x="2871949" y="1245955"/>
            <a:ext cx="4968551" cy="103874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 lvl="0" algn="just">
              <a:lnSpc>
                <a:spcPct val="130000"/>
              </a:lnSpc>
              <a:defRPr sz="1600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继续加强教学设计、微课的制作，推进在线课程资源建设；进一步推动新型教材体系的创建。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争创省级以上在线优质课程资源的目标不动摇。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MH_Text_3"/>
          <p:cNvSpPr txBox="1"/>
          <p:nvPr>
            <p:custDataLst>
              <p:tags r:id="rId6"/>
            </p:custDataLst>
          </p:nvPr>
        </p:nvSpPr>
        <p:spPr>
          <a:xfrm>
            <a:off x="4499992" y="3516741"/>
            <a:ext cx="4464496" cy="1038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lvl="0" algn="just">
              <a:lnSpc>
                <a:spcPct val="130000"/>
              </a:lnSpc>
              <a:defRPr sz="1600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进一步按照规划根据我院的实际情况，完善调研，并按照专业大类分别制定适合我院学生的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高等数学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课程标准，使数学课程既能为学生可持续发展服务，又能为学生学习专业课程服务。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437696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持续改进与计划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709552" y="910479"/>
            <a:ext cx="6398952" cy="3947236"/>
          </a:xfrm>
          <a:prstGeom prst="rect">
            <a:avLst/>
          </a:prstGeom>
          <a:solidFill>
            <a:schemeClr val="bg1"/>
          </a:solidFill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推动数学教研室全部教师教学信息化技术的使用，加强学生学习数据管理；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课堂上积极组织教学活动，让每一个学生参与教学活动；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加强答疑库的收录；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课堂小测日常化，测试题难度适当减小；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进一步肯定学生的课堂表现，增加加分项，减少扣分项；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提高作业批改率，掌握学生学习情况；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寻求数学课程课时数政策支持，至少保障工科专业数学课程全面开设；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扩大数学建模培训面，使学生受益面更广；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加强数学建模竞赛的指导，在全国的大学生数学建模竞赛中获得更好的成绩。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5536" y="69954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改进措施</a:t>
            </a:r>
          </a:p>
        </p:txBody>
      </p:sp>
      <p:sp>
        <p:nvSpPr>
          <p:cNvPr id="2" name="矩形 1"/>
          <p:cNvSpPr/>
          <p:nvPr/>
        </p:nvSpPr>
        <p:spPr>
          <a:xfrm>
            <a:off x="341568" y="255738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课程实施改进计划：</a:t>
            </a:r>
            <a:endParaRPr lang="zh-CN" altLang="en-US" b="1" dirty="0"/>
          </a:p>
        </p:txBody>
      </p:sp>
      <p:sp>
        <p:nvSpPr>
          <p:cNvPr id="4" name="左中括号 3"/>
          <p:cNvSpPr/>
          <p:nvPr/>
        </p:nvSpPr>
        <p:spPr>
          <a:xfrm>
            <a:off x="2469470" y="1007174"/>
            <a:ext cx="240082" cy="3850541"/>
          </a:xfrm>
          <a:prstGeom prst="leftBracket">
            <a:avLst/>
          </a:prstGeom>
          <a:ln w="28575">
            <a:solidFill>
              <a:srgbClr val="F7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77762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91880" y="2130198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 请专家批评指正</a:t>
            </a:r>
          </a:p>
        </p:txBody>
      </p:sp>
      <p:cxnSp>
        <p:nvCxnSpPr>
          <p:cNvPr id="13" name="直接连接符 5"/>
          <p:cNvCxnSpPr>
            <a:cxnSpLocks noChangeShapeType="1"/>
          </p:cNvCxnSpPr>
          <p:nvPr/>
        </p:nvCxnSpPr>
        <p:spPr bwMode="auto">
          <a:xfrm flipH="1">
            <a:off x="3923928" y="2715766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8727444" y="1898129"/>
            <a:ext cx="416556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2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3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3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164524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1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683568" y="1454995"/>
            <a:ext cx="2232248" cy="484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课程规划制定依据：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683568" y="3382079"/>
            <a:ext cx="2232248" cy="484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课程规划总目标：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35896" y="3016914"/>
            <a:ext cx="5040561" cy="152612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立德树人，提高数学课程教学质量；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省以上的优质网络课程；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指导学生参加全国大学生数学建模竞赛获奖；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参加省、国教学比赛获奖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27" name="矩形 26"/>
          <p:cNvSpPr/>
          <p:nvPr/>
        </p:nvSpPr>
        <p:spPr>
          <a:xfrm>
            <a:off x="3635896" y="1275606"/>
            <a:ext cx="4981026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课程“十二五”规划完成现状；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学院 “十三五”规划；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专业结构调整及专业人才培养方案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635896" y="1275606"/>
            <a:ext cx="4981026" cy="1200329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606129" y="3003798"/>
            <a:ext cx="5040560" cy="1539239"/>
          </a:xfrm>
          <a:prstGeom prst="roundRect">
            <a:avLst/>
          </a:prstGeom>
          <a:noFill/>
          <a:ln>
            <a:solidFill>
              <a:srgbClr val="F7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90247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>
            <a:extLst>
              <a:ext uri="{FF2B5EF4-FFF2-40B4-BE49-F238E27FC236}">
                <a16:creationId xmlns:a16="http://schemas.microsoft.com/office/drawing/2014/main" id="{F9FBA6C3-A47F-2540-8436-5C4A0C058249}"/>
              </a:ext>
            </a:extLst>
          </p:cNvPr>
          <p:cNvSpPr/>
          <p:nvPr/>
        </p:nvSpPr>
        <p:spPr>
          <a:xfrm>
            <a:off x="4864732" y="1869000"/>
            <a:ext cx="3763651" cy="2453989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8100000" scaled="1"/>
              <a:tileRect/>
            </a:gradFill>
            <a:prstDash val="solid"/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zh-CN" altLang="en-US" sz="1600" b="1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17" name="矩形 16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19" name="矩形 1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1D2174-1601-5E4C-9756-5A77A51FBB99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课程概况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6E939CC-0A49-7947-AF41-0C742BE0CDD0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5" name="椭圆 16">
              <a:extLst>
                <a:ext uri="{FF2B5EF4-FFF2-40B4-BE49-F238E27FC236}">
                  <a16:creationId xmlns:a16="http://schemas.microsoft.com/office/drawing/2014/main" id="{CE978E19-8E31-6B4A-AB66-76D7E8FF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59FF4D8-092A-6543-984C-53DAE0DEE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2598BBF5-0DEE-3C45-A6FA-E84E36AA1AC0}"/>
              </a:ext>
            </a:extLst>
          </p:cNvPr>
          <p:cNvSpPr/>
          <p:nvPr/>
        </p:nvSpPr>
        <p:spPr>
          <a:xfrm>
            <a:off x="683568" y="1869000"/>
            <a:ext cx="3763651" cy="2446347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8100000" scaled="1"/>
              <a:tileRect/>
            </a:gradFill>
            <a:prstDash val="solid"/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zh-CN" altLang="en-US" b="1" dirty="0"/>
              <a:t>课程名称：高等数学</a:t>
            </a:r>
            <a:endParaRPr lang="en-US" altLang="zh-CN" b="1" dirty="0"/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zh-CN" altLang="en-US" b="1" dirty="0"/>
              <a:t>课程分类：公共必修课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defRPr/>
            </a:pPr>
            <a:r>
              <a:rPr lang="zh-CN" altLang="en-US" b="1" dirty="0"/>
              <a:t>总 学 时：</a:t>
            </a:r>
            <a:r>
              <a:rPr lang="en-US" altLang="zh-CN" b="1" dirty="0"/>
              <a:t>32-64</a:t>
            </a:r>
            <a:r>
              <a:rPr lang="zh-CN" altLang="en-US" b="1" dirty="0"/>
              <a:t>学时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zh-CN" altLang="en-US" b="1" dirty="0"/>
              <a:t>学    分：</a:t>
            </a:r>
            <a:r>
              <a:rPr lang="en-US" altLang="zh-CN" b="1" dirty="0"/>
              <a:t>2</a:t>
            </a:r>
            <a:r>
              <a:rPr lang="zh-CN" altLang="en-US" b="1" dirty="0"/>
              <a:t>学分</a:t>
            </a:r>
          </a:p>
          <a:p>
            <a:r>
              <a:rPr lang="zh-CN" altLang="en-US" b="1" dirty="0"/>
              <a:t>适应对象：全院工科专业和部分文科专业。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77AAAE8-A3CD-1946-8907-BF4C8B5F823B}"/>
              </a:ext>
            </a:extLst>
          </p:cNvPr>
          <p:cNvSpPr/>
          <p:nvPr/>
        </p:nvSpPr>
        <p:spPr>
          <a:xfrm>
            <a:off x="5063074" y="1938011"/>
            <a:ext cx="34468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b="1" dirty="0"/>
              <a:t>高等数学课程是我院工科学生必修的一门</a:t>
            </a:r>
            <a:r>
              <a:rPr lang="zh-CN" altLang="zh-CN" b="1" dirty="0">
                <a:solidFill>
                  <a:srgbClr val="FF0000"/>
                </a:solidFill>
              </a:rPr>
              <a:t>公共基础课程</a:t>
            </a:r>
            <a:r>
              <a:rPr lang="zh-CN" altLang="zh-CN" b="1" dirty="0"/>
              <a:t>，承载着落实立德树人根本任务，以服务发展为宗旨，以促进就业为导向，适应技术进步和生产方式变革以及社会公共服务的需要，发展素质教育的功能，具有</a:t>
            </a:r>
            <a:r>
              <a:rPr lang="zh-CN" altLang="zh-CN" b="1" dirty="0">
                <a:solidFill>
                  <a:srgbClr val="FF0000"/>
                </a:solidFill>
              </a:rPr>
              <a:t>基础性</a:t>
            </a:r>
            <a:r>
              <a:rPr lang="zh-CN" altLang="zh-CN" b="1" dirty="0"/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发展性</a:t>
            </a:r>
            <a:r>
              <a:rPr lang="zh-CN" altLang="zh-CN" b="1" dirty="0"/>
              <a:t>、</a:t>
            </a:r>
            <a:r>
              <a:rPr lang="zh-CN" altLang="zh-CN" b="1" dirty="0">
                <a:solidFill>
                  <a:srgbClr val="FF0000"/>
                </a:solidFill>
              </a:rPr>
              <a:t>应用性</a:t>
            </a:r>
            <a:r>
              <a:rPr lang="zh-CN" altLang="zh-CN" b="1" dirty="0"/>
              <a:t>和</a:t>
            </a:r>
            <a:r>
              <a:rPr lang="zh-CN" altLang="zh-CN" b="1" dirty="0">
                <a:solidFill>
                  <a:srgbClr val="FF0000"/>
                </a:solidFill>
              </a:rPr>
              <a:t>多样性</a:t>
            </a:r>
            <a:r>
              <a:rPr lang="zh-CN" altLang="zh-CN" b="1" dirty="0"/>
              <a:t>等特点 </a:t>
            </a:r>
            <a:r>
              <a:rPr lang="zh-CN" altLang="en-US" b="1" dirty="0"/>
              <a:t>。</a:t>
            </a:r>
            <a:endParaRPr lang="zh-CN" altLang="en-US" sz="1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ABEABBB-AF4A-4841-B62E-0CBA84D48334}"/>
              </a:ext>
            </a:extLst>
          </p:cNvPr>
          <p:cNvGrpSpPr/>
          <p:nvPr/>
        </p:nvGrpSpPr>
        <p:grpSpPr>
          <a:xfrm>
            <a:off x="1115616" y="1203598"/>
            <a:ext cx="611451" cy="416136"/>
            <a:chOff x="5444403" y="2223973"/>
            <a:chExt cx="836714" cy="554976"/>
          </a:xfrm>
        </p:grpSpPr>
        <p:sp>
          <p:nvSpPr>
            <p:cNvPr id="32" name="任意多边形 112">
              <a:extLst>
                <a:ext uri="{FF2B5EF4-FFF2-40B4-BE49-F238E27FC236}">
                  <a16:creationId xmlns:a16="http://schemas.microsoft.com/office/drawing/2014/main" id="{82C88B3B-A229-E741-8E54-0D1A2B650B3E}"/>
                </a:ext>
              </a:extLst>
            </p:cNvPr>
            <p:cNvSpPr/>
            <p:nvPr/>
          </p:nvSpPr>
          <p:spPr>
            <a:xfrm>
              <a:off x="5444403" y="2223973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113">
              <a:extLst>
                <a:ext uri="{FF2B5EF4-FFF2-40B4-BE49-F238E27FC236}">
                  <a16:creationId xmlns:a16="http://schemas.microsoft.com/office/drawing/2014/main" id="{1025C736-D4B6-CC42-9C19-FCF556604B76}"/>
                </a:ext>
              </a:extLst>
            </p:cNvPr>
            <p:cNvSpPr/>
            <p:nvPr/>
          </p:nvSpPr>
          <p:spPr>
            <a:xfrm>
              <a:off x="6025457" y="2404217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81C4CFFA-10D8-064B-AAAF-A576729668D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45112" y="2346655"/>
              <a:ext cx="305423" cy="327854"/>
              <a:chOff x="231" y="1205"/>
              <a:chExt cx="640" cy="687"/>
            </a:xfrm>
            <a:solidFill>
              <a:schemeClr val="bg1"/>
            </a:solidFill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D22B6D0B-9AF8-2244-97FA-A716AAB57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D68EC6D9-777F-F541-B853-4080A034CD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0B1E7F6-BDCA-EF4C-A56A-8FF614A9A94F}"/>
              </a:ext>
            </a:extLst>
          </p:cNvPr>
          <p:cNvSpPr txBox="1"/>
          <p:nvPr/>
        </p:nvSpPr>
        <p:spPr>
          <a:xfrm>
            <a:off x="2007593" y="1225609"/>
            <a:ext cx="159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课程概述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D5E426C-6F2A-6D47-9D48-518611F9F7B8}"/>
              </a:ext>
            </a:extLst>
          </p:cNvPr>
          <p:cNvGrpSpPr/>
          <p:nvPr/>
        </p:nvGrpSpPr>
        <p:grpSpPr>
          <a:xfrm>
            <a:off x="5181304" y="1206256"/>
            <a:ext cx="627617" cy="416136"/>
            <a:chOff x="4901591" y="3097766"/>
            <a:chExt cx="836714" cy="554976"/>
          </a:xfrm>
        </p:grpSpPr>
        <p:sp>
          <p:nvSpPr>
            <p:cNvPr id="40" name="任意多边形 118">
              <a:extLst>
                <a:ext uri="{FF2B5EF4-FFF2-40B4-BE49-F238E27FC236}">
                  <a16:creationId xmlns:a16="http://schemas.microsoft.com/office/drawing/2014/main" id="{E52D8489-95AA-914D-9396-9E79E571F42A}"/>
                </a:ext>
              </a:extLst>
            </p:cNvPr>
            <p:cNvSpPr/>
            <p:nvPr/>
          </p:nvSpPr>
          <p:spPr>
            <a:xfrm>
              <a:off x="4901591" y="3097766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119">
              <a:extLst>
                <a:ext uri="{FF2B5EF4-FFF2-40B4-BE49-F238E27FC236}">
                  <a16:creationId xmlns:a16="http://schemas.microsoft.com/office/drawing/2014/main" id="{19676232-3FC7-8447-BF5B-FB7BA332C1D8}"/>
                </a:ext>
              </a:extLst>
            </p:cNvPr>
            <p:cNvSpPr/>
            <p:nvPr/>
          </p:nvSpPr>
          <p:spPr>
            <a:xfrm>
              <a:off x="5483449" y="3276449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D9DC1513-4746-DA49-9B2A-EF0EF8CECD60}"/>
                </a:ext>
              </a:extLst>
            </p:cNvPr>
            <p:cNvGrpSpPr/>
            <p:nvPr/>
          </p:nvGrpSpPr>
          <p:grpSpPr>
            <a:xfrm>
              <a:off x="5033509" y="3199020"/>
              <a:ext cx="357796" cy="358843"/>
              <a:chOff x="458010" y="4063526"/>
              <a:chExt cx="1087437" cy="1090612"/>
            </a:xfrm>
            <a:solidFill>
              <a:schemeClr val="bg1"/>
            </a:solidFill>
          </p:grpSpPr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961BDAE-D31C-364B-8401-901AA54D00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010" y="4063526"/>
                <a:ext cx="1087437" cy="1090612"/>
              </a:xfrm>
              <a:custGeom>
                <a:avLst/>
                <a:gdLst>
                  <a:gd name="T0" fmla="*/ 0 w 685"/>
                  <a:gd name="T1" fmla="*/ 0 h 687"/>
                  <a:gd name="T2" fmla="*/ 0 w 685"/>
                  <a:gd name="T3" fmla="*/ 687 h 687"/>
                  <a:gd name="T4" fmla="*/ 685 w 685"/>
                  <a:gd name="T5" fmla="*/ 687 h 687"/>
                  <a:gd name="T6" fmla="*/ 685 w 685"/>
                  <a:gd name="T7" fmla="*/ 0 h 687"/>
                  <a:gd name="T8" fmla="*/ 0 w 685"/>
                  <a:gd name="T9" fmla="*/ 0 h 687"/>
                  <a:gd name="T10" fmla="*/ 58 w 685"/>
                  <a:gd name="T11" fmla="*/ 57 h 687"/>
                  <a:gd name="T12" fmla="*/ 628 w 685"/>
                  <a:gd name="T13" fmla="*/ 57 h 687"/>
                  <a:gd name="T14" fmla="*/ 628 w 685"/>
                  <a:gd name="T15" fmla="*/ 441 h 687"/>
                  <a:gd name="T16" fmla="*/ 442 w 685"/>
                  <a:gd name="T17" fmla="*/ 630 h 687"/>
                  <a:gd name="T18" fmla="*/ 58 w 685"/>
                  <a:gd name="T19" fmla="*/ 630 h 687"/>
                  <a:gd name="T20" fmla="*/ 58 w 685"/>
                  <a:gd name="T21" fmla="*/ 5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687">
                    <a:moveTo>
                      <a:pt x="0" y="0"/>
                    </a:moveTo>
                    <a:lnTo>
                      <a:pt x="0" y="687"/>
                    </a:lnTo>
                    <a:lnTo>
                      <a:pt x="685" y="687"/>
                    </a:lnTo>
                    <a:lnTo>
                      <a:pt x="685" y="0"/>
                    </a:lnTo>
                    <a:lnTo>
                      <a:pt x="0" y="0"/>
                    </a:lnTo>
                    <a:close/>
                    <a:moveTo>
                      <a:pt x="58" y="57"/>
                    </a:moveTo>
                    <a:lnTo>
                      <a:pt x="628" y="57"/>
                    </a:lnTo>
                    <a:lnTo>
                      <a:pt x="628" y="441"/>
                    </a:lnTo>
                    <a:lnTo>
                      <a:pt x="442" y="630"/>
                    </a:lnTo>
                    <a:lnTo>
                      <a:pt x="58" y="630"/>
                    </a:lnTo>
                    <a:lnTo>
                      <a:pt x="58" y="57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2">
                <a:extLst>
                  <a:ext uri="{FF2B5EF4-FFF2-40B4-BE49-F238E27FC236}">
                    <a16:creationId xmlns:a16="http://schemas.microsoft.com/office/drawing/2014/main" id="{9B432825-C64E-434E-9C6E-96815556A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625" y="4338638"/>
                <a:ext cx="636587" cy="7143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3">
                <a:extLst>
                  <a:ext uri="{FF2B5EF4-FFF2-40B4-BE49-F238E27FC236}">
                    <a16:creationId xmlns:a16="http://schemas.microsoft.com/office/drawing/2014/main" id="{F99D3943-9842-B24F-8E5D-72629C235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625" y="4562475"/>
                <a:ext cx="636587" cy="7143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14">
                <a:extLst>
                  <a:ext uri="{FF2B5EF4-FFF2-40B4-BE49-F238E27FC236}">
                    <a16:creationId xmlns:a16="http://schemas.microsoft.com/office/drawing/2014/main" id="{D68D4C81-8CA7-B444-BA40-5FB20CE9D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625" y="4786313"/>
                <a:ext cx="382587" cy="7143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A356A7A-C117-C548-946F-8B549933FDC0}"/>
              </a:ext>
            </a:extLst>
          </p:cNvPr>
          <p:cNvSpPr txBox="1"/>
          <p:nvPr/>
        </p:nvSpPr>
        <p:spPr>
          <a:xfrm>
            <a:off x="6093776" y="1233839"/>
            <a:ext cx="159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课程定位</a:t>
            </a:r>
          </a:p>
        </p:txBody>
      </p:sp>
    </p:spTree>
    <p:extLst>
      <p:ext uri="{BB962C8B-B14F-4D97-AF65-F5344CB8AC3E}">
        <p14:creationId xmlns:p14="http://schemas.microsoft.com/office/powerpoint/2010/main" val="3375819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师资队伍</a:t>
            </a:r>
          </a:p>
        </p:txBody>
      </p:sp>
      <p:sp>
        <p:nvSpPr>
          <p:cNvPr id="17" name="矩形 16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19" name="矩形 1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1D2174-1601-5E4C-9756-5A77A51FBB99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课程概况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6E939CC-0A49-7947-AF41-0C742BE0CDD0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5" name="椭圆 16">
              <a:extLst>
                <a:ext uri="{FF2B5EF4-FFF2-40B4-BE49-F238E27FC236}">
                  <a16:creationId xmlns:a16="http://schemas.microsoft.com/office/drawing/2014/main" id="{CE978E19-8E31-6B4A-AB66-76D7E8FF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59FF4D8-092A-6543-984C-53DAE0DEE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3BC7A43-A4F1-7A4F-8D4B-9226B4B82F7E}"/>
              </a:ext>
            </a:extLst>
          </p:cNvPr>
          <p:cNvGrpSpPr/>
          <p:nvPr/>
        </p:nvGrpSpPr>
        <p:grpSpPr>
          <a:xfrm>
            <a:off x="861182" y="1346324"/>
            <a:ext cx="593961" cy="593961"/>
            <a:chOff x="4589983" y="2663795"/>
            <a:chExt cx="877102" cy="877102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D0130445-1637-C148-A01B-118D80354D4D}"/>
                </a:ext>
              </a:extLst>
            </p:cNvPr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2" name="同心圆 61">
                <a:extLst>
                  <a:ext uri="{FF2B5EF4-FFF2-40B4-BE49-F238E27FC236}">
                    <a16:creationId xmlns:a16="http://schemas.microsoft.com/office/drawing/2014/main" id="{BFA545F0-DAE1-7B47-A6F7-2D12F00C1AD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FBAD5297-0EBD-424F-86FF-AB4C7B396EF4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E41F5BE-8A7E-5249-99D9-2C2F91262FC5}"/>
                </a:ext>
              </a:extLst>
            </p:cNvPr>
            <p:cNvGrpSpPr/>
            <p:nvPr/>
          </p:nvGrpSpPr>
          <p:grpSpPr>
            <a:xfrm>
              <a:off x="4690436" y="2865050"/>
              <a:ext cx="567894" cy="535099"/>
              <a:chOff x="4832350" y="1028700"/>
              <a:chExt cx="522288" cy="492126"/>
            </a:xfrm>
            <a:solidFill>
              <a:srgbClr val="0070C0"/>
            </a:solidFill>
          </p:grpSpPr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74C51E4E-A8F6-DE4C-BDAA-83F8802F9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1176338"/>
                <a:ext cx="306388" cy="266700"/>
              </a:xfrm>
              <a:custGeom>
                <a:avLst/>
                <a:gdLst>
                  <a:gd name="T0" fmla="*/ 14 w 81"/>
                  <a:gd name="T1" fmla="*/ 0 h 71"/>
                  <a:gd name="T2" fmla="*/ 7 w 81"/>
                  <a:gd name="T3" fmla="*/ 2 h 71"/>
                  <a:gd name="T4" fmla="*/ 28 w 81"/>
                  <a:gd name="T5" fmla="*/ 48 h 71"/>
                  <a:gd name="T6" fmla="*/ 68 w 81"/>
                  <a:gd name="T7" fmla="*/ 71 h 71"/>
                  <a:gd name="T8" fmla="*/ 74 w 81"/>
                  <a:gd name="T9" fmla="*/ 69 h 71"/>
                  <a:gd name="T10" fmla="*/ 56 w 81"/>
                  <a:gd name="T11" fmla="*/ 25 h 71"/>
                  <a:gd name="T12" fmla="*/ 53 w 81"/>
                  <a:gd name="T13" fmla="*/ 29 h 71"/>
                  <a:gd name="T14" fmla="*/ 56 w 81"/>
                  <a:gd name="T15" fmla="*/ 33 h 71"/>
                  <a:gd name="T16" fmla="*/ 57 w 81"/>
                  <a:gd name="T17" fmla="*/ 34 h 71"/>
                  <a:gd name="T18" fmla="*/ 57 w 81"/>
                  <a:gd name="T19" fmla="*/ 34 h 71"/>
                  <a:gd name="T20" fmla="*/ 65 w 81"/>
                  <a:gd name="T21" fmla="*/ 60 h 71"/>
                  <a:gd name="T22" fmla="*/ 60 w 81"/>
                  <a:gd name="T23" fmla="*/ 62 h 71"/>
                  <a:gd name="T24" fmla="*/ 32 w 81"/>
                  <a:gd name="T25" fmla="*/ 45 h 71"/>
                  <a:gd name="T26" fmla="*/ 16 w 81"/>
                  <a:gd name="T27" fmla="*/ 11 h 71"/>
                  <a:gd name="T28" fmla="*/ 21 w 81"/>
                  <a:gd name="T29" fmla="*/ 9 h 71"/>
                  <a:gd name="T30" fmla="*/ 43 w 81"/>
                  <a:gd name="T31" fmla="*/ 20 h 71"/>
                  <a:gd name="T32" fmla="*/ 43 w 81"/>
                  <a:gd name="T33" fmla="*/ 19 h 71"/>
                  <a:gd name="T34" fmla="*/ 43 w 81"/>
                  <a:gd name="T35" fmla="*/ 20 h 71"/>
                  <a:gd name="T36" fmla="*/ 48 w 81"/>
                  <a:gd name="T37" fmla="*/ 24 h 71"/>
                  <a:gd name="T38" fmla="*/ 51 w 81"/>
                  <a:gd name="T39" fmla="*/ 20 h 71"/>
                  <a:gd name="T40" fmla="*/ 14 w 81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71">
                    <a:moveTo>
                      <a:pt x="14" y="0"/>
                    </a:moveTo>
                    <a:cubicBezTo>
                      <a:pt x="11" y="0"/>
                      <a:pt x="9" y="0"/>
                      <a:pt x="7" y="2"/>
                    </a:cubicBezTo>
                    <a:cubicBezTo>
                      <a:pt x="0" y="9"/>
                      <a:pt x="10" y="30"/>
                      <a:pt x="28" y="48"/>
                    </a:cubicBezTo>
                    <a:cubicBezTo>
                      <a:pt x="42" y="63"/>
                      <a:pt x="58" y="71"/>
                      <a:pt x="68" y="71"/>
                    </a:cubicBezTo>
                    <a:cubicBezTo>
                      <a:pt x="70" y="71"/>
                      <a:pt x="73" y="71"/>
                      <a:pt x="74" y="69"/>
                    </a:cubicBezTo>
                    <a:cubicBezTo>
                      <a:pt x="81" y="62"/>
                      <a:pt x="73" y="43"/>
                      <a:pt x="56" y="25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0"/>
                      <a:pt x="55" y="32"/>
                      <a:pt x="56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66" y="45"/>
                      <a:pt x="70" y="56"/>
                      <a:pt x="65" y="60"/>
                    </a:cubicBezTo>
                    <a:cubicBezTo>
                      <a:pt x="64" y="61"/>
                      <a:pt x="62" y="62"/>
                      <a:pt x="60" y="62"/>
                    </a:cubicBezTo>
                    <a:cubicBezTo>
                      <a:pt x="53" y="62"/>
                      <a:pt x="42" y="55"/>
                      <a:pt x="32" y="45"/>
                    </a:cubicBezTo>
                    <a:cubicBezTo>
                      <a:pt x="18" y="31"/>
                      <a:pt x="11" y="16"/>
                      <a:pt x="16" y="11"/>
                    </a:cubicBezTo>
                    <a:cubicBezTo>
                      <a:pt x="18" y="10"/>
                      <a:pt x="19" y="9"/>
                      <a:pt x="21" y="9"/>
                    </a:cubicBezTo>
                    <a:cubicBezTo>
                      <a:pt x="27" y="9"/>
                      <a:pt x="35" y="13"/>
                      <a:pt x="43" y="20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5" y="21"/>
                      <a:pt x="46" y="23"/>
                      <a:pt x="48" y="24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37" y="8"/>
                      <a:pt x="23" y="0"/>
                      <a:pt x="14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1279CE8F-F754-0748-A530-C59EE5B3F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350" y="1141413"/>
                <a:ext cx="404813" cy="379413"/>
              </a:xfrm>
              <a:custGeom>
                <a:avLst/>
                <a:gdLst>
                  <a:gd name="T0" fmla="*/ 12 w 107"/>
                  <a:gd name="T1" fmla="*/ 0 h 101"/>
                  <a:gd name="T2" fmla="*/ 10 w 107"/>
                  <a:gd name="T3" fmla="*/ 1 h 101"/>
                  <a:gd name="T4" fmla="*/ 40 w 107"/>
                  <a:gd name="T5" fmla="*/ 68 h 101"/>
                  <a:gd name="T6" fmla="*/ 96 w 107"/>
                  <a:gd name="T7" fmla="*/ 101 h 101"/>
                  <a:gd name="T8" fmla="*/ 106 w 107"/>
                  <a:gd name="T9" fmla="*/ 97 h 101"/>
                  <a:gd name="T10" fmla="*/ 107 w 107"/>
                  <a:gd name="T11" fmla="*/ 96 h 101"/>
                  <a:gd name="T12" fmla="*/ 99 w 107"/>
                  <a:gd name="T13" fmla="*/ 98 h 101"/>
                  <a:gd name="T14" fmla="*/ 43 w 107"/>
                  <a:gd name="T15" fmla="*/ 65 h 101"/>
                  <a:gd name="T16" fmla="*/ 12 w 10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01">
                    <a:moveTo>
                      <a:pt x="12" y="0"/>
                    </a:moveTo>
                    <a:cubicBezTo>
                      <a:pt x="11" y="1"/>
                      <a:pt x="11" y="1"/>
                      <a:pt x="10" y="1"/>
                    </a:cubicBezTo>
                    <a:cubicBezTo>
                      <a:pt x="0" y="11"/>
                      <a:pt x="13" y="41"/>
                      <a:pt x="40" y="68"/>
                    </a:cubicBezTo>
                    <a:cubicBezTo>
                      <a:pt x="60" y="88"/>
                      <a:pt x="83" y="101"/>
                      <a:pt x="96" y="101"/>
                    </a:cubicBezTo>
                    <a:cubicBezTo>
                      <a:pt x="100" y="101"/>
                      <a:pt x="104" y="100"/>
                      <a:pt x="106" y="97"/>
                    </a:cubicBezTo>
                    <a:cubicBezTo>
                      <a:pt x="106" y="97"/>
                      <a:pt x="107" y="96"/>
                      <a:pt x="107" y="96"/>
                    </a:cubicBezTo>
                    <a:cubicBezTo>
                      <a:pt x="105" y="97"/>
                      <a:pt x="102" y="98"/>
                      <a:pt x="99" y="98"/>
                    </a:cubicBezTo>
                    <a:cubicBezTo>
                      <a:pt x="86" y="98"/>
                      <a:pt x="63" y="85"/>
                      <a:pt x="43" y="65"/>
                    </a:cubicBezTo>
                    <a:cubicBezTo>
                      <a:pt x="18" y="39"/>
                      <a:pt x="4" y="11"/>
                      <a:pt x="12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23FCE2A9-E76E-1544-8BB8-0CE5B70B4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225" y="1119188"/>
                <a:ext cx="438150" cy="384175"/>
              </a:xfrm>
              <a:custGeom>
                <a:avLst/>
                <a:gdLst>
                  <a:gd name="T0" fmla="*/ 20 w 116"/>
                  <a:gd name="T1" fmla="*/ 0 h 102"/>
                  <a:gd name="T2" fmla="*/ 10 w 116"/>
                  <a:gd name="T3" fmla="*/ 3 h 102"/>
                  <a:gd name="T4" fmla="*/ 40 w 116"/>
                  <a:gd name="T5" fmla="*/ 69 h 102"/>
                  <a:gd name="T6" fmla="*/ 97 w 116"/>
                  <a:gd name="T7" fmla="*/ 102 h 102"/>
                  <a:gd name="T8" fmla="*/ 106 w 116"/>
                  <a:gd name="T9" fmla="*/ 99 h 102"/>
                  <a:gd name="T10" fmla="*/ 79 w 116"/>
                  <a:gd name="T11" fmla="*/ 35 h 102"/>
                  <a:gd name="T12" fmla="*/ 75 w 116"/>
                  <a:gd name="T13" fmla="*/ 39 h 102"/>
                  <a:gd name="T14" fmla="*/ 97 w 116"/>
                  <a:gd name="T15" fmla="*/ 89 h 102"/>
                  <a:gd name="T16" fmla="*/ 89 w 116"/>
                  <a:gd name="T17" fmla="*/ 92 h 102"/>
                  <a:gd name="T18" fmla="*/ 44 w 116"/>
                  <a:gd name="T19" fmla="*/ 66 h 102"/>
                  <a:gd name="T20" fmla="*/ 20 w 116"/>
                  <a:gd name="T21" fmla="*/ 13 h 102"/>
                  <a:gd name="T22" fmla="*/ 28 w 116"/>
                  <a:gd name="T23" fmla="*/ 10 h 102"/>
                  <a:gd name="T24" fmla="*/ 70 w 116"/>
                  <a:gd name="T25" fmla="*/ 34 h 102"/>
                  <a:gd name="T26" fmla="*/ 74 w 116"/>
                  <a:gd name="T27" fmla="*/ 30 h 102"/>
                  <a:gd name="T28" fmla="*/ 20 w 11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102">
                    <a:moveTo>
                      <a:pt x="20" y="0"/>
                    </a:moveTo>
                    <a:cubicBezTo>
                      <a:pt x="16" y="0"/>
                      <a:pt x="13" y="1"/>
                      <a:pt x="10" y="3"/>
                    </a:cubicBezTo>
                    <a:cubicBezTo>
                      <a:pt x="0" y="13"/>
                      <a:pt x="14" y="43"/>
                      <a:pt x="40" y="69"/>
                    </a:cubicBezTo>
                    <a:cubicBezTo>
                      <a:pt x="61" y="90"/>
                      <a:pt x="83" y="102"/>
                      <a:pt x="97" y="102"/>
                    </a:cubicBezTo>
                    <a:cubicBezTo>
                      <a:pt x="101" y="102"/>
                      <a:pt x="104" y="101"/>
                      <a:pt x="106" y="99"/>
                    </a:cubicBezTo>
                    <a:cubicBezTo>
                      <a:pt x="116" y="89"/>
                      <a:pt x="104" y="61"/>
                      <a:pt x="79" y="35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95" y="59"/>
                      <a:pt x="104" y="82"/>
                      <a:pt x="97" y="89"/>
                    </a:cubicBezTo>
                    <a:cubicBezTo>
                      <a:pt x="95" y="91"/>
                      <a:pt x="92" y="92"/>
                      <a:pt x="89" y="92"/>
                    </a:cubicBezTo>
                    <a:cubicBezTo>
                      <a:pt x="78" y="92"/>
                      <a:pt x="60" y="82"/>
                      <a:pt x="44" y="66"/>
                    </a:cubicBezTo>
                    <a:cubicBezTo>
                      <a:pt x="23" y="44"/>
                      <a:pt x="12" y="21"/>
                      <a:pt x="20" y="13"/>
                    </a:cubicBezTo>
                    <a:cubicBezTo>
                      <a:pt x="22" y="11"/>
                      <a:pt x="24" y="10"/>
                      <a:pt x="28" y="10"/>
                    </a:cubicBezTo>
                    <a:cubicBezTo>
                      <a:pt x="38" y="10"/>
                      <a:pt x="55" y="19"/>
                      <a:pt x="70" y="3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54" y="11"/>
                      <a:pt x="33" y="0"/>
                      <a:pt x="20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D127F96D-0A3C-A745-8886-5C3904123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CAA78F45-B534-464D-9AE2-3A067BDB8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73FE4DAB-4CEC-D44E-9E1A-F2A325809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EFF97066-5690-DA44-B025-8CAF7DB24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6697F0BB-36C3-BE43-8812-A0C25A681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925" y="1235075"/>
                <a:ext cx="166688" cy="147638"/>
              </a:xfrm>
              <a:custGeom>
                <a:avLst/>
                <a:gdLst>
                  <a:gd name="T0" fmla="*/ 8 w 44"/>
                  <a:gd name="T1" fmla="*/ 0 h 39"/>
                  <a:gd name="T2" fmla="*/ 4 w 44"/>
                  <a:gd name="T3" fmla="*/ 1 h 39"/>
                  <a:gd name="T4" fmla="*/ 15 w 44"/>
                  <a:gd name="T5" fmla="*/ 26 h 39"/>
                  <a:gd name="T6" fmla="*/ 37 w 44"/>
                  <a:gd name="T7" fmla="*/ 39 h 39"/>
                  <a:gd name="T8" fmla="*/ 41 w 44"/>
                  <a:gd name="T9" fmla="*/ 37 h 39"/>
                  <a:gd name="T10" fmla="*/ 35 w 44"/>
                  <a:gd name="T11" fmla="*/ 19 h 39"/>
                  <a:gd name="T12" fmla="*/ 25 w 44"/>
                  <a:gd name="T13" fmla="*/ 22 h 39"/>
                  <a:gd name="T14" fmla="*/ 20 w 44"/>
                  <a:gd name="T15" fmla="*/ 17 h 39"/>
                  <a:gd name="T16" fmla="*/ 23 w 44"/>
                  <a:gd name="T17" fmla="*/ 7 h 39"/>
                  <a:gd name="T18" fmla="*/ 8 w 44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9">
                    <a:moveTo>
                      <a:pt x="8" y="0"/>
                    </a:moveTo>
                    <a:cubicBezTo>
                      <a:pt x="6" y="0"/>
                      <a:pt x="5" y="0"/>
                      <a:pt x="4" y="1"/>
                    </a:cubicBezTo>
                    <a:cubicBezTo>
                      <a:pt x="0" y="5"/>
                      <a:pt x="5" y="16"/>
                      <a:pt x="15" y="26"/>
                    </a:cubicBezTo>
                    <a:cubicBezTo>
                      <a:pt x="23" y="34"/>
                      <a:pt x="32" y="39"/>
                      <a:pt x="37" y="39"/>
                    </a:cubicBezTo>
                    <a:cubicBezTo>
                      <a:pt x="38" y="39"/>
                      <a:pt x="40" y="38"/>
                      <a:pt x="41" y="37"/>
                    </a:cubicBezTo>
                    <a:cubicBezTo>
                      <a:pt x="44" y="34"/>
                      <a:pt x="41" y="27"/>
                      <a:pt x="35" y="19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7" y="2"/>
                      <a:pt x="11" y="0"/>
                      <a:pt x="8" y="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93EB8158-48B4-B844-B205-FDEE944D2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CB1D530B-ECC9-A445-9B37-0CA01204B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0" y="1055688"/>
                <a:ext cx="261938" cy="255588"/>
              </a:xfrm>
              <a:custGeom>
                <a:avLst/>
                <a:gdLst>
                  <a:gd name="T0" fmla="*/ 158 w 165"/>
                  <a:gd name="T1" fmla="*/ 0 h 161"/>
                  <a:gd name="T2" fmla="*/ 14 w 165"/>
                  <a:gd name="T3" fmla="*/ 140 h 161"/>
                  <a:gd name="T4" fmla="*/ 7 w 165"/>
                  <a:gd name="T5" fmla="*/ 128 h 161"/>
                  <a:gd name="T6" fmla="*/ 0 w 165"/>
                  <a:gd name="T7" fmla="*/ 151 h 161"/>
                  <a:gd name="T8" fmla="*/ 10 w 165"/>
                  <a:gd name="T9" fmla="*/ 161 h 161"/>
                  <a:gd name="T10" fmla="*/ 34 w 165"/>
                  <a:gd name="T11" fmla="*/ 154 h 161"/>
                  <a:gd name="T12" fmla="*/ 22 w 165"/>
                  <a:gd name="T13" fmla="*/ 147 h 161"/>
                  <a:gd name="T14" fmla="*/ 165 w 165"/>
                  <a:gd name="T15" fmla="*/ 7 h 161"/>
                  <a:gd name="T16" fmla="*/ 158 w 165"/>
                  <a:gd name="T1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161">
                    <a:moveTo>
                      <a:pt x="158" y="0"/>
                    </a:moveTo>
                    <a:lnTo>
                      <a:pt x="14" y="140"/>
                    </a:lnTo>
                    <a:lnTo>
                      <a:pt x="7" y="128"/>
                    </a:lnTo>
                    <a:lnTo>
                      <a:pt x="0" y="151"/>
                    </a:lnTo>
                    <a:lnTo>
                      <a:pt x="10" y="161"/>
                    </a:lnTo>
                    <a:lnTo>
                      <a:pt x="34" y="154"/>
                    </a:lnTo>
                    <a:lnTo>
                      <a:pt x="22" y="147"/>
                    </a:lnTo>
                    <a:lnTo>
                      <a:pt x="165" y="7"/>
                    </a:lnTo>
                    <a:lnTo>
                      <a:pt x="158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E33181F7-C31C-3546-8E87-69166BAD4BFA}"/>
              </a:ext>
            </a:extLst>
          </p:cNvPr>
          <p:cNvGrpSpPr/>
          <p:nvPr/>
        </p:nvGrpSpPr>
        <p:grpSpPr>
          <a:xfrm>
            <a:off x="861182" y="3445327"/>
            <a:ext cx="593961" cy="593961"/>
            <a:chOff x="4692046" y="3749516"/>
            <a:chExt cx="877102" cy="877102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59034194-E6E0-914A-B5FC-7BF9A456CF8F}"/>
                </a:ext>
              </a:extLst>
            </p:cNvPr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>
                <a:extLst>
                  <a:ext uri="{FF2B5EF4-FFF2-40B4-BE49-F238E27FC236}">
                    <a16:creationId xmlns:a16="http://schemas.microsoft.com/office/drawing/2014/main" id="{352C6CC4-1BB6-DD4F-8392-6A90C9AD40D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841CD38A-A4C0-E947-A12A-90D5E89F5D95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9C8E26BE-ED5A-B54C-B17A-2E67C26E3116}"/>
                </a:ext>
              </a:extLst>
            </p:cNvPr>
            <p:cNvGrpSpPr/>
            <p:nvPr/>
          </p:nvGrpSpPr>
          <p:grpSpPr>
            <a:xfrm>
              <a:off x="4853377" y="3997905"/>
              <a:ext cx="554441" cy="377594"/>
              <a:chOff x="4156075" y="2292350"/>
              <a:chExt cx="552450" cy="376238"/>
            </a:xfrm>
            <a:solidFill>
              <a:srgbClr val="0070C0"/>
            </a:solidFill>
          </p:grpSpPr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C4FA20CA-45CB-6D4B-B18D-94743AAFD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5" y="2292350"/>
                <a:ext cx="158750" cy="161925"/>
              </a:xfrm>
              <a:custGeom>
                <a:avLst/>
                <a:gdLst>
                  <a:gd name="T0" fmla="*/ 21 w 42"/>
                  <a:gd name="T1" fmla="*/ 0 h 43"/>
                  <a:gd name="T2" fmla="*/ 0 w 42"/>
                  <a:gd name="T3" fmla="*/ 22 h 43"/>
                  <a:gd name="T4" fmla="*/ 21 w 42"/>
                  <a:gd name="T5" fmla="*/ 43 h 43"/>
                  <a:gd name="T6" fmla="*/ 21 w 42"/>
                  <a:gd name="T7" fmla="*/ 43 h 43"/>
                  <a:gd name="T8" fmla="*/ 42 w 42"/>
                  <a:gd name="T9" fmla="*/ 22 h 43"/>
                  <a:gd name="T10" fmla="*/ 21 w 42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cubicBezTo>
                      <a:pt x="9" y="0"/>
                      <a:pt x="0" y="10"/>
                      <a:pt x="0" y="22"/>
                    </a:cubicBezTo>
                    <a:cubicBezTo>
                      <a:pt x="0" y="33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33" y="43"/>
                      <a:pt x="42" y="33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9FBCB708-1172-4940-A1EA-830B827F8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2462213"/>
                <a:ext cx="295275" cy="206375"/>
              </a:xfrm>
              <a:custGeom>
                <a:avLst/>
                <a:gdLst>
                  <a:gd name="T0" fmla="*/ 55 w 78"/>
                  <a:gd name="T1" fmla="*/ 0 h 55"/>
                  <a:gd name="T2" fmla="*/ 39 w 78"/>
                  <a:gd name="T3" fmla="*/ 45 h 55"/>
                  <a:gd name="T4" fmla="*/ 23 w 78"/>
                  <a:gd name="T5" fmla="*/ 0 h 55"/>
                  <a:gd name="T6" fmla="*/ 0 w 78"/>
                  <a:gd name="T7" fmla="*/ 33 h 55"/>
                  <a:gd name="T8" fmla="*/ 0 w 78"/>
                  <a:gd name="T9" fmla="*/ 34 h 55"/>
                  <a:gd name="T10" fmla="*/ 0 w 78"/>
                  <a:gd name="T11" fmla="*/ 35 h 55"/>
                  <a:gd name="T12" fmla="*/ 39 w 78"/>
                  <a:gd name="T13" fmla="*/ 55 h 55"/>
                  <a:gd name="T14" fmla="*/ 78 w 78"/>
                  <a:gd name="T15" fmla="*/ 35 h 55"/>
                  <a:gd name="T16" fmla="*/ 78 w 78"/>
                  <a:gd name="T17" fmla="*/ 34 h 55"/>
                  <a:gd name="T18" fmla="*/ 78 w 78"/>
                  <a:gd name="T19" fmla="*/ 33 h 55"/>
                  <a:gd name="T20" fmla="*/ 55 w 78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5">
                    <a:moveTo>
                      <a:pt x="55" y="0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6"/>
                      <a:pt x="1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44"/>
                      <a:pt x="18" y="55"/>
                      <a:pt x="39" y="55"/>
                    </a:cubicBezTo>
                    <a:cubicBezTo>
                      <a:pt x="60" y="55"/>
                      <a:pt x="77" y="44"/>
                      <a:pt x="78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7" y="19"/>
                      <a:pt x="68" y="6"/>
                      <a:pt x="5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39997745-9AB6-DC4D-9CDA-E26EA0FF6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DA61DEA6-3E77-BE4B-988F-7B0FCA8F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5D88CAC-6F97-4840-9232-968CCA4E3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5EBF59B8-B8C2-4044-AF54-E167A677F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488" y="2487613"/>
                <a:ext cx="46038" cy="109538"/>
              </a:xfrm>
              <a:custGeom>
                <a:avLst/>
                <a:gdLst>
                  <a:gd name="T0" fmla="*/ 15 w 29"/>
                  <a:gd name="T1" fmla="*/ 0 h 69"/>
                  <a:gd name="T2" fmla="*/ 7 w 29"/>
                  <a:gd name="T3" fmla="*/ 5 h 69"/>
                  <a:gd name="T4" fmla="*/ 0 w 29"/>
                  <a:gd name="T5" fmla="*/ 36 h 69"/>
                  <a:gd name="T6" fmla="*/ 15 w 29"/>
                  <a:gd name="T7" fmla="*/ 69 h 69"/>
                  <a:gd name="T8" fmla="*/ 29 w 29"/>
                  <a:gd name="T9" fmla="*/ 36 h 69"/>
                  <a:gd name="T10" fmla="*/ 22 w 29"/>
                  <a:gd name="T11" fmla="*/ 5 h 69"/>
                  <a:gd name="T12" fmla="*/ 15 w 29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9">
                    <a:moveTo>
                      <a:pt x="15" y="0"/>
                    </a:moveTo>
                    <a:lnTo>
                      <a:pt x="7" y="5"/>
                    </a:lnTo>
                    <a:lnTo>
                      <a:pt x="0" y="36"/>
                    </a:lnTo>
                    <a:lnTo>
                      <a:pt x="15" y="69"/>
                    </a:lnTo>
                    <a:lnTo>
                      <a:pt x="29" y="36"/>
                    </a:lnTo>
                    <a:lnTo>
                      <a:pt x="22" y="5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3" name="Oval 33">
                <a:extLst>
                  <a:ext uri="{FF2B5EF4-FFF2-40B4-BE49-F238E27FC236}">
                    <a16:creationId xmlns:a16="http://schemas.microsoft.com/office/drawing/2014/main" id="{6C5BE8F8-A654-CB4B-82FC-85689D354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288" y="2333625"/>
                <a:ext cx="115888" cy="12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765F21B3-52CE-5842-8D51-B3FD7AA20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0E3602B1-3AE6-6342-91BF-4B2203454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581F6CAF-5647-1B40-A0A8-64CE2098B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1DB68AA2-E8C3-4548-BD96-8F6FC80DD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8" name="Oval 38">
                <a:extLst>
                  <a:ext uri="{FF2B5EF4-FFF2-40B4-BE49-F238E27FC236}">
                    <a16:creationId xmlns:a16="http://schemas.microsoft.com/office/drawing/2014/main" id="{B40C02CB-19D1-7B47-A9C6-214C27FCE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838" y="2333625"/>
                <a:ext cx="117475" cy="12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95046643-2A69-844D-A1B5-5A19D9091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725" y="2457450"/>
                <a:ext cx="177800" cy="150813"/>
              </a:xfrm>
              <a:custGeom>
                <a:avLst/>
                <a:gdLst>
                  <a:gd name="T0" fmla="*/ 30 w 47"/>
                  <a:gd name="T1" fmla="*/ 0 h 40"/>
                  <a:gd name="T2" fmla="*/ 19 w 47"/>
                  <a:gd name="T3" fmla="*/ 33 h 40"/>
                  <a:gd name="T4" fmla="*/ 7 w 47"/>
                  <a:gd name="T5" fmla="*/ 0 h 40"/>
                  <a:gd name="T6" fmla="*/ 0 w 47"/>
                  <a:gd name="T7" fmla="*/ 5 h 40"/>
                  <a:gd name="T8" fmla="*/ 15 w 47"/>
                  <a:gd name="T9" fmla="*/ 34 h 40"/>
                  <a:gd name="T10" fmla="*/ 15 w 47"/>
                  <a:gd name="T11" fmla="*/ 35 h 40"/>
                  <a:gd name="T12" fmla="*/ 15 w 47"/>
                  <a:gd name="T13" fmla="*/ 36 h 40"/>
                  <a:gd name="T14" fmla="*/ 15 w 47"/>
                  <a:gd name="T15" fmla="*/ 36 h 40"/>
                  <a:gd name="T16" fmla="*/ 14 w 47"/>
                  <a:gd name="T17" fmla="*/ 40 h 40"/>
                  <a:gd name="T18" fmla="*/ 19 w 47"/>
                  <a:gd name="T19" fmla="*/ 40 h 40"/>
                  <a:gd name="T20" fmla="*/ 47 w 47"/>
                  <a:gd name="T21" fmla="*/ 25 h 40"/>
                  <a:gd name="T22" fmla="*/ 47 w 47"/>
                  <a:gd name="T23" fmla="*/ 25 h 40"/>
                  <a:gd name="T24" fmla="*/ 47 w 47"/>
                  <a:gd name="T25" fmla="*/ 25 h 40"/>
                  <a:gd name="T26" fmla="*/ 30 w 47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0">
                    <a:moveTo>
                      <a:pt x="30" y="0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8" y="12"/>
                      <a:pt x="14" y="23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4" y="38"/>
                      <a:pt x="14" y="40"/>
                    </a:cubicBezTo>
                    <a:cubicBezTo>
                      <a:pt x="15" y="40"/>
                      <a:pt x="17" y="40"/>
                      <a:pt x="19" y="40"/>
                    </a:cubicBezTo>
                    <a:cubicBezTo>
                      <a:pt x="34" y="40"/>
                      <a:pt x="46" y="32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14"/>
                      <a:pt x="40" y="5"/>
                      <a:pt x="3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B06C467F-4413-6B4B-89C3-BC80A2FEB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1" name="Freeform 41">
                <a:extLst>
                  <a:ext uri="{FF2B5EF4-FFF2-40B4-BE49-F238E27FC236}">
                    <a16:creationId xmlns:a16="http://schemas.microsoft.com/office/drawing/2014/main" id="{CB1AF12A-8713-8348-A46D-416ED6168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FC220458-0AE9-8348-AE64-D843874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10872655-0574-D549-BD95-AE5BBFA3D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AC87573B-9955-B34D-9F29-9315F250A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6075" y="2457450"/>
                <a:ext cx="177800" cy="150813"/>
              </a:xfrm>
              <a:custGeom>
                <a:avLst/>
                <a:gdLst>
                  <a:gd name="T0" fmla="*/ 40 w 47"/>
                  <a:gd name="T1" fmla="*/ 0 h 40"/>
                  <a:gd name="T2" fmla="*/ 28 w 47"/>
                  <a:gd name="T3" fmla="*/ 33 h 40"/>
                  <a:gd name="T4" fmla="*/ 17 w 47"/>
                  <a:gd name="T5" fmla="*/ 0 h 40"/>
                  <a:gd name="T6" fmla="*/ 0 w 47"/>
                  <a:gd name="T7" fmla="*/ 25 h 40"/>
                  <a:gd name="T8" fmla="*/ 0 w 47"/>
                  <a:gd name="T9" fmla="*/ 25 h 40"/>
                  <a:gd name="T10" fmla="*/ 0 w 47"/>
                  <a:gd name="T11" fmla="*/ 25 h 40"/>
                  <a:gd name="T12" fmla="*/ 28 w 47"/>
                  <a:gd name="T13" fmla="*/ 40 h 40"/>
                  <a:gd name="T14" fmla="*/ 33 w 47"/>
                  <a:gd name="T15" fmla="*/ 40 h 40"/>
                  <a:gd name="T16" fmla="*/ 32 w 47"/>
                  <a:gd name="T17" fmla="*/ 36 h 40"/>
                  <a:gd name="T18" fmla="*/ 32 w 47"/>
                  <a:gd name="T19" fmla="*/ 36 h 40"/>
                  <a:gd name="T20" fmla="*/ 32 w 47"/>
                  <a:gd name="T21" fmla="*/ 35 h 40"/>
                  <a:gd name="T22" fmla="*/ 32 w 47"/>
                  <a:gd name="T23" fmla="*/ 34 h 40"/>
                  <a:gd name="T24" fmla="*/ 39 w 47"/>
                  <a:gd name="T25" fmla="*/ 13 h 40"/>
                  <a:gd name="T26" fmla="*/ 47 w 47"/>
                  <a:gd name="T27" fmla="*/ 5 h 40"/>
                  <a:gd name="T28" fmla="*/ 40 w 4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40" y="0"/>
                    </a:moveTo>
                    <a:cubicBezTo>
                      <a:pt x="28" y="33"/>
                      <a:pt x="28" y="33"/>
                      <a:pt x="28" y="3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5"/>
                      <a:pt x="1" y="1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13" y="40"/>
                      <a:pt x="28" y="40"/>
                    </a:cubicBezTo>
                    <a:cubicBezTo>
                      <a:pt x="30" y="40"/>
                      <a:pt x="32" y="40"/>
                      <a:pt x="33" y="40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3" y="27"/>
                      <a:pt x="35" y="20"/>
                      <a:pt x="39" y="13"/>
                    </a:cubicBezTo>
                    <a:cubicBezTo>
                      <a:pt x="42" y="10"/>
                      <a:pt x="44" y="7"/>
                      <a:pt x="47" y="5"/>
                    </a:cubicBezTo>
                    <a:cubicBezTo>
                      <a:pt x="45" y="3"/>
                      <a:pt x="43" y="1"/>
                      <a:pt x="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AD6272F-3978-9641-9AA7-981928A2E709}"/>
              </a:ext>
            </a:extLst>
          </p:cNvPr>
          <p:cNvGrpSpPr/>
          <p:nvPr/>
        </p:nvGrpSpPr>
        <p:grpSpPr>
          <a:xfrm>
            <a:off x="1806236" y="1170915"/>
            <a:ext cx="6904184" cy="1473695"/>
            <a:chOff x="7127272" y="2681303"/>
            <a:chExt cx="4112228" cy="853819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D9CC8D52-8CC0-D74E-8CC0-97BF9E167772}"/>
                </a:ext>
              </a:extLst>
            </p:cNvPr>
            <p:cNvSpPr/>
            <p:nvPr/>
          </p:nvSpPr>
          <p:spPr>
            <a:xfrm>
              <a:off x="7127272" y="2681303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9" name="矩形 47">
              <a:extLst>
                <a:ext uri="{FF2B5EF4-FFF2-40B4-BE49-F238E27FC236}">
                  <a16:creationId xmlns:a16="http://schemas.microsoft.com/office/drawing/2014/main" id="{E5DF7A52-46FB-D840-9994-A4E5BC99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8876" y="2702583"/>
              <a:ext cx="4036669" cy="76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r>
                <a:rPr lang="zh-CN" altLang="en-US" sz="1600" b="1" dirty="0"/>
                <a:t>        是使学生获得进一步学习和职业发展所必需的数学知识、数学技能、数学思想和数学方法；具备高等职业教育数学学科核心素养，形成在未来学习和工作中运用数学知识发现问题的意识、运用数学方法和数学工具解决问题的能力；具备一定的科学精神、工匠精神和创新意识，养成良好的道德品质，成为德智体美劳全面发展的高素质技术技能人才</a:t>
              </a:r>
              <a:r>
                <a:rPr lang="zh-CN" altLang="en-US" b="1" dirty="0"/>
                <a:t>。</a:t>
              </a:r>
            </a:p>
          </p:txBody>
        </p:sp>
      </p:grpSp>
      <p:sp>
        <p:nvSpPr>
          <p:cNvPr id="90" name="矩形 3">
            <a:extLst>
              <a:ext uri="{FF2B5EF4-FFF2-40B4-BE49-F238E27FC236}">
                <a16:creationId xmlns:a16="http://schemas.microsoft.com/office/drawing/2014/main" id="{3D807FFA-F35A-0546-B421-89AF02D24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649" y="853988"/>
            <a:ext cx="873306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1500" b="1" dirty="0">
                <a:solidFill>
                  <a:srgbClr val="C0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总体目标</a:t>
            </a: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3AEDDDEA-FF46-834E-91B6-CF8FF14FAB04}"/>
              </a:ext>
            </a:extLst>
          </p:cNvPr>
          <p:cNvGrpSpPr/>
          <p:nvPr/>
        </p:nvGrpSpPr>
        <p:grpSpPr>
          <a:xfrm>
            <a:off x="1886762" y="3070887"/>
            <a:ext cx="6856710" cy="1807725"/>
            <a:chOff x="7127272" y="4062656"/>
            <a:chExt cx="4112228" cy="853819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E25A6D31-129B-A94F-BD00-0F293EB05952}"/>
                </a:ext>
              </a:extLst>
            </p:cNvPr>
            <p:cNvSpPr/>
            <p:nvPr/>
          </p:nvSpPr>
          <p:spPr>
            <a:xfrm>
              <a:off x="7127272" y="4062656"/>
              <a:ext cx="4112228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3" name="矩形 47">
              <a:extLst>
                <a:ext uri="{FF2B5EF4-FFF2-40B4-BE49-F238E27FC236}">
                  <a16:creationId xmlns:a16="http://schemas.microsoft.com/office/drawing/2014/main" id="{BF315364-33CB-ED4B-B502-93831D59D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5371" y="4175680"/>
              <a:ext cx="3700639" cy="10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4" name="矩形 3">
            <a:extLst>
              <a:ext uri="{FF2B5EF4-FFF2-40B4-BE49-F238E27FC236}">
                <a16:creationId xmlns:a16="http://schemas.microsoft.com/office/drawing/2014/main" id="{B767A4C3-901C-6644-9704-A3099AE71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236" y="2718905"/>
            <a:ext cx="873306" cy="28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1500" b="1" dirty="0">
                <a:solidFill>
                  <a:srgbClr val="EB9624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具体目标</a:t>
            </a:r>
          </a:p>
        </p:txBody>
      </p:sp>
      <p:cxnSp>
        <p:nvCxnSpPr>
          <p:cNvPr id="95" name="直接连接符 89">
            <a:extLst>
              <a:ext uri="{FF2B5EF4-FFF2-40B4-BE49-F238E27FC236}">
                <a16:creationId xmlns:a16="http://schemas.microsoft.com/office/drawing/2014/main" id="{FF47E93E-C64A-9E4B-A6D1-32B4BE0BB602}"/>
              </a:ext>
            </a:extLst>
          </p:cNvPr>
          <p:cNvCxnSpPr/>
          <p:nvPr/>
        </p:nvCxnSpPr>
        <p:spPr>
          <a:xfrm>
            <a:off x="1600170" y="1265029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0">
            <a:extLst>
              <a:ext uri="{FF2B5EF4-FFF2-40B4-BE49-F238E27FC236}">
                <a16:creationId xmlns:a16="http://schemas.microsoft.com/office/drawing/2014/main" id="{454F22DF-46FA-C046-B0DD-985033AA0E9D}"/>
              </a:ext>
            </a:extLst>
          </p:cNvPr>
          <p:cNvCxnSpPr/>
          <p:nvPr/>
        </p:nvCxnSpPr>
        <p:spPr>
          <a:xfrm>
            <a:off x="1600170" y="3350090"/>
            <a:ext cx="0" cy="86674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>
            <a:extLst>
              <a:ext uri="{FF2B5EF4-FFF2-40B4-BE49-F238E27FC236}">
                <a16:creationId xmlns:a16="http://schemas.microsoft.com/office/drawing/2014/main" id="{5A371732-14B4-4D47-8020-C92E037F8228}"/>
              </a:ext>
            </a:extLst>
          </p:cNvPr>
          <p:cNvSpPr/>
          <p:nvPr/>
        </p:nvSpPr>
        <p:spPr>
          <a:xfrm>
            <a:off x="113502" y="675636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教学目标：</a:t>
            </a:r>
            <a:endParaRPr lang="zh-CN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4D930F5E-FC57-904E-BE7B-BD69CDC77027}"/>
              </a:ext>
            </a:extLst>
          </p:cNvPr>
          <p:cNvSpPr/>
          <p:nvPr/>
        </p:nvSpPr>
        <p:spPr>
          <a:xfrm>
            <a:off x="1888444" y="3116222"/>
            <a:ext cx="6855028" cy="1896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1600" b="1" dirty="0"/>
              <a:t>知识目标：掌握抽象数学概念、掌握数学定理、掌握基本数学运算。</a:t>
            </a:r>
            <a:endParaRPr lang="en-US" altLang="zh-CN" sz="1600" b="1" dirty="0"/>
          </a:p>
          <a:p>
            <a:pPr indent="304800">
              <a:lnSpc>
                <a:spcPct val="150000"/>
              </a:lnSpc>
            </a:pPr>
            <a:r>
              <a:rPr lang="zh-CN" altLang="en-US" sz="1600" b="1" dirty="0"/>
              <a:t>能力目标：能用数学知识分析实际问题，建立数学模型，能进行数据分析。</a:t>
            </a:r>
            <a:endParaRPr lang="en-US" altLang="zh-CN" sz="1600" b="1" dirty="0"/>
          </a:p>
          <a:p>
            <a:pPr indent="304800">
              <a:lnSpc>
                <a:spcPct val="150000"/>
              </a:lnSpc>
            </a:pPr>
            <a:r>
              <a:rPr lang="zh-CN" altLang="en-US" sz="1600" b="1" dirty="0"/>
              <a:t>素质目标：具备良好的职业核心能力，具备终身学习的能力，具备开创进取的精神，具有数学基本数学素养。</a:t>
            </a:r>
          </a:p>
        </p:txBody>
      </p:sp>
    </p:spTree>
    <p:extLst>
      <p:ext uri="{BB962C8B-B14F-4D97-AF65-F5344CB8AC3E}">
        <p14:creationId xmlns:p14="http://schemas.microsoft.com/office/powerpoint/2010/main" val="3528099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"/>
                            </p:stCondLst>
                            <p:childTnLst>
                              <p:par>
                                <p:cTn id="4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857880" y="200199"/>
            <a:ext cx="40021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课程建设规划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20272" y="337437"/>
            <a:ext cx="287509" cy="288032"/>
            <a:chOff x="6084168" y="1274820"/>
            <a:chExt cx="432048" cy="432834"/>
          </a:xfrm>
        </p:grpSpPr>
        <p:sp>
          <p:nvSpPr>
            <p:cNvPr id="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88024" y="339502"/>
            <a:ext cx="288031" cy="288032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40152" y="336231"/>
            <a:ext cx="288031" cy="288032"/>
            <a:chOff x="4139952" y="1274820"/>
            <a:chExt cx="432833" cy="432834"/>
          </a:xfrm>
        </p:grpSpPr>
        <p:sp>
          <p:nvSpPr>
            <p:cNvPr id="1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037340" y="3197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师资队伍</a:t>
            </a:r>
          </a:p>
        </p:txBody>
      </p:sp>
      <p:sp>
        <p:nvSpPr>
          <p:cNvPr id="17" name="矩形 16"/>
          <p:cNvSpPr/>
          <p:nvPr/>
        </p:nvSpPr>
        <p:spPr>
          <a:xfrm>
            <a:off x="6156176" y="31386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课程标准</a:t>
            </a:r>
          </a:p>
        </p:txBody>
      </p:sp>
      <p:sp>
        <p:nvSpPr>
          <p:cNvPr id="19" name="矩形 18"/>
          <p:cNvSpPr/>
          <p:nvPr/>
        </p:nvSpPr>
        <p:spPr>
          <a:xfrm>
            <a:off x="7269589" y="3045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课程资源</a:t>
            </a:r>
          </a:p>
        </p:txBody>
      </p:sp>
      <p:sp>
        <p:nvSpPr>
          <p:cNvPr id="35" name="TextBox 4"/>
          <p:cNvSpPr txBox="1"/>
          <p:nvPr/>
        </p:nvSpPr>
        <p:spPr>
          <a:xfrm>
            <a:off x="395536" y="790689"/>
            <a:ext cx="8334238" cy="131574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“十二五”规划师资现状（共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名教师）：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年龄结构：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老中青比为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2:4:3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；职称结构：高级中级比为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5:4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；学历结构：学士硕士比：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5:4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图表 7"/>
          <p:cNvGraphicFramePr/>
          <p:nvPr>
            <p:extLst/>
          </p:nvPr>
        </p:nvGraphicFramePr>
        <p:xfrm>
          <a:off x="539552" y="2143592"/>
          <a:ext cx="3024336" cy="206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图表 19"/>
          <p:cNvGraphicFramePr/>
          <p:nvPr>
            <p:extLst/>
          </p:nvPr>
        </p:nvGraphicFramePr>
        <p:xfrm>
          <a:off x="3458150" y="2123926"/>
          <a:ext cx="2803764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图表 22"/>
          <p:cNvGraphicFramePr/>
          <p:nvPr>
            <p:extLst/>
          </p:nvPr>
        </p:nvGraphicFramePr>
        <p:xfrm>
          <a:off x="6583676" y="2104261"/>
          <a:ext cx="2146098" cy="210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矩形 23"/>
          <p:cNvSpPr/>
          <p:nvPr/>
        </p:nvSpPr>
        <p:spPr>
          <a:xfrm>
            <a:off x="692478" y="4468476"/>
            <a:ext cx="8100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教学能力：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有较强的教学能力和指导学生参加数学建模竞赛能力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A078FD-1B79-5F41-A697-C2C3736C9A05}"/>
              </a:ext>
            </a:extLst>
          </p:cNvPr>
          <p:cNvSpPr/>
          <p:nvPr/>
        </p:nvSpPr>
        <p:spPr>
          <a:xfrm>
            <a:off x="3796228" y="31046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/>
              <a:t>课程概况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C8254F6-F529-3D49-B79E-B2F4304B5B03}"/>
              </a:ext>
            </a:extLst>
          </p:cNvPr>
          <p:cNvGrpSpPr/>
          <p:nvPr/>
        </p:nvGrpSpPr>
        <p:grpSpPr>
          <a:xfrm>
            <a:off x="3594354" y="338470"/>
            <a:ext cx="273882" cy="273883"/>
            <a:chOff x="5436096" y="1274820"/>
            <a:chExt cx="432833" cy="432834"/>
          </a:xfrm>
        </p:grpSpPr>
        <p:sp>
          <p:nvSpPr>
            <p:cNvPr id="25" name="椭圆 16">
              <a:extLst>
                <a:ext uri="{FF2B5EF4-FFF2-40B4-BE49-F238E27FC236}">
                  <a16:creationId xmlns:a16="http://schemas.microsoft.com/office/drawing/2014/main" id="{0B34E10A-DEBD-2E4E-8267-27DD66EE0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C7F4767-56BF-A84F-A7A2-C026EE0D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942164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rite Your Title Her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202107"/>
  <p:tag name="MH_LIBRARY" val="GRAPHIC"/>
  <p:tag name="MH_TYPE" val="Text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527182644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10041</TotalTime>
  <Words>3942</Words>
  <Application>Microsoft Macintosh PowerPoint</Application>
  <PresentationFormat>全屏显示(16:9)</PresentationFormat>
  <Paragraphs>713</Paragraphs>
  <Slides>49</Slides>
  <Notes>49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0" baseType="lpstr">
      <vt:lpstr>DengXian</vt:lpstr>
      <vt:lpstr>宋体</vt:lpstr>
      <vt:lpstr>微软雅黑</vt:lpstr>
      <vt:lpstr>微软雅黑 Light</vt:lpstr>
      <vt:lpstr>Open Sans Light</vt:lpstr>
      <vt:lpstr>Roboto Light</vt:lpstr>
      <vt:lpstr>Arial</vt:lpstr>
      <vt:lpstr>Calibri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Microsoft Office User</cp:lastModifiedBy>
  <cp:revision>294</cp:revision>
  <dcterms:created xsi:type="dcterms:W3CDTF">2015-12-11T17:46:17Z</dcterms:created>
  <dcterms:modified xsi:type="dcterms:W3CDTF">2019-09-22T13:42:36Z</dcterms:modified>
</cp:coreProperties>
</file>