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57" r:id="rId2"/>
    <p:sldId id="289" r:id="rId3"/>
    <p:sldId id="258" r:id="rId4"/>
    <p:sldId id="259" r:id="rId5"/>
    <p:sldId id="292" r:id="rId6"/>
    <p:sldId id="333" r:id="rId7"/>
    <p:sldId id="334" r:id="rId8"/>
    <p:sldId id="293" r:id="rId9"/>
    <p:sldId id="295" r:id="rId10"/>
    <p:sldId id="337" r:id="rId11"/>
    <p:sldId id="297" r:id="rId12"/>
    <p:sldId id="299" r:id="rId13"/>
    <p:sldId id="301" r:id="rId14"/>
    <p:sldId id="303" r:id="rId15"/>
    <p:sldId id="304" r:id="rId16"/>
    <p:sldId id="331" r:id="rId17"/>
    <p:sldId id="306" r:id="rId18"/>
    <p:sldId id="307" r:id="rId19"/>
    <p:sldId id="308" r:id="rId20"/>
    <p:sldId id="309" r:id="rId21"/>
    <p:sldId id="338" r:id="rId22"/>
    <p:sldId id="310" r:id="rId23"/>
    <p:sldId id="286" r:id="rId24"/>
    <p:sldId id="311" r:id="rId25"/>
    <p:sldId id="339" r:id="rId26"/>
    <p:sldId id="312" r:id="rId27"/>
    <p:sldId id="313" r:id="rId28"/>
    <p:sldId id="318" r:id="rId29"/>
    <p:sldId id="319" r:id="rId30"/>
    <p:sldId id="320" r:id="rId31"/>
    <p:sldId id="321" r:id="rId32"/>
    <p:sldId id="322" r:id="rId33"/>
    <p:sldId id="323" r:id="rId34"/>
    <p:sldId id="325" r:id="rId35"/>
    <p:sldId id="324" r:id="rId36"/>
    <p:sldId id="326" r:id="rId37"/>
    <p:sldId id="287" r:id="rId38"/>
    <p:sldId id="340" r:id="rId39"/>
    <p:sldId id="327" r:id="rId40"/>
    <p:sldId id="284" r:id="rId41"/>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00"/>
    <a:srgbClr val="539CD3"/>
    <a:srgbClr val="04447F"/>
    <a:srgbClr val="BF1347"/>
    <a:srgbClr val="57982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50" autoAdjust="0"/>
    <p:restoredTop sz="94424" autoAdjust="0"/>
  </p:normalViewPr>
  <p:slideViewPr>
    <p:cSldViewPr snapToGrid="0">
      <p:cViewPr>
        <p:scale>
          <a:sx n="80" d="100"/>
          <a:sy n="80" d="100"/>
        </p:scale>
        <p:origin x="-168"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snapToGrid="0">
      <p:cViewPr varScale="1">
        <p:scale>
          <a:sx n="57" d="100"/>
          <a:sy n="57" d="100"/>
        </p:scale>
        <p:origin x="2808" y="36"/>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027A434F-9C61-43E6-BDE4-EE5C74D4DEB0}" type="datetimeFigureOut">
              <a:rPr lang="zh-CN" altLang="en-US"/>
              <a:pPr>
                <a:defRPr/>
              </a:pPr>
              <a:t>2019-9-23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8B91ABE0-6B90-4E51-A634-02BE0D046AC7}"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367CFEDC-A6C8-4113-9B59-1F128DDBE7A0}" type="datetimeFigureOut">
              <a:rPr lang="zh-CN" altLang="en-US"/>
              <a:pPr>
                <a:defRPr/>
              </a:pPr>
              <a:t>2019-9-23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384E12AF-F432-4A0C-81FD-E08A61C0607D}"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幻灯片图像占位符 1"/>
          <p:cNvSpPr>
            <a:spLocks noGrp="1" noRot="1" noChangeAspect="1"/>
          </p:cNvSpPr>
          <p:nvPr>
            <p:ph type="sldImg"/>
          </p:nvPr>
        </p:nvSpPr>
        <p:spPr bwMode="auto">
          <a:noFill/>
          <a:ln>
            <a:solidFill>
              <a:srgbClr val="000000"/>
            </a:solidFill>
            <a:miter lim="800000"/>
            <a:headEnd/>
            <a:tailEnd/>
          </a:ln>
        </p:spPr>
      </p:sp>
      <p:sp>
        <p:nvSpPr>
          <p:cNvPr id="4403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5939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6702FF-FD82-4F80-9AFD-E9D944A7C1CB}" type="slidenum">
              <a:rPr lang="zh-CN" altLang="en-US"/>
              <a:pPr fontAlgn="base">
                <a:spcBef>
                  <a:spcPct val="0"/>
                </a:spcBef>
                <a:spcAft>
                  <a:spcPct val="0"/>
                </a:spcAft>
                <a:defRPr/>
              </a:pPr>
              <a:t>1</a:t>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幻灯片图像占位符 1"/>
          <p:cNvSpPr>
            <a:spLocks noGrp="1" noRot="1" noChangeAspect="1"/>
          </p:cNvSpPr>
          <p:nvPr>
            <p:ph type="sldImg"/>
          </p:nvPr>
        </p:nvSpPr>
        <p:spPr bwMode="auto">
          <a:noFill/>
          <a:ln>
            <a:solidFill>
              <a:srgbClr val="000000"/>
            </a:solidFill>
            <a:miter lim="800000"/>
            <a:headEnd/>
            <a:tailEnd/>
          </a:ln>
        </p:spPr>
      </p:sp>
      <p:sp>
        <p:nvSpPr>
          <p:cNvPr id="6656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幻灯片图像占位符 1"/>
          <p:cNvSpPr>
            <a:spLocks noGrp="1" noRot="1" noChangeAspect="1"/>
          </p:cNvSpPr>
          <p:nvPr>
            <p:ph type="sldImg"/>
          </p:nvPr>
        </p:nvSpPr>
        <p:spPr bwMode="auto">
          <a:noFill/>
          <a:ln>
            <a:solidFill>
              <a:srgbClr val="000000"/>
            </a:solidFill>
            <a:miter lim="800000"/>
            <a:headEnd/>
            <a:tailEnd/>
          </a:ln>
        </p:spPr>
      </p:sp>
      <p:sp>
        <p:nvSpPr>
          <p:cNvPr id="6861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幻灯片图像占位符 1"/>
          <p:cNvSpPr>
            <a:spLocks noGrp="1" noRot="1" noChangeAspect="1"/>
          </p:cNvSpPr>
          <p:nvPr>
            <p:ph type="sldImg"/>
          </p:nvPr>
        </p:nvSpPr>
        <p:spPr bwMode="auto">
          <a:noFill/>
          <a:ln>
            <a:solidFill>
              <a:srgbClr val="000000"/>
            </a:solidFill>
            <a:miter lim="800000"/>
            <a:headEnd/>
            <a:tailEnd/>
          </a:ln>
        </p:spPr>
      </p:sp>
      <p:sp>
        <p:nvSpPr>
          <p:cNvPr id="7065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幻灯片图像占位符 1"/>
          <p:cNvSpPr>
            <a:spLocks noGrp="1" noRot="1" noChangeAspect="1"/>
          </p:cNvSpPr>
          <p:nvPr>
            <p:ph type="sldImg"/>
          </p:nvPr>
        </p:nvSpPr>
        <p:spPr bwMode="auto">
          <a:noFill/>
          <a:ln>
            <a:solidFill>
              <a:srgbClr val="000000"/>
            </a:solidFill>
            <a:miter lim="800000"/>
            <a:headEnd/>
            <a:tailEnd/>
          </a:ln>
        </p:spPr>
      </p:sp>
      <p:sp>
        <p:nvSpPr>
          <p:cNvPr id="7270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9933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25A97F-A9A1-4D61-B342-375DB554CA31}" type="slidenum">
              <a:rPr lang="zh-CN" altLang="en-US"/>
              <a:pPr fontAlgn="base">
                <a:spcBef>
                  <a:spcPct val="0"/>
                </a:spcBef>
                <a:spcAft>
                  <a:spcPct val="0"/>
                </a:spcAft>
                <a:defRPr/>
              </a:pPr>
              <a:t>16</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p:cNvSpPr>
          <p:nvPr>
            <p:ph type="sldImg"/>
          </p:nvPr>
        </p:nvSpPr>
        <p:spPr bwMode="auto">
          <a:noFill/>
          <a:ln>
            <a:solidFill>
              <a:srgbClr val="000000"/>
            </a:solidFill>
            <a:miter lim="800000"/>
            <a:headEnd/>
            <a:tailEnd/>
          </a:ln>
        </p:spPr>
      </p:sp>
      <p:sp>
        <p:nvSpPr>
          <p:cNvPr id="747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幻灯片图像占位符 1"/>
          <p:cNvSpPr>
            <a:spLocks noGrp="1" noRot="1" noChangeAspect="1"/>
          </p:cNvSpPr>
          <p:nvPr>
            <p:ph type="sldImg"/>
          </p:nvPr>
        </p:nvSpPr>
        <p:spPr bwMode="auto">
          <a:noFill/>
          <a:ln>
            <a:solidFill>
              <a:srgbClr val="000000"/>
            </a:solidFill>
            <a:miter lim="800000"/>
            <a:headEnd/>
            <a:tailEnd/>
          </a:ln>
        </p:spPr>
      </p:sp>
      <p:sp>
        <p:nvSpPr>
          <p:cNvPr id="7680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幻灯片图像占位符 1"/>
          <p:cNvSpPr>
            <a:spLocks noGrp="1" noRot="1" noChangeAspect="1"/>
          </p:cNvSpPr>
          <p:nvPr>
            <p:ph type="sldImg"/>
          </p:nvPr>
        </p:nvSpPr>
        <p:spPr bwMode="auto">
          <a:noFill/>
          <a:ln>
            <a:solidFill>
              <a:srgbClr val="000000"/>
            </a:solidFill>
            <a:miter lim="800000"/>
            <a:headEnd/>
            <a:tailEnd/>
          </a:ln>
        </p:spPr>
      </p:sp>
      <p:sp>
        <p:nvSpPr>
          <p:cNvPr id="7885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幻灯片图像占位符 1"/>
          <p:cNvSpPr>
            <a:spLocks noGrp="1" noRot="1" noChangeAspect="1"/>
          </p:cNvSpPr>
          <p:nvPr>
            <p:ph type="sldImg"/>
          </p:nvPr>
        </p:nvSpPr>
        <p:spPr bwMode="auto">
          <a:noFill/>
          <a:ln>
            <a:solidFill>
              <a:srgbClr val="000000"/>
            </a:solidFill>
            <a:miter lim="800000"/>
            <a:headEnd/>
            <a:tailEnd/>
          </a:ln>
        </p:spPr>
      </p:sp>
      <p:sp>
        <p:nvSpPr>
          <p:cNvPr id="8089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幻灯片图像占位符 1"/>
          <p:cNvSpPr>
            <a:spLocks noGrp="1" noRot="1" noChangeAspect="1" noTextEdit="1"/>
          </p:cNvSpPr>
          <p:nvPr>
            <p:ph type="sldImg"/>
          </p:nvPr>
        </p:nvSpPr>
        <p:spPr bwMode="auto">
          <a:noFill/>
          <a:ln>
            <a:solidFill>
              <a:srgbClr val="000000"/>
            </a:solidFill>
            <a:miter lim="800000"/>
            <a:headEnd/>
            <a:tailEnd/>
          </a:ln>
        </p:spPr>
      </p:sp>
      <p:sp>
        <p:nvSpPr>
          <p:cNvPr id="8294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幻灯片图像占位符 1"/>
          <p:cNvSpPr>
            <a:spLocks noGrp="1" noRot="1" noChangeAspect="1"/>
          </p:cNvSpPr>
          <p:nvPr>
            <p:ph type="sldImg"/>
          </p:nvPr>
        </p:nvSpPr>
        <p:spPr bwMode="auto">
          <a:noFill/>
          <a:ln>
            <a:solidFill>
              <a:srgbClr val="000000"/>
            </a:solidFill>
            <a:miter lim="800000"/>
            <a:headEnd/>
            <a:tailEnd/>
          </a:ln>
        </p:spPr>
      </p:sp>
      <p:sp>
        <p:nvSpPr>
          <p:cNvPr id="8499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p:nvPr>
        </p:nvSpPr>
        <p:spPr bwMode="auto">
          <a:noFill/>
          <a:ln>
            <a:solidFill>
              <a:srgbClr val="000000"/>
            </a:solidFill>
            <a:miter lim="800000"/>
            <a:headEnd/>
            <a:tailEnd/>
          </a:ln>
        </p:spPr>
      </p:sp>
      <p:sp>
        <p:nvSpPr>
          <p:cNvPr id="4608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幻灯片图像占位符 1"/>
          <p:cNvSpPr>
            <a:spLocks noGrp="1" noRot="1" noChangeAspect="1"/>
          </p:cNvSpPr>
          <p:nvPr>
            <p:ph type="sldImg"/>
          </p:nvPr>
        </p:nvSpPr>
        <p:spPr bwMode="auto">
          <a:noFill/>
          <a:ln>
            <a:solidFill>
              <a:srgbClr val="000000"/>
            </a:solidFill>
            <a:miter lim="800000"/>
            <a:headEnd/>
            <a:tailEnd/>
          </a:ln>
        </p:spPr>
      </p:sp>
      <p:sp>
        <p:nvSpPr>
          <p:cNvPr id="8704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1366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7A2E07B-EEA3-4A65-BA4F-D5D2380B4886}" type="slidenum">
              <a:rPr lang="zh-CN" altLang="en-US"/>
              <a:pPr fontAlgn="base">
                <a:spcBef>
                  <a:spcPct val="0"/>
                </a:spcBef>
                <a:spcAft>
                  <a:spcPct val="0"/>
                </a:spcAft>
                <a:defRPr/>
              </a:pPr>
              <a:t>23</a:t>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幻灯片图像占位符 1"/>
          <p:cNvSpPr>
            <a:spLocks noGrp="1" noRot="1" noChangeAspect="1"/>
          </p:cNvSpPr>
          <p:nvPr>
            <p:ph type="sldImg"/>
          </p:nvPr>
        </p:nvSpPr>
        <p:spPr bwMode="auto">
          <a:noFill/>
          <a:ln>
            <a:solidFill>
              <a:srgbClr val="000000"/>
            </a:solidFill>
            <a:miter lim="800000"/>
            <a:headEnd/>
            <a:tailEnd/>
          </a:ln>
        </p:spPr>
      </p:sp>
      <p:sp>
        <p:nvSpPr>
          <p:cNvPr id="8909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幻灯片图像占位符 1"/>
          <p:cNvSpPr>
            <a:spLocks noGrp="1" noRot="1" noChangeAspect="1" noTextEdit="1"/>
          </p:cNvSpPr>
          <p:nvPr>
            <p:ph type="sldImg"/>
          </p:nvPr>
        </p:nvSpPr>
        <p:spPr bwMode="auto">
          <a:noFill/>
          <a:ln>
            <a:solidFill>
              <a:srgbClr val="000000"/>
            </a:solidFill>
            <a:miter lim="800000"/>
            <a:headEnd/>
            <a:tailEnd/>
          </a:ln>
        </p:spPr>
      </p:sp>
      <p:sp>
        <p:nvSpPr>
          <p:cNvPr id="9113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幻灯片图像占位符 1"/>
          <p:cNvSpPr>
            <a:spLocks noGrp="1" noRot="1" noChangeAspect="1"/>
          </p:cNvSpPr>
          <p:nvPr>
            <p:ph type="sldImg"/>
          </p:nvPr>
        </p:nvSpPr>
        <p:spPr bwMode="auto">
          <a:noFill/>
          <a:ln>
            <a:solidFill>
              <a:srgbClr val="000000"/>
            </a:solidFill>
            <a:miter lim="800000"/>
            <a:headEnd/>
            <a:tailEnd/>
          </a:ln>
        </p:spPr>
      </p:sp>
      <p:sp>
        <p:nvSpPr>
          <p:cNvPr id="9318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幻灯片图像占位符 1"/>
          <p:cNvSpPr>
            <a:spLocks noGrp="1" noRot="1" noChangeAspect="1"/>
          </p:cNvSpPr>
          <p:nvPr>
            <p:ph type="sldImg"/>
          </p:nvPr>
        </p:nvSpPr>
        <p:spPr bwMode="auto">
          <a:noFill/>
          <a:ln>
            <a:solidFill>
              <a:srgbClr val="000000"/>
            </a:solidFill>
            <a:miter lim="800000"/>
            <a:headEnd/>
            <a:tailEnd/>
          </a:ln>
        </p:spPr>
      </p:sp>
      <p:sp>
        <p:nvSpPr>
          <p:cNvPr id="9523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幻灯片图像占位符 1"/>
          <p:cNvSpPr>
            <a:spLocks noGrp="1" noRot="1" noChangeAspect="1"/>
          </p:cNvSpPr>
          <p:nvPr>
            <p:ph type="sldImg"/>
          </p:nvPr>
        </p:nvSpPr>
        <p:spPr bwMode="auto">
          <a:noFill/>
          <a:ln>
            <a:solidFill>
              <a:srgbClr val="000000"/>
            </a:solidFill>
            <a:miter lim="800000"/>
            <a:headEnd/>
            <a:tailEnd/>
          </a:ln>
        </p:spPr>
      </p:sp>
      <p:sp>
        <p:nvSpPr>
          <p:cNvPr id="9728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幻灯片图像占位符 1"/>
          <p:cNvSpPr>
            <a:spLocks noGrp="1" noRot="1" noChangeAspect="1"/>
          </p:cNvSpPr>
          <p:nvPr>
            <p:ph type="sldImg"/>
          </p:nvPr>
        </p:nvSpPr>
        <p:spPr bwMode="auto">
          <a:noFill/>
          <a:ln>
            <a:solidFill>
              <a:srgbClr val="000000"/>
            </a:solidFill>
            <a:miter lim="800000"/>
            <a:headEnd/>
            <a:tailEnd/>
          </a:ln>
        </p:spPr>
      </p:sp>
      <p:sp>
        <p:nvSpPr>
          <p:cNvPr id="9933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幻灯片图像占位符 1"/>
          <p:cNvSpPr>
            <a:spLocks noGrp="1" noRot="1" noChangeAspect="1"/>
          </p:cNvSpPr>
          <p:nvPr>
            <p:ph type="sldImg"/>
          </p:nvPr>
        </p:nvSpPr>
        <p:spPr bwMode="auto">
          <a:noFill/>
          <a:ln>
            <a:solidFill>
              <a:srgbClr val="000000"/>
            </a:solidFill>
            <a:miter lim="800000"/>
            <a:headEnd/>
            <a:tailEnd/>
          </a:ln>
        </p:spPr>
      </p:sp>
      <p:sp>
        <p:nvSpPr>
          <p:cNvPr id="10137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headEnd/>
            <a:tailEnd/>
          </a:ln>
        </p:spPr>
      </p:sp>
      <p:sp>
        <p:nvSpPr>
          <p:cNvPr id="10342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幻灯片图像占位符 1"/>
          <p:cNvSpPr>
            <a:spLocks noGrp="1" noRot="1" noChangeAspect="1" noTextEdit="1"/>
          </p:cNvSpPr>
          <p:nvPr>
            <p:ph type="sldImg"/>
          </p:nvPr>
        </p:nvSpPr>
        <p:spPr bwMode="auto">
          <a:noFill/>
          <a:ln>
            <a:solidFill>
              <a:srgbClr val="000000"/>
            </a:solidFill>
            <a:miter lim="800000"/>
            <a:headEnd/>
            <a:tailEnd/>
          </a:ln>
        </p:spPr>
      </p:sp>
      <p:sp>
        <p:nvSpPr>
          <p:cNvPr id="10547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幻灯片图像占位符 1"/>
          <p:cNvSpPr>
            <a:spLocks noGrp="1" noRot="1" noChangeAspect="1"/>
          </p:cNvSpPr>
          <p:nvPr>
            <p:ph type="sldImg"/>
          </p:nvPr>
        </p:nvSpPr>
        <p:spPr bwMode="auto">
          <a:noFill/>
          <a:ln>
            <a:solidFill>
              <a:srgbClr val="000000"/>
            </a:solidFill>
            <a:miter lim="800000"/>
            <a:headEnd/>
            <a:tailEnd/>
          </a:ln>
        </p:spPr>
      </p:sp>
      <p:sp>
        <p:nvSpPr>
          <p:cNvPr id="4813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6758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B69B4D-4489-4E86-83B7-01E0598FFE4E}" type="slidenum">
              <a:rPr lang="zh-CN" altLang="en-US"/>
              <a:pPr fontAlgn="base">
                <a:spcBef>
                  <a:spcPct val="0"/>
                </a:spcBef>
                <a:spcAft>
                  <a:spcPct val="0"/>
                </a:spcAft>
                <a:defRPr/>
              </a:pPr>
              <a:t>3</a:t>
            </a:fld>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幻灯片图像占位符 1"/>
          <p:cNvSpPr>
            <a:spLocks noGrp="1" noRot="1" noChangeAspect="1" noTextEdit="1"/>
          </p:cNvSpPr>
          <p:nvPr>
            <p:ph type="sldImg"/>
          </p:nvPr>
        </p:nvSpPr>
        <p:spPr bwMode="auto">
          <a:noFill/>
          <a:ln>
            <a:solidFill>
              <a:srgbClr val="000000"/>
            </a:solidFill>
            <a:miter lim="800000"/>
            <a:headEnd/>
            <a:tailEnd/>
          </a:ln>
        </p:spPr>
      </p:sp>
      <p:sp>
        <p:nvSpPr>
          <p:cNvPr id="10752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幻灯片图像占位符 1"/>
          <p:cNvSpPr>
            <a:spLocks noGrp="1" noRot="1" noChangeAspect="1"/>
          </p:cNvSpPr>
          <p:nvPr>
            <p:ph type="sldImg"/>
          </p:nvPr>
        </p:nvSpPr>
        <p:spPr bwMode="auto">
          <a:noFill/>
          <a:ln>
            <a:solidFill>
              <a:srgbClr val="000000"/>
            </a:solidFill>
            <a:miter lim="800000"/>
            <a:headEnd/>
            <a:tailEnd/>
          </a:ln>
        </p:spPr>
      </p:sp>
      <p:sp>
        <p:nvSpPr>
          <p:cNvPr id="10957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幻灯片图像占位符 1"/>
          <p:cNvSpPr>
            <a:spLocks noGrp="1" noRot="1" noChangeAspect="1"/>
          </p:cNvSpPr>
          <p:nvPr>
            <p:ph type="sldImg"/>
          </p:nvPr>
        </p:nvSpPr>
        <p:spPr bwMode="auto">
          <a:noFill/>
          <a:ln>
            <a:solidFill>
              <a:srgbClr val="000000"/>
            </a:solidFill>
            <a:miter lim="800000"/>
            <a:headEnd/>
            <a:tailEnd/>
          </a:ln>
        </p:spPr>
      </p:sp>
      <p:sp>
        <p:nvSpPr>
          <p:cNvPr id="11161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幻灯片图像占位符 1"/>
          <p:cNvSpPr>
            <a:spLocks noGrp="1" noRot="1" noChangeAspect="1"/>
          </p:cNvSpPr>
          <p:nvPr>
            <p:ph type="sldImg"/>
          </p:nvPr>
        </p:nvSpPr>
        <p:spPr bwMode="auto">
          <a:noFill/>
          <a:ln>
            <a:solidFill>
              <a:srgbClr val="000000"/>
            </a:solidFill>
            <a:miter lim="800000"/>
            <a:headEnd/>
            <a:tailEnd/>
          </a:ln>
        </p:spPr>
      </p:sp>
      <p:sp>
        <p:nvSpPr>
          <p:cNvPr id="11366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幻灯片图像占位符 1"/>
          <p:cNvSpPr>
            <a:spLocks noGrp="1" noRot="1" noChangeAspect="1"/>
          </p:cNvSpPr>
          <p:nvPr>
            <p:ph type="sldImg"/>
          </p:nvPr>
        </p:nvSpPr>
        <p:spPr bwMode="auto">
          <a:noFill/>
          <a:ln>
            <a:solidFill>
              <a:srgbClr val="000000"/>
            </a:solidFill>
            <a:miter lim="800000"/>
            <a:headEnd/>
            <a:tailEnd/>
          </a:ln>
        </p:spPr>
      </p:sp>
      <p:sp>
        <p:nvSpPr>
          <p:cNvPr id="11571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5053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D33BE9-108D-4CF3-A11F-8697C9C4977B}" type="slidenum">
              <a:rPr lang="zh-CN" altLang="en-US"/>
              <a:pPr fontAlgn="base">
                <a:spcBef>
                  <a:spcPct val="0"/>
                </a:spcBef>
                <a:spcAft>
                  <a:spcPct val="0"/>
                </a:spcAft>
                <a:defRPr/>
              </a:pPr>
              <a:t>37</a:t>
            </a:fld>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幻灯片图像占位符 1"/>
          <p:cNvSpPr>
            <a:spLocks noGrp="1" noRot="1" noChangeAspect="1"/>
          </p:cNvSpPr>
          <p:nvPr>
            <p:ph type="sldImg"/>
          </p:nvPr>
        </p:nvSpPr>
        <p:spPr bwMode="auto">
          <a:noFill/>
          <a:ln>
            <a:solidFill>
              <a:srgbClr val="000000"/>
            </a:solidFill>
            <a:miter lim="800000"/>
            <a:headEnd/>
            <a:tailEnd/>
          </a:ln>
        </p:spPr>
      </p:sp>
      <p:sp>
        <p:nvSpPr>
          <p:cNvPr id="11878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幻灯片图像占位符 1"/>
          <p:cNvSpPr>
            <a:spLocks noGrp="1" noRot="1" noChangeAspect="1"/>
          </p:cNvSpPr>
          <p:nvPr>
            <p:ph type="sldImg"/>
          </p:nvPr>
        </p:nvSpPr>
        <p:spPr bwMode="auto">
          <a:noFill/>
          <a:ln>
            <a:solidFill>
              <a:srgbClr val="000000"/>
            </a:solidFill>
            <a:miter lim="800000"/>
            <a:headEnd/>
            <a:tailEnd/>
          </a:ln>
        </p:spPr>
      </p:sp>
      <p:sp>
        <p:nvSpPr>
          <p:cNvPr id="12083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5872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49D227-C6DB-457D-B40B-08A270516DBF}" type="slidenum">
              <a:rPr lang="zh-CN" altLang="en-US"/>
              <a:pPr fontAlgn="base">
                <a:spcBef>
                  <a:spcPct val="0"/>
                </a:spcBef>
                <a:spcAft>
                  <a:spcPct val="0"/>
                </a:spcAft>
                <a:defRPr/>
              </a:pPr>
              <a:t>40</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幻灯片图像占位符 1"/>
          <p:cNvSpPr>
            <a:spLocks noGrp="1" noRot="1" noChangeAspect="1"/>
          </p:cNvSpPr>
          <p:nvPr>
            <p:ph type="sldImg"/>
          </p:nvPr>
        </p:nvSpPr>
        <p:spPr bwMode="auto">
          <a:noFill/>
          <a:ln>
            <a:solidFill>
              <a:srgbClr val="000000"/>
            </a:solidFill>
            <a:miter lim="800000"/>
            <a:headEnd/>
            <a:tailEnd/>
          </a:ln>
        </p:spPr>
      </p:sp>
      <p:sp>
        <p:nvSpPr>
          <p:cNvPr id="5017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6963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67B023-F7D1-48ED-B385-B1E6BA492FB2}" type="slidenum">
              <a:rPr lang="zh-CN" altLang="en-US"/>
              <a:pPr fontAlgn="base">
                <a:spcBef>
                  <a:spcPct val="0"/>
                </a:spcBef>
                <a:spcAft>
                  <a:spcPct val="0"/>
                </a:spcAft>
                <a:defRPr/>
              </a:pPr>
              <a:t>4</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幻灯片图像占位符 1"/>
          <p:cNvSpPr>
            <a:spLocks noGrp="1" noRot="1" noChangeAspect="1"/>
          </p:cNvSpPr>
          <p:nvPr>
            <p:ph type="sldImg"/>
          </p:nvPr>
        </p:nvSpPr>
        <p:spPr bwMode="auto">
          <a:noFill/>
          <a:ln>
            <a:solidFill>
              <a:srgbClr val="000000"/>
            </a:solidFill>
            <a:miter lim="800000"/>
            <a:headEnd/>
            <a:tailEnd/>
          </a:ln>
        </p:spPr>
      </p:sp>
      <p:sp>
        <p:nvSpPr>
          <p:cNvPr id="5222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p:cNvSpPr>
          <p:nvPr>
            <p:ph type="sldImg"/>
          </p:nvPr>
        </p:nvSpPr>
        <p:spPr bwMode="auto">
          <a:noFill/>
          <a:ln>
            <a:solidFill>
              <a:srgbClr val="000000"/>
            </a:solidFill>
            <a:miter lim="800000"/>
            <a:headEnd/>
            <a:tailEnd/>
          </a:ln>
        </p:spPr>
      </p:sp>
      <p:sp>
        <p:nvSpPr>
          <p:cNvPr id="5734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幻灯片图像占位符 1"/>
          <p:cNvSpPr>
            <a:spLocks noGrp="1" noRot="1" noChangeAspect="1"/>
          </p:cNvSpPr>
          <p:nvPr>
            <p:ph type="sldImg"/>
          </p:nvPr>
        </p:nvSpPr>
        <p:spPr bwMode="auto">
          <a:noFill/>
          <a:ln>
            <a:solidFill>
              <a:srgbClr val="000000"/>
            </a:solidFill>
            <a:miter lim="800000"/>
            <a:headEnd/>
            <a:tailEnd/>
          </a:ln>
        </p:spPr>
      </p:sp>
      <p:sp>
        <p:nvSpPr>
          <p:cNvPr id="5939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幻灯片图像占位符 1"/>
          <p:cNvSpPr>
            <a:spLocks noGrp="1" noRot="1" noChangeAspect="1"/>
          </p:cNvSpPr>
          <p:nvPr>
            <p:ph type="sldImg"/>
          </p:nvPr>
        </p:nvSpPr>
        <p:spPr bwMode="auto">
          <a:noFill/>
          <a:ln>
            <a:solidFill>
              <a:srgbClr val="000000"/>
            </a:solidFill>
            <a:miter lim="800000"/>
            <a:headEnd/>
            <a:tailEnd/>
          </a:ln>
        </p:spPr>
      </p:sp>
      <p:sp>
        <p:nvSpPr>
          <p:cNvPr id="6246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幻灯片图像占位符 1"/>
          <p:cNvSpPr>
            <a:spLocks noGrp="1" noRot="1" noChangeAspect="1"/>
          </p:cNvSpPr>
          <p:nvPr>
            <p:ph type="sldImg"/>
          </p:nvPr>
        </p:nvSpPr>
        <p:spPr bwMode="auto">
          <a:noFill/>
          <a:ln>
            <a:solidFill>
              <a:srgbClr val="000000"/>
            </a:solidFill>
            <a:miter lim="800000"/>
            <a:headEnd/>
            <a:tailEnd/>
          </a:ln>
        </p:spPr>
      </p:sp>
      <p:sp>
        <p:nvSpPr>
          <p:cNvPr id="6451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07EFAF82-0A04-4E05-9826-C609086AB21C}" type="datetimeFigureOut">
              <a:rPr lang="zh-CN" altLang="en-US"/>
              <a:pPr>
                <a:defRPr/>
              </a:pPr>
              <a:t>2019-9-23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C031B6D-EBF8-419B-8F09-1AB0D119329F}"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3FE0D96B-CC7E-4BB5-8B6E-6F165CBE31F7}" type="datetimeFigureOut">
              <a:rPr lang="zh-CN" altLang="en-US"/>
              <a:pPr>
                <a:defRPr/>
              </a:pPr>
              <a:t>2019-9-23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B67B8B0-C473-4D70-9C47-0FE546C1C5BA}"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0D18DA5-DC0B-452A-B2F5-1B7433C4BB7E}" type="datetimeFigureOut">
              <a:rPr lang="zh-CN" altLang="en-US"/>
              <a:pPr>
                <a:defRPr/>
              </a:pPr>
              <a:t>2019-9-23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789ACA4-01D2-4453-AE9A-5B6DDAD6020F}" type="slidenum">
              <a:rPr lang="zh-CN" altLang="en-US"/>
              <a:pPr>
                <a:defRPr/>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F19EF35-FE18-412C-8A93-D8739C559B0B}" type="datetimeFigureOut">
              <a:rPr lang="zh-CN" altLang="en-US"/>
              <a:pPr>
                <a:defRPr/>
              </a:pPr>
              <a:t>2019-9-23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95B274F-B8C4-4AD7-9276-C952417D798F}" type="slidenum">
              <a:rPr lang="zh-CN" altLang="en-US"/>
              <a:pPr>
                <a:defRPr/>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DE3DE82E-D873-4897-A846-17078DE67B37}" type="datetimeFigureOut">
              <a:rPr lang="zh-CN" altLang="en-US"/>
              <a:pPr>
                <a:defRPr/>
              </a:pPr>
              <a:t>2019-9-23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534A426-731D-490E-A228-FDBFE2A7E41A}" type="slidenum">
              <a:rPr lang="zh-CN" altLang="en-US"/>
              <a:pPr>
                <a:defRPr/>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pic>
        <p:nvPicPr>
          <p:cNvPr id="2" name="图片 16"/>
          <p:cNvPicPr>
            <a:picLocks noChangeAspect="1"/>
          </p:cNvPicPr>
          <p:nvPr userDrawn="1"/>
        </p:nvPicPr>
        <p:blipFill>
          <a:blip r:embed="rId2"/>
          <a:srcRect/>
          <a:stretch>
            <a:fillRect/>
          </a:stretch>
        </p:blipFill>
        <p:spPr bwMode="auto">
          <a:xfrm>
            <a:off x="0" y="-4763"/>
            <a:ext cx="12192000" cy="6862763"/>
          </a:xfrm>
          <a:prstGeom prst="rect">
            <a:avLst/>
          </a:prstGeom>
          <a:noFill/>
          <a:ln w="9525">
            <a:noFill/>
            <a:miter lim="800000"/>
            <a:headEnd/>
            <a:tailEnd/>
          </a:ln>
        </p:spPr>
      </p:pic>
      <p:cxnSp>
        <p:nvCxnSpPr>
          <p:cNvPr id="3" name="直接连接符 6"/>
          <p:cNvCxnSpPr/>
          <p:nvPr userDrawn="1"/>
        </p:nvCxnSpPr>
        <p:spPr>
          <a:xfrm>
            <a:off x="1008063" y="833438"/>
            <a:ext cx="10464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userDrawn="1"/>
        </p:nvGrpSpPr>
        <p:grpSpPr bwMode="auto">
          <a:xfrm>
            <a:off x="431800" y="392113"/>
            <a:ext cx="520700" cy="273050"/>
            <a:chOff x="0" y="0"/>
            <a:chExt cx="1041399" cy="549275"/>
          </a:xfrm>
        </p:grpSpPr>
        <p:sp>
          <p:nvSpPr>
            <p:cNvPr id="5" name="Freeform 16"/>
            <p:cNvSpPr>
              <a:spLocks/>
            </p:cNvSpPr>
            <p:nvPr/>
          </p:nvSpPr>
          <p:spPr bwMode="auto">
            <a:xfrm>
              <a:off x="0" y="0"/>
              <a:ext cx="36512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6" name="Freeform 17"/>
            <p:cNvSpPr>
              <a:spLocks/>
            </p:cNvSpPr>
            <p:nvPr/>
          </p:nvSpPr>
          <p:spPr bwMode="auto">
            <a:xfrm>
              <a:off x="339726" y="0"/>
              <a:ext cx="35877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sp>
          <p:nvSpPr>
            <p:cNvPr id="7" name="Freeform 18"/>
            <p:cNvSpPr>
              <a:spLocks/>
            </p:cNvSpPr>
            <p:nvPr/>
          </p:nvSpPr>
          <p:spPr bwMode="auto">
            <a:xfrm>
              <a:off x="682625" y="0"/>
              <a:ext cx="358774"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extLst>
          </p:spPr>
          <p:txBody>
            <a:bodyPr/>
            <a:lstStyle/>
            <a:p>
              <a:pPr fontAlgn="auto">
                <a:spcBef>
                  <a:spcPts val="0"/>
                </a:spcBef>
                <a:spcAft>
                  <a:spcPts val="0"/>
                </a:spcAft>
                <a:defRPr/>
              </a:pPr>
              <a:endParaRPr lang="zh-CN" altLang="en-US" dirty="0">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753E9AC3-7274-476F-A688-D5D829C2208E}" type="datetimeFigureOut">
              <a:rPr lang="zh-CN" altLang="en-US"/>
              <a:pPr>
                <a:defRPr/>
              </a:pPr>
              <a:t>2019-9-23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B49D349-A1A6-49B6-8B6E-9C26DF8E4D3F}"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E299C692-F376-46C1-AB8F-F93B8C0383F2}" type="datetimeFigureOut">
              <a:rPr lang="zh-CN" altLang="en-US"/>
              <a:pPr>
                <a:defRPr/>
              </a:pPr>
              <a:t>2019-9-23</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B3E8D156-D639-4AB1-AD80-D233197AA295}"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760976EB-19DB-4836-88C8-E0ADCCAF9376}" type="datetimeFigureOut">
              <a:rPr lang="zh-CN" altLang="en-US"/>
              <a:pPr>
                <a:defRPr/>
              </a:pPr>
              <a:t>2019-9-23</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7B27DD39-F6DB-480A-B893-B484994124CE}"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4B8B89C2-AC2D-4713-97FD-3944B72DC580}" type="datetimeFigureOut">
              <a:rPr lang="zh-CN" altLang="en-US"/>
              <a:pPr>
                <a:defRPr/>
              </a:pPr>
              <a:t>2019-9-23</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50E40367-867A-4578-B9A6-1D0856A3FAA2}"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807F6D9F-08AF-454D-B41D-BDD8666CDE26}" type="datetimeFigureOut">
              <a:rPr lang="zh-CN" altLang="en-US"/>
              <a:pPr>
                <a:defRPr/>
              </a:pPr>
              <a:t>2019-9-23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A72F5B4-BE27-4454-AD24-591A5FB1232B}"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6D6D717D-42B0-4E87-8830-553F4151B798}" type="datetimeFigureOut">
              <a:rPr lang="zh-CN" altLang="en-US"/>
              <a:pPr>
                <a:defRPr/>
              </a:pPr>
              <a:t>2019-9-23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8CFBCA3-4E88-4A1F-B3D3-A630CEC5AB7E}"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0"/>
          <a:srcRect/>
          <a:stretch>
            <a:fillRect/>
          </a:stretch>
        </a:blipFill>
        <a:effectLst/>
      </p:bgPr>
    </p:bg>
    <p:spTree>
      <p:nvGrpSpPr>
        <p:cNvPr id="1" name=""/>
        <p:cNvGrpSpPr/>
        <p:nvPr/>
      </p:nvGrpSpPr>
      <p:grpSpPr>
        <a:xfrm>
          <a:off x="0" y="0"/>
          <a:ext cx="0" cy="0"/>
          <a:chOff x="0" y="0"/>
          <a:chExt cx="0" cy="0"/>
        </a:xfrm>
      </p:grpSpPr>
      <p:sp>
        <p:nvSpPr>
          <p:cNvPr id="56322" name="标题占位符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56323" name="文本占位符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1E97F999-5014-4A8C-9730-1DF396FCF519}" type="datetimeFigureOut">
              <a:rPr lang="zh-CN" altLang="en-US"/>
              <a:pPr>
                <a:defRPr/>
              </a:pPr>
              <a:t>2019-9-23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C8AFF26E-25C3-4A6D-8D43-7A1142EB7D61}"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ea typeface="宋体" charset="-122"/>
        </a:defRPr>
      </a:lvl2pPr>
      <a:lvl3pPr algn="l" rtl="0" eaLnBrk="0" fontAlgn="base" hangingPunct="0">
        <a:lnSpc>
          <a:spcPct val="90000"/>
        </a:lnSpc>
        <a:spcBef>
          <a:spcPct val="0"/>
        </a:spcBef>
        <a:spcAft>
          <a:spcPct val="0"/>
        </a:spcAft>
        <a:defRPr sz="4400">
          <a:solidFill>
            <a:schemeClr val="tx1"/>
          </a:solidFill>
          <a:latin typeface="Calibri Light"/>
          <a:ea typeface="宋体" charset="-122"/>
        </a:defRPr>
      </a:lvl3pPr>
      <a:lvl4pPr algn="l" rtl="0" eaLnBrk="0" fontAlgn="base" hangingPunct="0">
        <a:lnSpc>
          <a:spcPct val="90000"/>
        </a:lnSpc>
        <a:spcBef>
          <a:spcPct val="0"/>
        </a:spcBef>
        <a:spcAft>
          <a:spcPct val="0"/>
        </a:spcAft>
        <a:defRPr sz="4400">
          <a:solidFill>
            <a:schemeClr val="tx1"/>
          </a:solidFill>
          <a:latin typeface="Calibri Light"/>
          <a:ea typeface="宋体" charset="-122"/>
        </a:defRPr>
      </a:lvl4pPr>
      <a:lvl5pPr algn="l" rtl="0" eaLnBrk="0" fontAlgn="base" hangingPunct="0">
        <a:lnSpc>
          <a:spcPct val="90000"/>
        </a:lnSpc>
        <a:spcBef>
          <a:spcPct val="0"/>
        </a:spcBef>
        <a:spcAft>
          <a:spcPct val="0"/>
        </a:spcAft>
        <a:defRPr sz="4400">
          <a:solidFill>
            <a:schemeClr val="tx1"/>
          </a:solidFill>
          <a:latin typeface="Calibri Light"/>
          <a:ea typeface="宋体" charset="-122"/>
        </a:defRPr>
      </a:lvl5pPr>
      <a:lvl6pPr marL="457200" algn="l" rtl="0" fontAlgn="base">
        <a:lnSpc>
          <a:spcPct val="90000"/>
        </a:lnSpc>
        <a:spcBef>
          <a:spcPct val="0"/>
        </a:spcBef>
        <a:spcAft>
          <a:spcPct val="0"/>
        </a:spcAft>
        <a:defRPr sz="4400">
          <a:solidFill>
            <a:schemeClr val="tx1"/>
          </a:solidFill>
          <a:latin typeface="Calibri Light"/>
          <a:ea typeface="宋体" charset="-122"/>
        </a:defRPr>
      </a:lvl6pPr>
      <a:lvl7pPr marL="914400" algn="l" rtl="0" fontAlgn="base">
        <a:lnSpc>
          <a:spcPct val="90000"/>
        </a:lnSpc>
        <a:spcBef>
          <a:spcPct val="0"/>
        </a:spcBef>
        <a:spcAft>
          <a:spcPct val="0"/>
        </a:spcAft>
        <a:defRPr sz="4400">
          <a:solidFill>
            <a:schemeClr val="tx1"/>
          </a:solidFill>
          <a:latin typeface="Calibri Light"/>
          <a:ea typeface="宋体" charset="-122"/>
        </a:defRPr>
      </a:lvl7pPr>
      <a:lvl8pPr marL="1371600" algn="l" rtl="0" fontAlgn="base">
        <a:lnSpc>
          <a:spcPct val="90000"/>
        </a:lnSpc>
        <a:spcBef>
          <a:spcPct val="0"/>
        </a:spcBef>
        <a:spcAft>
          <a:spcPct val="0"/>
        </a:spcAft>
        <a:defRPr sz="4400">
          <a:solidFill>
            <a:schemeClr val="tx1"/>
          </a:solidFill>
          <a:latin typeface="Calibri Light"/>
          <a:ea typeface="宋体" charset="-122"/>
        </a:defRPr>
      </a:lvl8pPr>
      <a:lvl9pPr marL="1828800" algn="l" rtl="0" fontAlgn="base">
        <a:lnSpc>
          <a:spcPct val="90000"/>
        </a:lnSpc>
        <a:spcBef>
          <a:spcPct val="0"/>
        </a:spcBef>
        <a:spcAft>
          <a:spcPct val="0"/>
        </a:spcAft>
        <a:defRPr sz="4400">
          <a:solidFill>
            <a:schemeClr val="tx1"/>
          </a:solidFill>
          <a:latin typeface="Calibri Light"/>
          <a:ea typeface="宋体" charset="-122"/>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3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31.xml"/><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32.xml"/><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39CD3"/>
        </a:solidFill>
        <a:effectLst/>
      </p:bgPr>
    </p:bg>
    <p:spTree>
      <p:nvGrpSpPr>
        <p:cNvPr id="1" name=""/>
        <p:cNvGrpSpPr/>
        <p:nvPr/>
      </p:nvGrpSpPr>
      <p:grpSpPr>
        <a:xfrm>
          <a:off x="0" y="0"/>
          <a:ext cx="0" cy="0"/>
          <a:chOff x="0" y="0"/>
          <a:chExt cx="0" cy="0"/>
        </a:xfrm>
      </p:grpSpPr>
      <p:pic>
        <p:nvPicPr>
          <p:cNvPr id="43010" name="图片 2"/>
          <p:cNvPicPr>
            <a:picLocks noChangeAspect="1"/>
          </p:cNvPicPr>
          <p:nvPr/>
        </p:nvPicPr>
        <p:blipFill>
          <a:blip r:embed="rId3"/>
          <a:srcRect/>
          <a:stretch>
            <a:fillRect/>
          </a:stretch>
        </p:blipFill>
        <p:spPr bwMode="auto">
          <a:xfrm>
            <a:off x="0" y="1462088"/>
            <a:ext cx="12179300" cy="5395912"/>
          </a:xfrm>
          <a:prstGeom prst="rect">
            <a:avLst/>
          </a:prstGeom>
          <a:noFill/>
          <a:ln w="9525">
            <a:noFill/>
            <a:miter lim="800000"/>
            <a:headEnd/>
            <a:tailEnd/>
          </a:ln>
        </p:spPr>
      </p:pic>
      <p:sp>
        <p:nvSpPr>
          <p:cNvPr id="47" name="文本框 46"/>
          <p:cNvSpPr txBox="1">
            <a:spLocks noChangeArrowheads="1"/>
          </p:cNvSpPr>
          <p:nvPr/>
        </p:nvSpPr>
        <p:spPr bwMode="auto">
          <a:xfrm>
            <a:off x="9378950" y="-990600"/>
            <a:ext cx="877888" cy="369887"/>
          </a:xfrm>
          <a:prstGeom prst="rect">
            <a:avLst/>
          </a:prstGeom>
          <a:noFill/>
          <a:ln w="9525">
            <a:noFill/>
            <a:miter lim="800000"/>
            <a:headEnd/>
            <a:tailEnd/>
          </a:ln>
        </p:spPr>
        <p:txBody>
          <a:bodyPr wrap="none">
            <a:spAutoFit/>
          </a:bodyPr>
          <a:lstStyle/>
          <a:p>
            <a:r>
              <a:rPr lang="zh-CN" altLang="en-US">
                <a:latin typeface="Calibri" pitchFamily="34" charset="0"/>
              </a:rPr>
              <a:t>延迟符</a:t>
            </a:r>
          </a:p>
        </p:txBody>
      </p:sp>
      <p:sp>
        <p:nvSpPr>
          <p:cNvPr id="43012" name="Rectangle 3"/>
          <p:cNvSpPr txBox="1">
            <a:spLocks noChangeArrowheads="1"/>
          </p:cNvSpPr>
          <p:nvPr/>
        </p:nvSpPr>
        <p:spPr bwMode="auto">
          <a:xfrm>
            <a:off x="1216025" y="2105025"/>
            <a:ext cx="5934075" cy="971550"/>
          </a:xfrm>
          <a:prstGeom prst="rect">
            <a:avLst/>
          </a:prstGeom>
          <a:noFill/>
          <a:ln w="9525">
            <a:noFill/>
            <a:miter lim="800000"/>
            <a:headEnd/>
            <a:tailEnd/>
          </a:ln>
        </p:spPr>
        <p:txBody>
          <a:bodyPr anchor="ctr"/>
          <a:lstStyle/>
          <a:p>
            <a:pPr algn="ctr"/>
            <a:r>
              <a:rPr lang="en-US" altLang="zh-CN" sz="3000" b="1">
                <a:solidFill>
                  <a:schemeClr val="accent1"/>
                </a:solidFill>
                <a:latin typeface="微软雅黑"/>
                <a:ea typeface="微软雅黑"/>
                <a:cs typeface="微软雅黑"/>
              </a:rPr>
              <a:t>《</a:t>
            </a:r>
            <a:r>
              <a:rPr lang="zh-CN" altLang="en-US" sz="3000" b="1">
                <a:solidFill>
                  <a:schemeClr val="accent1"/>
                </a:solidFill>
                <a:latin typeface="微软雅黑"/>
                <a:ea typeface="微软雅黑"/>
                <a:cs typeface="微软雅黑"/>
              </a:rPr>
              <a:t>大学英语</a:t>
            </a:r>
            <a:r>
              <a:rPr lang="en-US" altLang="zh-CN" sz="3000" b="1">
                <a:solidFill>
                  <a:schemeClr val="accent1"/>
                </a:solidFill>
                <a:latin typeface="微软雅黑"/>
                <a:ea typeface="微软雅黑"/>
                <a:cs typeface="微软雅黑"/>
              </a:rPr>
              <a:t>》</a:t>
            </a:r>
            <a:r>
              <a:rPr lang="zh-CN" altLang="en-US" sz="3000" b="1">
                <a:solidFill>
                  <a:schemeClr val="accent1"/>
                </a:solidFill>
                <a:latin typeface="微软雅黑"/>
                <a:ea typeface="微软雅黑"/>
                <a:cs typeface="微软雅黑"/>
              </a:rPr>
              <a:t>课程诊改汇报</a:t>
            </a:r>
            <a:endParaRPr lang="en-US" altLang="zh-CN" sz="3000" b="1">
              <a:solidFill>
                <a:schemeClr val="accent1"/>
              </a:solidFill>
              <a:latin typeface="微软雅黑"/>
              <a:ea typeface="微软雅黑"/>
              <a:cs typeface="微软雅黑"/>
            </a:endParaRPr>
          </a:p>
        </p:txBody>
      </p:sp>
      <p:sp>
        <p:nvSpPr>
          <p:cNvPr id="43013" name="Rectangle 4"/>
          <p:cNvSpPr txBox="1">
            <a:spLocks noChangeArrowheads="1"/>
          </p:cNvSpPr>
          <p:nvPr/>
        </p:nvSpPr>
        <p:spPr bwMode="auto">
          <a:xfrm>
            <a:off x="2543175" y="3078163"/>
            <a:ext cx="4806950" cy="323850"/>
          </a:xfrm>
          <a:prstGeom prst="rect">
            <a:avLst/>
          </a:prstGeom>
          <a:noFill/>
          <a:ln w="9525">
            <a:noFill/>
            <a:miter lim="800000"/>
            <a:headEnd/>
            <a:tailEnd/>
          </a:ln>
        </p:spPr>
        <p:txBody>
          <a:bodyPr anchor="ctr"/>
          <a:lstStyle/>
          <a:p>
            <a:pPr algn="ctr">
              <a:spcBef>
                <a:spcPct val="20000"/>
              </a:spcBef>
              <a:buFont typeface="Arial" charset="0"/>
              <a:buNone/>
            </a:pPr>
            <a:r>
              <a:rPr lang="zh-CN" altLang="en-US" sz="2400">
                <a:solidFill>
                  <a:srgbClr val="404040"/>
                </a:solidFill>
                <a:latin typeface="微软雅黑"/>
                <a:ea typeface="微软雅黑"/>
                <a:cs typeface="微软雅黑"/>
              </a:rPr>
              <a:t>汇报人：谢华丽</a:t>
            </a:r>
          </a:p>
        </p:txBody>
      </p:sp>
      <p:sp>
        <p:nvSpPr>
          <p:cNvPr id="43014" name="Rectangle 4"/>
          <p:cNvSpPr txBox="1">
            <a:spLocks noChangeArrowheads="1"/>
          </p:cNvSpPr>
          <p:nvPr/>
        </p:nvSpPr>
        <p:spPr bwMode="auto">
          <a:xfrm>
            <a:off x="2546350" y="3579813"/>
            <a:ext cx="4806950" cy="323850"/>
          </a:xfrm>
          <a:prstGeom prst="rect">
            <a:avLst/>
          </a:prstGeom>
          <a:noFill/>
          <a:ln w="9525">
            <a:noFill/>
            <a:miter lim="800000"/>
            <a:headEnd/>
            <a:tailEnd/>
          </a:ln>
        </p:spPr>
        <p:txBody>
          <a:bodyPr anchor="ctr"/>
          <a:lstStyle/>
          <a:p>
            <a:pPr algn="ctr">
              <a:spcBef>
                <a:spcPct val="20000"/>
              </a:spcBef>
              <a:buFont typeface="Arial" charset="0"/>
              <a:buNone/>
            </a:pPr>
            <a:r>
              <a:rPr lang="zh-CN" altLang="en-US" sz="2400">
                <a:solidFill>
                  <a:srgbClr val="404040"/>
                </a:solidFill>
                <a:latin typeface="微软雅黑"/>
                <a:ea typeface="微软雅黑"/>
                <a:cs typeface="微软雅黑"/>
              </a:rPr>
              <a:t>部门：基础课部</a:t>
            </a: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7" name="Group 21"/>
          <p:cNvGrpSpPr>
            <a:grpSpLocks/>
          </p:cNvGrpSpPr>
          <p:nvPr/>
        </p:nvGrpSpPr>
        <p:grpSpPr bwMode="auto">
          <a:xfrm>
            <a:off x="1143000" y="311150"/>
            <a:ext cx="6481763" cy="506413"/>
            <a:chOff x="720" y="196"/>
            <a:chExt cx="4083" cy="319"/>
          </a:xfrm>
        </p:grpSpPr>
        <p:sp>
          <p:nvSpPr>
            <p:cNvPr id="60467" name="Title 1"/>
            <p:cNvSpPr txBox="1">
              <a:spLocks/>
            </p:cNvSpPr>
            <p:nvPr/>
          </p:nvSpPr>
          <p:spPr bwMode="auto">
            <a:xfrm>
              <a:off x="720" y="196"/>
              <a:ext cx="1416"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课程建设规划</a:t>
              </a:r>
              <a:endParaRPr lang="en-GB" altLang="zh-CN" sz="2000" b="1">
                <a:solidFill>
                  <a:srgbClr val="404040"/>
                </a:solidFill>
                <a:latin typeface="微软雅黑"/>
                <a:ea typeface="微软雅黑"/>
                <a:cs typeface="Open Sans Light"/>
              </a:endParaRPr>
            </a:p>
          </p:txBody>
        </p:sp>
        <p:sp>
          <p:nvSpPr>
            <p:cNvPr id="60468" name="矩形 101"/>
            <p:cNvSpPr>
              <a:spLocks noChangeArrowheads="1"/>
            </p:cNvSpPr>
            <p:nvPr/>
          </p:nvSpPr>
          <p:spPr bwMode="auto">
            <a:xfrm>
              <a:off x="2058" y="225"/>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课程概况</a:t>
              </a:r>
            </a:p>
          </p:txBody>
        </p:sp>
        <p:sp>
          <p:nvSpPr>
            <p:cNvPr id="60469" name="矩形 102"/>
            <p:cNvSpPr>
              <a:spLocks noChangeArrowheads="1"/>
            </p:cNvSpPr>
            <p:nvPr/>
          </p:nvSpPr>
          <p:spPr bwMode="auto">
            <a:xfrm>
              <a:off x="3029" y="233"/>
              <a:ext cx="760" cy="250"/>
            </a:xfrm>
            <a:prstGeom prst="rect">
              <a:avLst/>
            </a:prstGeom>
            <a:noFill/>
            <a:ln w="9525">
              <a:noFill/>
              <a:miter lim="800000"/>
              <a:headEnd/>
              <a:tailEnd/>
            </a:ln>
          </p:spPr>
          <p:txBody>
            <a:bodyPr wrap="none">
              <a:spAutoFit/>
            </a:bodyPr>
            <a:lstStyle/>
            <a:p>
              <a:pPr defTabSz="685800"/>
              <a:r>
                <a:rPr lang="zh-CN" altLang="en-US" sz="2000" b="1">
                  <a:solidFill>
                    <a:srgbClr val="FF0000"/>
                  </a:solidFill>
                  <a:latin typeface="微软雅黑"/>
                  <a:ea typeface="微软雅黑"/>
                  <a:cs typeface="微软雅黑"/>
                </a:rPr>
                <a:t>师资队伍</a:t>
              </a:r>
            </a:p>
          </p:txBody>
        </p:sp>
        <p:sp>
          <p:nvSpPr>
            <p:cNvPr id="60470" name="矩形 103"/>
            <p:cNvSpPr>
              <a:spLocks noChangeArrowheads="1"/>
            </p:cNvSpPr>
            <p:nvPr/>
          </p:nvSpPr>
          <p:spPr bwMode="auto">
            <a:xfrm>
              <a:off x="4043" y="238"/>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课程标准</a:t>
              </a:r>
            </a:p>
          </p:txBody>
        </p:sp>
      </p:grpSp>
      <p:sp>
        <p:nvSpPr>
          <p:cNvPr id="60418" name="矩形 107"/>
          <p:cNvSpPr>
            <a:spLocks noChangeArrowheads="1"/>
          </p:cNvSpPr>
          <p:nvPr/>
        </p:nvSpPr>
        <p:spPr bwMode="auto">
          <a:xfrm>
            <a:off x="7891463" y="377825"/>
            <a:ext cx="1206500" cy="396875"/>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课程资源</a:t>
            </a:r>
          </a:p>
        </p:txBody>
      </p:sp>
      <p:sp>
        <p:nvSpPr>
          <p:cNvPr id="14" name="对角圆角矩形 13"/>
          <p:cNvSpPr/>
          <p:nvPr/>
        </p:nvSpPr>
        <p:spPr>
          <a:xfrm>
            <a:off x="2705100" y="874713"/>
            <a:ext cx="6923088" cy="949325"/>
          </a:xfrm>
          <a:prstGeom prst="round2DiagRect">
            <a:avLst>
              <a:gd name="adj1" fmla="val 50000"/>
              <a:gd name="adj2" fmla="val 9091"/>
            </a:avLst>
          </a:prstGeom>
          <a:solidFill>
            <a:schemeClr val="bg1">
              <a:alpha val="78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0420" name="矩形 2"/>
          <p:cNvSpPr>
            <a:spLocks noChangeArrowheads="1"/>
          </p:cNvSpPr>
          <p:nvPr/>
        </p:nvSpPr>
        <p:spPr bwMode="auto">
          <a:xfrm>
            <a:off x="3232150" y="1035050"/>
            <a:ext cx="6443663" cy="579438"/>
          </a:xfrm>
          <a:prstGeom prst="rect">
            <a:avLst/>
          </a:prstGeom>
          <a:noFill/>
          <a:ln w="9525">
            <a:noFill/>
            <a:miter lim="800000"/>
            <a:headEnd/>
            <a:tailEnd/>
          </a:ln>
        </p:spPr>
        <p:txBody>
          <a:bodyPr>
            <a:spAutoFit/>
          </a:bodyPr>
          <a:lstStyle/>
          <a:p>
            <a:r>
              <a:rPr lang="zh-CN" altLang="en-US" sz="3200" b="1">
                <a:latin typeface="Comic Sans MS" pitchFamily="66" charset="0"/>
                <a:ea typeface="造字工房童心（非商用）常规体"/>
                <a:cs typeface="造字工房童心（非商用）常规体"/>
              </a:rPr>
              <a:t>制定大学英语课程团队建设规划</a:t>
            </a:r>
          </a:p>
        </p:txBody>
      </p:sp>
      <p:graphicFrame>
        <p:nvGraphicFramePr>
          <p:cNvPr id="209058" name="Group 162"/>
          <p:cNvGraphicFramePr>
            <a:graphicFrameLocks noGrp="1"/>
          </p:cNvGraphicFramePr>
          <p:nvPr/>
        </p:nvGraphicFramePr>
        <p:xfrm>
          <a:off x="2592388" y="2163763"/>
          <a:ext cx="7766050" cy="3978275"/>
        </p:xfrm>
        <a:graphic>
          <a:graphicData uri="http://schemas.openxmlformats.org/drawingml/2006/table">
            <a:tbl>
              <a:tblPr/>
              <a:tblGrid>
                <a:gridCol w="1092200"/>
                <a:gridCol w="990600"/>
                <a:gridCol w="5683250"/>
              </a:tblGrid>
              <a:tr h="238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莫兼学</a:t>
                      </a:r>
                      <a:endParaRPr kumimoji="0" lang="zh-CN" altLang="en-US" sz="1800" b="1" i="0" u="none" strike="noStrike" cap="none" normalizeH="0" baseline="0" smtClean="0">
                        <a:ln>
                          <a:noFill/>
                        </a:ln>
                        <a:solidFill>
                          <a:schemeClr val="tx1"/>
                        </a:solidFill>
                        <a:effectLst/>
                        <a:latin typeface="Arial" charset="0"/>
                        <a:ea typeface="楷体_GB2312" pitchFamily="49" charset="-122"/>
                        <a:cs typeface="Times New Roman" pitchFamily="18" charset="0"/>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副教授</a:t>
                      </a:r>
                      <a:endParaRPr kumimoji="0" lang="zh-CN" altLang="en-US" sz="1800" b="1" i="0" u="none" strike="noStrike" cap="none" normalizeH="0" baseline="0" smtClean="0">
                        <a:ln>
                          <a:noFill/>
                        </a:ln>
                        <a:solidFill>
                          <a:schemeClr val="tx1"/>
                        </a:solidFill>
                        <a:effectLst/>
                        <a:latin typeface="Arial" charset="0"/>
                        <a:ea typeface="楷体_GB2312" pitchFamily="49" charset="-122"/>
                        <a:cs typeface="Times New Roman" pitchFamily="18" charset="0"/>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大学英语课程团队负责人、基础课部主任、教学标兵、</a:t>
                      </a:r>
                      <a:r>
                        <a:rPr kumimoji="0" lang="zh-CN" altLang="en-US" sz="1800" b="1" i="0" u="none" strike="noStrike" cap="none" normalizeH="0" baseline="0" smtClean="0">
                          <a:ln>
                            <a:noFill/>
                          </a:ln>
                          <a:solidFill>
                            <a:schemeClr val="tx1"/>
                          </a:solidFill>
                          <a:effectLst/>
                          <a:latin typeface="Calibri" pitchFamily="34" charset="0"/>
                          <a:ea typeface="楷体_GB2312" pitchFamily="49" charset="-122"/>
                          <a:cs typeface="Times New Roman" pitchFamily="18" charset="0"/>
                        </a:rPr>
                        <a:t>省培专家</a:t>
                      </a:r>
                      <a:endParaRPr kumimoji="0" lang="zh-CN" altLang="en-US" sz="1800" b="1" i="0" u="none" strike="noStrike" cap="none" normalizeH="0" baseline="0" smtClean="0">
                        <a:ln>
                          <a:noFill/>
                        </a:ln>
                        <a:solidFill>
                          <a:schemeClr val="tx1"/>
                        </a:solidFill>
                        <a:effectLst/>
                        <a:latin typeface="Arial" charset="0"/>
                        <a:ea typeface="楷体_GB2312" pitchFamily="49" charset="-122"/>
                        <a:cs typeface="Times New Roman" pitchFamily="18" charset="0"/>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1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谢华丽</a:t>
                      </a:r>
                      <a:endParaRPr kumimoji="0" lang="zh-CN" altLang="en-US" sz="1800" b="1" i="0" u="none" strike="noStrike" cap="none" normalizeH="0" baseline="0" smtClean="0">
                        <a:ln>
                          <a:noFill/>
                        </a:ln>
                        <a:solidFill>
                          <a:schemeClr val="tx1"/>
                        </a:solidFill>
                        <a:effectLst/>
                        <a:latin typeface="Arial" charset="0"/>
                        <a:ea typeface="楷体_GB2312" pitchFamily="49" charset="-122"/>
                        <a:cs typeface="Times New Roman" pitchFamily="18" charset="0"/>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讲师</a:t>
                      </a:r>
                      <a:endParaRPr kumimoji="0" lang="zh-CN" altLang="en-US" sz="1800" b="1" i="0" u="none" strike="noStrike" cap="none" normalizeH="0" baseline="0" smtClean="0">
                        <a:ln>
                          <a:noFill/>
                        </a:ln>
                        <a:solidFill>
                          <a:schemeClr val="tx1"/>
                        </a:solidFill>
                        <a:effectLst/>
                        <a:latin typeface="Arial" charset="0"/>
                        <a:ea typeface="楷体_GB2312" pitchFamily="49" charset="-122"/>
                        <a:cs typeface="Times New Roman" pitchFamily="18" charset="0"/>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教研室主任、教学标兵</a:t>
                      </a:r>
                      <a:endParaRPr kumimoji="0" lang="zh-CN" altLang="en-US" sz="1800" b="1" i="0" u="none" strike="noStrike" cap="none" normalizeH="0" baseline="0" smtClean="0">
                        <a:ln>
                          <a:noFill/>
                        </a:ln>
                        <a:solidFill>
                          <a:schemeClr val="tx1"/>
                        </a:solidFill>
                        <a:effectLst/>
                        <a:latin typeface="Arial" charset="0"/>
                        <a:ea typeface="楷体_GB2312" pitchFamily="49" charset="-122"/>
                        <a:cs typeface="Times New Roman" pitchFamily="18" charset="0"/>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1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刘艳艳</a:t>
                      </a: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讲师</a:t>
                      </a:r>
                      <a:endParaRPr kumimoji="0" lang="zh-CN" altLang="en-US" sz="1800" b="1" i="0" u="none" strike="noStrike" cap="none" normalizeH="0" baseline="0" smtClean="0">
                        <a:ln>
                          <a:noFill/>
                        </a:ln>
                        <a:solidFill>
                          <a:schemeClr val="tx1"/>
                        </a:solidFill>
                        <a:effectLst/>
                        <a:latin typeface="Arial" charset="0"/>
                        <a:ea typeface="楷体_GB2312" pitchFamily="49" charset="-122"/>
                        <a:cs typeface="Times New Roman" pitchFamily="18" charset="0"/>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Arial" charset="0"/>
                          <a:ea typeface="楷体_GB2312" pitchFamily="49" charset="-122"/>
                        </a:rPr>
                        <a:t>教学标兵</a:t>
                      </a: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0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崔媛</a:t>
                      </a: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副教授</a:t>
                      </a:r>
                      <a:endParaRPr kumimoji="0" lang="zh-CN" altLang="en-US" sz="1800" b="1" i="0" u="none" strike="noStrike" cap="none" normalizeH="0" baseline="0" smtClean="0">
                        <a:ln>
                          <a:noFill/>
                        </a:ln>
                        <a:solidFill>
                          <a:schemeClr val="tx1"/>
                        </a:solidFill>
                        <a:effectLst/>
                        <a:latin typeface="Arial" charset="0"/>
                        <a:ea typeface="楷体_GB2312" pitchFamily="49" charset="-122"/>
                        <a:cs typeface="Times New Roman" pitchFamily="18" charset="0"/>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楷体_GB2312" pitchFamily="49" charset="-122"/>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6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江友君</a:t>
                      </a:r>
                      <a:endParaRPr kumimoji="0" lang="zh-CN" altLang="en-US" sz="1800" b="1" i="0" u="none" strike="noStrike" cap="none" normalizeH="0" baseline="0" smtClean="0">
                        <a:ln>
                          <a:noFill/>
                        </a:ln>
                        <a:solidFill>
                          <a:schemeClr val="tx1"/>
                        </a:solidFill>
                        <a:effectLst/>
                        <a:latin typeface="Arial" charset="0"/>
                        <a:ea typeface="楷体_GB2312" pitchFamily="49" charset="-122"/>
                        <a:cs typeface="Times New Roman" pitchFamily="18" charset="0"/>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讲师</a:t>
                      </a:r>
                      <a:endParaRPr kumimoji="0" lang="zh-CN" altLang="en-US" sz="1800" b="1" i="0" u="none" strike="noStrike" cap="none" normalizeH="0" baseline="0" smtClean="0">
                        <a:ln>
                          <a:noFill/>
                        </a:ln>
                        <a:solidFill>
                          <a:schemeClr val="tx1"/>
                        </a:solidFill>
                        <a:effectLst/>
                        <a:latin typeface="Arial" charset="0"/>
                        <a:ea typeface="楷体_GB2312" pitchFamily="49" charset="-122"/>
                        <a:cs typeface="Times New Roman" pitchFamily="18" charset="0"/>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楷体_GB2312" pitchFamily="49" charset="-122"/>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1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何静</a:t>
                      </a: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讲师</a:t>
                      </a:r>
                      <a:endParaRPr kumimoji="0" lang="zh-CN" altLang="en-US" sz="1800" b="1" i="0" u="none" strike="noStrike" cap="none" normalizeH="0" baseline="0" smtClean="0">
                        <a:ln>
                          <a:noFill/>
                        </a:ln>
                        <a:solidFill>
                          <a:schemeClr val="tx1"/>
                        </a:solidFill>
                        <a:effectLst/>
                        <a:latin typeface="Arial" charset="0"/>
                        <a:ea typeface="楷体_GB2312" pitchFamily="49" charset="-122"/>
                        <a:cs typeface="Times New Roman" pitchFamily="18" charset="0"/>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楷体_GB2312" pitchFamily="49" charset="-122"/>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1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皮红波</a:t>
                      </a:r>
                      <a:endParaRPr kumimoji="0" lang="zh-CN" altLang="en-US" sz="1800" b="1" i="0" u="none" strike="noStrike" cap="none" normalizeH="0" baseline="0" smtClean="0">
                        <a:ln>
                          <a:noFill/>
                        </a:ln>
                        <a:solidFill>
                          <a:schemeClr val="tx1"/>
                        </a:solidFill>
                        <a:effectLst/>
                        <a:latin typeface="Arial" charset="0"/>
                        <a:ea typeface="楷体_GB2312" pitchFamily="49" charset="-122"/>
                        <a:cs typeface="Times New Roman" pitchFamily="18" charset="0"/>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讲师</a:t>
                      </a:r>
                      <a:endParaRPr kumimoji="0" lang="zh-CN" altLang="en-US" sz="1800" b="1" i="0" u="none" strike="noStrike" cap="none" normalizeH="0" baseline="0" smtClean="0">
                        <a:ln>
                          <a:noFill/>
                        </a:ln>
                        <a:solidFill>
                          <a:schemeClr val="tx1"/>
                        </a:solidFill>
                        <a:effectLst/>
                        <a:latin typeface="Arial" charset="0"/>
                        <a:ea typeface="楷体_GB2312" pitchFamily="49" charset="-122"/>
                        <a:cs typeface="Times New Roman" pitchFamily="18" charset="0"/>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楷体_GB2312" pitchFamily="49" charset="-122"/>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尹梅</a:t>
                      </a:r>
                      <a:endParaRPr kumimoji="0" lang="zh-CN" altLang="en-US" sz="1800" b="1" i="0" u="none" strike="noStrike" cap="none" normalizeH="0" baseline="0" smtClean="0">
                        <a:ln>
                          <a:noFill/>
                        </a:ln>
                        <a:solidFill>
                          <a:schemeClr val="tx1"/>
                        </a:solidFill>
                        <a:effectLst/>
                        <a:latin typeface="Arial" charset="0"/>
                        <a:ea typeface="楷体_GB2312" pitchFamily="49" charset="-122"/>
                        <a:cs typeface="Times New Roman" pitchFamily="18" charset="0"/>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讲师</a:t>
                      </a:r>
                      <a:endParaRPr kumimoji="0" lang="zh-CN" altLang="en-US" sz="1800" b="1" i="0" u="none" strike="noStrike" cap="none" normalizeH="0" baseline="0" smtClean="0">
                        <a:ln>
                          <a:noFill/>
                        </a:ln>
                        <a:solidFill>
                          <a:schemeClr val="tx1"/>
                        </a:solidFill>
                        <a:effectLst/>
                        <a:latin typeface="Arial" charset="0"/>
                        <a:ea typeface="楷体_GB2312" pitchFamily="49" charset="-122"/>
                        <a:cs typeface="Times New Roman" pitchFamily="18" charset="0"/>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楷体_GB2312" pitchFamily="49" charset="-122"/>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1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Arial" charset="0"/>
                          <a:ea typeface="楷体_GB2312" pitchFamily="49" charset="-122"/>
                        </a:rPr>
                        <a:t>刘小忠</a:t>
                      </a: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副教授</a:t>
                      </a:r>
                      <a:endParaRPr kumimoji="0" lang="zh-CN" altLang="en-US" sz="1800" b="1" i="0" u="none" strike="noStrike" cap="none" normalizeH="0" baseline="0" smtClean="0">
                        <a:ln>
                          <a:noFill/>
                        </a:ln>
                        <a:solidFill>
                          <a:schemeClr val="tx1"/>
                        </a:solidFill>
                        <a:effectLst/>
                        <a:latin typeface="Arial" charset="0"/>
                        <a:ea typeface="楷体_GB2312" pitchFamily="49" charset="-122"/>
                        <a:cs typeface="Times New Roman" pitchFamily="18" charset="0"/>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楷体_GB2312" pitchFamily="49" charset="-122"/>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1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武文娟</a:t>
                      </a:r>
                      <a:endParaRPr kumimoji="0" lang="zh-CN" altLang="en-US" sz="1800" b="1" i="0" u="none" strike="noStrike" cap="none" normalizeH="0" baseline="0" smtClean="0">
                        <a:ln>
                          <a:noFill/>
                        </a:ln>
                        <a:solidFill>
                          <a:schemeClr val="tx1"/>
                        </a:solidFill>
                        <a:effectLst/>
                        <a:latin typeface="Arial" charset="0"/>
                        <a:ea typeface="楷体_GB2312" pitchFamily="49" charset="-122"/>
                        <a:cs typeface="Times New Roman" pitchFamily="18" charset="0"/>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副教授</a:t>
                      </a:r>
                      <a:endParaRPr kumimoji="0" lang="zh-CN" altLang="en-US" sz="1800" b="1" i="0" u="none" strike="noStrike" cap="none" normalizeH="0" baseline="0" smtClean="0">
                        <a:ln>
                          <a:noFill/>
                        </a:ln>
                        <a:solidFill>
                          <a:schemeClr val="tx1"/>
                        </a:solidFill>
                        <a:effectLst/>
                        <a:latin typeface="Arial" charset="0"/>
                        <a:ea typeface="楷体_GB2312" pitchFamily="49" charset="-122"/>
                        <a:cs typeface="Times New Roman" pitchFamily="18" charset="0"/>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楷体_GB2312" pitchFamily="49" charset="-122"/>
                      </a:endParaRPr>
                    </a:p>
                  </a:txBody>
                  <a:tcPr marL="120000" marR="120000" marT="48000" marB="4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0"/>
          <p:cNvPicPr>
            <a:picLocks noChangeAspect="1" noChangeArrowheads="1"/>
          </p:cNvPicPr>
          <p:nvPr/>
        </p:nvPicPr>
        <p:blipFill>
          <a:blip r:embed="rId3"/>
          <a:srcRect/>
          <a:stretch>
            <a:fillRect/>
          </a:stretch>
        </p:blipFill>
        <p:spPr bwMode="auto">
          <a:xfrm>
            <a:off x="8255000" y="3052763"/>
            <a:ext cx="3937000" cy="3805237"/>
          </a:xfrm>
          <a:prstGeom prst="rect">
            <a:avLst/>
          </a:prstGeom>
          <a:noFill/>
          <a:ln w="9525">
            <a:noFill/>
            <a:miter lim="800000"/>
            <a:headEnd/>
            <a:tailEnd/>
          </a:ln>
        </p:spPr>
      </p:pic>
      <p:sp>
        <p:nvSpPr>
          <p:cNvPr id="61442" name="TextBox 4"/>
          <p:cNvSpPr txBox="1">
            <a:spLocks noChangeArrowheads="1"/>
          </p:cNvSpPr>
          <p:nvPr/>
        </p:nvSpPr>
        <p:spPr bwMode="auto">
          <a:xfrm>
            <a:off x="814388" y="1220788"/>
            <a:ext cx="7105650" cy="500062"/>
          </a:xfrm>
          <a:prstGeom prst="rect">
            <a:avLst/>
          </a:prstGeom>
          <a:noFill/>
          <a:ln w="9525">
            <a:noFill/>
            <a:miter lim="800000"/>
            <a:headEnd/>
            <a:tailEnd/>
          </a:ln>
        </p:spPr>
        <p:txBody>
          <a:bodyPr lIns="91443" rIns="91443">
            <a:spAutoFit/>
          </a:bodyPr>
          <a:lstStyle/>
          <a:p>
            <a:pPr algn="just" eaLnBrk="0" hangingPunct="0">
              <a:lnSpc>
                <a:spcPct val="150000"/>
              </a:lnSpc>
            </a:pPr>
            <a:r>
              <a:rPr lang="zh-CN" altLang="en-US">
                <a:solidFill>
                  <a:srgbClr val="262626"/>
                </a:solidFill>
                <a:latin typeface="微软雅黑"/>
                <a:ea typeface="微软雅黑"/>
                <a:cs typeface="微软雅黑"/>
              </a:rPr>
              <a:t>“</a:t>
            </a:r>
            <a:r>
              <a:rPr lang="zh-CN" altLang="en-US" sz="2000" b="1">
                <a:solidFill>
                  <a:srgbClr val="262626"/>
                </a:solidFill>
                <a:latin typeface="微软雅黑"/>
                <a:ea typeface="微软雅黑"/>
                <a:cs typeface="微软雅黑"/>
              </a:rPr>
              <a:t>十二五” 规划</a:t>
            </a:r>
            <a:r>
              <a:rPr lang="en-US" altLang="zh-CN" sz="2000" b="1">
                <a:solidFill>
                  <a:srgbClr val="262626"/>
                </a:solidFill>
                <a:latin typeface="微软雅黑"/>
                <a:ea typeface="微软雅黑"/>
                <a:cs typeface="微软雅黑"/>
              </a:rPr>
              <a:t>《</a:t>
            </a:r>
            <a:r>
              <a:rPr lang="zh-CN" altLang="en-US" sz="2000" b="1">
                <a:solidFill>
                  <a:srgbClr val="262626"/>
                </a:solidFill>
                <a:latin typeface="微软雅黑"/>
                <a:ea typeface="微软雅黑"/>
                <a:cs typeface="微软雅黑"/>
              </a:rPr>
              <a:t>大学英语</a:t>
            </a:r>
            <a:r>
              <a:rPr lang="en-US" altLang="zh-CN" sz="2000" b="1">
                <a:solidFill>
                  <a:srgbClr val="262626"/>
                </a:solidFill>
                <a:latin typeface="微软雅黑"/>
                <a:ea typeface="微软雅黑"/>
                <a:cs typeface="微软雅黑"/>
              </a:rPr>
              <a:t>》</a:t>
            </a:r>
            <a:r>
              <a:rPr lang="zh-CN" altLang="en-US" sz="2000" b="1">
                <a:solidFill>
                  <a:srgbClr val="262626"/>
                </a:solidFill>
                <a:latin typeface="微软雅黑"/>
                <a:ea typeface="微软雅黑"/>
                <a:cs typeface="微软雅黑"/>
              </a:rPr>
              <a:t>课程标准：</a:t>
            </a:r>
            <a:endParaRPr lang="zh-CN" altLang="zh-CN" sz="2000" b="1">
              <a:solidFill>
                <a:srgbClr val="262626"/>
              </a:solidFill>
              <a:latin typeface="微软雅黑"/>
              <a:ea typeface="微软雅黑"/>
              <a:cs typeface="微软雅黑"/>
            </a:endParaRPr>
          </a:p>
        </p:txBody>
      </p:sp>
      <p:sp>
        <p:nvSpPr>
          <p:cNvPr id="61443" name="TextBox 4"/>
          <p:cNvSpPr txBox="1">
            <a:spLocks noChangeArrowheads="1"/>
          </p:cNvSpPr>
          <p:nvPr/>
        </p:nvSpPr>
        <p:spPr bwMode="auto">
          <a:xfrm>
            <a:off x="1008063" y="2571750"/>
            <a:ext cx="4759325" cy="2259013"/>
          </a:xfrm>
          <a:prstGeom prst="rect">
            <a:avLst/>
          </a:prstGeom>
          <a:solidFill>
            <a:schemeClr val="bg1"/>
          </a:solidFill>
          <a:ln w="9525">
            <a:noFill/>
            <a:miter lim="800000"/>
            <a:headEnd/>
            <a:tailEnd/>
          </a:ln>
        </p:spPr>
        <p:txBody>
          <a:bodyPr lIns="91443" rIns="91443">
            <a:spAutoFit/>
          </a:bodyPr>
          <a:lstStyle/>
          <a:p>
            <a:pPr algn="ctr" eaLnBrk="0" hangingPunct="0">
              <a:lnSpc>
                <a:spcPct val="150000"/>
              </a:lnSpc>
            </a:pPr>
            <a:r>
              <a:rPr lang="zh-CN" altLang="en-US" sz="1900" b="1">
                <a:solidFill>
                  <a:srgbClr val="262626"/>
                </a:solidFill>
                <a:latin typeface="微软雅黑"/>
                <a:ea typeface="微软雅黑"/>
                <a:cs typeface="微软雅黑"/>
              </a:rPr>
              <a:t>总体存在问题</a:t>
            </a:r>
          </a:p>
          <a:p>
            <a:pPr algn="just" eaLnBrk="0" hangingPunct="0">
              <a:lnSpc>
                <a:spcPct val="150000"/>
              </a:lnSpc>
            </a:pPr>
            <a:r>
              <a:rPr lang="en-US" altLang="zh-CN" sz="1900" b="1">
                <a:solidFill>
                  <a:srgbClr val="262626"/>
                </a:solidFill>
                <a:latin typeface="微软雅黑"/>
                <a:ea typeface="微软雅黑"/>
                <a:cs typeface="微软雅黑"/>
              </a:rPr>
              <a:t>1</a:t>
            </a:r>
            <a:r>
              <a:rPr lang="zh-CN" altLang="en-US" sz="1900" b="1">
                <a:solidFill>
                  <a:srgbClr val="262626"/>
                </a:solidFill>
                <a:latin typeface="微软雅黑"/>
                <a:ea typeface="微软雅黑"/>
                <a:cs typeface="微软雅黑"/>
              </a:rPr>
              <a:t>、偏重于学科体系；</a:t>
            </a:r>
            <a:endParaRPr lang="en-US" altLang="zh-CN" sz="1900" b="1">
              <a:solidFill>
                <a:srgbClr val="262626"/>
              </a:solidFill>
              <a:latin typeface="微软雅黑"/>
              <a:ea typeface="微软雅黑"/>
              <a:cs typeface="微软雅黑"/>
            </a:endParaRPr>
          </a:p>
          <a:p>
            <a:pPr algn="just" eaLnBrk="0" hangingPunct="0">
              <a:lnSpc>
                <a:spcPct val="150000"/>
              </a:lnSpc>
            </a:pPr>
            <a:r>
              <a:rPr lang="en-US" altLang="zh-CN" sz="1900" b="1">
                <a:solidFill>
                  <a:srgbClr val="262626"/>
                </a:solidFill>
                <a:latin typeface="微软雅黑"/>
                <a:ea typeface="微软雅黑"/>
                <a:cs typeface="微软雅黑"/>
              </a:rPr>
              <a:t>2</a:t>
            </a:r>
            <a:r>
              <a:rPr lang="zh-CN" altLang="en-US" sz="1900" b="1">
                <a:solidFill>
                  <a:srgbClr val="262626"/>
                </a:solidFill>
                <a:latin typeface="微软雅黑"/>
                <a:ea typeface="微软雅黑"/>
                <a:cs typeface="微软雅黑"/>
              </a:rPr>
              <a:t>、语言的人文性强调不够；</a:t>
            </a:r>
            <a:endParaRPr lang="en-US" altLang="zh-CN" sz="1900" b="1">
              <a:solidFill>
                <a:srgbClr val="262626"/>
              </a:solidFill>
              <a:latin typeface="微软雅黑"/>
              <a:ea typeface="微软雅黑"/>
              <a:cs typeface="微软雅黑"/>
            </a:endParaRPr>
          </a:p>
          <a:p>
            <a:pPr algn="just" eaLnBrk="0" hangingPunct="0">
              <a:lnSpc>
                <a:spcPct val="150000"/>
              </a:lnSpc>
            </a:pPr>
            <a:r>
              <a:rPr lang="en-US" altLang="zh-CN" sz="1900" b="1">
                <a:solidFill>
                  <a:srgbClr val="262626"/>
                </a:solidFill>
                <a:latin typeface="微软雅黑"/>
                <a:ea typeface="微软雅黑"/>
                <a:cs typeface="微软雅黑"/>
              </a:rPr>
              <a:t>3</a:t>
            </a:r>
            <a:r>
              <a:rPr lang="zh-CN" altLang="en-US" sz="1900" b="1">
                <a:solidFill>
                  <a:srgbClr val="262626"/>
                </a:solidFill>
                <a:latin typeface="微软雅黑"/>
                <a:ea typeface="微软雅黑"/>
                <a:cs typeface="微软雅黑"/>
              </a:rPr>
              <a:t>、教学方法与手段改革遇瓶颈；</a:t>
            </a:r>
            <a:endParaRPr lang="en-US" altLang="zh-CN" sz="1900" b="1">
              <a:solidFill>
                <a:srgbClr val="262626"/>
              </a:solidFill>
              <a:latin typeface="微软雅黑"/>
              <a:ea typeface="微软雅黑"/>
              <a:cs typeface="微软雅黑"/>
            </a:endParaRPr>
          </a:p>
          <a:p>
            <a:pPr algn="just" eaLnBrk="0" hangingPunct="0">
              <a:lnSpc>
                <a:spcPct val="150000"/>
              </a:lnSpc>
            </a:pPr>
            <a:r>
              <a:rPr lang="en-US" altLang="zh-CN" sz="1900" b="1">
                <a:solidFill>
                  <a:srgbClr val="262626"/>
                </a:solidFill>
                <a:latin typeface="微软雅黑"/>
                <a:ea typeface="微软雅黑"/>
                <a:cs typeface="微软雅黑"/>
              </a:rPr>
              <a:t>4</a:t>
            </a:r>
            <a:r>
              <a:rPr lang="zh-CN" altLang="en-US" sz="1900" b="1">
                <a:solidFill>
                  <a:srgbClr val="262626"/>
                </a:solidFill>
                <a:latin typeface="微软雅黑"/>
                <a:ea typeface="微软雅黑"/>
                <a:cs typeface="微软雅黑"/>
              </a:rPr>
              <a:t>、课程考核单一；</a:t>
            </a:r>
            <a:endParaRPr lang="en-US" altLang="zh-CN" sz="1900" b="1">
              <a:solidFill>
                <a:srgbClr val="262626"/>
              </a:solidFill>
              <a:latin typeface="微软雅黑"/>
              <a:ea typeface="微软雅黑"/>
              <a:cs typeface="微软雅黑"/>
            </a:endParaRPr>
          </a:p>
        </p:txBody>
      </p:sp>
      <p:pic>
        <p:nvPicPr>
          <p:cNvPr id="61444" name="Picture 19"/>
          <p:cNvPicPr>
            <a:picLocks noChangeAspect="1" noChangeArrowheads="1"/>
          </p:cNvPicPr>
          <p:nvPr/>
        </p:nvPicPr>
        <p:blipFill>
          <a:blip r:embed="rId4"/>
          <a:srcRect/>
          <a:stretch>
            <a:fillRect/>
          </a:stretch>
        </p:blipFill>
        <p:spPr bwMode="auto">
          <a:xfrm>
            <a:off x="6288088" y="1028700"/>
            <a:ext cx="3648075" cy="3937000"/>
          </a:xfrm>
          <a:prstGeom prst="rect">
            <a:avLst/>
          </a:prstGeom>
          <a:noFill/>
          <a:ln w="9525">
            <a:noFill/>
            <a:miter lim="800000"/>
            <a:headEnd/>
            <a:tailEnd/>
          </a:ln>
        </p:spPr>
      </p:pic>
      <p:grpSp>
        <p:nvGrpSpPr>
          <p:cNvPr id="61445" name="Group 19"/>
          <p:cNvGrpSpPr>
            <a:grpSpLocks/>
          </p:cNvGrpSpPr>
          <p:nvPr/>
        </p:nvGrpSpPr>
        <p:grpSpPr bwMode="auto">
          <a:xfrm>
            <a:off x="1143000" y="311150"/>
            <a:ext cx="6481763" cy="506413"/>
            <a:chOff x="720" y="196"/>
            <a:chExt cx="4083" cy="319"/>
          </a:xfrm>
        </p:grpSpPr>
        <p:sp>
          <p:nvSpPr>
            <p:cNvPr id="61447" name="Title 1"/>
            <p:cNvSpPr txBox="1">
              <a:spLocks/>
            </p:cNvSpPr>
            <p:nvPr/>
          </p:nvSpPr>
          <p:spPr bwMode="auto">
            <a:xfrm>
              <a:off x="720" y="196"/>
              <a:ext cx="1416"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课程建设规划</a:t>
              </a:r>
              <a:endParaRPr lang="en-GB" altLang="zh-CN" sz="2000" b="1">
                <a:solidFill>
                  <a:srgbClr val="404040"/>
                </a:solidFill>
                <a:latin typeface="微软雅黑"/>
                <a:ea typeface="微软雅黑"/>
                <a:cs typeface="Open Sans Light"/>
              </a:endParaRPr>
            </a:p>
          </p:txBody>
        </p:sp>
        <p:sp>
          <p:nvSpPr>
            <p:cNvPr id="61448" name="矩形 101"/>
            <p:cNvSpPr>
              <a:spLocks noChangeArrowheads="1"/>
            </p:cNvSpPr>
            <p:nvPr/>
          </p:nvSpPr>
          <p:spPr bwMode="auto">
            <a:xfrm>
              <a:off x="2058" y="225"/>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课程概况</a:t>
              </a:r>
            </a:p>
          </p:txBody>
        </p:sp>
        <p:sp>
          <p:nvSpPr>
            <p:cNvPr id="61449" name="矩形 102"/>
            <p:cNvSpPr>
              <a:spLocks noChangeArrowheads="1"/>
            </p:cNvSpPr>
            <p:nvPr/>
          </p:nvSpPr>
          <p:spPr bwMode="auto">
            <a:xfrm>
              <a:off x="3029" y="233"/>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师资队伍</a:t>
              </a:r>
            </a:p>
          </p:txBody>
        </p:sp>
        <p:sp>
          <p:nvSpPr>
            <p:cNvPr id="61450" name="矩形 103"/>
            <p:cNvSpPr>
              <a:spLocks noChangeArrowheads="1"/>
            </p:cNvSpPr>
            <p:nvPr/>
          </p:nvSpPr>
          <p:spPr bwMode="auto">
            <a:xfrm>
              <a:off x="4043" y="238"/>
              <a:ext cx="760" cy="250"/>
            </a:xfrm>
            <a:prstGeom prst="rect">
              <a:avLst/>
            </a:prstGeom>
            <a:noFill/>
            <a:ln w="9525">
              <a:noFill/>
              <a:miter lim="800000"/>
              <a:headEnd/>
              <a:tailEnd/>
            </a:ln>
          </p:spPr>
          <p:txBody>
            <a:bodyPr wrap="none">
              <a:spAutoFit/>
            </a:bodyPr>
            <a:lstStyle/>
            <a:p>
              <a:pPr defTabSz="685800"/>
              <a:r>
                <a:rPr lang="zh-CN" altLang="en-US" sz="2000" b="1">
                  <a:solidFill>
                    <a:srgbClr val="FF0000"/>
                  </a:solidFill>
                  <a:latin typeface="微软雅黑"/>
                  <a:ea typeface="微软雅黑"/>
                  <a:cs typeface="微软雅黑"/>
                </a:rPr>
                <a:t>课程标准</a:t>
              </a:r>
            </a:p>
          </p:txBody>
        </p:sp>
      </p:grpSp>
      <p:sp>
        <p:nvSpPr>
          <p:cNvPr id="61446" name="矩形 107"/>
          <p:cNvSpPr>
            <a:spLocks noChangeArrowheads="1"/>
          </p:cNvSpPr>
          <p:nvPr/>
        </p:nvSpPr>
        <p:spPr bwMode="auto">
          <a:xfrm>
            <a:off x="7891463" y="377825"/>
            <a:ext cx="1206500" cy="396875"/>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课程资源</a:t>
            </a:r>
          </a:p>
        </p:txBody>
      </p:sp>
    </p:spTree>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Box 2"/>
          <p:cNvSpPr txBox="1">
            <a:spLocks noChangeArrowheads="1"/>
          </p:cNvSpPr>
          <p:nvPr/>
        </p:nvSpPr>
        <p:spPr bwMode="auto">
          <a:xfrm>
            <a:off x="1073150" y="1652588"/>
            <a:ext cx="1471613" cy="1217612"/>
          </a:xfrm>
          <a:prstGeom prst="rect">
            <a:avLst/>
          </a:prstGeom>
          <a:noFill/>
          <a:ln w="9525">
            <a:noFill/>
            <a:miter lim="800000"/>
            <a:headEnd/>
            <a:tailEnd/>
          </a:ln>
        </p:spPr>
        <p:txBody>
          <a:bodyPr lIns="0" tIns="0" rIns="0" bIns="0">
            <a:spAutoFit/>
          </a:bodyPr>
          <a:lstStyle/>
          <a:p>
            <a:pPr algn="ctr">
              <a:lnSpc>
                <a:spcPct val="150000"/>
              </a:lnSpc>
            </a:pPr>
            <a:r>
              <a:rPr lang="zh-CN" altLang="en-US" sz="2800" b="1">
                <a:latin typeface="微软雅黑"/>
                <a:ea typeface="微软雅黑"/>
                <a:cs typeface="微软雅黑"/>
              </a:rPr>
              <a:t>课程标准</a:t>
            </a:r>
            <a:endParaRPr lang="en-US" altLang="zh-CN" sz="2800" b="1">
              <a:latin typeface="微软雅黑"/>
              <a:ea typeface="微软雅黑"/>
              <a:cs typeface="微软雅黑"/>
            </a:endParaRPr>
          </a:p>
          <a:p>
            <a:pPr algn="ctr">
              <a:lnSpc>
                <a:spcPct val="150000"/>
              </a:lnSpc>
            </a:pPr>
            <a:r>
              <a:rPr lang="zh-CN" altLang="en-US" sz="2800" b="1">
                <a:solidFill>
                  <a:srgbClr val="FF0000"/>
                </a:solidFill>
                <a:latin typeface="微软雅黑"/>
                <a:ea typeface="微软雅黑"/>
                <a:cs typeface="微软雅黑"/>
              </a:rPr>
              <a:t>建设规划</a:t>
            </a:r>
          </a:p>
        </p:txBody>
      </p:sp>
      <p:graphicFrame>
        <p:nvGraphicFramePr>
          <p:cNvPr id="86057" name="Group 41"/>
          <p:cNvGraphicFramePr>
            <a:graphicFrameLocks noGrp="1"/>
          </p:cNvGraphicFramePr>
          <p:nvPr/>
        </p:nvGraphicFramePr>
        <p:xfrm>
          <a:off x="623888" y="4083050"/>
          <a:ext cx="11068050" cy="2354263"/>
        </p:xfrm>
        <a:graphic>
          <a:graphicData uri="http://schemas.openxmlformats.org/drawingml/2006/table">
            <a:tbl>
              <a:tblPr/>
              <a:tblGrid>
                <a:gridCol w="1439862"/>
                <a:gridCol w="2876550"/>
                <a:gridCol w="3751263"/>
                <a:gridCol w="3000375"/>
              </a:tblGrid>
              <a:tr h="495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FFFF"/>
                          </a:solidFill>
                          <a:effectLst/>
                          <a:latin typeface="Calibri" pitchFamily="34" charset="0"/>
                          <a:ea typeface="宋体" charset="-122"/>
                        </a:rPr>
                        <a:t>年份</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FFFF"/>
                          </a:solidFill>
                          <a:effectLst/>
                          <a:latin typeface="Calibri" pitchFamily="34" charset="0"/>
                          <a:ea typeface="宋体" charset="-122"/>
                        </a:rPr>
                        <a:t>2016-2017</a:t>
                      </a:r>
                      <a:r>
                        <a:rPr kumimoji="0" lang="zh-CN" altLang="en-US" sz="2400" b="1" i="0" u="none" strike="noStrike" cap="none" normalizeH="0" baseline="0" smtClean="0">
                          <a:ln>
                            <a:noFill/>
                          </a:ln>
                          <a:solidFill>
                            <a:srgbClr val="FFFFFF"/>
                          </a:solidFill>
                          <a:effectLst/>
                          <a:latin typeface="Calibri" pitchFamily="34" charset="0"/>
                          <a:ea typeface="宋体" charset="-122"/>
                        </a:rPr>
                        <a:t>年</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FFFF"/>
                          </a:solidFill>
                          <a:effectLst/>
                          <a:latin typeface="Calibri" pitchFamily="34" charset="0"/>
                          <a:ea typeface="宋体" charset="-122"/>
                        </a:rPr>
                        <a:t>2017-2018</a:t>
                      </a:r>
                      <a:r>
                        <a:rPr kumimoji="0" lang="zh-CN" altLang="en-US" sz="2400" b="1" i="0" u="none" strike="noStrike" cap="none" normalizeH="0" baseline="0" smtClean="0">
                          <a:ln>
                            <a:noFill/>
                          </a:ln>
                          <a:solidFill>
                            <a:srgbClr val="FFFFFF"/>
                          </a:solidFill>
                          <a:effectLst/>
                          <a:latin typeface="Calibri" pitchFamily="34" charset="0"/>
                          <a:ea typeface="宋体" charset="-122"/>
                        </a:rPr>
                        <a:t>年</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FFFF"/>
                          </a:solidFill>
                          <a:effectLst/>
                          <a:latin typeface="Calibri" pitchFamily="34" charset="0"/>
                          <a:ea typeface="宋体" charset="-122"/>
                        </a:rPr>
                        <a:t>2019-2020</a:t>
                      </a:r>
                      <a:r>
                        <a:rPr kumimoji="0" lang="zh-CN" altLang="en-US" sz="2400" b="1" i="0" u="none" strike="noStrike" cap="none" normalizeH="0" baseline="0" smtClean="0">
                          <a:ln>
                            <a:noFill/>
                          </a:ln>
                          <a:solidFill>
                            <a:srgbClr val="FFFFFF"/>
                          </a:solidFill>
                          <a:effectLst/>
                          <a:latin typeface="Calibri" pitchFamily="34" charset="0"/>
                          <a:ea typeface="宋体" charset="-122"/>
                        </a:rPr>
                        <a:t>年</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828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000000"/>
                          </a:solidFill>
                          <a:effectLst/>
                          <a:latin typeface="Calibri" pitchFamily="34" charset="0"/>
                          <a:ea typeface="宋体" charset="-122"/>
                        </a:rPr>
                        <a:t>计划</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000000"/>
                          </a:solidFill>
                          <a:effectLst/>
                          <a:latin typeface="Calibri" pitchFamily="34" charset="0"/>
                          <a:ea typeface="宋体" charset="-122"/>
                        </a:rPr>
                        <a:t>进程</a:t>
                      </a:r>
                      <a:endParaRPr kumimoji="0" lang="en-US" altLang="zh-CN" sz="2400" b="1" i="0" u="none" strike="noStrike" cap="none" normalizeH="0" baseline="0" smtClean="0">
                        <a:ln>
                          <a:noFill/>
                        </a:ln>
                        <a:solidFill>
                          <a:srgbClr val="000000"/>
                        </a:solidFill>
                        <a:effectLst/>
                        <a:latin typeface="Calibri" pitchFamily="34" charset="0"/>
                        <a:ea typeface="宋体" charset="-122"/>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CN" altLang="en-US" sz="1900" b="0" i="0" u="none" strike="noStrike" cap="none" normalizeH="0" baseline="0" smtClean="0">
                          <a:ln>
                            <a:noFill/>
                          </a:ln>
                          <a:solidFill>
                            <a:srgbClr val="000000"/>
                          </a:solidFill>
                          <a:effectLst/>
                          <a:latin typeface="Calibri" pitchFamily="34" charset="0"/>
                          <a:ea typeface="宋体" charset="-122"/>
                        </a:rPr>
                        <a:t>根据我院情况分专业进行英语知识需求调查；</a:t>
                      </a:r>
                      <a:endParaRPr kumimoji="0" lang="en-US" altLang="zh-CN" sz="1900" b="0" i="0" u="none" strike="noStrike" cap="none" normalizeH="0" baseline="0" smtClean="0">
                        <a:ln>
                          <a:noFill/>
                        </a:ln>
                        <a:solidFill>
                          <a:srgbClr val="000000"/>
                        </a:solidFill>
                        <a:effectLst/>
                        <a:latin typeface="Calibri" pitchFamily="34" charset="0"/>
                        <a:ea typeface="宋体"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zh-CN" altLang="en-US" sz="1900" b="0" i="0" u="none" strike="noStrike" cap="none" normalizeH="0" baseline="0" smtClean="0">
                          <a:ln>
                            <a:noFill/>
                          </a:ln>
                          <a:solidFill>
                            <a:srgbClr val="000000"/>
                          </a:solidFill>
                          <a:effectLst/>
                          <a:latin typeface="Calibri" pitchFamily="34" charset="0"/>
                          <a:ea typeface="宋体" charset="-122"/>
                        </a:rPr>
                        <a:t>根据学生个人发展和专业需求修订课程标准</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900" b="0" i="0" u="none" strike="noStrike" cap="none" normalizeH="0" baseline="0" smtClean="0">
                          <a:ln>
                            <a:noFill/>
                          </a:ln>
                          <a:solidFill>
                            <a:srgbClr val="000000"/>
                          </a:solidFill>
                          <a:effectLst/>
                          <a:latin typeface="Calibri" pitchFamily="34" charset="0"/>
                          <a:ea typeface="宋体" charset="-122"/>
                        </a:rPr>
                        <a:t>调整、完善课程目标；</a:t>
                      </a:r>
                      <a:endParaRPr kumimoji="0" lang="en-US" altLang="zh-CN" sz="1900" b="0" i="0" u="none" strike="noStrike" cap="none" normalizeH="0" baseline="0" smtClean="0">
                        <a:ln>
                          <a:noFill/>
                        </a:ln>
                        <a:solidFill>
                          <a:srgbClr val="000000"/>
                        </a:solidFill>
                        <a:effectLst/>
                        <a:latin typeface="Calibri" pitchFamily="34" charset="0"/>
                        <a:ea typeface="宋体"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900" b="0" i="0" u="none" strike="noStrike" cap="none" normalizeH="0" baseline="0" smtClean="0">
                          <a:ln>
                            <a:noFill/>
                          </a:ln>
                          <a:solidFill>
                            <a:srgbClr val="000000"/>
                          </a:solidFill>
                          <a:effectLst/>
                          <a:latin typeface="Calibri" pitchFamily="34" charset="0"/>
                          <a:ea typeface="宋体" charset="-122"/>
                        </a:rPr>
                        <a:t>分模块修订课程标准，完善各个专业的大学英语课程体系，优化教学内容；</a:t>
                      </a:r>
                      <a:endParaRPr kumimoji="0" lang="en-US" altLang="zh-CN" sz="1900" b="0" i="0" u="none" strike="noStrike" cap="none" normalizeH="0" baseline="0" smtClean="0">
                        <a:ln>
                          <a:noFill/>
                        </a:ln>
                        <a:solidFill>
                          <a:srgbClr val="000000"/>
                        </a:solidFill>
                        <a:effectLst/>
                        <a:latin typeface="Calibri" pitchFamily="34" charset="0"/>
                        <a:ea typeface="宋体"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900" b="0" i="0" u="none" strike="noStrike" cap="none" normalizeH="0" baseline="0" smtClean="0">
                          <a:ln>
                            <a:noFill/>
                          </a:ln>
                          <a:solidFill>
                            <a:srgbClr val="000000"/>
                          </a:solidFill>
                          <a:effectLst/>
                          <a:latin typeface="Calibri" pitchFamily="34" charset="0"/>
                          <a:ea typeface="宋体" charset="-122"/>
                        </a:rPr>
                        <a:t>尝试新的教学方法和教学手段；</a:t>
                      </a:r>
                      <a:endParaRPr kumimoji="0" lang="en-US" altLang="zh-CN" sz="1900" b="0" i="0" u="none" strike="noStrike" cap="none" normalizeH="0" baseline="0" smtClean="0">
                        <a:ln>
                          <a:noFill/>
                        </a:ln>
                        <a:solidFill>
                          <a:srgbClr val="000000"/>
                        </a:solidFill>
                        <a:effectLst/>
                        <a:latin typeface="Calibri" pitchFamily="34" charset="0"/>
                        <a:ea typeface="宋体"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900" b="0" i="0" u="none" strike="noStrike" cap="none" normalizeH="0" baseline="0" smtClean="0">
                          <a:ln>
                            <a:noFill/>
                          </a:ln>
                          <a:solidFill>
                            <a:srgbClr val="000000"/>
                          </a:solidFill>
                          <a:effectLst/>
                          <a:latin typeface="Calibri" pitchFamily="34" charset="0"/>
                          <a:ea typeface="宋体" charset="-122"/>
                        </a:rPr>
                        <a:t>尝试新的考核体系</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CN" altLang="en-US" sz="1900" b="0" i="0" u="none" strike="noStrike" cap="none" normalizeH="0" baseline="0" smtClean="0">
                          <a:ln>
                            <a:noFill/>
                          </a:ln>
                          <a:solidFill>
                            <a:srgbClr val="000000"/>
                          </a:solidFill>
                          <a:effectLst/>
                          <a:latin typeface="Calibri" pitchFamily="34" charset="0"/>
                          <a:ea typeface="宋体" charset="-122"/>
                        </a:rPr>
                        <a:t>进一步完善课程标准，分专业完善课程体系；</a:t>
                      </a:r>
                      <a:endParaRPr kumimoji="0" lang="en-US" altLang="zh-CN" sz="1900" b="0" i="0" u="none" strike="noStrike" cap="none" normalizeH="0" baseline="0" smtClean="0">
                        <a:ln>
                          <a:noFill/>
                        </a:ln>
                        <a:solidFill>
                          <a:srgbClr val="000000"/>
                        </a:solidFill>
                        <a:effectLst/>
                        <a:latin typeface="Calibri" pitchFamily="34" charset="0"/>
                        <a:ea typeface="宋体"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zh-CN" altLang="en-US" sz="1900" b="0" i="0" u="none" strike="noStrike" cap="none" normalizeH="0" baseline="0" smtClean="0">
                          <a:ln>
                            <a:noFill/>
                          </a:ln>
                          <a:solidFill>
                            <a:srgbClr val="000000"/>
                          </a:solidFill>
                          <a:effectLst/>
                          <a:latin typeface="Calibri" pitchFamily="34" charset="0"/>
                          <a:ea typeface="宋体" charset="-122"/>
                        </a:rPr>
                        <a:t>完善教学方法；</a:t>
                      </a:r>
                      <a:endParaRPr kumimoji="0" lang="en-US" altLang="zh-CN" sz="1900" b="0" i="0" u="none" strike="noStrike" cap="none" normalizeH="0" baseline="0" smtClean="0">
                        <a:ln>
                          <a:noFill/>
                        </a:ln>
                        <a:solidFill>
                          <a:srgbClr val="000000"/>
                        </a:solidFill>
                        <a:effectLst/>
                        <a:latin typeface="Calibri" pitchFamily="34" charset="0"/>
                        <a:ea typeface="宋体"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zh-CN" altLang="en-US" sz="1900" b="0" i="0" u="none" strike="noStrike" cap="none" normalizeH="0" baseline="0" smtClean="0">
                          <a:ln>
                            <a:noFill/>
                          </a:ln>
                          <a:solidFill>
                            <a:srgbClr val="000000"/>
                          </a:solidFill>
                          <a:effectLst/>
                          <a:latin typeface="Calibri" pitchFamily="34" charset="0"/>
                          <a:ea typeface="宋体" charset="-122"/>
                        </a:rPr>
                        <a:t>完善课程考核体系。</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r>
            </a:tbl>
          </a:graphicData>
        </a:graphic>
      </p:graphicFrame>
      <p:sp>
        <p:nvSpPr>
          <p:cNvPr id="63507" name="矩形 36"/>
          <p:cNvSpPr>
            <a:spLocks noChangeArrowheads="1"/>
          </p:cNvSpPr>
          <p:nvPr/>
        </p:nvSpPr>
        <p:spPr bwMode="auto">
          <a:xfrm>
            <a:off x="3313113" y="920750"/>
            <a:ext cx="7870825" cy="2859088"/>
          </a:xfrm>
          <a:prstGeom prst="rect">
            <a:avLst/>
          </a:prstGeom>
          <a:noFill/>
          <a:ln w="9525">
            <a:noFill/>
            <a:miter lim="800000"/>
            <a:headEnd/>
            <a:tailEnd/>
          </a:ln>
        </p:spPr>
        <p:txBody>
          <a:bodyPr lIns="121917" tIns="60958" rIns="121917" bIns="60958">
            <a:spAutoFit/>
          </a:bodyPr>
          <a:lstStyle/>
          <a:p>
            <a:pPr lvl="3">
              <a:lnSpc>
                <a:spcPct val="150000"/>
              </a:lnSpc>
            </a:pPr>
            <a:r>
              <a:rPr lang="zh-CN" altLang="en-US" sz="2400">
                <a:solidFill>
                  <a:srgbClr val="FF0000"/>
                </a:solidFill>
                <a:latin typeface="微软雅黑"/>
                <a:ea typeface="微软雅黑"/>
                <a:cs typeface="微软雅黑"/>
              </a:rPr>
              <a:t>进一步分专业调研；</a:t>
            </a:r>
            <a:endParaRPr lang="en-US" altLang="zh-CN" sz="2400">
              <a:solidFill>
                <a:srgbClr val="FF0000"/>
              </a:solidFill>
              <a:latin typeface="微软雅黑"/>
              <a:ea typeface="微软雅黑"/>
              <a:cs typeface="微软雅黑"/>
            </a:endParaRPr>
          </a:p>
          <a:p>
            <a:pPr lvl="3">
              <a:lnSpc>
                <a:spcPct val="150000"/>
              </a:lnSpc>
            </a:pPr>
            <a:r>
              <a:rPr lang="zh-CN" altLang="en-US" sz="2400">
                <a:solidFill>
                  <a:srgbClr val="FF0000"/>
                </a:solidFill>
                <a:latin typeface="微软雅黑"/>
                <a:ea typeface="微软雅黑"/>
                <a:cs typeface="微软雅黑"/>
              </a:rPr>
              <a:t>按模块修订课程标准；</a:t>
            </a:r>
          </a:p>
          <a:p>
            <a:pPr lvl="3">
              <a:lnSpc>
                <a:spcPct val="150000"/>
              </a:lnSpc>
            </a:pPr>
            <a:r>
              <a:rPr lang="zh-CN" altLang="en-US" sz="2400">
                <a:solidFill>
                  <a:srgbClr val="FF0000"/>
                </a:solidFill>
                <a:latin typeface="微软雅黑"/>
                <a:ea typeface="微软雅黑"/>
                <a:cs typeface="微软雅黑"/>
              </a:rPr>
              <a:t>按专业大类完善课程体系；</a:t>
            </a:r>
          </a:p>
          <a:p>
            <a:pPr lvl="3">
              <a:lnSpc>
                <a:spcPct val="150000"/>
              </a:lnSpc>
            </a:pPr>
            <a:r>
              <a:rPr lang="zh-CN" altLang="en-US" sz="2400">
                <a:solidFill>
                  <a:srgbClr val="FF0000"/>
                </a:solidFill>
                <a:latin typeface="微软雅黑"/>
                <a:ea typeface="微软雅黑"/>
                <a:cs typeface="微软雅黑"/>
              </a:rPr>
              <a:t>选用合适的教学方法；</a:t>
            </a:r>
          </a:p>
          <a:p>
            <a:pPr lvl="3">
              <a:lnSpc>
                <a:spcPct val="150000"/>
              </a:lnSpc>
            </a:pPr>
            <a:r>
              <a:rPr lang="zh-CN" altLang="en-US" sz="2400">
                <a:solidFill>
                  <a:srgbClr val="FF0000"/>
                </a:solidFill>
                <a:latin typeface="微软雅黑"/>
                <a:ea typeface="微软雅黑"/>
                <a:cs typeface="微软雅黑"/>
              </a:rPr>
              <a:t>完善课程考核体系；</a:t>
            </a:r>
          </a:p>
        </p:txBody>
      </p:sp>
      <p:sp>
        <p:nvSpPr>
          <p:cNvPr id="2" name="圆角矩形 1"/>
          <p:cNvSpPr/>
          <p:nvPr/>
        </p:nvSpPr>
        <p:spPr>
          <a:xfrm>
            <a:off x="3313113" y="915988"/>
            <a:ext cx="7870825" cy="2895600"/>
          </a:xfrm>
          <a:prstGeom prst="roundRect">
            <a:avLst/>
          </a:prstGeom>
          <a:noFill/>
          <a:ln>
            <a:solidFill>
              <a:srgbClr val="F796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spcBef>
                <a:spcPts val="0"/>
              </a:spcBef>
              <a:spcAft>
                <a:spcPts val="0"/>
              </a:spcAft>
              <a:defRPr/>
            </a:pPr>
            <a:endParaRPr lang="zh-CN" altLang="en-US" dirty="0"/>
          </a:p>
        </p:txBody>
      </p:sp>
      <p:grpSp>
        <p:nvGrpSpPr>
          <p:cNvPr id="63509" name="Group 35"/>
          <p:cNvGrpSpPr>
            <a:grpSpLocks/>
          </p:cNvGrpSpPr>
          <p:nvPr/>
        </p:nvGrpSpPr>
        <p:grpSpPr bwMode="auto">
          <a:xfrm>
            <a:off x="1143000" y="311150"/>
            <a:ext cx="6481763" cy="506413"/>
            <a:chOff x="720" y="196"/>
            <a:chExt cx="4083" cy="319"/>
          </a:xfrm>
        </p:grpSpPr>
        <p:sp>
          <p:nvSpPr>
            <p:cNvPr id="63511" name="Title 1"/>
            <p:cNvSpPr txBox="1">
              <a:spLocks/>
            </p:cNvSpPr>
            <p:nvPr/>
          </p:nvSpPr>
          <p:spPr bwMode="auto">
            <a:xfrm>
              <a:off x="720" y="196"/>
              <a:ext cx="1416"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课程建设规划</a:t>
              </a:r>
              <a:endParaRPr lang="en-GB" altLang="zh-CN" sz="2000" b="1">
                <a:solidFill>
                  <a:srgbClr val="404040"/>
                </a:solidFill>
                <a:latin typeface="微软雅黑"/>
                <a:ea typeface="微软雅黑"/>
                <a:cs typeface="Open Sans Light"/>
              </a:endParaRPr>
            </a:p>
          </p:txBody>
        </p:sp>
        <p:sp>
          <p:nvSpPr>
            <p:cNvPr id="63512" name="矩形 101"/>
            <p:cNvSpPr>
              <a:spLocks noChangeArrowheads="1"/>
            </p:cNvSpPr>
            <p:nvPr/>
          </p:nvSpPr>
          <p:spPr bwMode="auto">
            <a:xfrm>
              <a:off x="2058" y="225"/>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课程概况</a:t>
              </a:r>
            </a:p>
          </p:txBody>
        </p:sp>
        <p:sp>
          <p:nvSpPr>
            <p:cNvPr id="63513" name="矩形 102"/>
            <p:cNvSpPr>
              <a:spLocks noChangeArrowheads="1"/>
            </p:cNvSpPr>
            <p:nvPr/>
          </p:nvSpPr>
          <p:spPr bwMode="auto">
            <a:xfrm>
              <a:off x="3029" y="233"/>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师资队伍</a:t>
              </a:r>
            </a:p>
          </p:txBody>
        </p:sp>
        <p:sp>
          <p:nvSpPr>
            <p:cNvPr id="63514" name="矩形 103"/>
            <p:cNvSpPr>
              <a:spLocks noChangeArrowheads="1"/>
            </p:cNvSpPr>
            <p:nvPr/>
          </p:nvSpPr>
          <p:spPr bwMode="auto">
            <a:xfrm>
              <a:off x="4043" y="238"/>
              <a:ext cx="760" cy="250"/>
            </a:xfrm>
            <a:prstGeom prst="rect">
              <a:avLst/>
            </a:prstGeom>
            <a:noFill/>
            <a:ln w="9525">
              <a:noFill/>
              <a:miter lim="800000"/>
              <a:headEnd/>
              <a:tailEnd/>
            </a:ln>
          </p:spPr>
          <p:txBody>
            <a:bodyPr wrap="none">
              <a:spAutoFit/>
            </a:bodyPr>
            <a:lstStyle/>
            <a:p>
              <a:pPr defTabSz="685800"/>
              <a:r>
                <a:rPr lang="zh-CN" altLang="en-US" sz="2000" b="1">
                  <a:solidFill>
                    <a:srgbClr val="FF0000"/>
                  </a:solidFill>
                  <a:latin typeface="微软雅黑"/>
                  <a:ea typeface="微软雅黑"/>
                  <a:cs typeface="微软雅黑"/>
                </a:rPr>
                <a:t>课程标准</a:t>
              </a:r>
            </a:p>
          </p:txBody>
        </p:sp>
      </p:grpSp>
      <p:sp>
        <p:nvSpPr>
          <p:cNvPr id="63510" name="矩形 107"/>
          <p:cNvSpPr>
            <a:spLocks noChangeArrowheads="1"/>
          </p:cNvSpPr>
          <p:nvPr/>
        </p:nvSpPr>
        <p:spPr bwMode="auto">
          <a:xfrm>
            <a:off x="7891463" y="377825"/>
            <a:ext cx="1206500" cy="396875"/>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课程资源</a:t>
            </a:r>
          </a:p>
        </p:txBody>
      </p:sp>
    </p:spTree>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Box 4"/>
          <p:cNvSpPr txBox="1">
            <a:spLocks noChangeArrowheads="1"/>
          </p:cNvSpPr>
          <p:nvPr/>
        </p:nvSpPr>
        <p:spPr bwMode="auto">
          <a:xfrm>
            <a:off x="1390650" y="2636838"/>
            <a:ext cx="8066088" cy="3267075"/>
          </a:xfrm>
          <a:prstGeom prst="rect">
            <a:avLst/>
          </a:prstGeom>
          <a:noFill/>
          <a:ln w="9525">
            <a:noFill/>
            <a:miter lim="800000"/>
            <a:headEnd/>
            <a:tailEnd/>
          </a:ln>
        </p:spPr>
        <p:txBody>
          <a:bodyPr lIns="91443" rIns="91443">
            <a:spAutoFit/>
          </a:bodyPr>
          <a:lstStyle/>
          <a:p>
            <a:pPr marL="455613" indent="-455613">
              <a:lnSpc>
                <a:spcPct val="150000"/>
              </a:lnSpc>
            </a:pPr>
            <a:r>
              <a:rPr lang="en-US" altLang="zh-CN" sz="2000">
                <a:solidFill>
                  <a:srgbClr val="262626"/>
                </a:solidFill>
                <a:latin typeface="微软雅黑"/>
                <a:ea typeface="微软雅黑"/>
                <a:cs typeface="微软雅黑"/>
              </a:rPr>
              <a:t>1</a:t>
            </a:r>
            <a:r>
              <a:rPr lang="zh-CN" altLang="en-US" sz="2000">
                <a:solidFill>
                  <a:srgbClr val="262626"/>
                </a:solidFill>
                <a:latin typeface="微软雅黑"/>
                <a:ea typeface="微软雅黑"/>
                <a:cs typeface="微软雅黑"/>
              </a:rPr>
              <a:t>、校级精品课程</a:t>
            </a:r>
            <a:r>
              <a:rPr lang="en-US" altLang="zh-CN" sz="2000">
                <a:solidFill>
                  <a:srgbClr val="262626"/>
                </a:solidFill>
                <a:latin typeface="微软雅黑"/>
                <a:ea typeface="微软雅黑"/>
                <a:cs typeface="微软雅黑"/>
              </a:rPr>
              <a:t>《</a:t>
            </a:r>
            <a:r>
              <a:rPr lang="zh-CN" altLang="en-US" sz="2000">
                <a:solidFill>
                  <a:srgbClr val="262626"/>
                </a:solidFill>
                <a:latin typeface="微软雅黑"/>
                <a:ea typeface="微软雅黑"/>
                <a:cs typeface="微软雅黑"/>
              </a:rPr>
              <a:t>英语</a:t>
            </a:r>
            <a:r>
              <a:rPr lang="en-US" altLang="zh-CN" sz="2000">
                <a:solidFill>
                  <a:srgbClr val="262626"/>
                </a:solidFill>
                <a:latin typeface="微软雅黑"/>
                <a:ea typeface="微软雅黑"/>
                <a:cs typeface="微软雅黑"/>
              </a:rPr>
              <a:t>》</a:t>
            </a:r>
            <a:r>
              <a:rPr lang="zh-CN" altLang="en-US" sz="2000">
                <a:solidFill>
                  <a:srgbClr val="262626"/>
                </a:solidFill>
                <a:latin typeface="微软雅黑"/>
                <a:ea typeface="微软雅黑"/>
                <a:cs typeface="微软雅黑"/>
              </a:rPr>
              <a:t>及其配套资源</a:t>
            </a:r>
          </a:p>
          <a:p>
            <a:pPr marL="455613" indent="-455613">
              <a:lnSpc>
                <a:spcPct val="150000"/>
              </a:lnSpc>
            </a:pPr>
            <a:r>
              <a:rPr lang="en-US" altLang="zh-CN" sz="2000">
                <a:solidFill>
                  <a:srgbClr val="262626"/>
                </a:solidFill>
                <a:latin typeface="微软雅黑"/>
                <a:ea typeface="微软雅黑"/>
                <a:cs typeface="微软雅黑"/>
              </a:rPr>
              <a:t>2</a:t>
            </a:r>
            <a:r>
              <a:rPr lang="zh-CN" altLang="en-US" sz="2000">
                <a:solidFill>
                  <a:srgbClr val="262626"/>
                </a:solidFill>
                <a:latin typeface="微软雅黑"/>
                <a:ea typeface="微软雅黑"/>
                <a:cs typeface="微软雅黑"/>
              </a:rPr>
              <a:t>、</a:t>
            </a:r>
            <a:r>
              <a:rPr lang="en-US" altLang="zh-CN" sz="2000">
                <a:solidFill>
                  <a:srgbClr val="262626"/>
                </a:solidFill>
                <a:latin typeface="微软雅黑"/>
                <a:ea typeface="微软雅黑"/>
                <a:cs typeface="微软雅黑"/>
              </a:rPr>
              <a:t>A</a:t>
            </a:r>
            <a:r>
              <a:rPr lang="zh-CN" altLang="en-US" sz="2000">
                <a:solidFill>
                  <a:srgbClr val="262626"/>
                </a:solidFill>
                <a:latin typeface="微软雅黑"/>
                <a:ea typeface="微软雅黑"/>
                <a:cs typeface="微软雅黑"/>
              </a:rPr>
              <a:t>级试题库</a:t>
            </a:r>
          </a:p>
          <a:p>
            <a:pPr marL="455613" indent="-455613">
              <a:lnSpc>
                <a:spcPct val="150000"/>
              </a:lnSpc>
            </a:pPr>
            <a:r>
              <a:rPr lang="en-US" altLang="zh-CN" sz="2000">
                <a:solidFill>
                  <a:srgbClr val="262626"/>
                </a:solidFill>
                <a:latin typeface="微软雅黑"/>
                <a:ea typeface="微软雅黑"/>
                <a:cs typeface="微软雅黑"/>
              </a:rPr>
              <a:t>3</a:t>
            </a:r>
            <a:r>
              <a:rPr lang="zh-CN" altLang="en-US" sz="2000">
                <a:solidFill>
                  <a:srgbClr val="262626"/>
                </a:solidFill>
                <a:latin typeface="微软雅黑"/>
                <a:ea typeface="微软雅黑"/>
                <a:cs typeface="微软雅黑"/>
              </a:rPr>
              <a:t>、大学英语四级试题库</a:t>
            </a:r>
          </a:p>
          <a:p>
            <a:pPr marL="455613" indent="-455613">
              <a:lnSpc>
                <a:spcPct val="150000"/>
              </a:lnSpc>
            </a:pPr>
            <a:r>
              <a:rPr lang="en-US" altLang="zh-CN" sz="2000">
                <a:solidFill>
                  <a:srgbClr val="262626"/>
                </a:solidFill>
                <a:latin typeface="微软雅黑"/>
                <a:ea typeface="微软雅黑"/>
                <a:cs typeface="微软雅黑"/>
              </a:rPr>
              <a:t>4</a:t>
            </a:r>
            <a:r>
              <a:rPr lang="zh-CN" altLang="en-US" sz="2000">
                <a:solidFill>
                  <a:srgbClr val="262626"/>
                </a:solidFill>
                <a:latin typeface="微软雅黑"/>
                <a:ea typeface="微软雅黑"/>
                <a:cs typeface="微软雅黑"/>
              </a:rPr>
              <a:t>、口语大赛试题库</a:t>
            </a:r>
            <a:endParaRPr lang="en-US" altLang="zh-CN" sz="2000">
              <a:solidFill>
                <a:srgbClr val="262626"/>
              </a:solidFill>
              <a:latin typeface="微软雅黑"/>
              <a:ea typeface="微软雅黑"/>
              <a:cs typeface="微软雅黑"/>
            </a:endParaRPr>
          </a:p>
          <a:p>
            <a:pPr marL="455613" indent="-455613">
              <a:lnSpc>
                <a:spcPct val="150000"/>
              </a:lnSpc>
            </a:pPr>
            <a:r>
              <a:rPr lang="en-US" altLang="zh-CN" sz="2000">
                <a:solidFill>
                  <a:srgbClr val="262626"/>
                </a:solidFill>
                <a:latin typeface="微软雅黑"/>
                <a:ea typeface="微软雅黑"/>
                <a:cs typeface="微软雅黑"/>
              </a:rPr>
              <a:t>5</a:t>
            </a:r>
            <a:r>
              <a:rPr lang="zh-CN" altLang="en-US" sz="2000">
                <a:solidFill>
                  <a:srgbClr val="262626"/>
                </a:solidFill>
                <a:latin typeface="微软雅黑"/>
                <a:ea typeface="微软雅黑"/>
                <a:cs typeface="微软雅黑"/>
              </a:rPr>
              <a:t>、</a:t>
            </a:r>
            <a:r>
              <a:rPr lang="en-US" altLang="zh-CN" sz="2000">
                <a:solidFill>
                  <a:srgbClr val="262626"/>
                </a:solidFill>
                <a:latin typeface="微软雅黑"/>
                <a:ea typeface="微软雅黑"/>
                <a:cs typeface="微软雅黑"/>
              </a:rPr>
              <a:t>《</a:t>
            </a:r>
            <a:r>
              <a:rPr lang="zh-CN" altLang="en-US" sz="2000">
                <a:solidFill>
                  <a:srgbClr val="262626"/>
                </a:solidFill>
                <a:latin typeface="微软雅黑"/>
                <a:ea typeface="微软雅黑"/>
                <a:cs typeface="微软雅黑"/>
              </a:rPr>
              <a:t>新职业英语</a:t>
            </a:r>
            <a:r>
              <a:rPr lang="en-US" altLang="zh-CN" sz="2000">
                <a:solidFill>
                  <a:srgbClr val="262626"/>
                </a:solidFill>
                <a:latin typeface="微软雅黑"/>
                <a:ea typeface="微软雅黑"/>
                <a:cs typeface="微软雅黑"/>
              </a:rPr>
              <a:t>》</a:t>
            </a:r>
            <a:r>
              <a:rPr lang="zh-CN" altLang="en-US" sz="2000">
                <a:solidFill>
                  <a:srgbClr val="262626"/>
                </a:solidFill>
                <a:latin typeface="微软雅黑"/>
                <a:ea typeface="微软雅黑"/>
                <a:cs typeface="微软雅黑"/>
              </a:rPr>
              <a:t>教材配套课件</a:t>
            </a:r>
            <a:endParaRPr lang="en-US" altLang="zh-CN" sz="2000">
              <a:solidFill>
                <a:srgbClr val="262626"/>
              </a:solidFill>
              <a:latin typeface="微软雅黑"/>
              <a:ea typeface="微软雅黑"/>
              <a:cs typeface="微软雅黑"/>
            </a:endParaRPr>
          </a:p>
          <a:p>
            <a:pPr marL="455613" indent="-455613">
              <a:lnSpc>
                <a:spcPct val="150000"/>
              </a:lnSpc>
            </a:pPr>
            <a:r>
              <a:rPr lang="en-US" altLang="zh-CN" sz="2000">
                <a:solidFill>
                  <a:srgbClr val="262626"/>
                </a:solidFill>
                <a:latin typeface="微软雅黑"/>
                <a:ea typeface="微软雅黑"/>
                <a:cs typeface="微软雅黑"/>
              </a:rPr>
              <a:t>6</a:t>
            </a:r>
            <a:r>
              <a:rPr lang="zh-CN" altLang="en-US" sz="2000">
                <a:solidFill>
                  <a:srgbClr val="262626"/>
                </a:solidFill>
                <a:latin typeface="微软雅黑"/>
                <a:ea typeface="微软雅黑"/>
                <a:cs typeface="微软雅黑"/>
              </a:rPr>
              <a:t>、</a:t>
            </a:r>
            <a:r>
              <a:rPr lang="en-US" altLang="zh-CN" sz="2000">
                <a:solidFill>
                  <a:srgbClr val="262626"/>
                </a:solidFill>
                <a:latin typeface="微软雅黑"/>
                <a:ea typeface="微软雅黑"/>
                <a:cs typeface="微软雅黑"/>
              </a:rPr>
              <a:t>《</a:t>
            </a:r>
            <a:r>
              <a:rPr lang="zh-CN" altLang="en-US" sz="2000">
                <a:solidFill>
                  <a:srgbClr val="262626"/>
                </a:solidFill>
                <a:latin typeface="微软雅黑"/>
                <a:ea typeface="微软雅黑"/>
                <a:cs typeface="微软雅黑"/>
              </a:rPr>
              <a:t>知行英语</a:t>
            </a:r>
            <a:r>
              <a:rPr lang="en-US" altLang="zh-CN" sz="2000">
                <a:solidFill>
                  <a:srgbClr val="262626"/>
                </a:solidFill>
                <a:latin typeface="微软雅黑"/>
                <a:ea typeface="微软雅黑"/>
                <a:cs typeface="微软雅黑"/>
              </a:rPr>
              <a:t>》</a:t>
            </a:r>
            <a:r>
              <a:rPr lang="zh-CN" altLang="en-US" sz="2000">
                <a:solidFill>
                  <a:srgbClr val="262626"/>
                </a:solidFill>
                <a:latin typeface="微软雅黑"/>
                <a:ea typeface="微软雅黑"/>
                <a:cs typeface="微软雅黑"/>
              </a:rPr>
              <a:t>教材配套课件、教学设计和部分微课</a:t>
            </a:r>
            <a:endParaRPr lang="en-US" altLang="zh-CN" sz="2000">
              <a:solidFill>
                <a:srgbClr val="262626"/>
              </a:solidFill>
              <a:latin typeface="微软雅黑"/>
              <a:ea typeface="微软雅黑"/>
              <a:cs typeface="微软雅黑"/>
            </a:endParaRPr>
          </a:p>
          <a:p>
            <a:pPr marL="455613" indent="-455613">
              <a:lnSpc>
                <a:spcPct val="150000"/>
              </a:lnSpc>
            </a:pPr>
            <a:r>
              <a:rPr lang="en-US" altLang="zh-CN" sz="2000">
                <a:solidFill>
                  <a:srgbClr val="262626"/>
                </a:solidFill>
                <a:latin typeface="微软雅黑"/>
                <a:ea typeface="微软雅黑"/>
                <a:cs typeface="微软雅黑"/>
              </a:rPr>
              <a:t>7</a:t>
            </a:r>
            <a:r>
              <a:rPr lang="zh-CN" altLang="en-US" sz="2000">
                <a:solidFill>
                  <a:srgbClr val="262626"/>
                </a:solidFill>
                <a:latin typeface="微软雅黑"/>
                <a:ea typeface="微软雅黑"/>
                <a:cs typeface="微软雅黑"/>
              </a:rPr>
              <a:t>、</a:t>
            </a:r>
            <a:r>
              <a:rPr lang="en-US" altLang="zh-CN" sz="2000">
                <a:solidFill>
                  <a:srgbClr val="262626"/>
                </a:solidFill>
                <a:latin typeface="微软雅黑"/>
                <a:ea typeface="微软雅黑"/>
                <a:cs typeface="微软雅黑"/>
              </a:rPr>
              <a:t>《</a:t>
            </a:r>
            <a:r>
              <a:rPr lang="zh-CN" altLang="en-US" sz="2000">
                <a:solidFill>
                  <a:srgbClr val="262626"/>
                </a:solidFill>
                <a:latin typeface="微软雅黑"/>
                <a:ea typeface="微软雅黑"/>
                <a:cs typeface="微软雅黑"/>
              </a:rPr>
              <a:t>新编实用英语</a:t>
            </a:r>
            <a:r>
              <a:rPr lang="en-US" altLang="zh-CN" sz="2000">
                <a:solidFill>
                  <a:srgbClr val="262626"/>
                </a:solidFill>
                <a:latin typeface="微软雅黑"/>
                <a:ea typeface="微软雅黑"/>
                <a:cs typeface="微软雅黑"/>
              </a:rPr>
              <a:t>》</a:t>
            </a:r>
            <a:r>
              <a:rPr lang="zh-CN" altLang="en-US" sz="2000">
                <a:solidFill>
                  <a:srgbClr val="262626"/>
                </a:solidFill>
                <a:latin typeface="微软雅黑"/>
                <a:ea typeface="微软雅黑"/>
                <a:cs typeface="微软雅黑"/>
              </a:rPr>
              <a:t>教材配套课件和部分微课</a:t>
            </a:r>
            <a:endParaRPr lang="en-US" altLang="zh-CN" sz="2000">
              <a:solidFill>
                <a:srgbClr val="262626"/>
              </a:solidFill>
              <a:latin typeface="微软雅黑"/>
              <a:ea typeface="微软雅黑"/>
              <a:cs typeface="微软雅黑"/>
            </a:endParaRPr>
          </a:p>
        </p:txBody>
      </p:sp>
      <p:sp>
        <p:nvSpPr>
          <p:cNvPr id="2" name="矩形 1"/>
          <p:cNvSpPr/>
          <p:nvPr/>
        </p:nvSpPr>
        <p:spPr>
          <a:xfrm>
            <a:off x="693738" y="1503363"/>
            <a:ext cx="5786437" cy="611187"/>
          </a:xfrm>
          <a:prstGeom prst="rect">
            <a:avLst/>
          </a:prstGeom>
        </p:spPr>
        <p:txBody>
          <a:bodyPr wrap="none" lIns="121917" tIns="60958" rIns="121917" bIns="60958">
            <a:spAutoFit/>
          </a:bodyPr>
          <a:lstStyle/>
          <a:p>
            <a:pPr algn="just" eaLnBrk="0" fontAlgn="auto" hangingPunct="0">
              <a:lnSpc>
                <a:spcPct val="150000"/>
              </a:lnSpc>
              <a:spcBef>
                <a:spcPts val="0"/>
              </a:spcBef>
              <a:spcAft>
                <a:spcPts val="0"/>
              </a:spcAft>
              <a:defRPr/>
            </a:pPr>
            <a:r>
              <a:rPr lang="zh-CN" altLang="en-US" sz="2400" b="1" dirty="0">
                <a:solidFill>
                  <a:schemeClr val="tx1">
                    <a:lumMod val="85000"/>
                    <a:lumOff val="15000"/>
                  </a:schemeClr>
                </a:solidFill>
                <a:latin typeface="微软雅黑" pitchFamily="34" charset="-122"/>
                <a:ea typeface="微软雅黑" pitchFamily="34" charset="-122"/>
              </a:rPr>
              <a:t>“十二五”课程规划中已有的课程资源：</a:t>
            </a:r>
            <a:endParaRPr lang="en-US" altLang="zh-CN" sz="2400" b="1" dirty="0">
              <a:solidFill>
                <a:schemeClr val="tx1">
                  <a:lumMod val="85000"/>
                  <a:lumOff val="15000"/>
                </a:schemeClr>
              </a:solidFill>
              <a:latin typeface="微软雅黑" pitchFamily="34" charset="-122"/>
              <a:ea typeface="微软雅黑" pitchFamily="34" charset="-122"/>
            </a:endParaRPr>
          </a:p>
        </p:txBody>
      </p:sp>
      <p:sp>
        <p:nvSpPr>
          <p:cNvPr id="3" name="圆角矩形 2"/>
          <p:cNvSpPr/>
          <p:nvPr/>
        </p:nvSpPr>
        <p:spPr>
          <a:xfrm>
            <a:off x="1008063" y="2633663"/>
            <a:ext cx="9921875" cy="3411537"/>
          </a:xfrm>
          <a:prstGeom prst="roundRect">
            <a:avLst/>
          </a:prstGeom>
          <a:no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spcBef>
                <a:spcPts val="0"/>
              </a:spcBef>
              <a:spcAft>
                <a:spcPts val="0"/>
              </a:spcAft>
              <a:defRPr/>
            </a:pPr>
            <a:endParaRPr lang="zh-CN" altLang="en-US" dirty="0"/>
          </a:p>
        </p:txBody>
      </p:sp>
      <p:grpSp>
        <p:nvGrpSpPr>
          <p:cNvPr id="65540" name="Group 18"/>
          <p:cNvGrpSpPr>
            <a:grpSpLocks/>
          </p:cNvGrpSpPr>
          <p:nvPr/>
        </p:nvGrpSpPr>
        <p:grpSpPr bwMode="auto">
          <a:xfrm>
            <a:off x="1143000" y="311150"/>
            <a:ext cx="6481763" cy="506413"/>
            <a:chOff x="720" y="196"/>
            <a:chExt cx="4083" cy="319"/>
          </a:xfrm>
        </p:grpSpPr>
        <p:sp>
          <p:nvSpPr>
            <p:cNvPr id="65542" name="Title 1"/>
            <p:cNvSpPr txBox="1">
              <a:spLocks/>
            </p:cNvSpPr>
            <p:nvPr/>
          </p:nvSpPr>
          <p:spPr bwMode="auto">
            <a:xfrm>
              <a:off x="720" y="196"/>
              <a:ext cx="1416"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课程建设规划</a:t>
              </a:r>
              <a:endParaRPr lang="en-GB" altLang="zh-CN" sz="2000" b="1">
                <a:solidFill>
                  <a:srgbClr val="404040"/>
                </a:solidFill>
                <a:latin typeface="微软雅黑"/>
                <a:ea typeface="微软雅黑"/>
                <a:cs typeface="Open Sans Light"/>
              </a:endParaRPr>
            </a:p>
          </p:txBody>
        </p:sp>
        <p:sp>
          <p:nvSpPr>
            <p:cNvPr id="65543" name="矩形 101"/>
            <p:cNvSpPr>
              <a:spLocks noChangeArrowheads="1"/>
            </p:cNvSpPr>
            <p:nvPr/>
          </p:nvSpPr>
          <p:spPr bwMode="auto">
            <a:xfrm>
              <a:off x="2058" y="225"/>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课程概况</a:t>
              </a:r>
            </a:p>
          </p:txBody>
        </p:sp>
        <p:sp>
          <p:nvSpPr>
            <p:cNvPr id="65544" name="矩形 102"/>
            <p:cNvSpPr>
              <a:spLocks noChangeArrowheads="1"/>
            </p:cNvSpPr>
            <p:nvPr/>
          </p:nvSpPr>
          <p:spPr bwMode="auto">
            <a:xfrm>
              <a:off x="3029" y="233"/>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师资队伍</a:t>
              </a:r>
            </a:p>
          </p:txBody>
        </p:sp>
        <p:sp>
          <p:nvSpPr>
            <p:cNvPr id="65545" name="矩形 103"/>
            <p:cNvSpPr>
              <a:spLocks noChangeArrowheads="1"/>
            </p:cNvSpPr>
            <p:nvPr/>
          </p:nvSpPr>
          <p:spPr bwMode="auto">
            <a:xfrm>
              <a:off x="4043" y="238"/>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课程标准</a:t>
              </a:r>
            </a:p>
          </p:txBody>
        </p:sp>
      </p:grpSp>
      <p:sp>
        <p:nvSpPr>
          <p:cNvPr id="65541" name="矩形 107"/>
          <p:cNvSpPr>
            <a:spLocks noChangeArrowheads="1"/>
          </p:cNvSpPr>
          <p:nvPr/>
        </p:nvSpPr>
        <p:spPr bwMode="auto">
          <a:xfrm>
            <a:off x="7891463" y="377825"/>
            <a:ext cx="1206500" cy="396875"/>
          </a:xfrm>
          <a:prstGeom prst="rect">
            <a:avLst/>
          </a:prstGeom>
          <a:noFill/>
          <a:ln w="9525">
            <a:noFill/>
            <a:miter lim="800000"/>
            <a:headEnd/>
            <a:tailEnd/>
          </a:ln>
        </p:spPr>
        <p:txBody>
          <a:bodyPr wrap="none">
            <a:spAutoFit/>
          </a:bodyPr>
          <a:lstStyle/>
          <a:p>
            <a:pPr defTabSz="685800"/>
            <a:r>
              <a:rPr lang="zh-CN" altLang="en-US" sz="2000" b="1">
                <a:solidFill>
                  <a:srgbClr val="FF0000"/>
                </a:solidFill>
                <a:latin typeface="微软雅黑"/>
                <a:ea typeface="微软雅黑"/>
                <a:cs typeface="微软雅黑"/>
              </a:rPr>
              <a:t>课程资源</a:t>
            </a:r>
          </a:p>
        </p:txBody>
      </p:sp>
    </p:spTree>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2"/>
          <p:cNvSpPr txBox="1">
            <a:spLocks noChangeArrowheads="1"/>
          </p:cNvSpPr>
          <p:nvPr/>
        </p:nvSpPr>
        <p:spPr bwMode="auto">
          <a:xfrm>
            <a:off x="814388" y="1849438"/>
            <a:ext cx="1471612" cy="1042987"/>
          </a:xfrm>
          <a:prstGeom prst="rect">
            <a:avLst/>
          </a:prstGeom>
          <a:noFill/>
          <a:ln w="9525">
            <a:noFill/>
            <a:miter lim="800000"/>
            <a:headEnd/>
            <a:tailEnd/>
          </a:ln>
        </p:spPr>
        <p:txBody>
          <a:bodyPr lIns="0" tIns="0" rIns="0" bIns="0">
            <a:spAutoFit/>
          </a:bodyPr>
          <a:lstStyle/>
          <a:p>
            <a:pPr algn="ctr">
              <a:lnSpc>
                <a:spcPct val="150000"/>
              </a:lnSpc>
            </a:pPr>
            <a:r>
              <a:rPr lang="zh-CN" altLang="en-US" sz="2400" b="1">
                <a:latin typeface="微软雅黑"/>
                <a:ea typeface="微软雅黑"/>
                <a:cs typeface="微软雅黑"/>
              </a:rPr>
              <a:t>课程资源</a:t>
            </a:r>
            <a:r>
              <a:rPr lang="zh-CN" altLang="en-US" sz="2400" b="1">
                <a:solidFill>
                  <a:srgbClr val="FF0000"/>
                </a:solidFill>
                <a:latin typeface="微软雅黑"/>
                <a:ea typeface="微软雅黑"/>
                <a:cs typeface="微软雅黑"/>
              </a:rPr>
              <a:t>建设规划</a:t>
            </a:r>
          </a:p>
        </p:txBody>
      </p:sp>
      <p:graphicFrame>
        <p:nvGraphicFramePr>
          <p:cNvPr id="94252" name="Group 44"/>
          <p:cNvGraphicFramePr>
            <a:graphicFrameLocks noGrp="1"/>
          </p:cNvGraphicFramePr>
          <p:nvPr/>
        </p:nvGraphicFramePr>
        <p:xfrm>
          <a:off x="623888" y="3556000"/>
          <a:ext cx="11068050" cy="3216275"/>
        </p:xfrm>
        <a:graphic>
          <a:graphicData uri="http://schemas.openxmlformats.org/drawingml/2006/table">
            <a:tbl>
              <a:tblPr/>
              <a:tblGrid>
                <a:gridCol w="1439862"/>
                <a:gridCol w="2876550"/>
                <a:gridCol w="3751263"/>
                <a:gridCol w="3000375"/>
              </a:tblGrid>
              <a:tr h="473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FFFF"/>
                          </a:solidFill>
                          <a:effectLst/>
                          <a:latin typeface="Calibri" pitchFamily="34" charset="0"/>
                          <a:ea typeface="宋体" charset="-122"/>
                        </a:rPr>
                        <a:t>年份</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FFFF"/>
                          </a:solidFill>
                          <a:effectLst/>
                          <a:latin typeface="Calibri" pitchFamily="34" charset="0"/>
                          <a:ea typeface="宋体" charset="-122"/>
                        </a:rPr>
                        <a:t>2016-2017</a:t>
                      </a:r>
                      <a:r>
                        <a:rPr kumimoji="0" lang="zh-CN" altLang="en-US" sz="2400" b="1" i="0" u="none" strike="noStrike" cap="none" normalizeH="0" baseline="0" smtClean="0">
                          <a:ln>
                            <a:noFill/>
                          </a:ln>
                          <a:solidFill>
                            <a:srgbClr val="FFFFFF"/>
                          </a:solidFill>
                          <a:effectLst/>
                          <a:latin typeface="Calibri" pitchFamily="34" charset="0"/>
                          <a:ea typeface="宋体" charset="-122"/>
                        </a:rPr>
                        <a:t>年</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FFFF"/>
                          </a:solidFill>
                          <a:effectLst/>
                          <a:latin typeface="Calibri" pitchFamily="34" charset="0"/>
                          <a:ea typeface="宋体" charset="-122"/>
                        </a:rPr>
                        <a:t>2018-2019</a:t>
                      </a:r>
                      <a:r>
                        <a:rPr kumimoji="0" lang="zh-CN" altLang="en-US" sz="2400" b="1" i="0" u="none" strike="noStrike" cap="none" normalizeH="0" baseline="0" smtClean="0">
                          <a:ln>
                            <a:noFill/>
                          </a:ln>
                          <a:solidFill>
                            <a:srgbClr val="FFFFFF"/>
                          </a:solidFill>
                          <a:effectLst/>
                          <a:latin typeface="Calibri" pitchFamily="34" charset="0"/>
                          <a:ea typeface="宋体" charset="-122"/>
                        </a:rPr>
                        <a:t>年</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FFFF"/>
                          </a:solidFill>
                          <a:effectLst/>
                          <a:latin typeface="Calibri" pitchFamily="34" charset="0"/>
                          <a:ea typeface="宋体" charset="-122"/>
                        </a:rPr>
                        <a:t>2019-2020</a:t>
                      </a:r>
                      <a:r>
                        <a:rPr kumimoji="0" lang="zh-CN" altLang="en-US" sz="2400" b="1" i="0" u="none" strike="noStrike" cap="none" normalizeH="0" baseline="0" smtClean="0">
                          <a:ln>
                            <a:noFill/>
                          </a:ln>
                          <a:solidFill>
                            <a:srgbClr val="FFFFFF"/>
                          </a:solidFill>
                          <a:effectLst/>
                          <a:latin typeface="Calibri" pitchFamily="34" charset="0"/>
                          <a:ea typeface="宋体" charset="-122"/>
                        </a:rPr>
                        <a:t>年</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255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000000"/>
                          </a:solidFill>
                          <a:effectLst/>
                          <a:latin typeface="Calibri" pitchFamily="34" charset="0"/>
                          <a:ea typeface="宋体" charset="-122"/>
                        </a:rPr>
                        <a:t>计划</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000000"/>
                          </a:solidFill>
                          <a:effectLst/>
                          <a:latin typeface="Calibri" pitchFamily="34" charset="0"/>
                          <a:ea typeface="宋体" charset="-122"/>
                        </a:rPr>
                        <a:t>进程</a:t>
                      </a:r>
                      <a:endParaRPr kumimoji="0" lang="en-US" altLang="zh-CN" sz="2400" b="1" i="0" u="none" strike="noStrike" cap="none" normalizeH="0" baseline="0" smtClean="0">
                        <a:ln>
                          <a:noFill/>
                        </a:ln>
                        <a:solidFill>
                          <a:srgbClr val="000000"/>
                        </a:solidFill>
                        <a:effectLst/>
                        <a:latin typeface="Calibri" pitchFamily="34" charset="0"/>
                        <a:ea typeface="宋体" charset="-122"/>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CN" altLang="en-US" sz="1900" b="0" i="0" u="none" strike="noStrike" cap="none" normalizeH="0" baseline="0" smtClean="0">
                          <a:ln>
                            <a:noFill/>
                          </a:ln>
                          <a:solidFill>
                            <a:srgbClr val="000000"/>
                          </a:solidFill>
                          <a:effectLst/>
                          <a:latin typeface="Calibri" pitchFamily="34" charset="0"/>
                          <a:ea typeface="宋体" charset="-122"/>
                        </a:rPr>
                        <a:t>继续选用国家规划教材；</a:t>
                      </a:r>
                      <a:endParaRPr kumimoji="0" lang="en-US" altLang="zh-CN" sz="1900" b="0" i="0" u="none" strike="noStrike" cap="none" normalizeH="0" baseline="0" smtClean="0">
                        <a:ln>
                          <a:noFill/>
                        </a:ln>
                        <a:solidFill>
                          <a:srgbClr val="000000"/>
                        </a:solidFill>
                        <a:effectLst/>
                        <a:latin typeface="Calibri" pitchFamily="34" charset="0"/>
                        <a:ea typeface="宋体"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zh-CN" altLang="en-US" sz="1900" b="0" i="0" u="none" strike="noStrike" cap="none" normalizeH="0" baseline="0" smtClean="0">
                          <a:ln>
                            <a:noFill/>
                          </a:ln>
                          <a:solidFill>
                            <a:srgbClr val="000000"/>
                          </a:solidFill>
                          <a:effectLst/>
                          <a:latin typeface="Calibri" pitchFamily="34" charset="0"/>
                          <a:ea typeface="宋体" charset="-122"/>
                        </a:rPr>
                        <a:t>基础模块使用校级精品课程资源；</a:t>
                      </a:r>
                      <a:endParaRPr kumimoji="0" lang="en-US" altLang="zh-CN" sz="1900" b="0" i="0" u="none" strike="noStrike" cap="none" normalizeH="0" baseline="0" smtClean="0">
                        <a:ln>
                          <a:noFill/>
                        </a:ln>
                        <a:solidFill>
                          <a:srgbClr val="000000"/>
                        </a:solidFill>
                        <a:effectLst/>
                        <a:latin typeface="Calibri" pitchFamily="34" charset="0"/>
                        <a:ea typeface="宋体"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zh-CN" altLang="en-US" sz="1900" b="0" i="0" u="none" strike="noStrike" cap="none" normalizeH="0" baseline="0" smtClean="0">
                          <a:ln>
                            <a:noFill/>
                          </a:ln>
                          <a:solidFill>
                            <a:srgbClr val="000000"/>
                          </a:solidFill>
                          <a:effectLst/>
                          <a:latin typeface="Calibri" pitchFamily="34" charset="0"/>
                          <a:ea typeface="宋体" charset="-122"/>
                        </a:rPr>
                        <a:t>按专业大类调研课程内容</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CN" altLang="en-US" sz="1900" b="0" i="0" u="none" strike="noStrike" cap="none" normalizeH="0" baseline="0" smtClean="0">
                          <a:ln>
                            <a:noFill/>
                          </a:ln>
                          <a:solidFill>
                            <a:srgbClr val="000000"/>
                          </a:solidFill>
                          <a:effectLst/>
                          <a:latin typeface="Calibri" pitchFamily="34" charset="0"/>
                          <a:ea typeface="宋体" charset="-122"/>
                        </a:rPr>
                        <a:t>完成职业模块和拓展模块教材框架；</a:t>
                      </a:r>
                      <a:endParaRPr kumimoji="0" lang="en-US" altLang="zh-CN" sz="1900" b="0" i="0" u="none" strike="noStrike" cap="none" normalizeH="0" baseline="0" smtClean="0">
                        <a:ln>
                          <a:noFill/>
                        </a:ln>
                        <a:solidFill>
                          <a:srgbClr val="000000"/>
                        </a:solidFill>
                        <a:effectLst/>
                        <a:latin typeface="Calibri" pitchFamily="34" charset="0"/>
                        <a:ea typeface="宋体"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zh-CN" altLang="en-US" sz="1900" b="0" i="0" u="none" strike="noStrike" cap="none" normalizeH="0" baseline="0" smtClean="0">
                          <a:ln>
                            <a:noFill/>
                          </a:ln>
                          <a:solidFill>
                            <a:srgbClr val="000000"/>
                          </a:solidFill>
                          <a:effectLst/>
                          <a:latin typeface="Calibri" pitchFamily="34" charset="0"/>
                          <a:ea typeface="宋体" charset="-122"/>
                        </a:rPr>
                        <a:t>初步进行微课教学设计；</a:t>
                      </a:r>
                      <a:endParaRPr kumimoji="0" lang="en-US" altLang="zh-CN" sz="1900" b="0" i="0" u="none" strike="noStrike" cap="none" normalizeH="0" baseline="0" smtClean="0">
                        <a:ln>
                          <a:noFill/>
                        </a:ln>
                        <a:solidFill>
                          <a:srgbClr val="000000"/>
                        </a:solidFill>
                        <a:effectLst/>
                        <a:latin typeface="Calibri" pitchFamily="34" charset="0"/>
                        <a:ea typeface="宋体"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zh-CN" altLang="en-US" sz="1900" b="0" i="0" u="none" strike="noStrike" cap="none" normalizeH="0" baseline="0" smtClean="0">
                          <a:ln>
                            <a:noFill/>
                          </a:ln>
                          <a:solidFill>
                            <a:srgbClr val="000000"/>
                          </a:solidFill>
                          <a:effectLst/>
                          <a:latin typeface="Calibri" pitchFamily="34" charset="0"/>
                          <a:ea typeface="宋体" charset="-122"/>
                        </a:rPr>
                        <a:t>搜集教学资源；</a:t>
                      </a:r>
                    </a:p>
                    <a:p>
                      <a:pPr marL="0" marR="0" lvl="0" indent="0" algn="l" defTabSz="914400" rtl="0" eaLnBrk="1" fontAlgn="base" latinLnBrk="0" hangingPunct="1">
                        <a:lnSpc>
                          <a:spcPct val="150000"/>
                        </a:lnSpc>
                        <a:spcBef>
                          <a:spcPct val="0"/>
                        </a:spcBef>
                        <a:spcAft>
                          <a:spcPct val="0"/>
                        </a:spcAft>
                        <a:buClrTx/>
                        <a:buSzTx/>
                        <a:buFontTx/>
                        <a:buNone/>
                        <a:tabLst/>
                      </a:pPr>
                      <a:r>
                        <a:rPr kumimoji="0" lang="zh-CN" altLang="en-US" sz="1900" b="0" i="0" u="none" strike="noStrike" cap="none" normalizeH="0" baseline="0" smtClean="0">
                          <a:ln>
                            <a:noFill/>
                          </a:ln>
                          <a:solidFill>
                            <a:srgbClr val="000000"/>
                          </a:solidFill>
                          <a:effectLst/>
                          <a:latin typeface="Calibri" pitchFamily="34" charset="0"/>
                          <a:ea typeface="宋体" charset="-122"/>
                        </a:rPr>
                        <a:t>建设在线开放课程</a:t>
                      </a:r>
                    </a:p>
                    <a:p>
                      <a:pPr marL="0" marR="0" lvl="0" indent="0" algn="l" defTabSz="914400" rtl="0" eaLnBrk="1" fontAlgn="base" latinLnBrk="0" hangingPunct="1">
                        <a:lnSpc>
                          <a:spcPct val="150000"/>
                        </a:lnSpc>
                        <a:spcBef>
                          <a:spcPct val="0"/>
                        </a:spcBef>
                        <a:spcAft>
                          <a:spcPct val="0"/>
                        </a:spcAft>
                        <a:buClrTx/>
                        <a:buSzTx/>
                        <a:buFontTx/>
                        <a:buNone/>
                        <a:tabLst/>
                      </a:pPr>
                      <a:r>
                        <a:rPr kumimoji="0" lang="zh-CN" altLang="en-US" sz="1900" b="0" i="0" u="none" strike="noStrike" cap="none" normalizeH="0" baseline="0" smtClean="0">
                          <a:ln>
                            <a:noFill/>
                          </a:ln>
                          <a:solidFill>
                            <a:srgbClr val="000000"/>
                          </a:solidFill>
                          <a:effectLst/>
                          <a:latin typeface="Calibri" pitchFamily="34" charset="0"/>
                          <a:ea typeface="宋体" charset="-122"/>
                        </a:rPr>
                        <a:t>评估在线课程平台</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en-US" altLang="zh-CN" sz="1900" b="0" i="0" u="none" strike="noStrike" cap="none" normalizeH="0" baseline="0" smtClean="0">
                        <a:ln>
                          <a:noFill/>
                        </a:ln>
                        <a:solidFill>
                          <a:srgbClr val="000000"/>
                        </a:solidFill>
                        <a:effectLst/>
                        <a:latin typeface="Calibri" pitchFamily="34" charset="0"/>
                        <a:ea typeface="宋体"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zh-CN" altLang="en-US" sz="1900" b="0" i="0" u="none" strike="noStrike" cap="none" normalizeH="0" baseline="0" smtClean="0">
                          <a:ln>
                            <a:noFill/>
                          </a:ln>
                          <a:solidFill>
                            <a:srgbClr val="000000"/>
                          </a:solidFill>
                          <a:effectLst/>
                          <a:latin typeface="Calibri" pitchFamily="34" charset="0"/>
                          <a:ea typeface="宋体" charset="-122"/>
                        </a:rPr>
                        <a:t>完善微课制作；</a:t>
                      </a:r>
                      <a:endParaRPr kumimoji="0" lang="en-US" altLang="zh-CN" sz="1900" b="0" i="0" u="none" strike="noStrike" cap="none" normalizeH="0" baseline="0" smtClean="0">
                        <a:ln>
                          <a:noFill/>
                        </a:ln>
                        <a:solidFill>
                          <a:srgbClr val="000000"/>
                        </a:solidFill>
                        <a:effectLst/>
                        <a:latin typeface="Calibri" pitchFamily="34" charset="0"/>
                        <a:ea typeface="宋体"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zh-CN" altLang="en-US" sz="1900" b="0" i="0" u="none" strike="noStrike" cap="none" normalizeH="0" baseline="0" smtClean="0">
                          <a:ln>
                            <a:noFill/>
                          </a:ln>
                          <a:solidFill>
                            <a:srgbClr val="000000"/>
                          </a:solidFill>
                          <a:effectLst/>
                          <a:latin typeface="Calibri" pitchFamily="34" charset="0"/>
                          <a:ea typeface="宋体" charset="-122"/>
                        </a:rPr>
                        <a:t>完善在线开放课程；</a:t>
                      </a:r>
                      <a:endParaRPr kumimoji="0" lang="en-US" altLang="zh-CN" sz="1900" b="0" i="0" u="none" strike="noStrike" cap="none" normalizeH="0" baseline="0" smtClean="0">
                        <a:ln>
                          <a:noFill/>
                        </a:ln>
                        <a:solidFill>
                          <a:srgbClr val="000000"/>
                        </a:solidFill>
                        <a:effectLst/>
                        <a:latin typeface="Calibri" pitchFamily="34" charset="0"/>
                        <a:ea typeface="宋体"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zh-CN" altLang="en-US" sz="1900" b="0" i="0" u="none" strike="noStrike" cap="none" normalizeH="0" baseline="0" smtClean="0">
                          <a:ln>
                            <a:noFill/>
                          </a:ln>
                          <a:solidFill>
                            <a:srgbClr val="000000"/>
                          </a:solidFill>
                          <a:effectLst/>
                          <a:latin typeface="Calibri" pitchFamily="34" charset="0"/>
                          <a:ea typeface="宋体" charset="-122"/>
                        </a:rPr>
                        <a:t>申报省级国家级精品课程</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r>
            </a:tbl>
          </a:graphicData>
        </a:graphic>
      </p:graphicFrame>
      <p:sp>
        <p:nvSpPr>
          <p:cNvPr id="67603" name="矩形 28"/>
          <p:cNvSpPr>
            <a:spLocks noChangeArrowheads="1"/>
          </p:cNvSpPr>
          <p:nvPr/>
        </p:nvSpPr>
        <p:spPr bwMode="auto">
          <a:xfrm>
            <a:off x="2927350" y="933450"/>
            <a:ext cx="8101013" cy="2311400"/>
          </a:xfrm>
          <a:prstGeom prst="rect">
            <a:avLst/>
          </a:prstGeom>
          <a:noFill/>
          <a:ln w="9525">
            <a:noFill/>
            <a:miter lim="800000"/>
            <a:headEnd/>
            <a:tailEnd/>
          </a:ln>
        </p:spPr>
        <p:txBody>
          <a:bodyPr lIns="121917" tIns="60958" rIns="121917" bIns="60958">
            <a:spAutoFit/>
          </a:bodyPr>
          <a:lstStyle/>
          <a:p>
            <a:pPr lvl="2">
              <a:lnSpc>
                <a:spcPct val="150000"/>
              </a:lnSpc>
            </a:pPr>
            <a:r>
              <a:rPr lang="zh-CN" altLang="en-US" sz="2400">
                <a:solidFill>
                  <a:srgbClr val="FF0000"/>
                </a:solidFill>
                <a:latin typeface="微软雅黑"/>
                <a:ea typeface="微软雅黑"/>
                <a:cs typeface="微软雅黑"/>
              </a:rPr>
              <a:t>选用国家规划教材</a:t>
            </a:r>
            <a:endParaRPr lang="en-US" altLang="zh-CN" sz="2400">
              <a:solidFill>
                <a:srgbClr val="FF0000"/>
              </a:solidFill>
              <a:latin typeface="微软雅黑"/>
              <a:ea typeface="微软雅黑"/>
              <a:cs typeface="微软雅黑"/>
            </a:endParaRPr>
          </a:p>
          <a:p>
            <a:pPr lvl="2">
              <a:lnSpc>
                <a:spcPct val="150000"/>
              </a:lnSpc>
            </a:pPr>
            <a:r>
              <a:rPr lang="zh-CN" altLang="en-US" sz="2400">
                <a:solidFill>
                  <a:srgbClr val="FF0000"/>
                </a:solidFill>
                <a:latin typeface="微软雅黑"/>
                <a:ea typeface="微软雅黑"/>
                <a:cs typeface="微软雅黑"/>
              </a:rPr>
              <a:t>优化教学设计</a:t>
            </a:r>
          </a:p>
          <a:p>
            <a:pPr lvl="2">
              <a:lnSpc>
                <a:spcPct val="150000"/>
              </a:lnSpc>
            </a:pPr>
            <a:r>
              <a:rPr lang="zh-CN" altLang="en-US" sz="2400">
                <a:solidFill>
                  <a:srgbClr val="FF0000"/>
                </a:solidFill>
                <a:latin typeface="微软雅黑"/>
                <a:ea typeface="微软雅黑"/>
                <a:cs typeface="微软雅黑"/>
              </a:rPr>
              <a:t>制作优质课件与微课</a:t>
            </a:r>
          </a:p>
          <a:p>
            <a:pPr lvl="2">
              <a:lnSpc>
                <a:spcPct val="150000"/>
              </a:lnSpc>
            </a:pPr>
            <a:r>
              <a:rPr lang="zh-CN" altLang="en-US" sz="2400">
                <a:solidFill>
                  <a:srgbClr val="FF0000"/>
                </a:solidFill>
                <a:latin typeface="微软雅黑"/>
                <a:ea typeface="微软雅黑"/>
                <a:cs typeface="微软雅黑"/>
              </a:rPr>
              <a:t>建设并完善在线开放课程</a:t>
            </a:r>
          </a:p>
        </p:txBody>
      </p:sp>
      <p:sp>
        <p:nvSpPr>
          <p:cNvPr id="2" name="圆角矩形 1"/>
          <p:cNvSpPr/>
          <p:nvPr/>
        </p:nvSpPr>
        <p:spPr>
          <a:xfrm>
            <a:off x="2927350" y="933450"/>
            <a:ext cx="8064500" cy="2379663"/>
          </a:xfrm>
          <a:prstGeom prst="roundRect">
            <a:avLst/>
          </a:prstGeom>
          <a:noFill/>
          <a:ln>
            <a:solidFill>
              <a:srgbClr val="F796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spcBef>
                <a:spcPts val="0"/>
              </a:spcBef>
              <a:spcAft>
                <a:spcPts val="0"/>
              </a:spcAft>
              <a:defRPr/>
            </a:pPr>
            <a:endParaRPr lang="zh-CN" altLang="en-US" dirty="0"/>
          </a:p>
        </p:txBody>
      </p:sp>
      <p:grpSp>
        <p:nvGrpSpPr>
          <p:cNvPr id="67605" name="Group 35"/>
          <p:cNvGrpSpPr>
            <a:grpSpLocks/>
          </p:cNvGrpSpPr>
          <p:nvPr/>
        </p:nvGrpSpPr>
        <p:grpSpPr bwMode="auto">
          <a:xfrm>
            <a:off x="1143000" y="311150"/>
            <a:ext cx="6481763" cy="506413"/>
            <a:chOff x="720" y="196"/>
            <a:chExt cx="4083" cy="319"/>
          </a:xfrm>
        </p:grpSpPr>
        <p:sp>
          <p:nvSpPr>
            <p:cNvPr id="67607" name="Title 1"/>
            <p:cNvSpPr txBox="1">
              <a:spLocks/>
            </p:cNvSpPr>
            <p:nvPr/>
          </p:nvSpPr>
          <p:spPr bwMode="auto">
            <a:xfrm>
              <a:off x="720" y="196"/>
              <a:ext cx="1416"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课程建设规划</a:t>
              </a:r>
              <a:endParaRPr lang="en-GB" altLang="zh-CN" sz="2000" b="1">
                <a:solidFill>
                  <a:srgbClr val="404040"/>
                </a:solidFill>
                <a:latin typeface="微软雅黑"/>
                <a:ea typeface="微软雅黑"/>
                <a:cs typeface="Open Sans Light"/>
              </a:endParaRPr>
            </a:p>
          </p:txBody>
        </p:sp>
        <p:sp>
          <p:nvSpPr>
            <p:cNvPr id="67608" name="矩形 101"/>
            <p:cNvSpPr>
              <a:spLocks noChangeArrowheads="1"/>
            </p:cNvSpPr>
            <p:nvPr/>
          </p:nvSpPr>
          <p:spPr bwMode="auto">
            <a:xfrm>
              <a:off x="2058" y="225"/>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课程概况</a:t>
              </a:r>
            </a:p>
          </p:txBody>
        </p:sp>
        <p:sp>
          <p:nvSpPr>
            <p:cNvPr id="67609" name="矩形 102"/>
            <p:cNvSpPr>
              <a:spLocks noChangeArrowheads="1"/>
            </p:cNvSpPr>
            <p:nvPr/>
          </p:nvSpPr>
          <p:spPr bwMode="auto">
            <a:xfrm>
              <a:off x="3029" y="233"/>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师资队伍</a:t>
              </a:r>
            </a:p>
          </p:txBody>
        </p:sp>
        <p:sp>
          <p:nvSpPr>
            <p:cNvPr id="67610" name="矩形 103"/>
            <p:cNvSpPr>
              <a:spLocks noChangeArrowheads="1"/>
            </p:cNvSpPr>
            <p:nvPr/>
          </p:nvSpPr>
          <p:spPr bwMode="auto">
            <a:xfrm>
              <a:off x="4043" y="238"/>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课程标准</a:t>
              </a:r>
            </a:p>
          </p:txBody>
        </p:sp>
      </p:grpSp>
      <p:sp>
        <p:nvSpPr>
          <p:cNvPr id="67606" name="矩形 107"/>
          <p:cNvSpPr>
            <a:spLocks noChangeArrowheads="1"/>
          </p:cNvSpPr>
          <p:nvPr/>
        </p:nvSpPr>
        <p:spPr bwMode="auto">
          <a:xfrm>
            <a:off x="7891463" y="377825"/>
            <a:ext cx="1206500" cy="396875"/>
          </a:xfrm>
          <a:prstGeom prst="rect">
            <a:avLst/>
          </a:prstGeom>
          <a:noFill/>
          <a:ln w="9525">
            <a:noFill/>
            <a:miter lim="800000"/>
            <a:headEnd/>
            <a:tailEnd/>
          </a:ln>
        </p:spPr>
        <p:txBody>
          <a:bodyPr wrap="none">
            <a:spAutoFit/>
          </a:bodyPr>
          <a:lstStyle/>
          <a:p>
            <a:pPr defTabSz="685800"/>
            <a:r>
              <a:rPr lang="zh-CN" altLang="en-US" sz="2000" b="1">
                <a:solidFill>
                  <a:srgbClr val="FF0000"/>
                </a:solidFill>
                <a:latin typeface="微软雅黑"/>
                <a:ea typeface="微软雅黑"/>
                <a:cs typeface="微软雅黑"/>
              </a:rPr>
              <a:t>课程资源</a:t>
            </a:r>
          </a:p>
        </p:txBody>
      </p:sp>
    </p:spTree>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2"/>
          <p:cNvPicPr>
            <a:picLocks noChangeAspect="1" noChangeArrowheads="1"/>
          </p:cNvPicPr>
          <p:nvPr/>
        </p:nvPicPr>
        <p:blipFill>
          <a:blip r:embed="rId3"/>
          <a:srcRect/>
          <a:stretch>
            <a:fillRect/>
          </a:stretch>
        </p:blipFill>
        <p:spPr bwMode="auto">
          <a:xfrm>
            <a:off x="2351088" y="1220788"/>
            <a:ext cx="5472112" cy="958850"/>
          </a:xfrm>
          <a:prstGeom prst="rect">
            <a:avLst/>
          </a:prstGeom>
          <a:noFill/>
          <a:ln w="9525">
            <a:noFill/>
            <a:miter lim="800000"/>
            <a:headEnd/>
            <a:tailEnd/>
          </a:ln>
        </p:spPr>
      </p:pic>
      <p:sp>
        <p:nvSpPr>
          <p:cNvPr id="69634" name="TextBox 2"/>
          <p:cNvSpPr txBox="1">
            <a:spLocks noChangeArrowheads="1"/>
          </p:cNvSpPr>
          <p:nvPr/>
        </p:nvSpPr>
        <p:spPr bwMode="auto">
          <a:xfrm>
            <a:off x="757238" y="1320800"/>
            <a:ext cx="1758950" cy="868363"/>
          </a:xfrm>
          <a:prstGeom prst="rect">
            <a:avLst/>
          </a:prstGeom>
          <a:noFill/>
          <a:ln w="9525">
            <a:noFill/>
            <a:miter lim="800000"/>
            <a:headEnd/>
            <a:tailEnd/>
          </a:ln>
        </p:spPr>
        <p:txBody>
          <a:bodyPr lIns="0" tIns="0" rIns="0" bIns="0">
            <a:spAutoFit/>
          </a:bodyPr>
          <a:lstStyle/>
          <a:p>
            <a:pPr algn="ctr">
              <a:lnSpc>
                <a:spcPct val="150000"/>
              </a:lnSpc>
            </a:pPr>
            <a:r>
              <a:rPr lang="zh-CN" altLang="en-US" sz="2000" b="1">
                <a:latin typeface="微软雅黑"/>
                <a:ea typeface="微软雅黑"/>
                <a:cs typeface="微软雅黑"/>
              </a:rPr>
              <a:t>课程资源</a:t>
            </a:r>
            <a:endParaRPr lang="en-US" altLang="zh-CN" sz="2000" b="1">
              <a:latin typeface="微软雅黑"/>
              <a:ea typeface="微软雅黑"/>
              <a:cs typeface="微软雅黑"/>
            </a:endParaRPr>
          </a:p>
          <a:p>
            <a:pPr algn="ctr">
              <a:lnSpc>
                <a:spcPct val="150000"/>
              </a:lnSpc>
            </a:pPr>
            <a:r>
              <a:rPr lang="zh-CN" altLang="en-US" sz="2000" b="1">
                <a:solidFill>
                  <a:srgbClr val="005DA2"/>
                </a:solidFill>
                <a:latin typeface="微软雅黑"/>
                <a:ea typeface="微软雅黑"/>
                <a:cs typeface="微软雅黑"/>
              </a:rPr>
              <a:t>建设现状</a:t>
            </a:r>
          </a:p>
        </p:txBody>
      </p:sp>
      <p:sp>
        <p:nvSpPr>
          <p:cNvPr id="69635" name="TextBox 4"/>
          <p:cNvSpPr txBox="1">
            <a:spLocks noChangeArrowheads="1"/>
          </p:cNvSpPr>
          <p:nvPr/>
        </p:nvSpPr>
        <p:spPr bwMode="auto">
          <a:xfrm>
            <a:off x="7920038" y="5605463"/>
            <a:ext cx="4127500" cy="922337"/>
          </a:xfrm>
          <a:prstGeom prst="rect">
            <a:avLst/>
          </a:prstGeom>
          <a:noFill/>
          <a:ln w="9525">
            <a:noFill/>
            <a:miter lim="800000"/>
            <a:headEnd/>
            <a:tailEnd/>
          </a:ln>
        </p:spPr>
        <p:txBody>
          <a:bodyPr lIns="91443" rIns="91443">
            <a:spAutoFit/>
          </a:bodyPr>
          <a:lstStyle/>
          <a:p>
            <a:pPr algn="just" eaLnBrk="0" hangingPunct="0">
              <a:lnSpc>
                <a:spcPct val="150000"/>
              </a:lnSpc>
            </a:pPr>
            <a:r>
              <a:rPr lang="zh-CN" altLang="en-US" b="1">
                <a:solidFill>
                  <a:srgbClr val="FF0000"/>
                </a:solidFill>
                <a:latin typeface="微软雅黑"/>
                <a:ea typeface="微软雅黑"/>
                <a:cs typeface="微软雅黑"/>
              </a:rPr>
              <a:t>微课：</a:t>
            </a:r>
            <a:r>
              <a:rPr lang="en-US" altLang="zh-CN" b="1">
                <a:solidFill>
                  <a:srgbClr val="FF0000"/>
                </a:solidFill>
                <a:latin typeface="微软雅黑"/>
                <a:ea typeface="微软雅黑"/>
                <a:cs typeface="微软雅黑"/>
              </a:rPr>
              <a:t>48</a:t>
            </a:r>
            <a:r>
              <a:rPr lang="zh-CN" altLang="en-US" b="1">
                <a:solidFill>
                  <a:srgbClr val="FF0000"/>
                </a:solidFill>
                <a:latin typeface="微软雅黑"/>
                <a:ea typeface="微软雅黑"/>
                <a:cs typeface="微软雅黑"/>
              </a:rPr>
              <a:t>个；课件：</a:t>
            </a:r>
            <a:r>
              <a:rPr lang="en-US" altLang="zh-CN" b="1">
                <a:solidFill>
                  <a:srgbClr val="FF0000"/>
                </a:solidFill>
                <a:latin typeface="微软雅黑"/>
                <a:ea typeface="微软雅黑"/>
                <a:cs typeface="微软雅黑"/>
              </a:rPr>
              <a:t>48</a:t>
            </a:r>
            <a:r>
              <a:rPr lang="zh-CN" altLang="en-US" b="1">
                <a:solidFill>
                  <a:srgbClr val="FF0000"/>
                </a:solidFill>
                <a:latin typeface="微软雅黑"/>
                <a:ea typeface="微软雅黑"/>
                <a:cs typeface="微软雅黑"/>
              </a:rPr>
              <a:t>个</a:t>
            </a:r>
          </a:p>
          <a:p>
            <a:pPr algn="just" eaLnBrk="0" hangingPunct="0">
              <a:lnSpc>
                <a:spcPct val="150000"/>
              </a:lnSpc>
            </a:pPr>
            <a:r>
              <a:rPr lang="zh-CN" altLang="en-US" b="1">
                <a:solidFill>
                  <a:srgbClr val="FF0000"/>
                </a:solidFill>
                <a:latin typeface="微软雅黑"/>
                <a:ea typeface="微软雅黑"/>
                <a:cs typeface="微软雅黑"/>
              </a:rPr>
              <a:t>视频音频：</a:t>
            </a:r>
            <a:r>
              <a:rPr lang="en-US" altLang="zh-CN" b="1">
                <a:solidFill>
                  <a:srgbClr val="FF0000"/>
                </a:solidFill>
                <a:latin typeface="微软雅黑"/>
                <a:ea typeface="微软雅黑"/>
                <a:cs typeface="微软雅黑"/>
              </a:rPr>
              <a:t>36</a:t>
            </a:r>
            <a:r>
              <a:rPr lang="zh-CN" altLang="en-US" b="1">
                <a:solidFill>
                  <a:srgbClr val="FF0000"/>
                </a:solidFill>
                <a:latin typeface="微软雅黑"/>
                <a:ea typeface="微软雅黑"/>
                <a:cs typeface="微软雅黑"/>
              </a:rPr>
              <a:t>个</a:t>
            </a:r>
          </a:p>
        </p:txBody>
      </p:sp>
      <p:pic>
        <p:nvPicPr>
          <p:cNvPr id="69636" name="Picture 19"/>
          <p:cNvPicPr>
            <a:picLocks noChangeAspect="1" noChangeArrowheads="1"/>
          </p:cNvPicPr>
          <p:nvPr/>
        </p:nvPicPr>
        <p:blipFill>
          <a:blip r:embed="rId4"/>
          <a:srcRect/>
          <a:stretch>
            <a:fillRect/>
          </a:stretch>
        </p:blipFill>
        <p:spPr bwMode="auto">
          <a:xfrm>
            <a:off x="0" y="4100513"/>
            <a:ext cx="5519738" cy="2784475"/>
          </a:xfrm>
          <a:prstGeom prst="rect">
            <a:avLst/>
          </a:prstGeom>
          <a:noFill/>
          <a:ln w="9525">
            <a:noFill/>
            <a:miter lim="800000"/>
            <a:headEnd/>
            <a:tailEnd/>
          </a:ln>
        </p:spPr>
      </p:pic>
      <p:pic>
        <p:nvPicPr>
          <p:cNvPr id="69637" name="Picture 21"/>
          <p:cNvPicPr>
            <a:picLocks noChangeAspect="1" noChangeArrowheads="1"/>
          </p:cNvPicPr>
          <p:nvPr/>
        </p:nvPicPr>
        <p:blipFill>
          <a:blip r:embed="rId5"/>
          <a:srcRect/>
          <a:stretch>
            <a:fillRect/>
          </a:stretch>
        </p:blipFill>
        <p:spPr bwMode="auto">
          <a:xfrm>
            <a:off x="2255838" y="1797050"/>
            <a:ext cx="4513262" cy="1231900"/>
          </a:xfrm>
          <a:prstGeom prst="rect">
            <a:avLst/>
          </a:prstGeom>
          <a:noFill/>
          <a:ln w="9525">
            <a:noFill/>
            <a:miter lim="800000"/>
            <a:headEnd/>
            <a:tailEnd/>
          </a:ln>
        </p:spPr>
      </p:pic>
      <p:pic>
        <p:nvPicPr>
          <p:cNvPr id="69638" name="Picture 20"/>
          <p:cNvPicPr>
            <a:picLocks noChangeAspect="1" noChangeArrowheads="1"/>
          </p:cNvPicPr>
          <p:nvPr/>
        </p:nvPicPr>
        <p:blipFill>
          <a:blip r:embed="rId6"/>
          <a:srcRect/>
          <a:stretch>
            <a:fillRect/>
          </a:stretch>
        </p:blipFill>
        <p:spPr bwMode="auto">
          <a:xfrm>
            <a:off x="814388" y="2468563"/>
            <a:ext cx="5762625" cy="2808287"/>
          </a:xfrm>
          <a:prstGeom prst="rect">
            <a:avLst/>
          </a:prstGeom>
          <a:noFill/>
          <a:ln w="9525">
            <a:noFill/>
            <a:miter lim="800000"/>
            <a:headEnd/>
            <a:tailEnd/>
          </a:ln>
        </p:spPr>
      </p:pic>
      <p:pic>
        <p:nvPicPr>
          <p:cNvPr id="69639" name="Picture 23"/>
          <p:cNvPicPr>
            <a:picLocks noChangeAspect="1" noChangeArrowheads="1"/>
          </p:cNvPicPr>
          <p:nvPr/>
        </p:nvPicPr>
        <p:blipFill>
          <a:blip r:embed="rId7"/>
          <a:srcRect/>
          <a:stretch>
            <a:fillRect/>
          </a:stretch>
        </p:blipFill>
        <p:spPr bwMode="auto">
          <a:xfrm>
            <a:off x="6577013" y="836613"/>
            <a:ext cx="5422900" cy="4822825"/>
          </a:xfrm>
          <a:prstGeom prst="rect">
            <a:avLst/>
          </a:prstGeom>
          <a:noFill/>
          <a:ln w="9525">
            <a:noFill/>
            <a:miter lim="800000"/>
            <a:headEnd/>
            <a:tailEnd/>
          </a:ln>
        </p:spPr>
      </p:pic>
      <p:grpSp>
        <p:nvGrpSpPr>
          <p:cNvPr id="69640" name="Group 22"/>
          <p:cNvGrpSpPr>
            <a:grpSpLocks/>
          </p:cNvGrpSpPr>
          <p:nvPr/>
        </p:nvGrpSpPr>
        <p:grpSpPr bwMode="auto">
          <a:xfrm>
            <a:off x="1143000" y="311150"/>
            <a:ext cx="6481763" cy="506413"/>
            <a:chOff x="720" y="196"/>
            <a:chExt cx="4083" cy="319"/>
          </a:xfrm>
        </p:grpSpPr>
        <p:sp>
          <p:nvSpPr>
            <p:cNvPr id="69642" name="Title 1"/>
            <p:cNvSpPr txBox="1">
              <a:spLocks/>
            </p:cNvSpPr>
            <p:nvPr/>
          </p:nvSpPr>
          <p:spPr bwMode="auto">
            <a:xfrm>
              <a:off x="720" y="196"/>
              <a:ext cx="1416"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课程建设规划</a:t>
              </a:r>
              <a:endParaRPr lang="en-GB" altLang="zh-CN" sz="2000" b="1">
                <a:solidFill>
                  <a:srgbClr val="404040"/>
                </a:solidFill>
                <a:latin typeface="微软雅黑"/>
                <a:ea typeface="微软雅黑"/>
                <a:cs typeface="Open Sans Light"/>
              </a:endParaRPr>
            </a:p>
          </p:txBody>
        </p:sp>
        <p:sp>
          <p:nvSpPr>
            <p:cNvPr id="69643" name="矩形 101"/>
            <p:cNvSpPr>
              <a:spLocks noChangeArrowheads="1"/>
            </p:cNvSpPr>
            <p:nvPr/>
          </p:nvSpPr>
          <p:spPr bwMode="auto">
            <a:xfrm>
              <a:off x="2058" y="225"/>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课程概况</a:t>
              </a:r>
            </a:p>
          </p:txBody>
        </p:sp>
        <p:sp>
          <p:nvSpPr>
            <p:cNvPr id="69644" name="矩形 102"/>
            <p:cNvSpPr>
              <a:spLocks noChangeArrowheads="1"/>
            </p:cNvSpPr>
            <p:nvPr/>
          </p:nvSpPr>
          <p:spPr bwMode="auto">
            <a:xfrm>
              <a:off x="3029" y="233"/>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师资队伍</a:t>
              </a:r>
            </a:p>
          </p:txBody>
        </p:sp>
        <p:sp>
          <p:nvSpPr>
            <p:cNvPr id="69645" name="矩形 103"/>
            <p:cNvSpPr>
              <a:spLocks noChangeArrowheads="1"/>
            </p:cNvSpPr>
            <p:nvPr/>
          </p:nvSpPr>
          <p:spPr bwMode="auto">
            <a:xfrm>
              <a:off x="4043" y="238"/>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课程标准</a:t>
              </a:r>
            </a:p>
          </p:txBody>
        </p:sp>
      </p:grpSp>
      <p:sp>
        <p:nvSpPr>
          <p:cNvPr id="69641" name="矩形 107"/>
          <p:cNvSpPr>
            <a:spLocks noChangeArrowheads="1"/>
          </p:cNvSpPr>
          <p:nvPr/>
        </p:nvSpPr>
        <p:spPr bwMode="auto">
          <a:xfrm>
            <a:off x="7891463" y="377825"/>
            <a:ext cx="1206500" cy="396875"/>
          </a:xfrm>
          <a:prstGeom prst="rect">
            <a:avLst/>
          </a:prstGeom>
          <a:noFill/>
          <a:ln w="9525">
            <a:noFill/>
            <a:miter lim="800000"/>
            <a:headEnd/>
            <a:tailEnd/>
          </a:ln>
        </p:spPr>
        <p:txBody>
          <a:bodyPr wrap="none">
            <a:spAutoFit/>
          </a:bodyPr>
          <a:lstStyle/>
          <a:p>
            <a:pPr defTabSz="685800"/>
            <a:r>
              <a:rPr lang="zh-CN" altLang="en-US" sz="2000" b="1">
                <a:solidFill>
                  <a:srgbClr val="FF0000"/>
                </a:solidFill>
                <a:latin typeface="微软雅黑"/>
                <a:ea typeface="微软雅黑"/>
                <a:cs typeface="微软雅黑"/>
              </a:rPr>
              <a:t>课程资源</a:t>
            </a:r>
          </a:p>
        </p:txBody>
      </p:sp>
    </p:spTree>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684338"/>
            <a:ext cx="4241800" cy="3816350"/>
          </a:xfrm>
          <a:prstGeom prst="rect">
            <a:avLst/>
          </a:prstGeom>
          <a:solidFill>
            <a:srgbClr val="539C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2" name="组合 5"/>
          <p:cNvGrpSpPr>
            <a:grpSpLocks/>
          </p:cNvGrpSpPr>
          <p:nvPr/>
        </p:nvGrpSpPr>
        <p:grpSpPr bwMode="auto">
          <a:xfrm>
            <a:off x="919163" y="2419350"/>
            <a:ext cx="2346325" cy="2346325"/>
            <a:chOff x="1008115" y="2542722"/>
            <a:chExt cx="1360493" cy="1360493"/>
          </a:xfrm>
        </p:grpSpPr>
        <p:grpSp>
          <p:nvGrpSpPr>
            <p:cNvPr id="3" name="组合 6"/>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0" name="菱形 9"/>
              <p:cNvSpPr/>
              <p:nvPr/>
            </p:nvSpPr>
            <p:spPr>
              <a:xfrm>
                <a:off x="392113" y="760413"/>
                <a:ext cx="3825874" cy="3825874"/>
              </a:xfrm>
              <a:prstGeom prst="diamond">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71687" name="TextBox 54"/>
            <p:cNvSpPr txBox="1">
              <a:spLocks noChangeArrowheads="1"/>
            </p:cNvSpPr>
            <p:nvPr/>
          </p:nvSpPr>
          <p:spPr bwMode="auto">
            <a:xfrm>
              <a:off x="1451259" y="2836107"/>
              <a:ext cx="474210" cy="767083"/>
            </a:xfrm>
            <a:prstGeom prst="rect">
              <a:avLst/>
            </a:prstGeom>
            <a:noFill/>
            <a:ln w="9525">
              <a:noFill/>
              <a:miter lim="800000"/>
              <a:headEnd/>
              <a:tailEnd/>
            </a:ln>
          </p:spPr>
          <p:txBody>
            <a:bodyPr wrap="none">
              <a:spAutoFit/>
            </a:bodyPr>
            <a:lstStyle/>
            <a:p>
              <a:pPr algn="ctr"/>
              <a:r>
                <a:rPr lang="en-US" altLang="zh-CN" sz="8000" b="1">
                  <a:solidFill>
                    <a:srgbClr val="BF1347"/>
                  </a:solidFill>
                  <a:latin typeface="微软雅黑"/>
                  <a:ea typeface="造字工房劲黑（非商用）常规体"/>
                  <a:cs typeface="造字工房劲黑（非商用）常规体"/>
                </a:rPr>
                <a:t>2</a:t>
              </a:r>
              <a:endParaRPr lang="zh-CN" altLang="en-US" sz="8000" b="1">
                <a:solidFill>
                  <a:srgbClr val="BF1347"/>
                </a:solidFill>
                <a:latin typeface="微软雅黑"/>
                <a:ea typeface="造字工房劲黑（非商用）常规体"/>
                <a:cs typeface="造字工房劲黑（非商用）常规体"/>
              </a:endParaRPr>
            </a:p>
          </p:txBody>
        </p:sp>
      </p:grpSp>
      <p:sp>
        <p:nvSpPr>
          <p:cNvPr id="20" name="TextBox 6"/>
          <p:cNvSpPr txBox="1">
            <a:spLocks noChangeArrowheads="1"/>
          </p:cNvSpPr>
          <p:nvPr/>
        </p:nvSpPr>
        <p:spPr bwMode="auto">
          <a:xfrm>
            <a:off x="5743575" y="3078163"/>
            <a:ext cx="3916363" cy="800100"/>
          </a:xfrm>
          <a:prstGeom prst="rect">
            <a:avLst/>
          </a:prstGeom>
          <a:noFill/>
          <a:ln w="9525">
            <a:noFill/>
            <a:miter lim="800000"/>
            <a:headEnd/>
            <a:tailEnd/>
          </a:ln>
        </p:spPr>
        <p:txBody>
          <a:bodyPr lIns="121917" tIns="60958" rIns="121917" bIns="60958">
            <a:spAutoFit/>
          </a:bodyPr>
          <a:lstStyle/>
          <a:p>
            <a:pPr marL="0" lvl="1" algn="ctr"/>
            <a:r>
              <a:rPr lang="zh-CN" altLang="en-US" sz="4400" b="1">
                <a:solidFill>
                  <a:srgbClr val="BF1347"/>
                </a:solidFill>
                <a:latin typeface="微软雅黑"/>
                <a:ea typeface="微软雅黑"/>
                <a:cs typeface="微软雅黑"/>
              </a:rPr>
              <a:t>课程实施</a:t>
            </a:r>
          </a:p>
        </p:txBody>
      </p:sp>
      <p:sp>
        <p:nvSpPr>
          <p:cNvPr id="67" name="文本框 66"/>
          <p:cNvSpPr txBox="1">
            <a:spLocks noChangeArrowheads="1"/>
          </p:cNvSpPr>
          <p:nvPr/>
        </p:nvSpPr>
        <p:spPr bwMode="auto">
          <a:xfrm>
            <a:off x="9378950" y="-990600"/>
            <a:ext cx="877888" cy="369887"/>
          </a:xfrm>
          <a:prstGeom prst="rect">
            <a:avLst/>
          </a:prstGeom>
          <a:noFill/>
          <a:ln w="9525">
            <a:noFill/>
            <a:miter lim="800000"/>
            <a:headEnd/>
            <a:tailEnd/>
          </a:ln>
        </p:spPr>
        <p:txBody>
          <a:bodyPr wrap="none">
            <a:spAutoFit/>
          </a:bodyPr>
          <a:lstStyle/>
          <a:p>
            <a:r>
              <a:rPr lang="zh-CN" altLang="en-US">
                <a:latin typeface="Calibri" pitchFamily="34" charset="0"/>
              </a:rPr>
              <a:t>延迟符</a:t>
            </a:r>
          </a:p>
        </p:txBody>
      </p:sp>
      <p:sp>
        <p:nvSpPr>
          <p:cNvPr id="13" name="矩形 12"/>
          <p:cNvSpPr/>
          <p:nvPr/>
        </p:nvSpPr>
        <p:spPr>
          <a:xfrm>
            <a:off x="11161713" y="1684338"/>
            <a:ext cx="1030287" cy="3816350"/>
          </a:xfrm>
          <a:prstGeom prst="rect">
            <a:avLst/>
          </a:prstGeom>
          <a:solidFill>
            <a:srgbClr val="539C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down)">
                                      <p:cBhvr>
                                        <p:cTn id="28" dur="75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p:bldP spid="67"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矩形 48"/>
          <p:cNvSpPr>
            <a:spLocks noChangeArrowheads="1"/>
          </p:cNvSpPr>
          <p:nvPr/>
        </p:nvSpPr>
        <p:spPr bwMode="auto">
          <a:xfrm>
            <a:off x="2684463" y="352425"/>
            <a:ext cx="1701800" cy="409575"/>
          </a:xfrm>
          <a:prstGeom prst="rect">
            <a:avLst/>
          </a:prstGeom>
          <a:noFill/>
          <a:ln w="9525">
            <a:noFill/>
            <a:miter lim="800000"/>
            <a:headEnd/>
            <a:tailEnd/>
          </a:ln>
        </p:spPr>
        <p:txBody>
          <a:bodyPr wrap="none" lIns="121917" tIns="60958" rIns="121917" bIns="60958">
            <a:spAutoFit/>
          </a:bodyPr>
          <a:lstStyle/>
          <a:p>
            <a:r>
              <a:rPr lang="zh-CN" altLang="en-US" sz="1900" b="1">
                <a:solidFill>
                  <a:srgbClr val="FF0000"/>
                </a:solidFill>
                <a:latin typeface="Calibri" pitchFamily="34" charset="0"/>
              </a:rPr>
              <a:t>规划教学内容</a:t>
            </a:r>
          </a:p>
        </p:txBody>
      </p:sp>
      <p:sp>
        <p:nvSpPr>
          <p:cNvPr id="73730" name="矩形 49"/>
          <p:cNvSpPr>
            <a:spLocks noChangeArrowheads="1"/>
          </p:cNvSpPr>
          <p:nvPr/>
        </p:nvSpPr>
        <p:spPr bwMode="auto">
          <a:xfrm>
            <a:off x="4787900" y="346075"/>
            <a:ext cx="1701800" cy="409575"/>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选择教学资源</a:t>
            </a:r>
          </a:p>
        </p:txBody>
      </p:sp>
      <p:sp>
        <p:nvSpPr>
          <p:cNvPr id="73731" name="矩形 50"/>
          <p:cNvSpPr>
            <a:spLocks noChangeArrowheads="1"/>
          </p:cNvSpPr>
          <p:nvPr/>
        </p:nvSpPr>
        <p:spPr bwMode="auto">
          <a:xfrm>
            <a:off x="6967538" y="369888"/>
            <a:ext cx="1701800" cy="409575"/>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选择教学手段</a:t>
            </a:r>
          </a:p>
        </p:txBody>
      </p:sp>
      <p:sp>
        <p:nvSpPr>
          <p:cNvPr id="73732" name="矩形 51"/>
          <p:cNvSpPr>
            <a:spLocks noChangeArrowheads="1"/>
          </p:cNvSpPr>
          <p:nvPr/>
        </p:nvSpPr>
        <p:spPr bwMode="auto">
          <a:xfrm>
            <a:off x="9101138" y="377825"/>
            <a:ext cx="1216025" cy="409575"/>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课程考核</a:t>
            </a:r>
          </a:p>
        </p:txBody>
      </p:sp>
      <p:sp>
        <p:nvSpPr>
          <p:cNvPr id="73733" name="Title 1"/>
          <p:cNvSpPr txBox="1">
            <a:spLocks/>
          </p:cNvSpPr>
          <p:nvPr/>
        </p:nvSpPr>
        <p:spPr bwMode="auto">
          <a:xfrm>
            <a:off x="1143000" y="311150"/>
            <a:ext cx="5335588" cy="506413"/>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课程实施</a:t>
            </a:r>
            <a:endParaRPr lang="en-GB" altLang="zh-CN" sz="2000" b="1">
              <a:solidFill>
                <a:srgbClr val="404040"/>
              </a:solidFill>
              <a:latin typeface="微软雅黑"/>
              <a:ea typeface="微软雅黑"/>
              <a:cs typeface="Open Sans Light"/>
            </a:endParaRPr>
          </a:p>
        </p:txBody>
      </p:sp>
      <p:sp>
        <p:nvSpPr>
          <p:cNvPr id="22" name="矩形 21"/>
          <p:cNvSpPr/>
          <p:nvPr/>
        </p:nvSpPr>
        <p:spPr>
          <a:xfrm>
            <a:off x="3621088" y="1227138"/>
            <a:ext cx="6804025" cy="1120775"/>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3" rIns="91443" anchor="ctr"/>
          <a:lstStyle/>
          <a:p>
            <a:pPr algn="ctr" fontAlgn="auto">
              <a:spcBef>
                <a:spcPts val="0"/>
              </a:spcBef>
              <a:spcAft>
                <a:spcPts val="0"/>
              </a:spcAft>
              <a:defRPr/>
            </a:pPr>
            <a:endParaRPr lang="zh-CN" altLang="en-US" dirty="0">
              <a:latin typeface="微软雅黑" panose="020B0503020204020204" pitchFamily="34" charset="-122"/>
              <a:ea typeface="微软雅黑" panose="020B0503020204020204" pitchFamily="34" charset="-122"/>
            </a:endParaRPr>
          </a:p>
        </p:txBody>
      </p:sp>
      <p:sp>
        <p:nvSpPr>
          <p:cNvPr id="25" name="矩形 24"/>
          <p:cNvSpPr/>
          <p:nvPr/>
        </p:nvSpPr>
        <p:spPr>
          <a:xfrm>
            <a:off x="4697413" y="1009650"/>
            <a:ext cx="4686300" cy="438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3" rIns="91443" anchor="ctr"/>
          <a:lstStyle/>
          <a:p>
            <a:pPr algn="ctr" fontAlgn="auto">
              <a:spcBef>
                <a:spcPts val="0"/>
              </a:spcBef>
              <a:spcAft>
                <a:spcPts val="0"/>
              </a:spcAft>
              <a:defRPr/>
            </a:pPr>
            <a:r>
              <a:rPr lang="en-US" altLang="zh-CN" sz="2000" b="1" dirty="0">
                <a:solidFill>
                  <a:srgbClr val="FFFFFF"/>
                </a:solidFill>
                <a:latin typeface="微软雅黑"/>
                <a:ea typeface="微软雅黑"/>
                <a:cs typeface="微软雅黑"/>
              </a:rPr>
              <a:t>《</a:t>
            </a:r>
            <a:r>
              <a:rPr lang="zh-CN" altLang="en-US" sz="2000" b="1" dirty="0">
                <a:solidFill>
                  <a:srgbClr val="FFFFFF"/>
                </a:solidFill>
                <a:latin typeface="微软雅黑"/>
                <a:ea typeface="微软雅黑"/>
                <a:cs typeface="微软雅黑"/>
              </a:rPr>
              <a:t>基础模块</a:t>
            </a:r>
            <a:r>
              <a:rPr lang="en-US" altLang="zh-CN" sz="2000" b="1" dirty="0">
                <a:solidFill>
                  <a:srgbClr val="FFFFFF"/>
                </a:solidFill>
                <a:latin typeface="微软雅黑"/>
                <a:ea typeface="微软雅黑"/>
                <a:cs typeface="微软雅黑"/>
              </a:rPr>
              <a:t>》</a:t>
            </a:r>
            <a:r>
              <a:rPr lang="zh-CN" altLang="en-US" sz="2000" b="1" dirty="0">
                <a:solidFill>
                  <a:srgbClr val="FFFFFF"/>
                </a:solidFill>
                <a:latin typeface="微软雅黑"/>
                <a:ea typeface="微软雅黑"/>
                <a:cs typeface="微软雅黑"/>
              </a:rPr>
              <a:t>知识</a:t>
            </a:r>
            <a:endParaRPr lang="en-US" altLang="zh-CN" sz="2000" b="1" dirty="0">
              <a:solidFill>
                <a:srgbClr val="FFFFFF"/>
              </a:solidFill>
              <a:latin typeface="微软雅黑"/>
              <a:ea typeface="微软雅黑"/>
              <a:cs typeface="微软雅黑"/>
            </a:endParaRPr>
          </a:p>
        </p:txBody>
      </p:sp>
      <p:sp>
        <p:nvSpPr>
          <p:cNvPr id="31" name="六边形 30"/>
          <p:cNvSpPr/>
          <p:nvPr/>
        </p:nvSpPr>
        <p:spPr>
          <a:xfrm>
            <a:off x="1071563" y="3062288"/>
            <a:ext cx="1881187" cy="1692275"/>
          </a:xfrm>
          <a:prstGeom prst="hexagon">
            <a:avLst/>
          </a:prstGeom>
          <a:ln/>
        </p:spPr>
        <p:style>
          <a:lnRef idx="0">
            <a:schemeClr val="accent1"/>
          </a:lnRef>
          <a:fillRef idx="3">
            <a:schemeClr val="accent1"/>
          </a:fillRef>
          <a:effectRef idx="3">
            <a:schemeClr val="accent1"/>
          </a:effectRef>
          <a:fontRef idx="minor">
            <a:schemeClr val="lt1"/>
          </a:fontRef>
        </p:style>
        <p:txBody>
          <a:bodyPr lIns="91443" rIns="91443" anchor="ctr"/>
          <a:lstStyle/>
          <a:p>
            <a:pPr algn="ctr">
              <a:defRPr/>
            </a:pPr>
            <a:r>
              <a:rPr lang="zh-CN" altLang="en-US" sz="2000" b="1">
                <a:solidFill>
                  <a:srgbClr val="FFFFFF"/>
                </a:solidFill>
                <a:latin typeface="微软雅黑"/>
                <a:ea typeface="楷体_GB2312" pitchFamily="49" charset="-122"/>
                <a:cs typeface="微软雅黑"/>
              </a:rPr>
              <a:t>共</a:t>
            </a:r>
            <a:r>
              <a:rPr lang="en-US" altLang="zh-CN" sz="2000" b="1">
                <a:solidFill>
                  <a:srgbClr val="FFFFFF"/>
                </a:solidFill>
                <a:latin typeface="微软雅黑"/>
                <a:ea typeface="楷体_GB2312" pitchFamily="49" charset="-122"/>
                <a:cs typeface="微软雅黑"/>
              </a:rPr>
              <a:t>90-110</a:t>
            </a:r>
            <a:r>
              <a:rPr lang="zh-CN" altLang="en-US" sz="2000" b="1">
                <a:solidFill>
                  <a:srgbClr val="FFFFFF"/>
                </a:solidFill>
                <a:latin typeface="微软雅黑"/>
                <a:ea typeface="楷体_GB2312" pitchFamily="49" charset="-122"/>
                <a:cs typeface="微软雅黑"/>
              </a:rPr>
              <a:t>学时</a:t>
            </a:r>
          </a:p>
        </p:txBody>
      </p:sp>
      <p:cxnSp>
        <p:nvCxnSpPr>
          <p:cNvPr id="32" name="直接箭头连接符 31"/>
          <p:cNvCxnSpPr>
            <a:stCxn id="0" idx="0"/>
            <a:endCxn id="22" idx="1"/>
          </p:cNvCxnSpPr>
          <p:nvPr/>
        </p:nvCxnSpPr>
        <p:spPr>
          <a:xfrm flipV="1">
            <a:off x="2528888" y="1785938"/>
            <a:ext cx="1092200" cy="127635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endCxn id="36" idx="1"/>
          </p:cNvCxnSpPr>
          <p:nvPr/>
        </p:nvCxnSpPr>
        <p:spPr>
          <a:xfrm flipV="1">
            <a:off x="2728913" y="3236913"/>
            <a:ext cx="892175" cy="24130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a:endCxn id="39" idx="1"/>
          </p:cNvCxnSpPr>
          <p:nvPr/>
        </p:nvCxnSpPr>
        <p:spPr>
          <a:xfrm>
            <a:off x="2716213" y="4338638"/>
            <a:ext cx="893762" cy="325437"/>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3740" name="TextBox 33"/>
          <p:cNvSpPr txBox="1">
            <a:spLocks noChangeArrowheads="1"/>
          </p:cNvSpPr>
          <p:nvPr/>
        </p:nvSpPr>
        <p:spPr bwMode="auto">
          <a:xfrm>
            <a:off x="4014788" y="1522413"/>
            <a:ext cx="6049962" cy="776287"/>
          </a:xfrm>
          <a:prstGeom prst="rect">
            <a:avLst/>
          </a:prstGeom>
          <a:noFill/>
          <a:ln w="9525">
            <a:noFill/>
            <a:miter lim="800000"/>
            <a:headEnd/>
            <a:tailEnd/>
          </a:ln>
        </p:spPr>
        <p:txBody>
          <a:bodyPr lIns="91443" rIns="91443">
            <a:spAutoFit/>
          </a:bodyPr>
          <a:lstStyle/>
          <a:p>
            <a:pPr>
              <a:lnSpc>
                <a:spcPct val="130000"/>
              </a:lnSpc>
            </a:pPr>
            <a:r>
              <a:rPr lang="zh-CN" altLang="en-US" b="1">
                <a:solidFill>
                  <a:srgbClr val="FFFF00"/>
                </a:solidFill>
                <a:latin typeface="微软雅黑"/>
                <a:ea typeface="微软雅黑"/>
                <a:cs typeface="微软雅黑"/>
              </a:rPr>
              <a:t>主题范围：个人生活、社会与自然、职业发展</a:t>
            </a:r>
          </a:p>
          <a:p>
            <a:pPr>
              <a:lnSpc>
                <a:spcPct val="130000"/>
              </a:lnSpc>
            </a:pPr>
            <a:r>
              <a:rPr lang="zh-CN" altLang="en-US" b="1">
                <a:solidFill>
                  <a:srgbClr val="FFFF00"/>
                </a:solidFill>
                <a:latin typeface="微软雅黑"/>
                <a:ea typeface="微软雅黑"/>
                <a:cs typeface="微软雅黑"/>
              </a:rPr>
              <a:t>语言知识：语音、词汇、语法、语篇、语用</a:t>
            </a:r>
          </a:p>
        </p:txBody>
      </p:sp>
      <p:sp>
        <p:nvSpPr>
          <p:cNvPr id="36" name="矩形 35"/>
          <p:cNvSpPr/>
          <p:nvPr/>
        </p:nvSpPr>
        <p:spPr>
          <a:xfrm>
            <a:off x="3621088" y="2674938"/>
            <a:ext cx="6804025" cy="1120775"/>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3" rIns="91443" anchor="ctr"/>
          <a:lstStyle/>
          <a:p>
            <a:pPr algn="ctr" fontAlgn="auto">
              <a:spcBef>
                <a:spcPts val="0"/>
              </a:spcBef>
              <a:spcAft>
                <a:spcPts val="0"/>
              </a:spcAft>
              <a:defRPr/>
            </a:pPr>
            <a:endParaRPr lang="zh-CN" altLang="en-US" dirty="0">
              <a:latin typeface="微软雅黑" panose="020B0503020204020204" pitchFamily="34" charset="-122"/>
              <a:ea typeface="微软雅黑" panose="020B0503020204020204" pitchFamily="34" charset="-122"/>
            </a:endParaRPr>
          </a:p>
        </p:txBody>
      </p:sp>
      <p:sp>
        <p:nvSpPr>
          <p:cNvPr id="37" name="矩形 36"/>
          <p:cNvSpPr/>
          <p:nvPr/>
        </p:nvSpPr>
        <p:spPr>
          <a:xfrm>
            <a:off x="4697413" y="2468563"/>
            <a:ext cx="4686300" cy="438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3" rIns="91443" anchor="ctr"/>
          <a:lstStyle/>
          <a:p>
            <a:pPr algn="ctr" fontAlgn="auto">
              <a:spcBef>
                <a:spcPts val="0"/>
              </a:spcBef>
              <a:spcAft>
                <a:spcPts val="0"/>
              </a:spcAft>
              <a:defRPr/>
            </a:pPr>
            <a:r>
              <a:rPr lang="en-US" altLang="zh-CN" sz="2000" b="1" dirty="0">
                <a:solidFill>
                  <a:srgbClr val="FFFFFF"/>
                </a:solidFill>
                <a:latin typeface="微软雅黑"/>
                <a:ea typeface="微软雅黑"/>
                <a:cs typeface="微软雅黑"/>
              </a:rPr>
              <a:t>《</a:t>
            </a:r>
            <a:r>
              <a:rPr lang="zh-CN" altLang="en-US" sz="2000" b="1" dirty="0">
                <a:solidFill>
                  <a:srgbClr val="FFFFFF"/>
                </a:solidFill>
                <a:latin typeface="微软雅黑"/>
                <a:ea typeface="微软雅黑"/>
                <a:cs typeface="微软雅黑"/>
              </a:rPr>
              <a:t>职业模块</a:t>
            </a:r>
            <a:r>
              <a:rPr lang="en-US" altLang="zh-CN" sz="2000" b="1" dirty="0">
                <a:solidFill>
                  <a:srgbClr val="FFFFFF"/>
                </a:solidFill>
                <a:latin typeface="微软雅黑"/>
                <a:ea typeface="微软雅黑"/>
                <a:cs typeface="微软雅黑"/>
              </a:rPr>
              <a:t>》</a:t>
            </a:r>
            <a:r>
              <a:rPr lang="zh-CN" altLang="en-US" sz="2000" b="1" dirty="0">
                <a:solidFill>
                  <a:srgbClr val="FFFFFF"/>
                </a:solidFill>
                <a:latin typeface="微软雅黑"/>
                <a:ea typeface="微软雅黑"/>
                <a:cs typeface="微软雅黑"/>
              </a:rPr>
              <a:t>知识</a:t>
            </a:r>
          </a:p>
        </p:txBody>
      </p:sp>
      <p:sp>
        <p:nvSpPr>
          <p:cNvPr id="73743" name="TextBox 36"/>
          <p:cNvSpPr txBox="1">
            <a:spLocks noChangeArrowheads="1"/>
          </p:cNvSpPr>
          <p:nvPr/>
        </p:nvSpPr>
        <p:spPr bwMode="auto">
          <a:xfrm>
            <a:off x="3790950" y="2941638"/>
            <a:ext cx="6400800" cy="777875"/>
          </a:xfrm>
          <a:prstGeom prst="rect">
            <a:avLst/>
          </a:prstGeom>
          <a:noFill/>
          <a:ln w="9525">
            <a:noFill/>
            <a:miter lim="800000"/>
            <a:headEnd/>
            <a:tailEnd/>
          </a:ln>
        </p:spPr>
        <p:txBody>
          <a:bodyPr lIns="91443" rIns="91443">
            <a:spAutoFit/>
          </a:bodyPr>
          <a:lstStyle/>
          <a:p>
            <a:pPr>
              <a:lnSpc>
                <a:spcPct val="130000"/>
              </a:lnSpc>
            </a:pPr>
            <a:r>
              <a:rPr lang="zh-CN" altLang="en-US" b="1">
                <a:solidFill>
                  <a:srgbClr val="FFFF00"/>
                </a:solidFill>
                <a:latin typeface="微软雅黑"/>
                <a:ea typeface="微软雅黑"/>
                <a:cs typeface="微软雅黑"/>
              </a:rPr>
              <a:t>专题：职业规划、职业意识、职场礼仪、工作安排、职场安全、危机应对、职场服务、信息处理、团队合作、工作应聘</a:t>
            </a:r>
            <a:endParaRPr lang="en-US" altLang="zh-CN" b="1">
              <a:solidFill>
                <a:srgbClr val="FFFF00"/>
              </a:solidFill>
              <a:latin typeface="微软雅黑"/>
              <a:ea typeface="微软雅黑"/>
              <a:cs typeface="微软雅黑"/>
            </a:endParaRPr>
          </a:p>
        </p:txBody>
      </p:sp>
      <p:sp>
        <p:nvSpPr>
          <p:cNvPr id="39" name="矩形 38"/>
          <p:cNvSpPr/>
          <p:nvPr/>
        </p:nvSpPr>
        <p:spPr>
          <a:xfrm>
            <a:off x="3609975" y="4105275"/>
            <a:ext cx="6802438" cy="1117600"/>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3" rIns="91443" anchor="ctr"/>
          <a:lstStyle/>
          <a:p>
            <a:pPr algn="ctr" fontAlgn="auto">
              <a:spcBef>
                <a:spcPts val="0"/>
              </a:spcBef>
              <a:spcAft>
                <a:spcPts val="0"/>
              </a:spcAft>
              <a:defRPr/>
            </a:pPr>
            <a:endParaRPr lang="zh-CN" altLang="en-US" dirty="0">
              <a:latin typeface="微软雅黑" panose="020B0503020204020204" pitchFamily="34" charset="-122"/>
              <a:ea typeface="微软雅黑" panose="020B0503020204020204" pitchFamily="34" charset="-122"/>
            </a:endParaRPr>
          </a:p>
        </p:txBody>
      </p:sp>
      <p:sp>
        <p:nvSpPr>
          <p:cNvPr id="40" name="矩形 39"/>
          <p:cNvSpPr/>
          <p:nvPr/>
        </p:nvSpPr>
        <p:spPr>
          <a:xfrm>
            <a:off x="4697413" y="3910013"/>
            <a:ext cx="4686300" cy="4349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3" rIns="91443" anchor="ctr"/>
          <a:lstStyle/>
          <a:p>
            <a:pPr algn="ctr" fontAlgn="auto">
              <a:spcBef>
                <a:spcPts val="0"/>
              </a:spcBef>
              <a:spcAft>
                <a:spcPts val="0"/>
              </a:spcAft>
              <a:defRPr/>
            </a:pPr>
            <a:r>
              <a:rPr lang="en-US" altLang="zh-CN" sz="2000" b="1" dirty="0">
                <a:solidFill>
                  <a:srgbClr val="FFFFFF"/>
                </a:solidFill>
                <a:latin typeface="微软雅黑"/>
                <a:ea typeface="微软雅黑"/>
                <a:cs typeface="微软雅黑"/>
              </a:rPr>
              <a:t>《</a:t>
            </a:r>
            <a:r>
              <a:rPr lang="zh-CN" altLang="en-US" sz="2000" b="1" dirty="0">
                <a:solidFill>
                  <a:srgbClr val="FFFFFF"/>
                </a:solidFill>
                <a:latin typeface="微软雅黑"/>
                <a:ea typeface="微软雅黑"/>
                <a:cs typeface="微软雅黑"/>
              </a:rPr>
              <a:t>拓展模块</a:t>
            </a:r>
            <a:r>
              <a:rPr lang="en-US" altLang="zh-CN" sz="2000" b="1" dirty="0">
                <a:solidFill>
                  <a:srgbClr val="FFFFFF"/>
                </a:solidFill>
                <a:latin typeface="微软雅黑"/>
                <a:ea typeface="微软雅黑"/>
                <a:cs typeface="微软雅黑"/>
              </a:rPr>
              <a:t>》</a:t>
            </a:r>
            <a:r>
              <a:rPr lang="zh-CN" altLang="en-US" sz="2000" b="1" dirty="0">
                <a:solidFill>
                  <a:srgbClr val="FFFFFF"/>
                </a:solidFill>
                <a:latin typeface="微软雅黑"/>
                <a:ea typeface="微软雅黑"/>
                <a:cs typeface="微软雅黑"/>
              </a:rPr>
              <a:t>知识</a:t>
            </a:r>
          </a:p>
        </p:txBody>
      </p:sp>
      <p:sp>
        <p:nvSpPr>
          <p:cNvPr id="73746" name="TextBox 39"/>
          <p:cNvSpPr txBox="1">
            <a:spLocks noChangeArrowheads="1"/>
          </p:cNvSpPr>
          <p:nvPr/>
        </p:nvSpPr>
        <p:spPr bwMode="auto">
          <a:xfrm>
            <a:off x="4014788" y="4349750"/>
            <a:ext cx="6049962" cy="417513"/>
          </a:xfrm>
          <a:prstGeom prst="rect">
            <a:avLst/>
          </a:prstGeom>
          <a:noFill/>
          <a:ln w="9525">
            <a:noFill/>
            <a:miter lim="800000"/>
            <a:headEnd/>
            <a:tailEnd/>
          </a:ln>
        </p:spPr>
        <p:txBody>
          <a:bodyPr lIns="91443" rIns="91443">
            <a:spAutoFit/>
          </a:bodyPr>
          <a:lstStyle/>
          <a:p>
            <a:pPr>
              <a:lnSpc>
                <a:spcPct val="130000"/>
              </a:lnSpc>
            </a:pPr>
            <a:r>
              <a:rPr lang="zh-CN" altLang="en-US" b="1">
                <a:solidFill>
                  <a:srgbClr val="FFFF00"/>
                </a:solidFill>
                <a:latin typeface="微软雅黑"/>
                <a:ea typeface="微软雅黑"/>
                <a:cs typeface="微软雅黑"/>
              </a:rPr>
              <a:t>主题：中国概况、话说唐诗、专升本英语、</a:t>
            </a:r>
            <a:r>
              <a:rPr lang="en-US" altLang="zh-CN" b="1">
                <a:solidFill>
                  <a:srgbClr val="FFFF00"/>
                </a:solidFill>
                <a:latin typeface="微软雅黑"/>
                <a:ea typeface="微软雅黑"/>
                <a:cs typeface="微软雅黑"/>
              </a:rPr>
              <a:t>CET4</a:t>
            </a:r>
          </a:p>
        </p:txBody>
      </p:sp>
      <p:sp>
        <p:nvSpPr>
          <p:cNvPr id="42" name="矩形 41"/>
          <p:cNvSpPr/>
          <p:nvPr/>
        </p:nvSpPr>
        <p:spPr>
          <a:xfrm>
            <a:off x="3621088" y="5556250"/>
            <a:ext cx="6804025" cy="1119188"/>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3" rIns="91443" anchor="ctr"/>
          <a:lstStyle/>
          <a:p>
            <a:pPr algn="ctr" fontAlgn="auto">
              <a:spcBef>
                <a:spcPts val="0"/>
              </a:spcBef>
              <a:spcAft>
                <a:spcPts val="0"/>
              </a:spcAft>
              <a:defRPr/>
            </a:pPr>
            <a:endParaRPr lang="zh-CN" altLang="en-US" dirty="0">
              <a:latin typeface="微软雅黑" panose="020B0503020204020204" pitchFamily="34" charset="-122"/>
              <a:ea typeface="微软雅黑" panose="020B0503020204020204" pitchFamily="34" charset="-122"/>
            </a:endParaRPr>
          </a:p>
        </p:txBody>
      </p:sp>
      <p:sp>
        <p:nvSpPr>
          <p:cNvPr id="43" name="矩形 42"/>
          <p:cNvSpPr/>
          <p:nvPr/>
        </p:nvSpPr>
        <p:spPr>
          <a:xfrm>
            <a:off x="4697413" y="5348288"/>
            <a:ext cx="4686300" cy="4365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3" rIns="91443" anchor="ctr"/>
          <a:lstStyle/>
          <a:p>
            <a:pPr algn="ctr" fontAlgn="auto">
              <a:spcBef>
                <a:spcPts val="0"/>
              </a:spcBef>
              <a:spcAft>
                <a:spcPts val="0"/>
              </a:spcAft>
              <a:defRPr/>
            </a:pPr>
            <a:r>
              <a:rPr lang="zh-CN" altLang="en-US" sz="2000" b="1" dirty="0">
                <a:latin typeface="微软雅黑" pitchFamily="34" charset="-122"/>
                <a:ea typeface="微软雅黑" pitchFamily="34" charset="-122"/>
              </a:rPr>
              <a:t>实践教学</a:t>
            </a:r>
          </a:p>
        </p:txBody>
      </p:sp>
      <p:sp>
        <p:nvSpPr>
          <p:cNvPr id="73749" name="TextBox 39"/>
          <p:cNvSpPr txBox="1">
            <a:spLocks noChangeArrowheads="1"/>
          </p:cNvSpPr>
          <p:nvPr/>
        </p:nvSpPr>
        <p:spPr bwMode="auto">
          <a:xfrm>
            <a:off x="4014788" y="5791200"/>
            <a:ext cx="6049962" cy="777875"/>
          </a:xfrm>
          <a:prstGeom prst="rect">
            <a:avLst/>
          </a:prstGeom>
          <a:noFill/>
          <a:ln w="9525">
            <a:noFill/>
            <a:miter lim="800000"/>
            <a:headEnd/>
            <a:tailEnd/>
          </a:ln>
        </p:spPr>
        <p:txBody>
          <a:bodyPr lIns="91443" rIns="91443">
            <a:spAutoFit/>
          </a:bodyPr>
          <a:lstStyle/>
          <a:p>
            <a:pPr>
              <a:lnSpc>
                <a:spcPct val="130000"/>
              </a:lnSpc>
            </a:pPr>
            <a:r>
              <a:rPr lang="zh-CN" altLang="en-US" b="1">
                <a:solidFill>
                  <a:srgbClr val="FFFF00"/>
                </a:solidFill>
                <a:latin typeface="微软雅黑"/>
                <a:ea typeface="微软雅黑"/>
                <a:cs typeface="微软雅黑"/>
              </a:rPr>
              <a:t>能在日常生活与职业情境中运用英语进行独立思考、解决实际问题。</a:t>
            </a:r>
            <a:endParaRPr lang="en-US" altLang="zh-CN" b="1">
              <a:solidFill>
                <a:srgbClr val="FFFF00"/>
              </a:solidFill>
              <a:latin typeface="微软雅黑"/>
              <a:ea typeface="微软雅黑"/>
              <a:cs typeface="微软雅黑"/>
            </a:endParaRPr>
          </a:p>
        </p:txBody>
      </p:sp>
      <p:cxnSp>
        <p:nvCxnSpPr>
          <p:cNvPr id="45" name="直接箭头连接符 44"/>
          <p:cNvCxnSpPr/>
          <p:nvPr/>
        </p:nvCxnSpPr>
        <p:spPr>
          <a:xfrm>
            <a:off x="2528888" y="4768850"/>
            <a:ext cx="1117600" cy="1338263"/>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txBox="1">
            <a:spLocks/>
          </p:cNvSpPr>
          <p:nvPr/>
        </p:nvSpPr>
        <p:spPr bwMode="auto">
          <a:xfrm>
            <a:off x="1143000" y="322263"/>
            <a:ext cx="5335588" cy="506412"/>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课程实施</a:t>
            </a:r>
            <a:endParaRPr lang="en-GB" altLang="zh-CN" sz="2000" b="1">
              <a:solidFill>
                <a:srgbClr val="404040"/>
              </a:solidFill>
              <a:latin typeface="微软雅黑"/>
              <a:ea typeface="微软雅黑"/>
              <a:cs typeface="Open Sans Light"/>
            </a:endParaRPr>
          </a:p>
        </p:txBody>
      </p:sp>
      <p:sp>
        <p:nvSpPr>
          <p:cNvPr id="75778" name="矩形 39"/>
          <p:cNvSpPr>
            <a:spLocks noChangeArrowheads="1"/>
          </p:cNvSpPr>
          <p:nvPr/>
        </p:nvSpPr>
        <p:spPr bwMode="auto">
          <a:xfrm>
            <a:off x="2933700" y="377825"/>
            <a:ext cx="1701800" cy="409575"/>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规划教学内容</a:t>
            </a:r>
          </a:p>
        </p:txBody>
      </p:sp>
      <p:sp>
        <p:nvSpPr>
          <p:cNvPr id="75779" name="矩形 40"/>
          <p:cNvSpPr>
            <a:spLocks noChangeArrowheads="1"/>
          </p:cNvSpPr>
          <p:nvPr/>
        </p:nvSpPr>
        <p:spPr bwMode="auto">
          <a:xfrm>
            <a:off x="5119688" y="382588"/>
            <a:ext cx="1701800" cy="409575"/>
          </a:xfrm>
          <a:prstGeom prst="rect">
            <a:avLst/>
          </a:prstGeom>
          <a:noFill/>
          <a:ln w="9525">
            <a:noFill/>
            <a:miter lim="800000"/>
            <a:headEnd/>
            <a:tailEnd/>
          </a:ln>
        </p:spPr>
        <p:txBody>
          <a:bodyPr wrap="none" lIns="121917" tIns="60958" rIns="121917" bIns="60958">
            <a:spAutoFit/>
          </a:bodyPr>
          <a:lstStyle/>
          <a:p>
            <a:r>
              <a:rPr lang="zh-CN" altLang="en-US" sz="1900" b="1">
                <a:solidFill>
                  <a:srgbClr val="FF0000"/>
                </a:solidFill>
                <a:latin typeface="Calibri" pitchFamily="34" charset="0"/>
              </a:rPr>
              <a:t>选择教学资源</a:t>
            </a:r>
          </a:p>
        </p:txBody>
      </p:sp>
      <p:sp>
        <p:nvSpPr>
          <p:cNvPr id="75780" name="矩形 41"/>
          <p:cNvSpPr>
            <a:spLocks noChangeArrowheads="1"/>
          </p:cNvSpPr>
          <p:nvPr/>
        </p:nvSpPr>
        <p:spPr bwMode="auto">
          <a:xfrm>
            <a:off x="7431088" y="390525"/>
            <a:ext cx="1701800" cy="409575"/>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选择教学手段</a:t>
            </a:r>
          </a:p>
        </p:txBody>
      </p:sp>
      <p:sp>
        <p:nvSpPr>
          <p:cNvPr id="75781" name="矩形 42"/>
          <p:cNvSpPr>
            <a:spLocks noChangeArrowheads="1"/>
          </p:cNvSpPr>
          <p:nvPr/>
        </p:nvSpPr>
        <p:spPr bwMode="auto">
          <a:xfrm>
            <a:off x="9469438" y="373063"/>
            <a:ext cx="1216025" cy="409575"/>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课程考核</a:t>
            </a:r>
          </a:p>
        </p:txBody>
      </p:sp>
      <p:pic>
        <p:nvPicPr>
          <p:cNvPr id="75782" name="Picture 31" descr="579b22e1Ne251a4bf"/>
          <p:cNvPicPr>
            <a:picLocks noChangeAspect="1" noChangeArrowheads="1"/>
          </p:cNvPicPr>
          <p:nvPr/>
        </p:nvPicPr>
        <p:blipFill>
          <a:blip r:embed="rId3"/>
          <a:srcRect/>
          <a:stretch>
            <a:fillRect/>
          </a:stretch>
        </p:blipFill>
        <p:spPr bwMode="auto">
          <a:xfrm>
            <a:off x="0" y="2852738"/>
            <a:ext cx="2446338" cy="3829050"/>
          </a:xfrm>
          <a:prstGeom prst="rect">
            <a:avLst/>
          </a:prstGeom>
          <a:noFill/>
          <a:ln w="9525">
            <a:noFill/>
            <a:miter lim="800000"/>
            <a:headEnd/>
            <a:tailEnd/>
          </a:ln>
        </p:spPr>
      </p:pic>
      <p:pic>
        <p:nvPicPr>
          <p:cNvPr id="75783" name="Picture 30" descr="56ef63742e1d9a16"/>
          <p:cNvPicPr>
            <a:picLocks noChangeAspect="1" noChangeArrowheads="1"/>
          </p:cNvPicPr>
          <p:nvPr/>
        </p:nvPicPr>
        <p:blipFill>
          <a:blip r:embed="rId4"/>
          <a:srcRect/>
          <a:stretch>
            <a:fillRect/>
          </a:stretch>
        </p:blipFill>
        <p:spPr bwMode="auto">
          <a:xfrm>
            <a:off x="2159000" y="2852738"/>
            <a:ext cx="2400300" cy="3840162"/>
          </a:xfrm>
          <a:prstGeom prst="rect">
            <a:avLst/>
          </a:prstGeom>
          <a:noFill/>
          <a:ln w="9525">
            <a:noFill/>
            <a:miter lim="800000"/>
            <a:headEnd/>
            <a:tailEnd/>
          </a:ln>
        </p:spPr>
      </p:pic>
      <p:pic>
        <p:nvPicPr>
          <p:cNvPr id="75784" name="Picture 33" descr="59a0d38bN7a79cc33"/>
          <p:cNvPicPr>
            <a:picLocks noChangeAspect="1" noChangeArrowheads="1"/>
          </p:cNvPicPr>
          <p:nvPr/>
        </p:nvPicPr>
        <p:blipFill>
          <a:blip r:embed="rId5"/>
          <a:srcRect/>
          <a:stretch>
            <a:fillRect/>
          </a:stretch>
        </p:blipFill>
        <p:spPr bwMode="auto">
          <a:xfrm>
            <a:off x="4176713" y="2852738"/>
            <a:ext cx="2206625" cy="3840162"/>
          </a:xfrm>
          <a:prstGeom prst="rect">
            <a:avLst/>
          </a:prstGeom>
          <a:noFill/>
          <a:ln w="9525">
            <a:noFill/>
            <a:miter lim="800000"/>
            <a:headEnd/>
            <a:tailEnd/>
          </a:ln>
        </p:spPr>
      </p:pic>
      <p:pic>
        <p:nvPicPr>
          <p:cNvPr id="75785" name="Picture 32" descr="5b40ab7cNdcd0fb9d"/>
          <p:cNvPicPr>
            <a:picLocks noChangeAspect="1" noChangeArrowheads="1"/>
          </p:cNvPicPr>
          <p:nvPr/>
        </p:nvPicPr>
        <p:blipFill>
          <a:blip r:embed="rId6"/>
          <a:srcRect/>
          <a:stretch>
            <a:fillRect/>
          </a:stretch>
        </p:blipFill>
        <p:spPr bwMode="auto">
          <a:xfrm>
            <a:off x="9871075" y="4373563"/>
            <a:ext cx="2495550" cy="3840162"/>
          </a:xfrm>
          <a:prstGeom prst="rect">
            <a:avLst/>
          </a:prstGeom>
          <a:noFill/>
          <a:ln w="9525">
            <a:noFill/>
            <a:miter lim="800000"/>
            <a:headEnd/>
            <a:tailEnd/>
          </a:ln>
        </p:spPr>
      </p:pic>
      <p:pic>
        <p:nvPicPr>
          <p:cNvPr id="75786" name="Picture 34" descr="rBEhU1MBx9QIAAAAAAbHsaXkPr8AAIpRQO5IbIABsfJ703"/>
          <p:cNvPicPr>
            <a:picLocks noChangeAspect="1" noChangeArrowheads="1"/>
          </p:cNvPicPr>
          <p:nvPr/>
        </p:nvPicPr>
        <p:blipFill>
          <a:blip r:embed="rId7"/>
          <a:srcRect/>
          <a:stretch>
            <a:fillRect/>
          </a:stretch>
        </p:blipFill>
        <p:spPr bwMode="auto">
          <a:xfrm>
            <a:off x="8113713" y="2852738"/>
            <a:ext cx="2495550" cy="3840162"/>
          </a:xfrm>
          <a:prstGeom prst="rect">
            <a:avLst/>
          </a:prstGeom>
          <a:noFill/>
          <a:ln w="9525">
            <a:noFill/>
            <a:miter lim="800000"/>
            <a:headEnd/>
            <a:tailEnd/>
          </a:ln>
        </p:spPr>
      </p:pic>
      <p:pic>
        <p:nvPicPr>
          <p:cNvPr id="75787" name="Picture 36" descr="5acb431cNf6f3251c"/>
          <p:cNvPicPr>
            <a:picLocks noChangeAspect="1" noChangeArrowheads="1"/>
          </p:cNvPicPr>
          <p:nvPr/>
        </p:nvPicPr>
        <p:blipFill>
          <a:blip r:embed="rId8"/>
          <a:srcRect/>
          <a:stretch>
            <a:fillRect/>
          </a:stretch>
        </p:blipFill>
        <p:spPr bwMode="auto">
          <a:xfrm>
            <a:off x="10223500" y="2852738"/>
            <a:ext cx="1968500" cy="3840162"/>
          </a:xfrm>
          <a:prstGeom prst="rect">
            <a:avLst/>
          </a:prstGeom>
          <a:noFill/>
          <a:ln w="9525">
            <a:noFill/>
            <a:miter lim="800000"/>
            <a:headEnd/>
            <a:tailEnd/>
          </a:ln>
        </p:spPr>
      </p:pic>
      <p:sp>
        <p:nvSpPr>
          <p:cNvPr id="20" name="TextBox 4"/>
          <p:cNvSpPr txBox="1">
            <a:spLocks noChangeArrowheads="1"/>
          </p:cNvSpPr>
          <p:nvPr/>
        </p:nvSpPr>
        <p:spPr bwMode="auto">
          <a:xfrm>
            <a:off x="1087438" y="1098550"/>
            <a:ext cx="8959850" cy="1463675"/>
          </a:xfrm>
          <a:prstGeom prst="rect">
            <a:avLst/>
          </a:prstGeom>
          <a:noFill/>
          <a:ln w="9525">
            <a:noFill/>
            <a:miter lim="800000"/>
            <a:headEnd/>
            <a:tailEnd/>
          </a:ln>
        </p:spPr>
        <p:txBody>
          <a:bodyPr lIns="91443" rIns="91443">
            <a:spAutoFit/>
          </a:bodyPr>
          <a:lstStyle/>
          <a:p>
            <a:pPr algn="just" eaLnBrk="0" hangingPunct="0">
              <a:lnSpc>
                <a:spcPct val="150000"/>
              </a:lnSpc>
            </a:pPr>
            <a:r>
              <a:rPr lang="zh-CN" altLang="en-US" sz="2000">
                <a:solidFill>
                  <a:srgbClr val="262626"/>
                </a:solidFill>
                <a:latin typeface="微软雅黑"/>
                <a:ea typeface="微软雅黑"/>
                <a:cs typeface="微软雅黑"/>
              </a:rPr>
              <a:t>教材选用：国家规划教材</a:t>
            </a:r>
            <a:r>
              <a:rPr lang="en-US" altLang="zh-CN" sz="2000">
                <a:solidFill>
                  <a:srgbClr val="262626"/>
                </a:solidFill>
                <a:latin typeface="微软雅黑"/>
                <a:ea typeface="微软雅黑"/>
                <a:cs typeface="微软雅黑"/>
              </a:rPr>
              <a:t>《</a:t>
            </a:r>
            <a:r>
              <a:rPr lang="zh-CN" altLang="en-US" sz="2000">
                <a:solidFill>
                  <a:srgbClr val="262626"/>
                </a:solidFill>
                <a:latin typeface="微软雅黑"/>
                <a:ea typeface="微软雅黑"/>
                <a:cs typeface="微软雅黑"/>
              </a:rPr>
              <a:t>知行英语</a:t>
            </a:r>
            <a:r>
              <a:rPr lang="en-US" altLang="zh-CN" sz="2000">
                <a:solidFill>
                  <a:srgbClr val="262626"/>
                </a:solidFill>
                <a:latin typeface="微软雅黑"/>
                <a:ea typeface="微软雅黑"/>
                <a:cs typeface="微软雅黑"/>
              </a:rPr>
              <a:t>》</a:t>
            </a:r>
            <a:r>
              <a:rPr lang="zh-CN" altLang="en-US" sz="2000">
                <a:solidFill>
                  <a:srgbClr val="262626"/>
                </a:solidFill>
                <a:latin typeface="微软雅黑"/>
                <a:ea typeface="微软雅黑"/>
                <a:cs typeface="微软雅黑"/>
              </a:rPr>
              <a:t>（综合教程）外语教学与研究出版社</a:t>
            </a:r>
          </a:p>
          <a:p>
            <a:pPr algn="just" eaLnBrk="0" hangingPunct="0">
              <a:lnSpc>
                <a:spcPct val="150000"/>
              </a:lnSpc>
            </a:pPr>
            <a:r>
              <a:rPr lang="zh-CN" altLang="en-US" sz="2000">
                <a:solidFill>
                  <a:srgbClr val="262626"/>
                </a:solidFill>
                <a:latin typeface="微软雅黑"/>
                <a:ea typeface="微软雅黑"/>
                <a:cs typeface="微软雅黑"/>
              </a:rPr>
              <a:t>                      </a:t>
            </a:r>
            <a:r>
              <a:rPr lang="en-US" altLang="zh-CN" sz="2000">
                <a:solidFill>
                  <a:srgbClr val="262626"/>
                </a:solidFill>
                <a:latin typeface="微软雅黑"/>
                <a:ea typeface="微软雅黑"/>
                <a:cs typeface="微软雅黑"/>
              </a:rPr>
              <a:t>《</a:t>
            </a:r>
            <a:r>
              <a:rPr lang="zh-CN" altLang="en-US" sz="2000">
                <a:solidFill>
                  <a:srgbClr val="262626"/>
                </a:solidFill>
                <a:latin typeface="微软雅黑"/>
                <a:ea typeface="微软雅黑"/>
                <a:cs typeface="微软雅黑"/>
              </a:rPr>
              <a:t>新编实用英语</a:t>
            </a:r>
            <a:r>
              <a:rPr lang="en-US" altLang="zh-CN" sz="2000">
                <a:solidFill>
                  <a:srgbClr val="262626"/>
                </a:solidFill>
                <a:latin typeface="微软雅黑"/>
                <a:ea typeface="微软雅黑"/>
                <a:cs typeface="微软雅黑"/>
              </a:rPr>
              <a:t>》</a:t>
            </a:r>
            <a:r>
              <a:rPr lang="zh-CN" altLang="en-US" sz="2000">
                <a:solidFill>
                  <a:srgbClr val="262626"/>
                </a:solidFill>
                <a:latin typeface="微软雅黑"/>
                <a:ea typeface="微软雅黑"/>
                <a:cs typeface="微软雅黑"/>
              </a:rPr>
              <a:t>（综合教程）高等教育出版社出版</a:t>
            </a:r>
            <a:endParaRPr lang="en-US" altLang="zh-CN" sz="2000">
              <a:solidFill>
                <a:srgbClr val="262626"/>
              </a:solidFill>
              <a:latin typeface="微软雅黑"/>
              <a:ea typeface="微软雅黑"/>
              <a:cs typeface="微软雅黑"/>
            </a:endParaRPr>
          </a:p>
          <a:p>
            <a:pPr algn="just" eaLnBrk="0" hangingPunct="0">
              <a:lnSpc>
                <a:spcPct val="150000"/>
              </a:lnSpc>
            </a:pPr>
            <a:r>
              <a:rPr lang="zh-CN" altLang="en-US" sz="2000">
                <a:solidFill>
                  <a:srgbClr val="262626"/>
                </a:solidFill>
                <a:latin typeface="微软雅黑"/>
                <a:ea typeface="微软雅黑"/>
                <a:cs typeface="微软雅黑"/>
              </a:rPr>
              <a:t>参考辅助教材：各类专业使用的教材</a:t>
            </a:r>
            <a:endParaRPr lang="en-US" altLang="zh-CN" sz="2000">
              <a:solidFill>
                <a:srgbClr val="262626"/>
              </a:solidFill>
              <a:latin typeface="微软雅黑"/>
              <a:ea typeface="微软雅黑"/>
              <a:cs typeface="微软雅黑"/>
            </a:endParaRPr>
          </a:p>
        </p:txBody>
      </p:sp>
      <p:pic>
        <p:nvPicPr>
          <p:cNvPr id="75789" name="Picture 32" descr="5b40ab7cNdcd0fb9d"/>
          <p:cNvPicPr>
            <a:picLocks noChangeAspect="1" noChangeArrowheads="1"/>
          </p:cNvPicPr>
          <p:nvPr/>
        </p:nvPicPr>
        <p:blipFill>
          <a:blip r:embed="rId6"/>
          <a:srcRect/>
          <a:stretch>
            <a:fillRect/>
          </a:stretch>
        </p:blipFill>
        <p:spPr bwMode="auto">
          <a:xfrm>
            <a:off x="6000750" y="2852738"/>
            <a:ext cx="2495550" cy="3840162"/>
          </a:xfrm>
          <a:prstGeom prst="rect">
            <a:avLst/>
          </a:prstGeom>
          <a:noFill/>
          <a:ln w="9525">
            <a:noFill/>
            <a:miter lim="800000"/>
            <a:headEnd/>
            <a:tailEnd/>
          </a:ln>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20"/>
                                        </p:tgtEl>
                                        <p:attrNameLst>
                                          <p:attrName>style.visibility</p:attrName>
                                        </p:attrNameLst>
                                      </p:cBhvr>
                                      <p:to>
                                        <p:strVal val="visible"/>
                                      </p:to>
                                    </p:set>
                                    <p:animEffect transition="in" filter="wipe(left)">
                                      <p:cBhvr>
                                        <p:cTn id="7" dur="100"/>
                                        <p:tgtEl>
                                          <p:spTgt spid="20"/>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20"/>
                                        </p:tgtEl>
                                      </p:cBhvr>
                                      <p:to x="80000" y="100000"/>
                                    </p:animScale>
                                    <p:anim by="(#ppt_w*0.10)" calcmode="lin" valueType="num">
                                      <p:cBhvr>
                                        <p:cTn id="10" dur="50" autoRev="1" fill="hold">
                                          <p:stCondLst>
                                            <p:cond delay="0"/>
                                          </p:stCondLst>
                                        </p:cTn>
                                        <p:tgtEl>
                                          <p:spTgt spid="20"/>
                                        </p:tgtEl>
                                        <p:attrNameLst>
                                          <p:attrName>ppt_x</p:attrName>
                                        </p:attrNameLst>
                                      </p:cBhvr>
                                    </p:anim>
                                    <p:anim by="(-#ppt_w*0.10)" calcmode="lin" valueType="num">
                                      <p:cBhvr>
                                        <p:cTn id="11" dur="50" autoRev="1" fill="hold">
                                          <p:stCondLst>
                                            <p:cond delay="0"/>
                                          </p:stCondLst>
                                        </p:cTn>
                                        <p:tgtEl>
                                          <p:spTgt spid="20"/>
                                        </p:tgtEl>
                                        <p:attrNameLst>
                                          <p:attrName>ppt_y</p:attrName>
                                        </p:attrNameLst>
                                      </p:cBhvr>
                                    </p:anim>
                                    <p:animRot by="-480000">
                                      <p:cBhvr>
                                        <p:cTn id="12" dur="50" autoRev="1" fill="hold">
                                          <p:stCondLst>
                                            <p:cond delay="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txBox="1">
            <a:spLocks/>
          </p:cNvSpPr>
          <p:nvPr/>
        </p:nvSpPr>
        <p:spPr bwMode="auto">
          <a:xfrm>
            <a:off x="1143000" y="311150"/>
            <a:ext cx="5335588" cy="506413"/>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课程实施</a:t>
            </a:r>
            <a:endParaRPr lang="en-GB" altLang="zh-CN" sz="2000" b="1">
              <a:solidFill>
                <a:srgbClr val="404040"/>
              </a:solidFill>
              <a:latin typeface="微软雅黑"/>
              <a:ea typeface="微软雅黑"/>
              <a:cs typeface="Open Sans Light"/>
            </a:endParaRPr>
          </a:p>
        </p:txBody>
      </p:sp>
      <p:sp>
        <p:nvSpPr>
          <p:cNvPr id="77826" name="矩形 37"/>
          <p:cNvSpPr>
            <a:spLocks noChangeArrowheads="1"/>
          </p:cNvSpPr>
          <p:nvPr/>
        </p:nvSpPr>
        <p:spPr bwMode="auto">
          <a:xfrm>
            <a:off x="2662238" y="377825"/>
            <a:ext cx="1701800" cy="409575"/>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规划教学内容</a:t>
            </a:r>
          </a:p>
        </p:txBody>
      </p:sp>
      <p:sp>
        <p:nvSpPr>
          <p:cNvPr id="77827" name="矩形 38"/>
          <p:cNvSpPr>
            <a:spLocks noChangeArrowheads="1"/>
          </p:cNvSpPr>
          <p:nvPr/>
        </p:nvSpPr>
        <p:spPr bwMode="auto">
          <a:xfrm>
            <a:off x="4989513" y="371475"/>
            <a:ext cx="1701800" cy="409575"/>
          </a:xfrm>
          <a:prstGeom prst="rect">
            <a:avLst/>
          </a:prstGeom>
          <a:noFill/>
          <a:ln w="9525">
            <a:noFill/>
            <a:miter lim="800000"/>
            <a:headEnd/>
            <a:tailEnd/>
          </a:ln>
        </p:spPr>
        <p:txBody>
          <a:bodyPr wrap="none" lIns="121917" tIns="60958" rIns="121917" bIns="60958">
            <a:spAutoFit/>
          </a:bodyPr>
          <a:lstStyle/>
          <a:p>
            <a:r>
              <a:rPr lang="zh-CN" altLang="en-US" sz="1900" b="1">
                <a:solidFill>
                  <a:srgbClr val="FF0000"/>
                </a:solidFill>
                <a:latin typeface="Calibri" pitchFamily="34" charset="0"/>
              </a:rPr>
              <a:t>选择教学资源</a:t>
            </a:r>
          </a:p>
        </p:txBody>
      </p:sp>
      <p:sp>
        <p:nvSpPr>
          <p:cNvPr id="77828" name="矩形 39"/>
          <p:cNvSpPr>
            <a:spLocks noChangeArrowheads="1"/>
          </p:cNvSpPr>
          <p:nvPr/>
        </p:nvSpPr>
        <p:spPr bwMode="auto">
          <a:xfrm>
            <a:off x="7346950" y="342900"/>
            <a:ext cx="1701800" cy="409575"/>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选择教学手段</a:t>
            </a:r>
          </a:p>
        </p:txBody>
      </p:sp>
      <p:sp>
        <p:nvSpPr>
          <p:cNvPr id="77829" name="矩形 40"/>
          <p:cNvSpPr>
            <a:spLocks noChangeArrowheads="1"/>
          </p:cNvSpPr>
          <p:nvPr/>
        </p:nvSpPr>
        <p:spPr bwMode="auto">
          <a:xfrm>
            <a:off x="9493250" y="366713"/>
            <a:ext cx="1216025" cy="409575"/>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课程考核</a:t>
            </a:r>
          </a:p>
        </p:txBody>
      </p:sp>
      <p:pic>
        <p:nvPicPr>
          <p:cNvPr id="77830" name="Picture 23"/>
          <p:cNvPicPr>
            <a:picLocks noChangeAspect="1" noChangeArrowheads="1"/>
          </p:cNvPicPr>
          <p:nvPr/>
        </p:nvPicPr>
        <p:blipFill>
          <a:blip r:embed="rId3"/>
          <a:srcRect/>
          <a:stretch>
            <a:fillRect/>
          </a:stretch>
        </p:blipFill>
        <p:spPr bwMode="auto">
          <a:xfrm>
            <a:off x="9023350" y="920750"/>
            <a:ext cx="3168650" cy="5937250"/>
          </a:xfrm>
          <a:prstGeom prst="rect">
            <a:avLst/>
          </a:prstGeom>
          <a:noFill/>
          <a:ln w="9525">
            <a:noFill/>
            <a:miter lim="800000"/>
            <a:headEnd/>
            <a:tailEnd/>
          </a:ln>
        </p:spPr>
      </p:pic>
      <p:pic>
        <p:nvPicPr>
          <p:cNvPr id="77831" name="Picture 24"/>
          <p:cNvPicPr>
            <a:picLocks noChangeAspect="1" noChangeArrowheads="1"/>
          </p:cNvPicPr>
          <p:nvPr/>
        </p:nvPicPr>
        <p:blipFill>
          <a:blip r:embed="rId4"/>
          <a:srcRect/>
          <a:stretch>
            <a:fillRect/>
          </a:stretch>
        </p:blipFill>
        <p:spPr bwMode="auto">
          <a:xfrm>
            <a:off x="5903913" y="931863"/>
            <a:ext cx="3070225" cy="5926137"/>
          </a:xfrm>
          <a:prstGeom prst="rect">
            <a:avLst/>
          </a:prstGeom>
          <a:noFill/>
          <a:ln w="9525">
            <a:noFill/>
            <a:miter lim="800000"/>
            <a:headEnd/>
            <a:tailEnd/>
          </a:ln>
        </p:spPr>
      </p:pic>
      <p:pic>
        <p:nvPicPr>
          <p:cNvPr id="77832" name="Picture 22"/>
          <p:cNvPicPr>
            <a:picLocks noChangeAspect="1" noChangeArrowheads="1"/>
          </p:cNvPicPr>
          <p:nvPr/>
        </p:nvPicPr>
        <p:blipFill>
          <a:blip r:embed="rId5"/>
          <a:srcRect/>
          <a:stretch>
            <a:fillRect/>
          </a:stretch>
        </p:blipFill>
        <p:spPr bwMode="auto">
          <a:xfrm>
            <a:off x="0" y="1604963"/>
            <a:ext cx="5903913" cy="5253037"/>
          </a:xfrm>
          <a:prstGeom prst="rect">
            <a:avLst/>
          </a:prstGeom>
          <a:noFill/>
          <a:ln w="9525">
            <a:noFill/>
            <a:miter lim="800000"/>
            <a:headEnd/>
            <a:tailEnd/>
          </a:ln>
        </p:spPr>
      </p:pic>
    </p:spTree>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Placeholder 4"/>
          <p:cNvSpPr txBox="1">
            <a:spLocks/>
          </p:cNvSpPr>
          <p:nvPr/>
        </p:nvSpPr>
        <p:spPr bwMode="auto">
          <a:xfrm>
            <a:off x="1168400" y="452438"/>
            <a:ext cx="3009900" cy="671512"/>
          </a:xfrm>
          <a:prstGeom prst="rect">
            <a:avLst/>
          </a:prstGeom>
          <a:noFill/>
          <a:ln w="9525">
            <a:noFill/>
            <a:miter lim="800000"/>
            <a:headEnd/>
            <a:tailEnd/>
          </a:ln>
        </p:spPr>
        <p:txBody>
          <a:bodyPr lIns="121917" tIns="60958" rIns="121917" bIns="60958" anchor="ctr"/>
          <a:lstStyle/>
          <a:p>
            <a:pPr>
              <a:spcBef>
                <a:spcPct val="20000"/>
              </a:spcBef>
              <a:buFont typeface="Arial" charset="0"/>
              <a:buNone/>
            </a:pPr>
            <a:r>
              <a:rPr lang="zh-CN" altLang="en-US" sz="4300" b="1">
                <a:solidFill>
                  <a:schemeClr val="accent1"/>
                </a:solidFill>
                <a:latin typeface="微软雅黑"/>
                <a:ea typeface="微软雅黑"/>
                <a:cs typeface="微软雅黑"/>
              </a:rPr>
              <a:t>前言</a:t>
            </a:r>
            <a:r>
              <a:rPr lang="en-US" altLang="zh-CN" sz="4300" b="1">
                <a:solidFill>
                  <a:schemeClr val="accent1"/>
                </a:solidFill>
                <a:latin typeface="微软雅黑"/>
                <a:ea typeface="微软雅黑"/>
                <a:cs typeface="微软雅黑"/>
              </a:rPr>
              <a:t>/</a:t>
            </a:r>
            <a:r>
              <a:rPr lang="en-US" altLang="zh-CN" b="1">
                <a:solidFill>
                  <a:schemeClr val="accent1"/>
                </a:solidFill>
                <a:latin typeface="微软雅黑"/>
                <a:ea typeface="微软雅黑"/>
                <a:cs typeface="微软雅黑"/>
              </a:rPr>
              <a:t>PREFACE</a:t>
            </a:r>
            <a:endParaRPr lang="en-GB" altLang="zh-CN" b="1">
              <a:solidFill>
                <a:schemeClr val="accent1"/>
              </a:solidFill>
              <a:latin typeface="微软雅黑"/>
              <a:ea typeface="微软雅黑"/>
              <a:cs typeface="微软雅黑"/>
            </a:endParaRPr>
          </a:p>
        </p:txBody>
      </p:sp>
      <p:sp>
        <p:nvSpPr>
          <p:cNvPr id="11" name="Parallelogram 21"/>
          <p:cNvSpPr/>
          <p:nvPr/>
        </p:nvSpPr>
        <p:spPr>
          <a:xfrm>
            <a:off x="9513888" y="-4763"/>
            <a:ext cx="2212975" cy="4810126"/>
          </a:xfrm>
          <a:prstGeom prst="parallelogram">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spcBef>
                <a:spcPts val="0"/>
              </a:spcBef>
              <a:spcAft>
                <a:spcPts val="0"/>
              </a:spcAft>
              <a:defRPr/>
            </a:pPr>
            <a:endParaRPr lang="en-US" dirty="0"/>
          </a:p>
        </p:txBody>
      </p:sp>
      <p:sp>
        <p:nvSpPr>
          <p:cNvPr id="12" name="Parallelogram 22"/>
          <p:cNvSpPr/>
          <p:nvPr/>
        </p:nvSpPr>
        <p:spPr>
          <a:xfrm>
            <a:off x="10128250" y="2049463"/>
            <a:ext cx="2211388" cy="4808537"/>
          </a:xfrm>
          <a:prstGeom prst="parallelogram">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spcBef>
                <a:spcPts val="0"/>
              </a:spcBef>
              <a:spcAft>
                <a:spcPts val="0"/>
              </a:spcAft>
              <a:defRPr/>
            </a:pPr>
            <a:endParaRPr lang="en-US" dirty="0"/>
          </a:p>
        </p:txBody>
      </p:sp>
      <p:cxnSp>
        <p:nvCxnSpPr>
          <p:cNvPr id="13" name="直接连接符 12"/>
          <p:cNvCxnSpPr/>
          <p:nvPr/>
        </p:nvCxnSpPr>
        <p:spPr>
          <a:xfrm>
            <a:off x="1682750" y="1290638"/>
            <a:ext cx="729615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5061" name="组合 25"/>
          <p:cNvGrpSpPr>
            <a:grpSpLocks/>
          </p:cNvGrpSpPr>
          <p:nvPr/>
        </p:nvGrpSpPr>
        <p:grpSpPr bwMode="auto">
          <a:xfrm>
            <a:off x="8216900" y="668338"/>
            <a:ext cx="452438" cy="455612"/>
            <a:chOff x="6084168" y="1274820"/>
            <a:chExt cx="432048" cy="432834"/>
          </a:xfrm>
        </p:grpSpPr>
        <p:sp>
          <p:nvSpPr>
            <p:cNvPr id="45079" name="椭圆 22"/>
            <p:cNvSpPr>
              <a:spLocks noChangeArrowheads="1"/>
            </p:cNvSpPr>
            <p:nvPr/>
          </p:nvSpPr>
          <p:spPr bwMode="auto">
            <a:xfrm>
              <a:off x="6084168" y="1274820"/>
              <a:ext cx="432048" cy="432834"/>
            </a:xfrm>
            <a:prstGeom prst="ellipse">
              <a:avLst/>
            </a:prstGeom>
            <a:solidFill>
              <a:schemeClr val="accent1"/>
            </a:solidFill>
            <a:ln w="9525">
              <a:noFill/>
              <a:round/>
              <a:headEnd/>
              <a:tailEnd/>
            </a:ln>
          </p:spPr>
          <p:txBody>
            <a:bodyPr anchor="ctr"/>
            <a:lstStyle/>
            <a:p>
              <a:pPr algn="ctr"/>
              <a:endParaRPr lang="zh-CN" altLang="en-US">
                <a:solidFill>
                  <a:srgbClr val="FFFFFF"/>
                </a:solidFill>
                <a:latin typeface="Calibri" pitchFamily="34" charset="0"/>
              </a:endParaRPr>
            </a:p>
          </p:txBody>
        </p:sp>
        <p:sp>
          <p:nvSpPr>
            <p:cNvPr id="45080" name="Freeform 59"/>
            <p:cNvSpPr>
              <a:spLocks noChangeArrowheads="1"/>
            </p:cNvSpPr>
            <p:nvPr/>
          </p:nvSpPr>
          <p:spPr bwMode="auto">
            <a:xfrm>
              <a:off x="6180302" y="1365898"/>
              <a:ext cx="239780" cy="250679"/>
            </a:xfrm>
            <a:custGeom>
              <a:avLst/>
              <a:gdLst>
                <a:gd name="T0" fmla="*/ 2147483647 w 581"/>
                <a:gd name="T1" fmla="*/ 2147483647 h 609"/>
                <a:gd name="T2" fmla="*/ 2147483647 w 581"/>
                <a:gd name="T3" fmla="*/ 2147483647 h 609"/>
                <a:gd name="T4" fmla="*/ 2147483647 w 581"/>
                <a:gd name="T5" fmla="*/ 2147483647 h 609"/>
                <a:gd name="T6" fmla="*/ 2147483647 w 581"/>
                <a:gd name="T7" fmla="*/ 2147483647 h 609"/>
                <a:gd name="T8" fmla="*/ 2147483647 w 581"/>
                <a:gd name="T9" fmla="*/ 2147483647 h 609"/>
                <a:gd name="T10" fmla="*/ 2147483647 w 581"/>
                <a:gd name="T11" fmla="*/ 2147483647 h 609"/>
                <a:gd name="T12" fmla="*/ 2147483647 w 581"/>
                <a:gd name="T13" fmla="*/ 2147483647 h 609"/>
                <a:gd name="T14" fmla="*/ 2147483647 w 581"/>
                <a:gd name="T15" fmla="*/ 2147483647 h 609"/>
                <a:gd name="T16" fmla="*/ 2147483647 w 581"/>
                <a:gd name="T17" fmla="*/ 2147483647 h 609"/>
                <a:gd name="T18" fmla="*/ 2147483647 w 581"/>
                <a:gd name="T19" fmla="*/ 2147483647 h 609"/>
                <a:gd name="T20" fmla="*/ 2147483647 w 581"/>
                <a:gd name="T21" fmla="*/ 2147483647 h 609"/>
                <a:gd name="T22" fmla="*/ 0 w 581"/>
                <a:gd name="T23" fmla="*/ 2147483647 h 609"/>
                <a:gd name="T24" fmla="*/ 2147483647 w 581"/>
                <a:gd name="T25" fmla="*/ 2147483647 h 609"/>
                <a:gd name="T26" fmla="*/ 2147483647 w 581"/>
                <a:gd name="T27" fmla="*/ 2147483647 h 609"/>
                <a:gd name="T28" fmla="*/ 2147483647 w 581"/>
                <a:gd name="T29" fmla="*/ 2147483647 h 609"/>
                <a:gd name="T30" fmla="*/ 2147483647 w 581"/>
                <a:gd name="T31" fmla="*/ 2147483647 h 609"/>
                <a:gd name="T32" fmla="*/ 2147483647 w 581"/>
                <a:gd name="T33" fmla="*/ 2147483647 h 609"/>
                <a:gd name="T34" fmla="*/ 2147483647 w 581"/>
                <a:gd name="T35" fmla="*/ 2147483647 h 609"/>
                <a:gd name="T36" fmla="*/ 2147483647 w 581"/>
                <a:gd name="T37" fmla="*/ 2147483647 h 609"/>
                <a:gd name="T38" fmla="*/ 2147483647 w 581"/>
                <a:gd name="T39" fmla="*/ 2147483647 h 609"/>
                <a:gd name="T40" fmla="*/ 2147483647 w 581"/>
                <a:gd name="T41" fmla="*/ 2147483647 h 609"/>
                <a:gd name="T42" fmla="*/ 2147483647 w 581"/>
                <a:gd name="T43" fmla="*/ 2147483647 h 609"/>
                <a:gd name="T44" fmla="*/ 2147483647 w 581"/>
                <a:gd name="T45" fmla="*/ 2147483647 h 609"/>
                <a:gd name="T46" fmla="*/ 2147483647 w 581"/>
                <a:gd name="T47" fmla="*/ 2147483647 h 609"/>
                <a:gd name="T48" fmla="*/ 2147483647 w 581"/>
                <a:gd name="T49" fmla="*/ 2147483647 h 609"/>
                <a:gd name="T50" fmla="*/ 2147483647 w 581"/>
                <a:gd name="T51" fmla="*/ 2147483647 h 609"/>
                <a:gd name="T52" fmla="*/ 2147483647 w 581"/>
                <a:gd name="T53" fmla="*/ 2147483647 h 609"/>
                <a:gd name="T54" fmla="*/ 2147483647 w 581"/>
                <a:gd name="T55" fmla="*/ 2147483647 h 609"/>
                <a:gd name="T56" fmla="*/ 2147483647 w 581"/>
                <a:gd name="T57" fmla="*/ 2147483647 h 609"/>
                <a:gd name="T58" fmla="*/ 2147483647 w 581"/>
                <a:gd name="T59" fmla="*/ 2147483647 h 609"/>
                <a:gd name="T60" fmla="*/ 2147483647 w 581"/>
                <a:gd name="T61" fmla="*/ 2147483647 h 609"/>
                <a:gd name="T62" fmla="*/ 2147483647 w 581"/>
                <a:gd name="T63" fmla="*/ 2147483647 h 609"/>
                <a:gd name="T64" fmla="*/ 2147483647 w 581"/>
                <a:gd name="T65" fmla="*/ 2147483647 h 609"/>
                <a:gd name="T66" fmla="*/ 2147483647 w 581"/>
                <a:gd name="T67" fmla="*/ 2147483647 h 609"/>
                <a:gd name="T68" fmla="*/ 2147483647 w 581"/>
                <a:gd name="T69" fmla="*/ 2147483647 h 609"/>
                <a:gd name="T70" fmla="*/ 2147483647 w 581"/>
                <a:gd name="T71" fmla="*/ 2147483647 h 609"/>
                <a:gd name="T72" fmla="*/ 2147483647 w 581"/>
                <a:gd name="T73" fmla="*/ 2147483647 h 609"/>
                <a:gd name="T74" fmla="*/ 2147483647 w 581"/>
                <a:gd name="T75" fmla="*/ 2147483647 h 609"/>
                <a:gd name="T76" fmla="*/ 2147483647 w 581"/>
                <a:gd name="T77" fmla="*/ 2147483647 h 609"/>
                <a:gd name="T78" fmla="*/ 2147483647 w 581"/>
                <a:gd name="T79" fmla="*/ 2147483647 h 609"/>
                <a:gd name="T80" fmla="*/ 2147483647 w 581"/>
                <a:gd name="T81" fmla="*/ 0 h 609"/>
                <a:gd name="T82" fmla="*/ 2147483647 w 581"/>
                <a:gd name="T83" fmla="*/ 2147483647 h 609"/>
                <a:gd name="T84" fmla="*/ 2147483647 w 581"/>
                <a:gd name="T85" fmla="*/ 2147483647 h 609"/>
                <a:gd name="T86" fmla="*/ 2147483647 w 581"/>
                <a:gd name="T87" fmla="*/ 2147483647 h 609"/>
                <a:gd name="T88" fmla="*/ 2147483647 w 581"/>
                <a:gd name="T89" fmla="*/ 0 h 609"/>
                <a:gd name="T90" fmla="*/ 2147483647 w 581"/>
                <a:gd name="T91" fmla="*/ 2147483647 h 609"/>
                <a:gd name="T92" fmla="*/ 2147483647 w 581"/>
                <a:gd name="T93" fmla="*/ 2147483647 h 609"/>
                <a:gd name="T94" fmla="*/ 2147483647 w 581"/>
                <a:gd name="T95" fmla="*/ 2147483647 h 609"/>
                <a:gd name="T96" fmla="*/ 2147483647 w 581"/>
                <a:gd name="T97" fmla="*/ 0 h 609"/>
                <a:gd name="T98" fmla="*/ 2147483647 w 581"/>
                <a:gd name="T99" fmla="*/ 2147483647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81"/>
                <a:gd name="T151" fmla="*/ 0 h 609"/>
                <a:gd name="T152" fmla="*/ 581 w 581"/>
                <a:gd name="T153" fmla="*/ 609 h 6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w="9525">
              <a:noFill/>
              <a:round/>
              <a:headEnd/>
              <a:tailEnd/>
            </a:ln>
          </p:spPr>
          <p:txBody>
            <a:bodyPr wrap="none" lIns="34290" tIns="17145" rIns="34290" bIns="17145" anchor="ctr"/>
            <a:lstStyle/>
            <a:p>
              <a:endParaRPr lang="zh-CN" altLang="en-US"/>
            </a:p>
          </p:txBody>
        </p:sp>
      </p:grpSp>
      <p:grpSp>
        <p:nvGrpSpPr>
          <p:cNvPr id="45062" name="组合 28"/>
          <p:cNvGrpSpPr>
            <a:grpSpLocks/>
          </p:cNvGrpSpPr>
          <p:nvPr/>
        </p:nvGrpSpPr>
        <p:grpSpPr bwMode="auto">
          <a:xfrm>
            <a:off x="6902450" y="668338"/>
            <a:ext cx="455613" cy="455612"/>
            <a:chOff x="4788024" y="1275213"/>
            <a:chExt cx="432048" cy="432048"/>
          </a:xfrm>
        </p:grpSpPr>
        <p:sp>
          <p:nvSpPr>
            <p:cNvPr id="45077" name="椭圆 65"/>
            <p:cNvSpPr>
              <a:spLocks noChangeArrowheads="1"/>
            </p:cNvSpPr>
            <p:nvPr/>
          </p:nvSpPr>
          <p:spPr bwMode="auto">
            <a:xfrm>
              <a:off x="4788024" y="1275213"/>
              <a:ext cx="432048" cy="432048"/>
            </a:xfrm>
            <a:prstGeom prst="ellipse">
              <a:avLst/>
            </a:prstGeom>
            <a:solidFill>
              <a:srgbClr val="F79600"/>
            </a:solidFill>
            <a:ln w="9525">
              <a:noFill/>
              <a:round/>
              <a:headEnd/>
              <a:tailEnd/>
            </a:ln>
          </p:spPr>
          <p:txBody>
            <a:bodyPr anchor="ctr"/>
            <a:lstStyle/>
            <a:p>
              <a:pPr algn="ctr"/>
              <a:endParaRPr lang="zh-CN" altLang="en-US">
                <a:solidFill>
                  <a:srgbClr val="FFFFFF"/>
                </a:solidFill>
                <a:latin typeface="Calibri" pitchFamily="34" charset="0"/>
              </a:endParaRPr>
            </a:p>
          </p:txBody>
        </p:sp>
        <p:sp>
          <p:nvSpPr>
            <p:cNvPr id="45078" name="Freeform 110"/>
            <p:cNvSpPr>
              <a:spLocks noChangeArrowheads="1"/>
            </p:cNvSpPr>
            <p:nvPr/>
          </p:nvSpPr>
          <p:spPr bwMode="auto">
            <a:xfrm>
              <a:off x="4891102" y="1366806"/>
              <a:ext cx="250679" cy="248862"/>
            </a:xfrm>
            <a:custGeom>
              <a:avLst/>
              <a:gdLst>
                <a:gd name="T0" fmla="*/ 2147483647 w 609"/>
                <a:gd name="T1" fmla="*/ 2147483647 h 602"/>
                <a:gd name="T2" fmla="*/ 2147483647 w 609"/>
                <a:gd name="T3" fmla="*/ 2147483647 h 602"/>
                <a:gd name="T4" fmla="*/ 2147483647 w 609"/>
                <a:gd name="T5" fmla="*/ 2147483647 h 602"/>
                <a:gd name="T6" fmla="*/ 2147483647 w 609"/>
                <a:gd name="T7" fmla="*/ 2147483647 h 602"/>
                <a:gd name="T8" fmla="*/ 2147483647 w 609"/>
                <a:gd name="T9" fmla="*/ 2147483647 h 602"/>
                <a:gd name="T10" fmla="*/ 2147483647 w 609"/>
                <a:gd name="T11" fmla="*/ 2147483647 h 602"/>
                <a:gd name="T12" fmla="*/ 0 w 609"/>
                <a:gd name="T13" fmla="*/ 2147483647 h 602"/>
                <a:gd name="T14" fmla="*/ 2147483647 w 609"/>
                <a:gd name="T15" fmla="*/ 0 h 602"/>
                <a:gd name="T16" fmla="*/ 2147483647 w 609"/>
                <a:gd name="T17" fmla="*/ 2147483647 h 602"/>
                <a:gd name="T18" fmla="*/ 2147483647 w 609"/>
                <a:gd name="T19" fmla="*/ 2147483647 h 602"/>
                <a:gd name="T20" fmla="*/ 2147483647 w 609"/>
                <a:gd name="T21" fmla="*/ 2147483647 h 602"/>
                <a:gd name="T22" fmla="*/ 2147483647 w 609"/>
                <a:gd name="T23" fmla="*/ 2147483647 h 602"/>
                <a:gd name="T24" fmla="*/ 2147483647 w 609"/>
                <a:gd name="T25" fmla="*/ 2147483647 h 602"/>
                <a:gd name="T26" fmla="*/ 2147483647 w 609"/>
                <a:gd name="T27" fmla="*/ 2147483647 h 602"/>
                <a:gd name="T28" fmla="*/ 2147483647 w 609"/>
                <a:gd name="T29" fmla="*/ 2147483647 h 602"/>
                <a:gd name="T30" fmla="*/ 2147483647 w 609"/>
                <a:gd name="T31" fmla="*/ 2147483647 h 602"/>
                <a:gd name="T32" fmla="*/ 2147483647 w 609"/>
                <a:gd name="T33" fmla="*/ 2147483647 h 602"/>
                <a:gd name="T34" fmla="*/ 2147483647 w 609"/>
                <a:gd name="T35" fmla="*/ 2147483647 h 602"/>
                <a:gd name="T36" fmla="*/ 2147483647 w 609"/>
                <a:gd name="T37" fmla="*/ 2147483647 h 602"/>
                <a:gd name="T38" fmla="*/ 2147483647 w 609"/>
                <a:gd name="T39" fmla="*/ 2147483647 h 602"/>
                <a:gd name="T40" fmla="*/ 2147483647 w 609"/>
                <a:gd name="T41" fmla="*/ 2147483647 h 602"/>
                <a:gd name="T42" fmla="*/ 2147483647 w 609"/>
                <a:gd name="T43" fmla="*/ 2147483647 h 602"/>
                <a:gd name="T44" fmla="*/ 2147483647 w 609"/>
                <a:gd name="T45" fmla="*/ 2147483647 h 602"/>
                <a:gd name="T46" fmla="*/ 2147483647 w 609"/>
                <a:gd name="T47" fmla="*/ 2147483647 h 602"/>
                <a:gd name="T48" fmla="*/ 2147483647 w 609"/>
                <a:gd name="T49" fmla="*/ 2147483647 h 602"/>
                <a:gd name="T50" fmla="*/ 2147483647 w 609"/>
                <a:gd name="T51" fmla="*/ 2147483647 h 602"/>
                <a:gd name="T52" fmla="*/ 2147483647 w 609"/>
                <a:gd name="T53" fmla="*/ 2147483647 h 602"/>
                <a:gd name="T54" fmla="*/ 2147483647 w 609"/>
                <a:gd name="T55" fmla="*/ 2147483647 h 602"/>
                <a:gd name="T56" fmla="*/ 2147483647 w 609"/>
                <a:gd name="T57" fmla="*/ 2147483647 h 602"/>
                <a:gd name="T58" fmla="*/ 2147483647 w 609"/>
                <a:gd name="T59" fmla="*/ 2147483647 h 602"/>
                <a:gd name="T60" fmla="*/ 2147483647 w 609"/>
                <a:gd name="T61" fmla="*/ 2147483647 h 602"/>
                <a:gd name="T62" fmla="*/ 2147483647 w 609"/>
                <a:gd name="T63" fmla="*/ 2147483647 h 602"/>
                <a:gd name="T64" fmla="*/ 2147483647 w 609"/>
                <a:gd name="T65" fmla="*/ 2147483647 h 602"/>
                <a:gd name="T66" fmla="*/ 2147483647 w 609"/>
                <a:gd name="T67" fmla="*/ 2147483647 h 602"/>
                <a:gd name="T68" fmla="*/ 2147483647 w 609"/>
                <a:gd name="T69" fmla="*/ 2147483647 h 602"/>
                <a:gd name="T70" fmla="*/ 2147483647 w 609"/>
                <a:gd name="T71" fmla="*/ 214748364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09"/>
                <a:gd name="T109" fmla="*/ 0 h 602"/>
                <a:gd name="T110" fmla="*/ 609 w 609"/>
                <a:gd name="T111" fmla="*/ 602 h 60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w="9525">
              <a:noFill/>
              <a:round/>
              <a:headEnd/>
              <a:tailEnd/>
            </a:ln>
          </p:spPr>
          <p:txBody>
            <a:bodyPr wrap="none" lIns="34290" tIns="17145" rIns="34290" bIns="17145" anchor="ctr"/>
            <a:lstStyle/>
            <a:p>
              <a:endParaRPr lang="zh-CN" altLang="en-US"/>
            </a:p>
          </p:txBody>
        </p:sp>
      </p:grpSp>
      <p:grpSp>
        <p:nvGrpSpPr>
          <p:cNvPr id="45063" name="组合 31"/>
          <p:cNvGrpSpPr>
            <a:grpSpLocks/>
          </p:cNvGrpSpPr>
          <p:nvPr/>
        </p:nvGrpSpPr>
        <p:grpSpPr bwMode="auto">
          <a:xfrm>
            <a:off x="7573963" y="668338"/>
            <a:ext cx="454025" cy="455612"/>
            <a:chOff x="5436096" y="1274820"/>
            <a:chExt cx="432833" cy="432834"/>
          </a:xfrm>
        </p:grpSpPr>
        <p:sp>
          <p:nvSpPr>
            <p:cNvPr id="33"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fontAlgn="auto" hangingPunct="1">
                <a:spcBef>
                  <a:spcPts val="0"/>
                </a:spcBef>
                <a:spcAft>
                  <a:spcPts val="0"/>
                </a:spcAft>
                <a:defRPr/>
              </a:pPr>
              <a:endParaRPr lang="zh-CN" altLang="en-US" dirty="0">
                <a:solidFill>
                  <a:srgbClr val="FFFFFF"/>
                </a:solidFill>
                <a:latin typeface="Calibri" pitchFamily="34" charset="0"/>
              </a:endParaRPr>
            </a:p>
          </p:txBody>
        </p:sp>
        <p:sp>
          <p:nvSpPr>
            <p:cNvPr id="45076" name="Freeform 16"/>
            <p:cNvSpPr>
              <a:spLocks noChangeArrowheads="1"/>
            </p:cNvSpPr>
            <p:nvPr/>
          </p:nvSpPr>
          <p:spPr bwMode="auto">
            <a:xfrm>
              <a:off x="5554420" y="1377705"/>
              <a:ext cx="196183" cy="227065"/>
            </a:xfrm>
            <a:custGeom>
              <a:avLst/>
              <a:gdLst>
                <a:gd name="T0" fmla="*/ 2147483647 w 475"/>
                <a:gd name="T1" fmla="*/ 2147483647 h 552"/>
                <a:gd name="T2" fmla="*/ 2147483647 w 475"/>
                <a:gd name="T3" fmla="*/ 2147483647 h 552"/>
                <a:gd name="T4" fmla="*/ 2147483647 w 475"/>
                <a:gd name="T5" fmla="*/ 2147483647 h 552"/>
                <a:gd name="T6" fmla="*/ 2147483647 w 475"/>
                <a:gd name="T7" fmla="*/ 0 h 552"/>
                <a:gd name="T8" fmla="*/ 2147483647 w 475"/>
                <a:gd name="T9" fmla="*/ 0 h 552"/>
                <a:gd name="T10" fmla="*/ 2147483647 w 475"/>
                <a:gd name="T11" fmla="*/ 2147483647 h 552"/>
                <a:gd name="T12" fmla="*/ 2147483647 w 475"/>
                <a:gd name="T13" fmla="*/ 2147483647 h 552"/>
                <a:gd name="T14" fmla="*/ 2147483647 w 475"/>
                <a:gd name="T15" fmla="*/ 2147483647 h 552"/>
                <a:gd name="T16" fmla="*/ 2147483647 w 475"/>
                <a:gd name="T17" fmla="*/ 2147483647 h 552"/>
                <a:gd name="T18" fmla="*/ 2147483647 w 475"/>
                <a:gd name="T19" fmla="*/ 2147483647 h 552"/>
                <a:gd name="T20" fmla="*/ 2147483647 w 475"/>
                <a:gd name="T21" fmla="*/ 2147483647 h 552"/>
                <a:gd name="T22" fmla="*/ 2147483647 w 475"/>
                <a:gd name="T23" fmla="*/ 2147483647 h 552"/>
                <a:gd name="T24" fmla="*/ 2147483647 w 475"/>
                <a:gd name="T25" fmla="*/ 2147483647 h 552"/>
                <a:gd name="T26" fmla="*/ 2147483647 w 475"/>
                <a:gd name="T27" fmla="*/ 2147483647 h 552"/>
                <a:gd name="T28" fmla="*/ 2147483647 w 475"/>
                <a:gd name="T29" fmla="*/ 2147483647 h 552"/>
                <a:gd name="T30" fmla="*/ 2147483647 w 475"/>
                <a:gd name="T31" fmla="*/ 2147483647 h 552"/>
                <a:gd name="T32" fmla="*/ 2147483647 w 475"/>
                <a:gd name="T33" fmla="*/ 2147483647 h 552"/>
                <a:gd name="T34" fmla="*/ 2147483647 w 475"/>
                <a:gd name="T35" fmla="*/ 2147483647 h 552"/>
                <a:gd name="T36" fmla="*/ 2147483647 w 475"/>
                <a:gd name="T37" fmla="*/ 2147483647 h 552"/>
                <a:gd name="T38" fmla="*/ 2147483647 w 475"/>
                <a:gd name="T39" fmla="*/ 2147483647 h 552"/>
                <a:gd name="T40" fmla="*/ 2147483647 w 475"/>
                <a:gd name="T41" fmla="*/ 2147483647 h 552"/>
                <a:gd name="T42" fmla="*/ 2147483647 w 475"/>
                <a:gd name="T43" fmla="*/ 2147483647 h 552"/>
                <a:gd name="T44" fmla="*/ 2147483647 w 475"/>
                <a:gd name="T45" fmla="*/ 2147483647 h 552"/>
                <a:gd name="T46" fmla="*/ 2147483647 w 475"/>
                <a:gd name="T47" fmla="*/ 2147483647 h 552"/>
                <a:gd name="T48" fmla="*/ 2147483647 w 475"/>
                <a:gd name="T49" fmla="*/ 2147483647 h 552"/>
                <a:gd name="T50" fmla="*/ 2147483647 w 475"/>
                <a:gd name="T51" fmla="*/ 2147483647 h 552"/>
                <a:gd name="T52" fmla="*/ 2147483647 w 475"/>
                <a:gd name="T53" fmla="*/ 0 h 552"/>
                <a:gd name="T54" fmla="*/ 2147483647 w 475"/>
                <a:gd name="T55" fmla="*/ 0 h 552"/>
                <a:gd name="T56" fmla="*/ 2147483647 w 475"/>
                <a:gd name="T57" fmla="*/ 2147483647 h 552"/>
                <a:gd name="T58" fmla="*/ 2147483647 w 475"/>
                <a:gd name="T59" fmla="*/ 2147483647 h 552"/>
                <a:gd name="T60" fmla="*/ 2147483647 w 475"/>
                <a:gd name="T61" fmla="*/ 2147483647 h 552"/>
                <a:gd name="T62" fmla="*/ 2147483647 w 475"/>
                <a:gd name="T63" fmla="*/ 2147483647 h 552"/>
                <a:gd name="T64" fmla="*/ 2147483647 w 475"/>
                <a:gd name="T65" fmla="*/ 2147483647 h 552"/>
                <a:gd name="T66" fmla="*/ 2147483647 w 475"/>
                <a:gd name="T67" fmla="*/ 2147483647 h 552"/>
                <a:gd name="T68" fmla="*/ 2147483647 w 475"/>
                <a:gd name="T69" fmla="*/ 2147483647 h 552"/>
                <a:gd name="T70" fmla="*/ 0 w 475"/>
                <a:gd name="T71" fmla="*/ 2147483647 h 552"/>
                <a:gd name="T72" fmla="*/ 2147483647 w 475"/>
                <a:gd name="T73" fmla="*/ 2147483647 h 552"/>
                <a:gd name="T74" fmla="*/ 2147483647 w 475"/>
                <a:gd name="T75" fmla="*/ 2147483647 h 552"/>
                <a:gd name="T76" fmla="*/ 2147483647 w 475"/>
                <a:gd name="T77" fmla="*/ 2147483647 h 552"/>
                <a:gd name="T78" fmla="*/ 2147483647 w 475"/>
                <a:gd name="T79" fmla="*/ 2147483647 h 552"/>
                <a:gd name="T80" fmla="*/ 2147483647 w 475"/>
                <a:gd name="T81" fmla="*/ 2147483647 h 552"/>
                <a:gd name="T82" fmla="*/ 2147483647 w 475"/>
                <a:gd name="T83" fmla="*/ 2147483647 h 552"/>
                <a:gd name="T84" fmla="*/ 2147483647 w 475"/>
                <a:gd name="T85" fmla="*/ 2147483647 h 552"/>
                <a:gd name="T86" fmla="*/ 2147483647 w 475"/>
                <a:gd name="T87" fmla="*/ 2147483647 h 552"/>
                <a:gd name="T88" fmla="*/ 2147483647 w 475"/>
                <a:gd name="T89" fmla="*/ 2147483647 h 552"/>
                <a:gd name="T90" fmla="*/ 0 w 475"/>
                <a:gd name="T91" fmla="*/ 2147483647 h 552"/>
                <a:gd name="T92" fmla="*/ 2147483647 w 475"/>
                <a:gd name="T93" fmla="*/ 2147483647 h 552"/>
                <a:gd name="T94" fmla="*/ 2147483647 w 475"/>
                <a:gd name="T95" fmla="*/ 2147483647 h 552"/>
                <a:gd name="T96" fmla="*/ 2147483647 w 475"/>
                <a:gd name="T97" fmla="*/ 2147483647 h 552"/>
                <a:gd name="T98" fmla="*/ 2147483647 w 475"/>
                <a:gd name="T99" fmla="*/ 2147483647 h 552"/>
                <a:gd name="T100" fmla="*/ 2147483647 w 475"/>
                <a:gd name="T101" fmla="*/ 2147483647 h 552"/>
                <a:gd name="T102" fmla="*/ 2147483647 w 475"/>
                <a:gd name="T103" fmla="*/ 2147483647 h 552"/>
                <a:gd name="T104" fmla="*/ 2147483647 w 475"/>
                <a:gd name="T105" fmla="*/ 2147483647 h 552"/>
                <a:gd name="T106" fmla="*/ 0 w 475"/>
                <a:gd name="T107" fmla="*/ 2147483647 h 552"/>
                <a:gd name="T108" fmla="*/ 2147483647 w 475"/>
                <a:gd name="T109" fmla="*/ 2147483647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75"/>
                <a:gd name="T166" fmla="*/ 0 h 552"/>
                <a:gd name="T167" fmla="*/ 475 w 475"/>
                <a:gd name="T168" fmla="*/ 552 h 55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w="9525">
              <a:noFill/>
              <a:round/>
              <a:headEnd/>
              <a:tailEnd/>
            </a:ln>
          </p:spPr>
          <p:txBody>
            <a:bodyPr wrap="none" lIns="34290" tIns="17145" rIns="34290" bIns="17145" anchor="ctr"/>
            <a:lstStyle/>
            <a:p>
              <a:endParaRPr lang="zh-CN" altLang="en-US"/>
            </a:p>
          </p:txBody>
        </p:sp>
      </p:grpSp>
      <p:grpSp>
        <p:nvGrpSpPr>
          <p:cNvPr id="45064" name="组合 34"/>
          <p:cNvGrpSpPr>
            <a:grpSpLocks/>
          </p:cNvGrpSpPr>
          <p:nvPr/>
        </p:nvGrpSpPr>
        <p:grpSpPr bwMode="auto">
          <a:xfrm>
            <a:off x="5556250" y="668338"/>
            <a:ext cx="457200" cy="455612"/>
            <a:chOff x="3491880" y="1274820"/>
            <a:chExt cx="432833" cy="432834"/>
          </a:xfrm>
        </p:grpSpPr>
        <p:sp>
          <p:nvSpPr>
            <p:cNvPr id="45073" name="椭圆 16"/>
            <p:cNvSpPr>
              <a:spLocks noChangeArrowheads="1"/>
            </p:cNvSpPr>
            <p:nvPr/>
          </p:nvSpPr>
          <p:spPr bwMode="auto">
            <a:xfrm>
              <a:off x="3491880" y="1274820"/>
              <a:ext cx="432833" cy="432834"/>
            </a:xfrm>
            <a:prstGeom prst="ellipse">
              <a:avLst/>
            </a:prstGeom>
            <a:solidFill>
              <a:schemeClr val="accent1"/>
            </a:solidFill>
            <a:ln w="9525">
              <a:noFill/>
              <a:round/>
              <a:headEnd/>
              <a:tailEnd/>
            </a:ln>
          </p:spPr>
          <p:txBody>
            <a:bodyPr anchor="ctr"/>
            <a:lstStyle/>
            <a:p>
              <a:pPr algn="ctr"/>
              <a:endParaRPr lang="zh-CN" altLang="en-US">
                <a:solidFill>
                  <a:srgbClr val="FFFFFF"/>
                </a:solidFill>
                <a:latin typeface="Calibri" pitchFamily="34" charset="0"/>
              </a:endParaRPr>
            </a:p>
          </p:txBody>
        </p:sp>
        <p:sp>
          <p:nvSpPr>
            <p:cNvPr id="45074" name="Freeform 75"/>
            <p:cNvSpPr>
              <a:spLocks noChangeArrowheads="1"/>
            </p:cNvSpPr>
            <p:nvPr/>
          </p:nvSpPr>
          <p:spPr bwMode="auto">
            <a:xfrm>
              <a:off x="3583864" y="1385879"/>
              <a:ext cx="248863" cy="210716"/>
            </a:xfrm>
            <a:custGeom>
              <a:avLst/>
              <a:gdLst>
                <a:gd name="T0" fmla="*/ 2147483647 w 602"/>
                <a:gd name="T1" fmla="*/ 2147483647 h 510"/>
                <a:gd name="T2" fmla="*/ 2147483647 w 602"/>
                <a:gd name="T3" fmla="*/ 2147483647 h 510"/>
                <a:gd name="T4" fmla="*/ 2147483647 w 602"/>
                <a:gd name="T5" fmla="*/ 2147483647 h 510"/>
                <a:gd name="T6" fmla="*/ 0 w 602"/>
                <a:gd name="T7" fmla="*/ 2147483647 h 510"/>
                <a:gd name="T8" fmla="*/ 0 w 602"/>
                <a:gd name="T9" fmla="*/ 2147483647 h 510"/>
                <a:gd name="T10" fmla="*/ 2147483647 w 602"/>
                <a:gd name="T11" fmla="*/ 0 h 510"/>
                <a:gd name="T12" fmla="*/ 2147483647 w 602"/>
                <a:gd name="T13" fmla="*/ 2147483647 h 510"/>
                <a:gd name="T14" fmla="*/ 2147483647 w 602"/>
                <a:gd name="T15" fmla="*/ 2147483647 h 510"/>
                <a:gd name="T16" fmla="*/ 2147483647 w 602"/>
                <a:gd name="T17" fmla="*/ 2147483647 h 510"/>
                <a:gd name="T18" fmla="*/ 2147483647 w 602"/>
                <a:gd name="T19" fmla="*/ 2147483647 h 510"/>
                <a:gd name="T20" fmla="*/ 2147483647 w 602"/>
                <a:gd name="T21" fmla="*/ 2147483647 h 510"/>
                <a:gd name="T22" fmla="*/ 2147483647 w 602"/>
                <a:gd name="T23" fmla="*/ 2147483647 h 510"/>
                <a:gd name="T24" fmla="*/ 2147483647 w 602"/>
                <a:gd name="T25" fmla="*/ 2147483647 h 510"/>
                <a:gd name="T26" fmla="*/ 2147483647 w 602"/>
                <a:gd name="T27" fmla="*/ 2147483647 h 510"/>
                <a:gd name="T28" fmla="*/ 2147483647 w 602"/>
                <a:gd name="T29" fmla="*/ 2147483647 h 510"/>
                <a:gd name="T30" fmla="*/ 2147483647 w 602"/>
                <a:gd name="T31" fmla="*/ 2147483647 h 510"/>
                <a:gd name="T32" fmla="*/ 2147483647 w 602"/>
                <a:gd name="T33" fmla="*/ 2147483647 h 510"/>
                <a:gd name="T34" fmla="*/ 2147483647 w 602"/>
                <a:gd name="T35" fmla="*/ 2147483647 h 510"/>
                <a:gd name="T36" fmla="*/ 2147483647 w 602"/>
                <a:gd name="T37" fmla="*/ 2147483647 h 510"/>
                <a:gd name="T38" fmla="*/ 2147483647 w 602"/>
                <a:gd name="T39" fmla="*/ 2147483647 h 510"/>
                <a:gd name="T40" fmla="*/ 2147483647 w 602"/>
                <a:gd name="T41" fmla="*/ 2147483647 h 510"/>
                <a:gd name="T42" fmla="*/ 2147483647 w 602"/>
                <a:gd name="T43" fmla="*/ 2147483647 h 510"/>
                <a:gd name="T44" fmla="*/ 2147483647 w 602"/>
                <a:gd name="T45" fmla="*/ 2147483647 h 510"/>
                <a:gd name="T46" fmla="*/ 2147483647 w 602"/>
                <a:gd name="T47" fmla="*/ 2147483647 h 510"/>
                <a:gd name="T48" fmla="*/ 2147483647 w 602"/>
                <a:gd name="T49" fmla="*/ 2147483647 h 510"/>
                <a:gd name="T50" fmla="*/ 2147483647 w 602"/>
                <a:gd name="T51" fmla="*/ 2147483647 h 510"/>
                <a:gd name="T52" fmla="*/ 2147483647 w 602"/>
                <a:gd name="T53" fmla="*/ 2147483647 h 510"/>
                <a:gd name="T54" fmla="*/ 2147483647 w 602"/>
                <a:gd name="T55" fmla="*/ 2147483647 h 510"/>
                <a:gd name="T56" fmla="*/ 2147483647 w 602"/>
                <a:gd name="T57" fmla="*/ 2147483647 h 510"/>
                <a:gd name="T58" fmla="*/ 2147483647 w 602"/>
                <a:gd name="T59" fmla="*/ 2147483647 h 510"/>
                <a:gd name="T60" fmla="*/ 2147483647 w 602"/>
                <a:gd name="T61" fmla="*/ 2147483647 h 510"/>
                <a:gd name="T62" fmla="*/ 2147483647 w 602"/>
                <a:gd name="T63" fmla="*/ 2147483647 h 510"/>
                <a:gd name="T64" fmla="*/ 2147483647 w 602"/>
                <a:gd name="T65" fmla="*/ 2147483647 h 510"/>
                <a:gd name="T66" fmla="*/ 2147483647 w 602"/>
                <a:gd name="T67" fmla="*/ 2147483647 h 510"/>
                <a:gd name="T68" fmla="*/ 2147483647 w 602"/>
                <a:gd name="T69" fmla="*/ 2147483647 h 510"/>
                <a:gd name="T70" fmla="*/ 2147483647 w 602"/>
                <a:gd name="T71" fmla="*/ 2147483647 h 510"/>
                <a:gd name="T72" fmla="*/ 2147483647 w 602"/>
                <a:gd name="T73" fmla="*/ 2147483647 h 510"/>
                <a:gd name="T74" fmla="*/ 2147483647 w 602"/>
                <a:gd name="T75" fmla="*/ 2147483647 h 510"/>
                <a:gd name="T76" fmla="*/ 2147483647 w 602"/>
                <a:gd name="T77" fmla="*/ 2147483647 h 510"/>
                <a:gd name="T78" fmla="*/ 2147483647 w 602"/>
                <a:gd name="T79" fmla="*/ 2147483647 h 510"/>
                <a:gd name="T80" fmla="*/ 2147483647 w 602"/>
                <a:gd name="T81" fmla="*/ 2147483647 h 510"/>
                <a:gd name="T82" fmla="*/ 2147483647 w 602"/>
                <a:gd name="T83" fmla="*/ 2147483647 h 510"/>
                <a:gd name="T84" fmla="*/ 2147483647 w 602"/>
                <a:gd name="T85" fmla="*/ 2147483647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2"/>
                <a:gd name="T130" fmla="*/ 0 h 510"/>
                <a:gd name="T131" fmla="*/ 602 w 602"/>
                <a:gd name="T132" fmla="*/ 510 h 51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w="9525">
              <a:noFill/>
              <a:round/>
              <a:headEnd/>
              <a:tailEnd/>
            </a:ln>
          </p:spPr>
          <p:txBody>
            <a:bodyPr wrap="none" lIns="34290" tIns="17145" rIns="34290" bIns="17145" anchor="ctr"/>
            <a:lstStyle/>
            <a:p>
              <a:endParaRPr lang="zh-CN" altLang="en-US"/>
            </a:p>
          </p:txBody>
        </p:sp>
      </p:grpSp>
      <p:grpSp>
        <p:nvGrpSpPr>
          <p:cNvPr id="45065" name="组合 37"/>
          <p:cNvGrpSpPr>
            <a:grpSpLocks/>
          </p:cNvGrpSpPr>
          <p:nvPr/>
        </p:nvGrpSpPr>
        <p:grpSpPr bwMode="auto">
          <a:xfrm>
            <a:off x="6229350" y="668338"/>
            <a:ext cx="455613" cy="455612"/>
            <a:chOff x="4139952" y="1274820"/>
            <a:chExt cx="432833" cy="432834"/>
          </a:xfrm>
        </p:grpSpPr>
        <p:sp>
          <p:nvSpPr>
            <p:cNvPr id="45071" name="椭圆 16"/>
            <p:cNvSpPr>
              <a:spLocks noChangeArrowheads="1"/>
            </p:cNvSpPr>
            <p:nvPr/>
          </p:nvSpPr>
          <p:spPr bwMode="auto">
            <a:xfrm>
              <a:off x="4139952" y="1274820"/>
              <a:ext cx="432833" cy="432834"/>
            </a:xfrm>
            <a:prstGeom prst="ellipse">
              <a:avLst/>
            </a:prstGeom>
            <a:solidFill>
              <a:srgbClr val="3992DB"/>
            </a:solidFill>
            <a:ln w="9525">
              <a:noFill/>
              <a:round/>
              <a:headEnd/>
              <a:tailEnd/>
            </a:ln>
          </p:spPr>
          <p:txBody>
            <a:bodyPr anchor="ctr"/>
            <a:lstStyle/>
            <a:p>
              <a:pPr algn="ctr"/>
              <a:endParaRPr lang="zh-CN" altLang="en-US">
                <a:solidFill>
                  <a:srgbClr val="FFFFFF"/>
                </a:solidFill>
                <a:latin typeface="Calibri" pitchFamily="34" charset="0"/>
              </a:endParaRPr>
            </a:p>
          </p:txBody>
        </p:sp>
        <p:sp>
          <p:nvSpPr>
            <p:cNvPr id="45072" name="Freeform 84"/>
            <p:cNvSpPr>
              <a:spLocks noChangeArrowheads="1"/>
            </p:cNvSpPr>
            <p:nvPr/>
          </p:nvSpPr>
          <p:spPr bwMode="auto">
            <a:xfrm>
              <a:off x="4241546" y="1366806"/>
              <a:ext cx="248863" cy="248863"/>
            </a:xfrm>
            <a:custGeom>
              <a:avLst/>
              <a:gdLst>
                <a:gd name="T0" fmla="*/ 2147483647 w 602"/>
                <a:gd name="T1" fmla="*/ 2147483647 h 602"/>
                <a:gd name="T2" fmla="*/ 2147483647 w 602"/>
                <a:gd name="T3" fmla="*/ 2147483647 h 602"/>
                <a:gd name="T4" fmla="*/ 2147483647 w 602"/>
                <a:gd name="T5" fmla="*/ 0 h 602"/>
                <a:gd name="T6" fmla="*/ 2147483647 w 602"/>
                <a:gd name="T7" fmla="*/ 2147483647 h 602"/>
                <a:gd name="T8" fmla="*/ 2147483647 w 602"/>
                <a:gd name="T9" fmla="*/ 2147483647 h 602"/>
                <a:gd name="T10" fmla="*/ 2147483647 w 602"/>
                <a:gd name="T11" fmla="*/ 2147483647 h 602"/>
                <a:gd name="T12" fmla="*/ 2147483647 w 602"/>
                <a:gd name="T13" fmla="*/ 2147483647 h 602"/>
                <a:gd name="T14" fmla="*/ 0 w 602"/>
                <a:gd name="T15" fmla="*/ 2147483647 h 602"/>
                <a:gd name="T16" fmla="*/ 2147483647 w 602"/>
                <a:gd name="T17" fmla="*/ 2147483647 h 602"/>
                <a:gd name="T18" fmla="*/ 2147483647 w 602"/>
                <a:gd name="T19" fmla="*/ 2147483647 h 602"/>
                <a:gd name="T20" fmla="*/ 2147483647 w 602"/>
                <a:gd name="T21" fmla="*/ 2147483647 h 602"/>
                <a:gd name="T22" fmla="*/ 2147483647 w 602"/>
                <a:gd name="T23" fmla="*/ 2147483647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2"/>
                <a:gd name="T37" fmla="*/ 0 h 602"/>
                <a:gd name="T38" fmla="*/ 602 w 602"/>
                <a:gd name="T39" fmla="*/ 602 h 6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w="9525">
              <a:noFill/>
              <a:round/>
              <a:headEnd/>
              <a:tailEnd/>
            </a:ln>
          </p:spPr>
          <p:txBody>
            <a:bodyPr wrap="none" lIns="34290" tIns="17145" rIns="34290" bIns="17145" anchor="ctr"/>
            <a:lstStyle/>
            <a:p>
              <a:endParaRPr lang="zh-CN" altLang="en-US"/>
            </a:p>
          </p:txBody>
        </p:sp>
      </p:grpSp>
      <p:sp>
        <p:nvSpPr>
          <p:cNvPr id="45066" name="矩形 1"/>
          <p:cNvSpPr>
            <a:spLocks noChangeArrowheads="1"/>
          </p:cNvSpPr>
          <p:nvPr/>
        </p:nvSpPr>
        <p:spPr bwMode="auto">
          <a:xfrm>
            <a:off x="1479550" y="2582863"/>
            <a:ext cx="7977188" cy="954087"/>
          </a:xfrm>
          <a:prstGeom prst="rect">
            <a:avLst/>
          </a:prstGeom>
          <a:solidFill>
            <a:srgbClr val="FFC000"/>
          </a:solidFill>
          <a:ln w="9525">
            <a:solidFill>
              <a:srgbClr val="0070C0"/>
            </a:solidFill>
            <a:miter lim="800000"/>
            <a:headEnd/>
            <a:tailEnd/>
          </a:ln>
        </p:spPr>
        <p:txBody>
          <a:bodyPr lIns="121917" tIns="60958" rIns="121917" bIns="60958">
            <a:spAutoFit/>
          </a:bodyPr>
          <a:lstStyle/>
          <a:p>
            <a:pPr algn="ctr" eaLnBrk="0" hangingPunct="0">
              <a:lnSpc>
                <a:spcPct val="150000"/>
              </a:lnSpc>
            </a:pPr>
            <a:r>
              <a:rPr lang="en-US" altLang="zh-CN" b="1">
                <a:solidFill>
                  <a:srgbClr val="FF0000"/>
                </a:solidFill>
                <a:latin typeface="Calibri" pitchFamily="34" charset="0"/>
              </a:rPr>
              <a:t>《</a:t>
            </a:r>
            <a:r>
              <a:rPr lang="zh-CN" altLang="en-US" b="1">
                <a:solidFill>
                  <a:srgbClr val="FF0000"/>
                </a:solidFill>
                <a:latin typeface="Calibri" pitchFamily="34" charset="0"/>
              </a:rPr>
              <a:t>关于印发</a:t>
            </a:r>
            <a:r>
              <a:rPr lang="en-US" altLang="zh-CN" b="1">
                <a:solidFill>
                  <a:srgbClr val="FF0000"/>
                </a:solidFill>
                <a:latin typeface="Calibri" pitchFamily="34" charset="0"/>
              </a:rPr>
              <a:t>&lt;</a:t>
            </a:r>
            <a:r>
              <a:rPr lang="zh-CN" altLang="en-US" b="1">
                <a:solidFill>
                  <a:srgbClr val="FF0000"/>
                </a:solidFill>
                <a:latin typeface="Calibri" pitchFamily="34" charset="0"/>
              </a:rPr>
              <a:t>湖南省高等职业院校内部质量保证体系诊断与改进工作实施方案</a:t>
            </a:r>
            <a:r>
              <a:rPr lang="en-US" altLang="zh-CN" b="1">
                <a:solidFill>
                  <a:srgbClr val="FF0000"/>
                </a:solidFill>
                <a:latin typeface="Calibri" pitchFamily="34" charset="0"/>
              </a:rPr>
              <a:t>&gt;</a:t>
            </a:r>
            <a:r>
              <a:rPr lang="zh-CN" altLang="en-US" b="1">
                <a:solidFill>
                  <a:srgbClr val="FF0000"/>
                </a:solidFill>
                <a:latin typeface="Calibri" pitchFamily="34" charset="0"/>
              </a:rPr>
              <a:t>的通知</a:t>
            </a:r>
            <a:r>
              <a:rPr lang="en-US" altLang="zh-CN" b="1">
                <a:solidFill>
                  <a:srgbClr val="FF0000"/>
                </a:solidFill>
                <a:latin typeface="Calibri" pitchFamily="34" charset="0"/>
              </a:rPr>
              <a:t>》</a:t>
            </a:r>
            <a:r>
              <a:rPr lang="zh-CN" altLang="en-US" b="1">
                <a:solidFill>
                  <a:srgbClr val="FF0000"/>
                </a:solidFill>
                <a:latin typeface="Calibri" pitchFamily="34" charset="0"/>
              </a:rPr>
              <a:t>（湘教通</a:t>
            </a:r>
            <a:r>
              <a:rPr lang="en-US" altLang="zh-CN" b="1">
                <a:solidFill>
                  <a:srgbClr val="FF0000"/>
                </a:solidFill>
                <a:latin typeface="Calibri" pitchFamily="34" charset="0"/>
              </a:rPr>
              <a:t>〔2016〕290</a:t>
            </a:r>
            <a:r>
              <a:rPr lang="zh-CN" altLang="en-US" b="1">
                <a:solidFill>
                  <a:srgbClr val="FF0000"/>
                </a:solidFill>
                <a:latin typeface="Calibri" pitchFamily="34" charset="0"/>
              </a:rPr>
              <a:t>号）</a:t>
            </a:r>
            <a:endParaRPr lang="en-US" altLang="zh-CN" b="1">
              <a:solidFill>
                <a:srgbClr val="FF0000"/>
              </a:solidFill>
              <a:latin typeface="Calibri" pitchFamily="34" charset="0"/>
            </a:endParaRPr>
          </a:p>
        </p:txBody>
      </p:sp>
      <p:sp>
        <p:nvSpPr>
          <p:cNvPr id="45067" name="矩形 2"/>
          <p:cNvSpPr>
            <a:spLocks noChangeArrowheads="1"/>
          </p:cNvSpPr>
          <p:nvPr/>
        </p:nvSpPr>
        <p:spPr bwMode="auto">
          <a:xfrm>
            <a:off x="1466850" y="1316038"/>
            <a:ext cx="7989888" cy="954087"/>
          </a:xfrm>
          <a:prstGeom prst="rect">
            <a:avLst/>
          </a:prstGeom>
          <a:solidFill>
            <a:srgbClr val="FFC000"/>
          </a:solidFill>
          <a:ln w="9525">
            <a:solidFill>
              <a:srgbClr val="0070C0"/>
            </a:solidFill>
            <a:miter lim="800000"/>
            <a:headEnd/>
            <a:tailEnd/>
          </a:ln>
        </p:spPr>
        <p:txBody>
          <a:bodyPr lIns="121917" tIns="60958" rIns="121917" bIns="60958">
            <a:spAutoFit/>
          </a:bodyPr>
          <a:lstStyle/>
          <a:p>
            <a:pPr algn="ctr" eaLnBrk="0" hangingPunct="0">
              <a:lnSpc>
                <a:spcPct val="150000"/>
              </a:lnSpc>
            </a:pPr>
            <a:r>
              <a:rPr lang="en-US" altLang="zh-CN" b="1">
                <a:solidFill>
                  <a:srgbClr val="FF0000"/>
                </a:solidFill>
                <a:latin typeface="Calibri" pitchFamily="34" charset="0"/>
              </a:rPr>
              <a:t>《</a:t>
            </a:r>
            <a:r>
              <a:rPr lang="zh-CN" altLang="en-US" b="1">
                <a:solidFill>
                  <a:srgbClr val="FF0000"/>
                </a:solidFill>
                <a:latin typeface="Calibri" pitchFamily="34" charset="0"/>
              </a:rPr>
              <a:t>教育部办公厅关于建立职业院校教学工作诊断与改进制度的通知</a:t>
            </a:r>
            <a:r>
              <a:rPr lang="en-US" altLang="zh-CN" b="1">
                <a:solidFill>
                  <a:srgbClr val="FF0000"/>
                </a:solidFill>
                <a:latin typeface="Calibri" pitchFamily="34" charset="0"/>
              </a:rPr>
              <a:t>》</a:t>
            </a:r>
            <a:r>
              <a:rPr lang="zh-CN" altLang="en-US" b="1">
                <a:solidFill>
                  <a:srgbClr val="FF0000"/>
                </a:solidFill>
                <a:latin typeface="Calibri" pitchFamily="34" charset="0"/>
              </a:rPr>
              <a:t>（教职成厅</a:t>
            </a:r>
            <a:r>
              <a:rPr lang="en-US" altLang="zh-CN" b="1">
                <a:solidFill>
                  <a:srgbClr val="FF0000"/>
                </a:solidFill>
                <a:latin typeface="Calibri" pitchFamily="34" charset="0"/>
              </a:rPr>
              <a:t>〔2015〕2</a:t>
            </a:r>
            <a:r>
              <a:rPr lang="zh-CN" altLang="en-US" b="1">
                <a:solidFill>
                  <a:srgbClr val="FF0000"/>
                </a:solidFill>
                <a:latin typeface="Calibri" pitchFamily="34" charset="0"/>
              </a:rPr>
              <a:t>号）</a:t>
            </a:r>
            <a:endParaRPr lang="en-US" altLang="zh-CN" b="1">
              <a:solidFill>
                <a:srgbClr val="FF0000"/>
              </a:solidFill>
              <a:latin typeface="Calibri" pitchFamily="34" charset="0"/>
            </a:endParaRPr>
          </a:p>
        </p:txBody>
      </p:sp>
      <p:sp>
        <p:nvSpPr>
          <p:cNvPr id="45068" name="矩形 5"/>
          <p:cNvSpPr>
            <a:spLocks noChangeArrowheads="1"/>
          </p:cNvSpPr>
          <p:nvPr/>
        </p:nvSpPr>
        <p:spPr bwMode="auto">
          <a:xfrm>
            <a:off x="1492250" y="3836988"/>
            <a:ext cx="7964488" cy="954087"/>
          </a:xfrm>
          <a:prstGeom prst="rect">
            <a:avLst/>
          </a:prstGeom>
          <a:solidFill>
            <a:srgbClr val="FFC000"/>
          </a:solidFill>
          <a:ln w="9525">
            <a:solidFill>
              <a:srgbClr val="0070C0"/>
            </a:solidFill>
            <a:miter lim="800000"/>
            <a:headEnd/>
            <a:tailEnd/>
          </a:ln>
        </p:spPr>
        <p:txBody>
          <a:bodyPr lIns="121917" tIns="60958" rIns="121917" bIns="60958">
            <a:spAutoFit/>
          </a:bodyPr>
          <a:lstStyle/>
          <a:p>
            <a:pPr algn="ctr" eaLnBrk="0" hangingPunct="0">
              <a:lnSpc>
                <a:spcPct val="150000"/>
              </a:lnSpc>
            </a:pPr>
            <a:r>
              <a:rPr lang="en-US" altLang="zh-CN">
                <a:solidFill>
                  <a:srgbClr val="FF0000"/>
                </a:solidFill>
                <a:latin typeface="Calibri" pitchFamily="34" charset="0"/>
              </a:rPr>
              <a:t>《</a:t>
            </a:r>
            <a:r>
              <a:rPr lang="zh-CN" altLang="en-US">
                <a:solidFill>
                  <a:srgbClr val="FF0000"/>
                </a:solidFill>
                <a:latin typeface="Calibri" pitchFamily="34" charset="0"/>
              </a:rPr>
              <a:t>湖南化工职业技术学院内部质量保证体系诊断与改进工作实施方案（试行）</a:t>
            </a:r>
            <a:r>
              <a:rPr lang="en-US" altLang="zh-CN">
                <a:solidFill>
                  <a:srgbClr val="FF0000"/>
                </a:solidFill>
                <a:latin typeface="Calibri" pitchFamily="34" charset="0"/>
              </a:rPr>
              <a:t>》</a:t>
            </a:r>
            <a:r>
              <a:rPr lang="zh-CN" altLang="en-US">
                <a:solidFill>
                  <a:srgbClr val="FF0000"/>
                </a:solidFill>
                <a:latin typeface="Calibri" pitchFamily="34" charset="0"/>
              </a:rPr>
              <a:t>（化职院</a:t>
            </a:r>
            <a:r>
              <a:rPr lang="en-US" altLang="zh-CN">
                <a:solidFill>
                  <a:srgbClr val="FF0000"/>
                </a:solidFill>
                <a:latin typeface="Calibri" pitchFamily="34" charset="0"/>
              </a:rPr>
              <a:t>[2017]81</a:t>
            </a:r>
            <a:r>
              <a:rPr lang="zh-CN" altLang="en-US">
                <a:solidFill>
                  <a:srgbClr val="FF0000"/>
                </a:solidFill>
                <a:latin typeface="Calibri" pitchFamily="34" charset="0"/>
              </a:rPr>
              <a:t>号）</a:t>
            </a:r>
            <a:endParaRPr lang="en-US" altLang="zh-CN">
              <a:solidFill>
                <a:srgbClr val="FF0000"/>
              </a:solidFill>
              <a:latin typeface="Calibri" pitchFamily="34" charset="0"/>
            </a:endParaRPr>
          </a:p>
        </p:txBody>
      </p:sp>
      <p:sp>
        <p:nvSpPr>
          <p:cNvPr id="45069" name="TextBox 4"/>
          <p:cNvSpPr txBox="1">
            <a:spLocks noChangeArrowheads="1"/>
          </p:cNvSpPr>
          <p:nvPr/>
        </p:nvSpPr>
        <p:spPr bwMode="auto">
          <a:xfrm>
            <a:off x="1492250" y="5097463"/>
            <a:ext cx="7964488" cy="538162"/>
          </a:xfrm>
          <a:prstGeom prst="rect">
            <a:avLst/>
          </a:prstGeom>
          <a:solidFill>
            <a:srgbClr val="FDFDFD"/>
          </a:solidFill>
          <a:ln w="9525">
            <a:solidFill>
              <a:srgbClr val="0070C0"/>
            </a:solidFill>
            <a:miter lim="800000"/>
            <a:headEnd/>
            <a:tailEnd/>
          </a:ln>
        </p:spPr>
        <p:txBody>
          <a:bodyPr lIns="121917" tIns="60958" rIns="121917" bIns="60958">
            <a:spAutoFit/>
          </a:bodyPr>
          <a:lstStyle/>
          <a:p>
            <a:pPr algn="ctr" eaLnBrk="0" hangingPunct="0">
              <a:lnSpc>
                <a:spcPct val="150000"/>
              </a:lnSpc>
            </a:pPr>
            <a:r>
              <a:rPr lang="zh-CN" altLang="en-US" b="1">
                <a:solidFill>
                  <a:srgbClr val="005DA2"/>
                </a:solidFill>
                <a:latin typeface="Calibri" pitchFamily="34" charset="0"/>
              </a:rPr>
              <a:t>基础课部成立质量诊改工作小组</a:t>
            </a:r>
            <a:endParaRPr lang="zh-CN" altLang="zh-CN" b="1">
              <a:solidFill>
                <a:srgbClr val="005DA2"/>
              </a:solidFill>
              <a:latin typeface="Calibri" pitchFamily="34" charset="0"/>
            </a:endParaRPr>
          </a:p>
        </p:txBody>
      </p:sp>
      <p:sp>
        <p:nvSpPr>
          <p:cNvPr id="45070" name="TextBox 4"/>
          <p:cNvSpPr txBox="1">
            <a:spLocks noChangeArrowheads="1"/>
          </p:cNvSpPr>
          <p:nvPr/>
        </p:nvSpPr>
        <p:spPr bwMode="auto">
          <a:xfrm>
            <a:off x="1492250" y="5818188"/>
            <a:ext cx="7964488" cy="539750"/>
          </a:xfrm>
          <a:prstGeom prst="rect">
            <a:avLst/>
          </a:prstGeom>
          <a:solidFill>
            <a:srgbClr val="FDFDFD"/>
          </a:solidFill>
          <a:ln w="9525">
            <a:solidFill>
              <a:srgbClr val="0070C0"/>
            </a:solidFill>
            <a:miter lim="800000"/>
            <a:headEnd/>
            <a:tailEnd/>
          </a:ln>
        </p:spPr>
        <p:txBody>
          <a:bodyPr lIns="121917" tIns="60958" rIns="121917" bIns="60958">
            <a:spAutoFit/>
          </a:bodyPr>
          <a:lstStyle/>
          <a:p>
            <a:pPr algn="ctr" eaLnBrk="0" hangingPunct="0">
              <a:lnSpc>
                <a:spcPct val="150000"/>
              </a:lnSpc>
            </a:pPr>
            <a:r>
              <a:rPr lang="zh-CN" altLang="en-US" b="1">
                <a:solidFill>
                  <a:srgbClr val="005DA2"/>
                </a:solidFill>
                <a:latin typeface="Calibri" pitchFamily="34" charset="0"/>
              </a:rPr>
              <a:t>英语教研室成员全部参与诊改</a:t>
            </a:r>
            <a:endParaRPr lang="zh-CN" altLang="zh-CN" b="1">
              <a:solidFill>
                <a:srgbClr val="005DA2"/>
              </a:solidFill>
              <a:latin typeface="Calibri" pitchFamily="34" charset="0"/>
            </a:endParaRPr>
          </a:p>
        </p:txBody>
      </p:sp>
    </p:spTree>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txBox="1">
            <a:spLocks/>
          </p:cNvSpPr>
          <p:nvPr/>
        </p:nvSpPr>
        <p:spPr bwMode="auto">
          <a:xfrm>
            <a:off x="1143000" y="333375"/>
            <a:ext cx="5335588" cy="506413"/>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课程实施</a:t>
            </a:r>
            <a:endParaRPr lang="en-GB" altLang="zh-CN" sz="2000" b="1">
              <a:solidFill>
                <a:srgbClr val="404040"/>
              </a:solidFill>
              <a:latin typeface="微软雅黑"/>
              <a:ea typeface="微软雅黑"/>
              <a:cs typeface="Open Sans Light"/>
            </a:endParaRPr>
          </a:p>
        </p:txBody>
      </p:sp>
      <p:pic>
        <p:nvPicPr>
          <p:cNvPr id="2" name="图片 1"/>
          <p:cNvPicPr>
            <a:picLocks noChangeAspect="1"/>
          </p:cNvPicPr>
          <p:nvPr/>
        </p:nvPicPr>
        <p:blipFill rotWithShape="1">
          <a:blip r:embed="rId3" cstate="print">
            <a:extLst>
              <a:ext uri="{28A0092B-C50C-407E-A947-70E740481C1C}"/>
            </a:extLst>
          </a:blip>
          <a:srcRect t="18685" b="44918"/>
          <a:stretch/>
        </p:blipFill>
        <p:spPr>
          <a:xfrm>
            <a:off x="8449243" y="2145857"/>
            <a:ext cx="3262725" cy="21122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9875" name="矩形 37"/>
          <p:cNvSpPr>
            <a:spLocks noChangeArrowheads="1"/>
          </p:cNvSpPr>
          <p:nvPr/>
        </p:nvSpPr>
        <p:spPr bwMode="auto">
          <a:xfrm>
            <a:off x="2838450" y="366713"/>
            <a:ext cx="1701800" cy="409575"/>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规划教学内容</a:t>
            </a:r>
          </a:p>
        </p:txBody>
      </p:sp>
      <p:sp>
        <p:nvSpPr>
          <p:cNvPr id="79876" name="矩形 38"/>
          <p:cNvSpPr>
            <a:spLocks noChangeArrowheads="1"/>
          </p:cNvSpPr>
          <p:nvPr/>
        </p:nvSpPr>
        <p:spPr bwMode="auto">
          <a:xfrm>
            <a:off x="5011738" y="347663"/>
            <a:ext cx="1701800" cy="409575"/>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选择教学资源</a:t>
            </a:r>
          </a:p>
        </p:txBody>
      </p:sp>
      <p:sp>
        <p:nvSpPr>
          <p:cNvPr id="79877" name="矩形 39"/>
          <p:cNvSpPr>
            <a:spLocks noChangeArrowheads="1"/>
          </p:cNvSpPr>
          <p:nvPr/>
        </p:nvSpPr>
        <p:spPr bwMode="auto">
          <a:xfrm>
            <a:off x="7015163" y="363538"/>
            <a:ext cx="1701800" cy="409575"/>
          </a:xfrm>
          <a:prstGeom prst="rect">
            <a:avLst/>
          </a:prstGeom>
          <a:noFill/>
          <a:ln w="9525">
            <a:noFill/>
            <a:miter lim="800000"/>
            <a:headEnd/>
            <a:tailEnd/>
          </a:ln>
        </p:spPr>
        <p:txBody>
          <a:bodyPr wrap="none" lIns="121917" tIns="60958" rIns="121917" bIns="60958">
            <a:spAutoFit/>
          </a:bodyPr>
          <a:lstStyle/>
          <a:p>
            <a:r>
              <a:rPr lang="zh-CN" altLang="en-US" sz="1900" b="1">
                <a:solidFill>
                  <a:srgbClr val="FF0000"/>
                </a:solidFill>
                <a:latin typeface="Calibri" pitchFamily="34" charset="0"/>
              </a:rPr>
              <a:t>选择教学手段</a:t>
            </a:r>
          </a:p>
        </p:txBody>
      </p:sp>
      <p:sp>
        <p:nvSpPr>
          <p:cNvPr id="79878" name="矩形 40"/>
          <p:cNvSpPr>
            <a:spLocks noChangeArrowheads="1"/>
          </p:cNvSpPr>
          <p:nvPr/>
        </p:nvSpPr>
        <p:spPr bwMode="auto">
          <a:xfrm>
            <a:off x="9159875" y="363538"/>
            <a:ext cx="1216025" cy="409575"/>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课程考核</a:t>
            </a:r>
          </a:p>
        </p:txBody>
      </p:sp>
      <p:pic>
        <p:nvPicPr>
          <p:cNvPr id="79879" name="Picture 26"/>
          <p:cNvPicPr>
            <a:picLocks noChangeAspect="1" noChangeArrowheads="1"/>
          </p:cNvPicPr>
          <p:nvPr/>
        </p:nvPicPr>
        <p:blipFill>
          <a:blip r:embed="rId4"/>
          <a:srcRect/>
          <a:stretch>
            <a:fillRect/>
          </a:stretch>
        </p:blipFill>
        <p:spPr bwMode="auto">
          <a:xfrm>
            <a:off x="4271963" y="4484688"/>
            <a:ext cx="4032250" cy="2208212"/>
          </a:xfrm>
          <a:prstGeom prst="rect">
            <a:avLst/>
          </a:prstGeom>
          <a:noFill/>
          <a:ln w="9525">
            <a:noFill/>
            <a:miter lim="800000"/>
            <a:headEnd/>
            <a:tailEnd/>
          </a:ln>
        </p:spPr>
      </p:pic>
      <p:pic>
        <p:nvPicPr>
          <p:cNvPr id="79880" name="Picture 27"/>
          <p:cNvPicPr>
            <a:picLocks noChangeAspect="1" noChangeArrowheads="1"/>
          </p:cNvPicPr>
          <p:nvPr/>
        </p:nvPicPr>
        <p:blipFill>
          <a:blip r:embed="rId5"/>
          <a:srcRect/>
          <a:stretch>
            <a:fillRect/>
          </a:stretch>
        </p:blipFill>
        <p:spPr bwMode="auto">
          <a:xfrm>
            <a:off x="4271963" y="2179638"/>
            <a:ext cx="4032250" cy="2112962"/>
          </a:xfrm>
          <a:prstGeom prst="rect">
            <a:avLst/>
          </a:prstGeom>
          <a:noFill/>
          <a:ln w="9525">
            <a:noFill/>
            <a:miter lim="800000"/>
            <a:headEnd/>
            <a:tailEnd/>
          </a:ln>
        </p:spPr>
      </p:pic>
      <p:pic>
        <p:nvPicPr>
          <p:cNvPr id="79881" name="Picture 28"/>
          <p:cNvPicPr>
            <a:picLocks noChangeAspect="1" noChangeArrowheads="1"/>
          </p:cNvPicPr>
          <p:nvPr/>
        </p:nvPicPr>
        <p:blipFill>
          <a:blip r:embed="rId6"/>
          <a:srcRect/>
          <a:stretch>
            <a:fillRect/>
          </a:stretch>
        </p:blipFill>
        <p:spPr bwMode="auto">
          <a:xfrm>
            <a:off x="239713" y="4484688"/>
            <a:ext cx="3838575" cy="2208212"/>
          </a:xfrm>
          <a:prstGeom prst="rect">
            <a:avLst/>
          </a:prstGeom>
          <a:noFill/>
          <a:ln w="9525">
            <a:noFill/>
            <a:miter lim="800000"/>
            <a:headEnd/>
            <a:tailEnd/>
          </a:ln>
        </p:spPr>
      </p:pic>
      <p:pic>
        <p:nvPicPr>
          <p:cNvPr id="79882" name="Picture 29" descr="20130416_152308"/>
          <p:cNvPicPr>
            <a:picLocks noChangeAspect="1" noChangeArrowheads="1"/>
          </p:cNvPicPr>
          <p:nvPr/>
        </p:nvPicPr>
        <p:blipFill>
          <a:blip r:embed="rId7"/>
          <a:srcRect/>
          <a:stretch>
            <a:fillRect/>
          </a:stretch>
        </p:blipFill>
        <p:spPr bwMode="auto">
          <a:xfrm>
            <a:off x="239713" y="2179638"/>
            <a:ext cx="3838575" cy="2139950"/>
          </a:xfrm>
          <a:prstGeom prst="rect">
            <a:avLst/>
          </a:prstGeom>
          <a:noFill/>
          <a:ln w="9525">
            <a:noFill/>
            <a:miter lim="800000"/>
            <a:headEnd/>
            <a:tailEnd/>
          </a:ln>
        </p:spPr>
      </p:pic>
      <p:pic>
        <p:nvPicPr>
          <p:cNvPr id="79883" name="Picture 30"/>
          <p:cNvPicPr>
            <a:picLocks noChangeAspect="1" noChangeArrowheads="1"/>
          </p:cNvPicPr>
          <p:nvPr/>
        </p:nvPicPr>
        <p:blipFill>
          <a:blip r:embed="rId8"/>
          <a:srcRect/>
          <a:stretch>
            <a:fillRect/>
          </a:stretch>
        </p:blipFill>
        <p:spPr bwMode="auto">
          <a:xfrm>
            <a:off x="8496300" y="4389438"/>
            <a:ext cx="3408363" cy="2303462"/>
          </a:xfrm>
          <a:prstGeom prst="rect">
            <a:avLst/>
          </a:prstGeom>
          <a:noFill/>
          <a:ln w="9525">
            <a:noFill/>
            <a:miter lim="800000"/>
            <a:headEnd/>
            <a:tailEnd/>
          </a:ln>
        </p:spPr>
      </p:pic>
    </p:spTree>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64"/>
          <p:cNvGrpSpPr>
            <a:grpSpLocks/>
          </p:cNvGrpSpPr>
          <p:nvPr/>
        </p:nvGrpSpPr>
        <p:grpSpPr bwMode="auto">
          <a:xfrm>
            <a:off x="1143000" y="333375"/>
            <a:ext cx="8072438" cy="506413"/>
            <a:chOff x="720" y="210"/>
            <a:chExt cx="5085" cy="319"/>
          </a:xfrm>
        </p:grpSpPr>
        <p:sp>
          <p:nvSpPr>
            <p:cNvPr id="81968" name="Title 1"/>
            <p:cNvSpPr txBox="1">
              <a:spLocks/>
            </p:cNvSpPr>
            <p:nvPr/>
          </p:nvSpPr>
          <p:spPr bwMode="auto">
            <a:xfrm>
              <a:off x="720" y="210"/>
              <a:ext cx="1446"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课程实施</a:t>
              </a:r>
              <a:endParaRPr lang="en-GB" altLang="zh-CN" sz="2000" b="1">
                <a:solidFill>
                  <a:srgbClr val="404040"/>
                </a:solidFill>
                <a:latin typeface="微软雅黑"/>
                <a:ea typeface="微软雅黑"/>
                <a:cs typeface="Open Sans Light"/>
              </a:endParaRPr>
            </a:p>
          </p:txBody>
        </p:sp>
        <p:sp>
          <p:nvSpPr>
            <p:cNvPr id="81969" name="矩形 37"/>
            <p:cNvSpPr>
              <a:spLocks noChangeArrowheads="1"/>
            </p:cNvSpPr>
            <p:nvPr/>
          </p:nvSpPr>
          <p:spPr bwMode="auto">
            <a:xfrm>
              <a:off x="1812" y="23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规划教学内容</a:t>
              </a:r>
            </a:p>
          </p:txBody>
        </p:sp>
        <p:sp>
          <p:nvSpPr>
            <p:cNvPr id="81970" name="矩形 38"/>
            <p:cNvSpPr>
              <a:spLocks noChangeArrowheads="1"/>
            </p:cNvSpPr>
            <p:nvPr/>
          </p:nvSpPr>
          <p:spPr bwMode="auto">
            <a:xfrm>
              <a:off x="3262" y="226"/>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选择教学资源</a:t>
              </a:r>
            </a:p>
          </p:txBody>
        </p:sp>
        <p:sp>
          <p:nvSpPr>
            <p:cNvPr id="81971" name="矩形 39"/>
            <p:cNvSpPr>
              <a:spLocks noChangeArrowheads="1"/>
            </p:cNvSpPr>
            <p:nvPr/>
          </p:nvSpPr>
          <p:spPr bwMode="auto">
            <a:xfrm>
              <a:off x="4733" y="237"/>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选择教学手段</a:t>
              </a:r>
            </a:p>
          </p:txBody>
        </p:sp>
      </p:grpSp>
      <p:sp>
        <p:nvSpPr>
          <p:cNvPr id="81922" name="矩形 40"/>
          <p:cNvSpPr>
            <a:spLocks noChangeArrowheads="1"/>
          </p:cNvSpPr>
          <p:nvPr/>
        </p:nvSpPr>
        <p:spPr bwMode="auto">
          <a:xfrm>
            <a:off x="9504363" y="387350"/>
            <a:ext cx="1216025" cy="409575"/>
          </a:xfrm>
          <a:prstGeom prst="rect">
            <a:avLst/>
          </a:prstGeom>
          <a:noFill/>
          <a:ln w="9525">
            <a:noFill/>
            <a:miter lim="800000"/>
            <a:headEnd/>
            <a:tailEnd/>
          </a:ln>
        </p:spPr>
        <p:txBody>
          <a:bodyPr wrap="none" lIns="121917" tIns="60958" rIns="121917" bIns="60958">
            <a:spAutoFit/>
          </a:bodyPr>
          <a:lstStyle/>
          <a:p>
            <a:r>
              <a:rPr lang="zh-CN" altLang="en-US" sz="1900" b="1">
                <a:solidFill>
                  <a:srgbClr val="FF0000"/>
                </a:solidFill>
                <a:latin typeface="Calibri" pitchFamily="34" charset="0"/>
              </a:rPr>
              <a:t>课程考核</a:t>
            </a:r>
          </a:p>
        </p:txBody>
      </p:sp>
      <p:graphicFrame>
        <p:nvGraphicFramePr>
          <p:cNvPr id="211019" name="Group 75"/>
          <p:cNvGraphicFramePr>
            <a:graphicFrameLocks noGrp="1"/>
          </p:cNvGraphicFramePr>
          <p:nvPr/>
        </p:nvGraphicFramePr>
        <p:xfrm>
          <a:off x="841375" y="2060575"/>
          <a:ext cx="6575425" cy="3101975"/>
        </p:xfrm>
        <a:graphic>
          <a:graphicData uri="http://schemas.openxmlformats.org/drawingml/2006/table">
            <a:tbl>
              <a:tblPr/>
              <a:tblGrid>
                <a:gridCol w="1204913"/>
                <a:gridCol w="1112837"/>
                <a:gridCol w="2149475"/>
                <a:gridCol w="1044575"/>
                <a:gridCol w="1063625"/>
              </a:tblGrid>
              <a:tr h="569913">
                <a:tc gridSpan="3">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CN" altLang="en-US" sz="1900" b="1" i="0" u="none" strike="noStrike" cap="none" normalizeH="0" baseline="0" smtClean="0">
                          <a:ln>
                            <a:noFill/>
                          </a:ln>
                          <a:solidFill>
                            <a:schemeClr val="tx1"/>
                          </a:solidFill>
                          <a:effectLst/>
                          <a:latin typeface="微软雅黑"/>
                          <a:ea typeface="微软雅黑"/>
                          <a:cs typeface="微软雅黑"/>
                        </a:rPr>
                        <a:t>考核、评价项目</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FF2CC"/>
                    </a:solidFill>
                  </a:tcPr>
                </a:tc>
                <a:tc hMerge="1">
                  <a:txBody>
                    <a:bodyPr/>
                    <a:lstStyle/>
                    <a:p>
                      <a:endParaRPr lang="zh-CN" altLang="en-US"/>
                    </a:p>
                  </a:txBody>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CN" altLang="en-US" sz="1900" b="1" i="0" u="none" strike="noStrike" cap="none" normalizeH="0" baseline="0" smtClean="0">
                          <a:ln>
                            <a:noFill/>
                          </a:ln>
                          <a:solidFill>
                            <a:schemeClr val="tx1"/>
                          </a:solidFill>
                          <a:effectLst/>
                          <a:latin typeface="微软雅黑"/>
                          <a:ea typeface="微软雅黑"/>
                          <a:cs typeface="微软雅黑"/>
                        </a:rPr>
                        <a:t>评价主体</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FF2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zh-CN" altLang="en-US" sz="1900" b="1" i="0" u="none" strike="noStrike" cap="none" normalizeH="0" baseline="0" smtClean="0">
                          <a:ln>
                            <a:noFill/>
                          </a:ln>
                          <a:solidFill>
                            <a:schemeClr val="tx1"/>
                          </a:solidFill>
                          <a:effectLst/>
                          <a:latin typeface="微软雅黑"/>
                          <a:ea typeface="微软雅黑"/>
                          <a:cs typeface="微软雅黑"/>
                        </a:rPr>
                        <a:t>权重</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FF2CC"/>
                    </a:solidFill>
                  </a:tcPr>
                </a:tc>
              </a:tr>
              <a:tr h="434975">
                <a:tc rowSpan="4">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zh-CN" altLang="en-US" sz="1500" b="1" i="0" u="none" strike="noStrike" cap="none" normalizeH="0" baseline="0" smtClean="0">
                          <a:ln>
                            <a:noFill/>
                          </a:ln>
                          <a:solidFill>
                            <a:srgbClr val="404040"/>
                          </a:solidFill>
                          <a:effectLst/>
                          <a:latin typeface="微软雅黑"/>
                          <a:ea typeface="微软雅黑"/>
                          <a:cs typeface="微软雅黑"/>
                        </a:rPr>
                        <a:t>形成性评价</a:t>
                      </a:r>
                    </a:p>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en-US" altLang="zh-CN" sz="1500" b="1" i="0" u="none" strike="noStrike" cap="none" normalizeH="0" baseline="0" smtClean="0">
                          <a:ln>
                            <a:noFill/>
                          </a:ln>
                          <a:solidFill>
                            <a:srgbClr val="404040"/>
                          </a:solidFill>
                          <a:effectLst/>
                          <a:latin typeface="微软雅黑"/>
                          <a:ea typeface="微软雅黑"/>
                          <a:cs typeface="微软雅黑"/>
                        </a:rPr>
                        <a:t>(</a:t>
                      </a:r>
                      <a:r>
                        <a:rPr kumimoji="0" lang="zh-CN" altLang="en-US" sz="1500" b="1" i="0" u="none" strike="noStrike" cap="none" normalizeH="0" baseline="0" smtClean="0">
                          <a:ln>
                            <a:noFill/>
                          </a:ln>
                          <a:solidFill>
                            <a:srgbClr val="404040"/>
                          </a:solidFill>
                          <a:effectLst/>
                          <a:latin typeface="微软雅黑"/>
                          <a:ea typeface="微软雅黑"/>
                          <a:cs typeface="微软雅黑"/>
                        </a:rPr>
                        <a:t>过程评价</a:t>
                      </a:r>
                      <a:r>
                        <a:rPr kumimoji="0" lang="en-US" altLang="zh-CN" sz="1500" b="1" i="0" u="none" strike="noStrike" cap="none" normalizeH="0" baseline="0" smtClean="0">
                          <a:ln>
                            <a:noFill/>
                          </a:ln>
                          <a:solidFill>
                            <a:srgbClr val="404040"/>
                          </a:solidFill>
                          <a:effectLst/>
                          <a:latin typeface="微软雅黑"/>
                          <a:ea typeface="微软雅黑"/>
                          <a:cs typeface="微软雅黑"/>
                        </a:rPr>
                        <a:t>)</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EEBF7"/>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zh-CN" altLang="en-US" sz="1700" b="1" i="0" u="none" strike="noStrike" cap="none" normalizeH="0" baseline="0" smtClean="0">
                          <a:ln>
                            <a:noFill/>
                          </a:ln>
                          <a:solidFill>
                            <a:srgbClr val="404040"/>
                          </a:solidFill>
                          <a:effectLst/>
                          <a:latin typeface="微软雅黑"/>
                          <a:ea typeface="微软雅黑"/>
                          <a:cs typeface="微软雅黑"/>
                        </a:rPr>
                        <a:t>过程考核</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6DCE5"/>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zh-CN" altLang="en-US" sz="1700" b="1" i="0" u="none" strike="noStrike" cap="none" normalizeH="0" baseline="0" smtClean="0">
                          <a:ln>
                            <a:noFill/>
                          </a:ln>
                          <a:solidFill>
                            <a:srgbClr val="404040"/>
                          </a:solidFill>
                          <a:effectLst/>
                          <a:latin typeface="微软雅黑"/>
                          <a:ea typeface="微软雅黑"/>
                          <a:cs typeface="微软雅黑"/>
                        </a:rPr>
                        <a:t>学习态度、纪律情况</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6DCE5"/>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zh-CN" altLang="en-US" sz="1500" b="1" i="0" u="none" strike="noStrike" cap="none" normalizeH="0" baseline="0" smtClean="0">
                          <a:ln>
                            <a:noFill/>
                          </a:ln>
                          <a:solidFill>
                            <a:srgbClr val="404040"/>
                          </a:solidFill>
                          <a:effectLst/>
                          <a:latin typeface="微软雅黑"/>
                          <a:ea typeface="微软雅黑"/>
                          <a:cs typeface="微软雅黑"/>
                        </a:rPr>
                        <a:t>教师</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6DCE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zh-CN" altLang="en-US" sz="1700" b="1" i="0" u="none" strike="noStrike" cap="none" normalizeH="0" baseline="0" smtClean="0">
                          <a:ln>
                            <a:noFill/>
                          </a:ln>
                          <a:solidFill>
                            <a:srgbClr val="404040"/>
                          </a:solidFill>
                          <a:effectLst/>
                          <a:latin typeface="微软雅黑"/>
                          <a:ea typeface="微软雅黑"/>
                          <a:cs typeface="微软雅黑"/>
                          <a:sym typeface="Arial" charset="0"/>
                        </a:rPr>
                        <a:t>10%</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6DCE5"/>
                    </a:solidFill>
                  </a:tcPr>
                </a:tc>
              </a:tr>
              <a:tr h="387350">
                <a:tc vMerge="1">
                  <a:txBody>
                    <a:bodyPr/>
                    <a:lstStyle/>
                    <a:p>
                      <a:endParaRPr lang="zh-CN" altLang="en-US"/>
                    </a:p>
                  </a:txBody>
                  <a:tcPr/>
                </a:tc>
                <a:tc rowSpan="2">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zh-CN" altLang="en-US" sz="1700" b="1" i="0" u="none" strike="noStrike" cap="none" normalizeH="0" baseline="0" smtClean="0">
                          <a:ln>
                            <a:noFill/>
                          </a:ln>
                          <a:solidFill>
                            <a:srgbClr val="404040"/>
                          </a:solidFill>
                          <a:effectLst/>
                          <a:latin typeface="微软雅黑"/>
                          <a:ea typeface="微软雅黑"/>
                          <a:cs typeface="微软雅黑"/>
                        </a:rPr>
                        <a:t>课堂考核</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6DCE5"/>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zh-CN" altLang="en-US" sz="1700" b="1" i="0" u="none" strike="noStrike" cap="none" normalizeH="0" baseline="0" smtClean="0">
                          <a:ln>
                            <a:noFill/>
                          </a:ln>
                          <a:solidFill>
                            <a:srgbClr val="404040"/>
                          </a:solidFill>
                          <a:effectLst/>
                          <a:latin typeface="微软雅黑"/>
                          <a:ea typeface="微软雅黑"/>
                          <a:cs typeface="微软雅黑"/>
                        </a:rPr>
                        <a:t>课堂活动表现</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EEB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500" b="1" i="0" u="none" strike="noStrike" cap="none" normalizeH="0" baseline="0" smtClean="0">
                          <a:ln>
                            <a:noFill/>
                          </a:ln>
                          <a:solidFill>
                            <a:srgbClr val="404040"/>
                          </a:solidFill>
                          <a:effectLst/>
                          <a:latin typeface="微软雅黑"/>
                          <a:ea typeface="微软雅黑"/>
                          <a:cs typeface="微软雅黑"/>
                        </a:rPr>
                        <a:t>教师</a:t>
                      </a:r>
                      <a:r>
                        <a:rPr kumimoji="0" lang="en-US" altLang="zh-CN" sz="1500" b="1" i="0" u="none" strike="noStrike" cap="none" normalizeH="0" baseline="0" smtClean="0">
                          <a:ln>
                            <a:noFill/>
                          </a:ln>
                          <a:solidFill>
                            <a:srgbClr val="404040"/>
                          </a:solidFill>
                          <a:effectLst/>
                          <a:latin typeface="微软雅黑"/>
                          <a:ea typeface="微软雅黑"/>
                          <a:cs typeface="微软雅黑"/>
                        </a:rPr>
                        <a:t>+</a:t>
                      </a:r>
                      <a:r>
                        <a:rPr kumimoji="0" lang="zh-CN" altLang="en-US" sz="1500" b="1" i="0" u="none" strike="noStrike" cap="none" normalizeH="0" baseline="0" smtClean="0">
                          <a:ln>
                            <a:noFill/>
                          </a:ln>
                          <a:solidFill>
                            <a:srgbClr val="404040"/>
                          </a:solidFill>
                          <a:effectLst/>
                          <a:latin typeface="微软雅黑"/>
                          <a:ea typeface="微软雅黑"/>
                          <a:cs typeface="微软雅黑"/>
                        </a:rPr>
                        <a:t>学生</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EEBF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1700" b="1" i="0" u="none" strike="noStrike" cap="none" normalizeH="0" baseline="0" smtClean="0">
                          <a:ln>
                            <a:noFill/>
                          </a:ln>
                          <a:solidFill>
                            <a:srgbClr val="404040"/>
                          </a:solidFill>
                          <a:effectLst/>
                          <a:latin typeface="微软雅黑"/>
                          <a:ea typeface="微软雅黑"/>
                          <a:cs typeface="微软雅黑"/>
                          <a:sym typeface="Arial" charset="0"/>
                        </a:rPr>
                        <a:t>10%</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EEBF7"/>
                    </a:solidFill>
                  </a:tcPr>
                </a:tc>
              </a:tr>
              <a:tr h="304800">
                <a:tc vMerge="1">
                  <a:txBody>
                    <a:bodyPr/>
                    <a:lstStyle/>
                    <a:p>
                      <a:endParaRPr lang="zh-CN" altLang="en-US"/>
                    </a:p>
                  </a:txBody>
                  <a:tcPr/>
                </a:tc>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zh-CN" altLang="en-US" sz="1700" b="1" i="0" u="none" strike="noStrike" cap="none" normalizeH="0" baseline="0" smtClean="0">
                          <a:ln>
                            <a:noFill/>
                          </a:ln>
                          <a:solidFill>
                            <a:srgbClr val="404040"/>
                          </a:solidFill>
                          <a:effectLst/>
                          <a:latin typeface="微软雅黑"/>
                          <a:ea typeface="微软雅黑"/>
                          <a:cs typeface="微软雅黑"/>
                        </a:rPr>
                        <a:t>出勤、课堂测试</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6DCE5"/>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zh-CN" altLang="en-US" sz="1500" b="1" i="0" u="none" strike="noStrike" cap="none" normalizeH="0" baseline="0" smtClean="0">
                          <a:ln>
                            <a:noFill/>
                          </a:ln>
                          <a:solidFill>
                            <a:srgbClr val="404040"/>
                          </a:solidFill>
                          <a:effectLst/>
                          <a:latin typeface="微软雅黑"/>
                          <a:ea typeface="微软雅黑"/>
                          <a:cs typeface="微软雅黑"/>
                        </a:rPr>
                        <a:t>教师</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6DCE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1700" b="1" i="0" u="none" strike="noStrike" cap="none" normalizeH="0" baseline="0" smtClean="0">
                          <a:ln>
                            <a:noFill/>
                          </a:ln>
                          <a:solidFill>
                            <a:srgbClr val="404040"/>
                          </a:solidFill>
                          <a:effectLst/>
                          <a:latin typeface="微软雅黑"/>
                          <a:ea typeface="微软雅黑"/>
                          <a:cs typeface="微软雅黑"/>
                          <a:sym typeface="Arial" charset="0"/>
                        </a:rPr>
                        <a:t>2</a:t>
                      </a:r>
                      <a:r>
                        <a:rPr kumimoji="0" lang="zh-CN" altLang="en-US" sz="1700" b="1" i="0" u="none" strike="noStrike" cap="none" normalizeH="0" baseline="0" smtClean="0">
                          <a:ln>
                            <a:noFill/>
                          </a:ln>
                          <a:solidFill>
                            <a:srgbClr val="404040"/>
                          </a:solidFill>
                          <a:effectLst/>
                          <a:latin typeface="微软雅黑"/>
                          <a:ea typeface="微软雅黑"/>
                          <a:cs typeface="微软雅黑"/>
                          <a:sym typeface="Arial" charset="0"/>
                        </a:rPr>
                        <a:t>0%</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6DCE5"/>
                    </a:solidFill>
                  </a:tcPr>
                </a:tc>
              </a:tr>
              <a:tr h="415925">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zh-CN" altLang="en-US" sz="1700" b="1" i="0" u="none" strike="noStrike" cap="none" normalizeH="0" baseline="0" smtClean="0">
                          <a:ln>
                            <a:noFill/>
                          </a:ln>
                          <a:solidFill>
                            <a:srgbClr val="404040"/>
                          </a:solidFill>
                          <a:effectLst/>
                          <a:latin typeface="微软雅黑"/>
                          <a:ea typeface="微软雅黑"/>
                          <a:cs typeface="微软雅黑"/>
                        </a:rPr>
                        <a:t>课外考核</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6DCE5"/>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zh-CN" altLang="en-US" sz="1700" b="1" i="0" u="none" strike="noStrike" cap="none" normalizeH="0" baseline="0" smtClean="0">
                          <a:ln>
                            <a:noFill/>
                          </a:ln>
                          <a:solidFill>
                            <a:srgbClr val="404040"/>
                          </a:solidFill>
                          <a:effectLst/>
                          <a:latin typeface="微软雅黑"/>
                          <a:ea typeface="微软雅黑"/>
                          <a:cs typeface="微软雅黑"/>
                        </a:rPr>
                        <a:t>小组任务、课后作业</a:t>
                      </a:r>
                      <a:endParaRPr kumimoji="0" lang="en-US" altLang="zh-CN" sz="1700" b="1" i="0" u="none" strike="noStrike" cap="none" normalizeH="0" baseline="0" smtClean="0">
                        <a:ln>
                          <a:noFill/>
                        </a:ln>
                        <a:solidFill>
                          <a:srgbClr val="404040"/>
                        </a:solidFill>
                        <a:effectLst/>
                        <a:latin typeface="微软雅黑"/>
                        <a:ea typeface="微软雅黑"/>
                        <a:cs typeface="微软雅黑"/>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EEBF7"/>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zh-CN" altLang="en-US" sz="1500" b="1" i="0" u="none" strike="noStrike" cap="none" normalizeH="0" baseline="0" smtClean="0">
                          <a:ln>
                            <a:noFill/>
                          </a:ln>
                          <a:solidFill>
                            <a:srgbClr val="404040"/>
                          </a:solidFill>
                          <a:effectLst/>
                          <a:latin typeface="微软雅黑"/>
                          <a:ea typeface="微软雅黑"/>
                          <a:cs typeface="微软雅黑"/>
                        </a:rPr>
                        <a:t>学生</a:t>
                      </a:r>
                      <a:r>
                        <a:rPr kumimoji="0" lang="en-US" altLang="zh-CN" sz="1500" b="1" i="0" u="none" strike="noStrike" cap="none" normalizeH="0" baseline="0" smtClean="0">
                          <a:ln>
                            <a:noFill/>
                          </a:ln>
                          <a:solidFill>
                            <a:srgbClr val="404040"/>
                          </a:solidFill>
                          <a:effectLst/>
                          <a:latin typeface="微软雅黑"/>
                          <a:ea typeface="微软雅黑"/>
                          <a:cs typeface="微软雅黑"/>
                        </a:rPr>
                        <a:t>+</a:t>
                      </a:r>
                      <a:r>
                        <a:rPr kumimoji="0" lang="zh-CN" altLang="en-US" sz="1500" b="1" i="0" u="none" strike="noStrike" cap="none" normalizeH="0" baseline="0" smtClean="0">
                          <a:ln>
                            <a:noFill/>
                          </a:ln>
                          <a:solidFill>
                            <a:srgbClr val="404040"/>
                          </a:solidFill>
                          <a:effectLst/>
                          <a:latin typeface="微软雅黑"/>
                          <a:ea typeface="微软雅黑"/>
                          <a:cs typeface="微软雅黑"/>
                        </a:rPr>
                        <a:t>教师</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EEBF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zh-CN" altLang="en-US" sz="1700" b="1" i="0" u="none" strike="noStrike" cap="none" normalizeH="0" baseline="0" smtClean="0">
                          <a:ln>
                            <a:noFill/>
                          </a:ln>
                          <a:solidFill>
                            <a:srgbClr val="404040"/>
                          </a:solidFill>
                          <a:effectLst/>
                          <a:latin typeface="微软雅黑"/>
                          <a:ea typeface="微软雅黑"/>
                          <a:cs typeface="微软雅黑"/>
                          <a:sym typeface="Arial" charset="0"/>
                        </a:rPr>
                        <a:t>10%</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EEBF7"/>
                    </a:solidFill>
                  </a:tcPr>
                </a:tc>
              </a:tr>
              <a:tr h="488950">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zh-CN" altLang="en-US" sz="1500" b="1" i="0" u="none" strike="noStrike" cap="none" normalizeH="0" baseline="0" smtClean="0">
                          <a:ln>
                            <a:noFill/>
                          </a:ln>
                          <a:solidFill>
                            <a:srgbClr val="404040"/>
                          </a:solidFill>
                          <a:effectLst/>
                          <a:latin typeface="微软雅黑"/>
                          <a:ea typeface="微软雅黑"/>
                          <a:cs typeface="微软雅黑"/>
                        </a:rPr>
                        <a:t>终结性评价</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EEBF7"/>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zh-CN" altLang="en-US" sz="1700" b="1" i="0" u="none" strike="noStrike" cap="none" normalizeH="0" baseline="0" smtClean="0">
                          <a:ln>
                            <a:noFill/>
                          </a:ln>
                          <a:solidFill>
                            <a:srgbClr val="404040"/>
                          </a:solidFill>
                          <a:effectLst/>
                          <a:latin typeface="微软雅黑"/>
                          <a:ea typeface="微软雅黑"/>
                          <a:cs typeface="微软雅黑"/>
                        </a:rPr>
                        <a:t>期末考查</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6DCE5"/>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zh-CN" altLang="en-US" sz="1700" b="1" i="0" u="none" strike="noStrike" cap="none" normalizeH="0" baseline="0" smtClean="0">
                          <a:ln>
                            <a:noFill/>
                          </a:ln>
                          <a:solidFill>
                            <a:srgbClr val="404040"/>
                          </a:solidFill>
                          <a:effectLst/>
                          <a:latin typeface="微软雅黑"/>
                          <a:ea typeface="微软雅黑"/>
                          <a:cs typeface="微软雅黑"/>
                        </a:rPr>
                        <a:t>理论考试 </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6DCE5"/>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zh-CN" altLang="en-US" sz="1500" b="1" i="0" u="none" strike="noStrike" cap="none" normalizeH="0" baseline="0" smtClean="0">
                          <a:ln>
                            <a:noFill/>
                          </a:ln>
                          <a:solidFill>
                            <a:srgbClr val="404040"/>
                          </a:solidFill>
                          <a:effectLst/>
                          <a:latin typeface="微软雅黑"/>
                          <a:ea typeface="微软雅黑"/>
                          <a:cs typeface="微软雅黑"/>
                        </a:rPr>
                        <a:t>教师</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lnTlToBr>
                      <a:noFill/>
                    </a:lnTlToBr>
                    <a:lnBlToTr>
                      <a:noFill/>
                    </a:lnBlToTr>
                    <a:solidFill>
                      <a:srgbClr val="D6DCE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zh-CN" sz="1700" b="1" i="0" u="none" strike="noStrike" cap="none" normalizeH="0" baseline="0" smtClean="0">
                          <a:ln>
                            <a:noFill/>
                          </a:ln>
                          <a:solidFill>
                            <a:srgbClr val="404040"/>
                          </a:solidFill>
                          <a:effectLst/>
                          <a:latin typeface="微软雅黑"/>
                          <a:ea typeface="微软雅黑"/>
                          <a:cs typeface="微软雅黑"/>
                          <a:sym typeface="Arial" charset="0"/>
                        </a:rPr>
                        <a:t>50%</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lnTlToBr>
                      <a:noFill/>
                    </a:lnTlToBr>
                    <a:lnBlToTr>
                      <a:noFill/>
                    </a:lnBlToTr>
                    <a:solidFill>
                      <a:srgbClr val="D6DCE5"/>
                    </a:solidFill>
                  </a:tcPr>
                </a:tc>
              </a:tr>
              <a:tr h="354013">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zh-CN" altLang="en-US" sz="1500" b="1" i="0" u="none" strike="noStrike" cap="none" normalizeH="0" baseline="0" smtClean="0">
                          <a:ln>
                            <a:noFill/>
                          </a:ln>
                          <a:solidFill>
                            <a:srgbClr val="404040"/>
                          </a:solidFill>
                          <a:effectLst/>
                          <a:latin typeface="微软雅黑"/>
                          <a:ea typeface="微软雅黑"/>
                          <a:cs typeface="微软雅黑"/>
                        </a:rPr>
                        <a:t>    合计</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EEBF7"/>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zh-CN" altLang="en-US" sz="1500" b="0" i="0" u="none" strike="noStrike" cap="none" normalizeH="0" baseline="0" smtClean="0">
                        <a:ln>
                          <a:noFill/>
                        </a:ln>
                        <a:solidFill>
                          <a:schemeClr val="tx1"/>
                        </a:solidFill>
                        <a:effectLst/>
                        <a:latin typeface="Calibri" pitchFamily="34" charset="0"/>
                        <a:ea typeface="宋体" charset="-122"/>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6DCE5"/>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zh-CN" altLang="en-US" sz="1500" b="0" i="0" u="none" strike="noStrike" cap="none" normalizeH="0" baseline="0" smtClean="0">
                        <a:ln>
                          <a:noFill/>
                        </a:ln>
                        <a:solidFill>
                          <a:schemeClr val="tx1"/>
                        </a:solidFill>
                        <a:effectLst/>
                        <a:latin typeface="Calibri" pitchFamily="34" charset="0"/>
                        <a:ea typeface="宋体" charset="-122"/>
                      </a:endParaRPr>
                    </a:p>
                  </a:txBody>
                  <a:tcPr anchor="ctr" horzOverflow="overflow">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EEBF7"/>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zh-CN" altLang="en-US" sz="1500" b="0" i="0" u="none" strike="noStrike" cap="none" normalizeH="0" baseline="0" smtClean="0">
                        <a:ln>
                          <a:noFill/>
                        </a:ln>
                        <a:solidFill>
                          <a:schemeClr val="tx1"/>
                        </a:solidFill>
                        <a:effectLst/>
                        <a:latin typeface="Calibri" pitchFamily="34" charset="0"/>
                        <a:ea typeface="宋体" charset="-122"/>
                      </a:endParaRPr>
                    </a:p>
                  </a:txBody>
                  <a:tcPr anchor="ctr" horzOverflow="overflow">
                    <a:lnL>
                      <a:noFill/>
                    </a:lnL>
                    <a:lnR>
                      <a:noFill/>
                    </a:lnR>
                    <a:lnT>
                      <a:noFill/>
                    </a:lnT>
                    <a:lnB>
                      <a:noFill/>
                    </a:lnB>
                    <a:lnTlToBr>
                      <a:noFill/>
                    </a:lnTlToBr>
                    <a:lnBlToTr>
                      <a:noFill/>
                    </a:lnBlToTr>
                    <a:solidFill>
                      <a:srgbClr val="DEEBF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zh-CN" altLang="en-US" sz="1700" b="1" i="0" u="none" strike="noStrike" cap="none" normalizeH="0" baseline="0" smtClean="0">
                          <a:ln>
                            <a:noFill/>
                          </a:ln>
                          <a:solidFill>
                            <a:srgbClr val="404040"/>
                          </a:solidFill>
                          <a:effectLst/>
                          <a:latin typeface="微软雅黑"/>
                          <a:ea typeface="微软雅黑"/>
                          <a:cs typeface="微软雅黑"/>
                          <a:sym typeface="Arial" charset="0"/>
                        </a:rPr>
                        <a:t>100%</a:t>
                      </a:r>
                    </a:p>
                  </a:txBody>
                  <a:tcPr anchor="ctr" horzOverflow="overflow">
                    <a:lnL>
                      <a:noFill/>
                    </a:lnL>
                    <a:lnR>
                      <a:noFill/>
                    </a:lnR>
                    <a:lnT>
                      <a:noFill/>
                    </a:lnT>
                    <a:lnB>
                      <a:noFill/>
                    </a:lnB>
                    <a:lnTlToBr>
                      <a:noFill/>
                    </a:lnTlToBr>
                    <a:lnBlToTr>
                      <a:noFill/>
                    </a:lnBlToTr>
                    <a:solidFill>
                      <a:srgbClr val="DEEBF7"/>
                    </a:solidFill>
                  </a:tcPr>
                </a:tc>
              </a:tr>
            </a:tbl>
          </a:graphicData>
        </a:graphic>
      </p:graphicFrame>
      <p:sp>
        <p:nvSpPr>
          <p:cNvPr id="211020" name="矩形 60"/>
          <p:cNvSpPr>
            <a:spLocks noChangeArrowheads="1"/>
          </p:cNvSpPr>
          <p:nvPr/>
        </p:nvSpPr>
        <p:spPr bwMode="auto">
          <a:xfrm>
            <a:off x="7523163" y="3121025"/>
            <a:ext cx="3294062" cy="1069975"/>
          </a:xfrm>
          <a:prstGeom prst="rect">
            <a:avLst/>
          </a:prstGeom>
          <a:noFill/>
          <a:ln w="9525">
            <a:noFill/>
            <a:miter lim="800000"/>
            <a:headEnd/>
            <a:tailEnd/>
          </a:ln>
        </p:spPr>
        <p:txBody>
          <a:bodyPr>
            <a:spAutoFit/>
          </a:bodyPr>
          <a:lstStyle/>
          <a:p>
            <a:pPr algn="just" defTabSz="685800"/>
            <a:r>
              <a:rPr lang="zh-CN" altLang="en-US" sz="1600" b="1">
                <a:solidFill>
                  <a:srgbClr val="000000"/>
                </a:solidFill>
                <a:latin typeface="华文新魏"/>
                <a:ea typeface="华文新魏"/>
                <a:cs typeface="华文新魏"/>
                <a:sym typeface="华文楷体"/>
              </a:rPr>
              <a:t>若能在期末脱稿背诵经典散文一篇，总评加</a:t>
            </a:r>
            <a:r>
              <a:rPr lang="en-US" altLang="zh-CN" sz="1600" b="1">
                <a:solidFill>
                  <a:srgbClr val="000000"/>
                </a:solidFill>
                <a:latin typeface="华文新魏"/>
                <a:ea typeface="华文新魏"/>
                <a:cs typeface="华文新魏"/>
                <a:sym typeface="华文楷体"/>
              </a:rPr>
              <a:t>5</a:t>
            </a:r>
            <a:r>
              <a:rPr lang="zh-CN" altLang="en-US" sz="1600" b="1">
                <a:solidFill>
                  <a:srgbClr val="000000"/>
                </a:solidFill>
                <a:latin typeface="华文新魏"/>
                <a:ea typeface="华文新魏"/>
                <a:cs typeface="华文新魏"/>
                <a:sym typeface="华文楷体"/>
              </a:rPr>
              <a:t>分；背诵指定课文的节选部分，总评加</a:t>
            </a:r>
            <a:r>
              <a:rPr lang="en-US" altLang="zh-CN" sz="1600" b="1">
                <a:solidFill>
                  <a:srgbClr val="000000"/>
                </a:solidFill>
                <a:latin typeface="华文新魏"/>
                <a:ea typeface="华文新魏"/>
                <a:cs typeface="华文新魏"/>
                <a:sym typeface="华文楷体"/>
              </a:rPr>
              <a:t>4</a:t>
            </a:r>
            <a:r>
              <a:rPr lang="zh-CN" altLang="en-US" sz="1600" b="1">
                <a:solidFill>
                  <a:srgbClr val="000000"/>
                </a:solidFill>
                <a:latin typeface="华文新魏"/>
                <a:ea typeface="华文新魏"/>
                <a:cs typeface="华文新魏"/>
                <a:sym typeface="华文楷体"/>
              </a:rPr>
              <a:t>分；脱稿表演经典英文短剧，总评加</a:t>
            </a:r>
            <a:r>
              <a:rPr lang="en-US" altLang="zh-CN" sz="1600" b="1">
                <a:solidFill>
                  <a:srgbClr val="000000"/>
                </a:solidFill>
                <a:latin typeface="华文新魏"/>
                <a:ea typeface="华文新魏"/>
                <a:cs typeface="华文新魏"/>
                <a:sym typeface="华文楷体"/>
              </a:rPr>
              <a:t>6</a:t>
            </a:r>
            <a:r>
              <a:rPr lang="zh-CN" altLang="en-US" sz="1600" b="1">
                <a:solidFill>
                  <a:srgbClr val="000000"/>
                </a:solidFill>
                <a:latin typeface="华文新魏"/>
                <a:ea typeface="华文新魏"/>
                <a:cs typeface="华文新魏"/>
                <a:sym typeface="华文楷体"/>
              </a:rPr>
              <a:t>分</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11019"/>
                                        </p:tgtEl>
                                        <p:attrNameLst>
                                          <p:attrName>style.visibility</p:attrName>
                                        </p:attrNameLst>
                                      </p:cBhvr>
                                      <p:to>
                                        <p:strVal val="visible"/>
                                      </p:to>
                                    </p:set>
                                    <p:animEffect transition="in" filter="barn(inHorizontal)">
                                      <p:cBhvr>
                                        <p:cTn id="7" dur="1000"/>
                                        <p:tgtEl>
                                          <p:spTgt spid="21101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1020"/>
                                        </p:tgtEl>
                                        <p:attrNameLst>
                                          <p:attrName>style.visibility</p:attrName>
                                        </p:attrNameLst>
                                      </p:cBhvr>
                                      <p:to>
                                        <p:strVal val="visible"/>
                                      </p:to>
                                    </p:set>
                                    <p:animEffect transition="in" filter="fade">
                                      <p:cBhvr>
                                        <p:cTn id="11" dur="500"/>
                                        <p:tgtEl>
                                          <p:spTgt spid="211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0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矩形 40"/>
          <p:cNvSpPr>
            <a:spLocks noChangeArrowheads="1"/>
          </p:cNvSpPr>
          <p:nvPr/>
        </p:nvSpPr>
        <p:spPr bwMode="auto">
          <a:xfrm>
            <a:off x="9618663" y="381000"/>
            <a:ext cx="1216025" cy="409575"/>
          </a:xfrm>
          <a:prstGeom prst="rect">
            <a:avLst/>
          </a:prstGeom>
          <a:noFill/>
          <a:ln w="9525">
            <a:noFill/>
            <a:miter lim="800000"/>
            <a:headEnd/>
            <a:tailEnd/>
          </a:ln>
        </p:spPr>
        <p:txBody>
          <a:bodyPr wrap="none" lIns="121917" tIns="60958" rIns="121917" bIns="60958">
            <a:spAutoFit/>
          </a:bodyPr>
          <a:lstStyle/>
          <a:p>
            <a:r>
              <a:rPr lang="zh-CN" altLang="en-US" sz="1900" b="1">
                <a:solidFill>
                  <a:srgbClr val="FF0000"/>
                </a:solidFill>
                <a:latin typeface="Calibri" pitchFamily="34" charset="0"/>
              </a:rPr>
              <a:t>课程考核</a:t>
            </a:r>
          </a:p>
        </p:txBody>
      </p:sp>
      <p:pic>
        <p:nvPicPr>
          <p:cNvPr id="83970" name="Picture 29"/>
          <p:cNvPicPr>
            <a:picLocks noChangeAspect="1" noChangeArrowheads="1"/>
          </p:cNvPicPr>
          <p:nvPr/>
        </p:nvPicPr>
        <p:blipFill>
          <a:blip r:embed="rId3"/>
          <a:srcRect/>
          <a:stretch>
            <a:fillRect/>
          </a:stretch>
        </p:blipFill>
        <p:spPr bwMode="auto">
          <a:xfrm>
            <a:off x="1677988" y="1797050"/>
            <a:ext cx="2976562" cy="5060950"/>
          </a:xfrm>
          <a:prstGeom prst="rect">
            <a:avLst/>
          </a:prstGeom>
          <a:noFill/>
          <a:ln w="9525">
            <a:noFill/>
            <a:miter lim="800000"/>
            <a:headEnd/>
            <a:tailEnd/>
          </a:ln>
        </p:spPr>
      </p:pic>
      <p:pic>
        <p:nvPicPr>
          <p:cNvPr id="83971" name="Picture 28"/>
          <p:cNvPicPr>
            <a:picLocks noChangeAspect="1" noChangeArrowheads="1"/>
          </p:cNvPicPr>
          <p:nvPr/>
        </p:nvPicPr>
        <p:blipFill>
          <a:blip r:embed="rId4"/>
          <a:srcRect/>
          <a:stretch>
            <a:fillRect/>
          </a:stretch>
        </p:blipFill>
        <p:spPr bwMode="auto">
          <a:xfrm>
            <a:off x="0" y="1797050"/>
            <a:ext cx="2687638" cy="5060950"/>
          </a:xfrm>
          <a:prstGeom prst="rect">
            <a:avLst/>
          </a:prstGeom>
          <a:noFill/>
          <a:ln w="9525">
            <a:noFill/>
            <a:miter lim="800000"/>
            <a:headEnd/>
            <a:tailEnd/>
          </a:ln>
        </p:spPr>
      </p:pic>
      <p:pic>
        <p:nvPicPr>
          <p:cNvPr id="83972" name="Picture 26"/>
          <p:cNvPicPr>
            <a:picLocks noChangeAspect="1" noChangeArrowheads="1"/>
          </p:cNvPicPr>
          <p:nvPr/>
        </p:nvPicPr>
        <p:blipFill>
          <a:blip r:embed="rId5"/>
          <a:srcRect/>
          <a:stretch>
            <a:fillRect/>
          </a:stretch>
        </p:blipFill>
        <p:spPr bwMode="auto">
          <a:xfrm>
            <a:off x="5135563" y="1797050"/>
            <a:ext cx="2159000" cy="5060950"/>
          </a:xfrm>
          <a:prstGeom prst="rect">
            <a:avLst/>
          </a:prstGeom>
          <a:noFill/>
          <a:ln w="9525">
            <a:noFill/>
            <a:miter lim="800000"/>
            <a:headEnd/>
            <a:tailEnd/>
          </a:ln>
        </p:spPr>
      </p:pic>
      <p:pic>
        <p:nvPicPr>
          <p:cNvPr id="83973" name="Picture 30"/>
          <p:cNvPicPr>
            <a:picLocks noChangeAspect="1" noChangeArrowheads="1"/>
          </p:cNvPicPr>
          <p:nvPr/>
        </p:nvPicPr>
        <p:blipFill>
          <a:blip r:embed="rId6"/>
          <a:srcRect/>
          <a:stretch>
            <a:fillRect/>
          </a:stretch>
        </p:blipFill>
        <p:spPr bwMode="auto">
          <a:xfrm>
            <a:off x="3600450" y="1797050"/>
            <a:ext cx="2497138" cy="4773613"/>
          </a:xfrm>
          <a:prstGeom prst="rect">
            <a:avLst/>
          </a:prstGeom>
          <a:noFill/>
          <a:ln w="9525">
            <a:noFill/>
            <a:miter lim="800000"/>
            <a:headEnd/>
            <a:tailEnd/>
          </a:ln>
        </p:spPr>
      </p:pic>
      <p:pic>
        <p:nvPicPr>
          <p:cNvPr id="83974" name="Picture 25"/>
          <p:cNvPicPr>
            <a:picLocks noChangeAspect="1" noChangeArrowheads="1"/>
          </p:cNvPicPr>
          <p:nvPr/>
        </p:nvPicPr>
        <p:blipFill>
          <a:blip r:embed="rId7"/>
          <a:srcRect/>
          <a:stretch>
            <a:fillRect/>
          </a:stretch>
        </p:blipFill>
        <p:spPr bwMode="auto">
          <a:xfrm>
            <a:off x="7246938" y="1797050"/>
            <a:ext cx="4945062" cy="5060950"/>
          </a:xfrm>
          <a:prstGeom prst="rect">
            <a:avLst/>
          </a:prstGeom>
          <a:noFill/>
          <a:ln w="9525">
            <a:noFill/>
            <a:miter lim="800000"/>
            <a:headEnd/>
            <a:tailEnd/>
          </a:ln>
        </p:spPr>
      </p:pic>
      <p:grpSp>
        <p:nvGrpSpPr>
          <p:cNvPr id="83975" name="Group 24"/>
          <p:cNvGrpSpPr>
            <a:grpSpLocks/>
          </p:cNvGrpSpPr>
          <p:nvPr/>
        </p:nvGrpSpPr>
        <p:grpSpPr bwMode="auto">
          <a:xfrm>
            <a:off x="1143000" y="333375"/>
            <a:ext cx="8072438" cy="506413"/>
            <a:chOff x="720" y="210"/>
            <a:chExt cx="5085" cy="319"/>
          </a:xfrm>
        </p:grpSpPr>
        <p:sp>
          <p:nvSpPr>
            <p:cNvPr id="83976" name="Title 1"/>
            <p:cNvSpPr txBox="1">
              <a:spLocks/>
            </p:cNvSpPr>
            <p:nvPr/>
          </p:nvSpPr>
          <p:spPr bwMode="auto">
            <a:xfrm>
              <a:off x="720" y="210"/>
              <a:ext cx="1446"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课程实施</a:t>
              </a:r>
              <a:endParaRPr lang="en-GB" altLang="zh-CN" sz="2000" b="1">
                <a:solidFill>
                  <a:srgbClr val="404040"/>
                </a:solidFill>
                <a:latin typeface="微软雅黑"/>
                <a:ea typeface="微软雅黑"/>
                <a:cs typeface="Open Sans Light"/>
              </a:endParaRPr>
            </a:p>
          </p:txBody>
        </p:sp>
        <p:sp>
          <p:nvSpPr>
            <p:cNvPr id="83977" name="矩形 37"/>
            <p:cNvSpPr>
              <a:spLocks noChangeArrowheads="1"/>
            </p:cNvSpPr>
            <p:nvPr/>
          </p:nvSpPr>
          <p:spPr bwMode="auto">
            <a:xfrm>
              <a:off x="1812" y="23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规划教学内容</a:t>
              </a:r>
            </a:p>
          </p:txBody>
        </p:sp>
        <p:sp>
          <p:nvSpPr>
            <p:cNvPr id="83978" name="矩形 38"/>
            <p:cNvSpPr>
              <a:spLocks noChangeArrowheads="1"/>
            </p:cNvSpPr>
            <p:nvPr/>
          </p:nvSpPr>
          <p:spPr bwMode="auto">
            <a:xfrm>
              <a:off x="3262" y="226"/>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选择教学资源</a:t>
              </a:r>
            </a:p>
          </p:txBody>
        </p:sp>
        <p:sp>
          <p:nvSpPr>
            <p:cNvPr id="83979" name="矩形 39"/>
            <p:cNvSpPr>
              <a:spLocks noChangeArrowheads="1"/>
            </p:cNvSpPr>
            <p:nvPr/>
          </p:nvSpPr>
          <p:spPr bwMode="auto">
            <a:xfrm>
              <a:off x="4733" y="237"/>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选择教学手段</a:t>
              </a:r>
            </a:p>
          </p:txBody>
        </p:sp>
      </p:grpSp>
    </p:spTree>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684338"/>
            <a:ext cx="4241800" cy="3816350"/>
          </a:xfrm>
          <a:prstGeom prst="rect">
            <a:avLst/>
          </a:prstGeom>
          <a:solidFill>
            <a:srgbClr val="539C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6" name="组合 5"/>
          <p:cNvGrpSpPr>
            <a:grpSpLocks/>
          </p:cNvGrpSpPr>
          <p:nvPr/>
        </p:nvGrpSpPr>
        <p:grpSpPr bwMode="auto">
          <a:xfrm>
            <a:off x="919163" y="2419350"/>
            <a:ext cx="2346325" cy="2346325"/>
            <a:chOff x="1008115" y="2542722"/>
            <a:chExt cx="1360493" cy="1360493"/>
          </a:xfrm>
        </p:grpSpPr>
        <p:grpSp>
          <p:nvGrpSpPr>
            <p:cNvPr id="7" name="组合 6"/>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0" name="菱形 9"/>
              <p:cNvSpPr/>
              <p:nvPr/>
            </p:nvSpPr>
            <p:spPr>
              <a:xfrm>
                <a:off x="392113" y="760413"/>
                <a:ext cx="3825874" cy="3825874"/>
              </a:xfrm>
              <a:prstGeom prst="diamond">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86023" name="TextBox 54"/>
            <p:cNvSpPr txBox="1">
              <a:spLocks noChangeArrowheads="1"/>
            </p:cNvSpPr>
            <p:nvPr/>
          </p:nvSpPr>
          <p:spPr bwMode="auto">
            <a:xfrm>
              <a:off x="1451259" y="2836107"/>
              <a:ext cx="474210" cy="767083"/>
            </a:xfrm>
            <a:prstGeom prst="rect">
              <a:avLst/>
            </a:prstGeom>
            <a:noFill/>
            <a:ln w="9525">
              <a:noFill/>
              <a:miter lim="800000"/>
              <a:headEnd/>
              <a:tailEnd/>
            </a:ln>
          </p:spPr>
          <p:txBody>
            <a:bodyPr wrap="none">
              <a:spAutoFit/>
            </a:bodyPr>
            <a:lstStyle/>
            <a:p>
              <a:pPr algn="ctr"/>
              <a:r>
                <a:rPr lang="en-US" altLang="zh-CN" sz="8000" b="1">
                  <a:solidFill>
                    <a:srgbClr val="BF1347"/>
                  </a:solidFill>
                  <a:latin typeface="微软雅黑"/>
                  <a:ea typeface="造字工房劲黑（非商用）常规体"/>
                  <a:cs typeface="造字工房劲黑（非商用）常规体"/>
                </a:rPr>
                <a:t>3</a:t>
              </a:r>
              <a:endParaRPr lang="zh-CN" altLang="en-US" sz="8000" b="1">
                <a:solidFill>
                  <a:srgbClr val="BF1347"/>
                </a:solidFill>
                <a:latin typeface="微软雅黑"/>
                <a:ea typeface="造字工房劲黑（非商用）常规体"/>
                <a:cs typeface="造字工房劲黑（非商用）常规体"/>
              </a:endParaRPr>
            </a:p>
          </p:txBody>
        </p:sp>
      </p:grpSp>
      <p:sp>
        <p:nvSpPr>
          <p:cNvPr id="20" name="TextBox 6"/>
          <p:cNvSpPr txBox="1">
            <a:spLocks noChangeArrowheads="1"/>
          </p:cNvSpPr>
          <p:nvPr/>
        </p:nvSpPr>
        <p:spPr bwMode="auto">
          <a:xfrm>
            <a:off x="5565775" y="3078163"/>
            <a:ext cx="4271963" cy="800100"/>
          </a:xfrm>
          <a:prstGeom prst="rect">
            <a:avLst/>
          </a:prstGeom>
          <a:noFill/>
          <a:ln w="9525">
            <a:noFill/>
            <a:miter lim="800000"/>
            <a:headEnd/>
            <a:tailEnd/>
          </a:ln>
        </p:spPr>
        <p:txBody>
          <a:bodyPr lIns="121917" tIns="60958" rIns="121917" bIns="60958">
            <a:spAutoFit/>
          </a:bodyPr>
          <a:lstStyle/>
          <a:p>
            <a:pPr marL="0" lvl="1" algn="ctr"/>
            <a:r>
              <a:rPr lang="zh-CN" altLang="en-US" sz="4400" b="1">
                <a:solidFill>
                  <a:srgbClr val="BF1347"/>
                </a:solidFill>
                <a:latin typeface="微软雅黑"/>
                <a:ea typeface="微软雅黑"/>
                <a:cs typeface="微软雅黑"/>
              </a:rPr>
              <a:t>课程诊断</a:t>
            </a:r>
          </a:p>
        </p:txBody>
      </p:sp>
      <p:sp>
        <p:nvSpPr>
          <p:cNvPr id="67" name="文本框 66"/>
          <p:cNvSpPr txBox="1">
            <a:spLocks noChangeArrowheads="1"/>
          </p:cNvSpPr>
          <p:nvPr/>
        </p:nvSpPr>
        <p:spPr bwMode="auto">
          <a:xfrm>
            <a:off x="9378950" y="-990600"/>
            <a:ext cx="877888" cy="369887"/>
          </a:xfrm>
          <a:prstGeom prst="rect">
            <a:avLst/>
          </a:prstGeom>
          <a:noFill/>
          <a:ln w="9525">
            <a:noFill/>
            <a:miter lim="800000"/>
            <a:headEnd/>
            <a:tailEnd/>
          </a:ln>
        </p:spPr>
        <p:txBody>
          <a:bodyPr wrap="none">
            <a:spAutoFit/>
          </a:bodyPr>
          <a:lstStyle/>
          <a:p>
            <a:r>
              <a:rPr lang="zh-CN" altLang="en-US">
                <a:latin typeface="Calibri" pitchFamily="34" charset="0"/>
              </a:rPr>
              <a:t>延迟符</a:t>
            </a:r>
          </a:p>
        </p:txBody>
      </p:sp>
      <p:sp>
        <p:nvSpPr>
          <p:cNvPr id="13" name="矩形 12"/>
          <p:cNvSpPr/>
          <p:nvPr/>
        </p:nvSpPr>
        <p:spPr>
          <a:xfrm>
            <a:off x="11161713" y="1684338"/>
            <a:ext cx="1030287" cy="3816350"/>
          </a:xfrm>
          <a:prstGeom prst="rect">
            <a:avLst/>
          </a:prstGeom>
          <a:solidFill>
            <a:srgbClr val="539C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down)">
                                      <p:cBhvr>
                                        <p:cTn id="28" dur="75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p:bldP spid="67"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5" name="Group 59"/>
          <p:cNvGrpSpPr>
            <a:grpSpLocks/>
          </p:cNvGrpSpPr>
          <p:nvPr/>
        </p:nvGrpSpPr>
        <p:grpSpPr bwMode="auto">
          <a:xfrm>
            <a:off x="1143000" y="333375"/>
            <a:ext cx="8143875" cy="506413"/>
            <a:chOff x="720" y="210"/>
            <a:chExt cx="5130" cy="319"/>
          </a:xfrm>
        </p:grpSpPr>
        <p:sp>
          <p:nvSpPr>
            <p:cNvPr id="88107" name="Title 1"/>
            <p:cNvSpPr txBox="1">
              <a:spLocks/>
            </p:cNvSpPr>
            <p:nvPr/>
          </p:nvSpPr>
          <p:spPr bwMode="auto">
            <a:xfrm>
              <a:off x="720" y="210"/>
              <a:ext cx="1192"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课程诊断</a:t>
              </a:r>
              <a:endParaRPr lang="en-GB" altLang="zh-CN" sz="2000" b="1">
                <a:solidFill>
                  <a:srgbClr val="404040"/>
                </a:solidFill>
                <a:latin typeface="微软雅黑"/>
                <a:ea typeface="微软雅黑"/>
                <a:cs typeface="Open Sans Light"/>
              </a:endParaRPr>
            </a:p>
          </p:txBody>
        </p:sp>
        <p:sp>
          <p:nvSpPr>
            <p:cNvPr id="88108" name="矩形 35"/>
            <p:cNvSpPr>
              <a:spLocks noChangeArrowheads="1"/>
            </p:cNvSpPr>
            <p:nvPr/>
          </p:nvSpPr>
          <p:spPr bwMode="auto">
            <a:xfrm>
              <a:off x="1946" y="224"/>
              <a:ext cx="1072" cy="258"/>
            </a:xfrm>
            <a:prstGeom prst="rect">
              <a:avLst/>
            </a:prstGeom>
            <a:noFill/>
            <a:ln w="9525">
              <a:noFill/>
              <a:miter lim="800000"/>
              <a:headEnd/>
              <a:tailEnd/>
            </a:ln>
          </p:spPr>
          <p:txBody>
            <a:bodyPr wrap="none" lIns="121917" tIns="60958" rIns="121917" bIns="60958">
              <a:spAutoFit/>
            </a:bodyPr>
            <a:lstStyle/>
            <a:p>
              <a:r>
                <a:rPr lang="zh-CN" altLang="en-US" sz="1900" b="1">
                  <a:solidFill>
                    <a:srgbClr val="FF0000"/>
                  </a:solidFill>
                  <a:latin typeface="Calibri" pitchFamily="34" charset="0"/>
                </a:rPr>
                <a:t>师资队伍诊断</a:t>
              </a:r>
            </a:p>
          </p:txBody>
        </p:sp>
        <p:sp>
          <p:nvSpPr>
            <p:cNvPr id="88109" name="矩形 36"/>
            <p:cNvSpPr>
              <a:spLocks noChangeArrowheads="1"/>
            </p:cNvSpPr>
            <p:nvPr/>
          </p:nvSpPr>
          <p:spPr bwMode="auto">
            <a:xfrm>
              <a:off x="3367" y="22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课程标准诊断</a:t>
              </a:r>
            </a:p>
          </p:txBody>
        </p:sp>
        <p:sp>
          <p:nvSpPr>
            <p:cNvPr id="88110" name="矩形 38"/>
            <p:cNvSpPr>
              <a:spLocks noChangeArrowheads="1"/>
            </p:cNvSpPr>
            <p:nvPr/>
          </p:nvSpPr>
          <p:spPr bwMode="auto">
            <a:xfrm>
              <a:off x="4778" y="23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课程资源诊断</a:t>
              </a:r>
            </a:p>
          </p:txBody>
        </p:sp>
      </p:grpSp>
      <p:sp>
        <p:nvSpPr>
          <p:cNvPr id="88066" name="矩形 39"/>
          <p:cNvSpPr>
            <a:spLocks noChangeArrowheads="1"/>
          </p:cNvSpPr>
          <p:nvPr/>
        </p:nvSpPr>
        <p:spPr bwMode="auto">
          <a:xfrm>
            <a:off x="9575800" y="352425"/>
            <a:ext cx="1701800" cy="409575"/>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教学质量诊断</a:t>
            </a:r>
          </a:p>
        </p:txBody>
      </p:sp>
      <p:graphicFrame>
        <p:nvGraphicFramePr>
          <p:cNvPr id="114753" name="Group 65"/>
          <p:cNvGraphicFramePr>
            <a:graphicFrameLocks noGrp="1"/>
          </p:cNvGraphicFramePr>
          <p:nvPr/>
        </p:nvGraphicFramePr>
        <p:xfrm>
          <a:off x="239713" y="1176338"/>
          <a:ext cx="11617325" cy="4618037"/>
        </p:xfrm>
        <a:graphic>
          <a:graphicData uri="http://schemas.openxmlformats.org/drawingml/2006/table">
            <a:tbl>
              <a:tblPr/>
              <a:tblGrid>
                <a:gridCol w="1006475"/>
                <a:gridCol w="1873250"/>
                <a:gridCol w="5759450"/>
                <a:gridCol w="1249362"/>
                <a:gridCol w="1728788"/>
              </a:tblGrid>
              <a:tr h="495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FFFF"/>
                          </a:solidFill>
                          <a:effectLst/>
                          <a:latin typeface="Calibri" pitchFamily="34" charset="0"/>
                          <a:ea typeface="宋体" charset="-122"/>
                        </a:rPr>
                        <a:t>时间</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FFFF"/>
                          </a:solidFill>
                          <a:effectLst/>
                          <a:latin typeface="Calibri" pitchFamily="34" charset="0"/>
                          <a:ea typeface="宋体" charset="-122"/>
                        </a:rPr>
                        <a:t>目标</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FFFF"/>
                          </a:solidFill>
                          <a:effectLst/>
                          <a:latin typeface="Calibri" pitchFamily="34" charset="0"/>
                          <a:ea typeface="宋体" charset="-122"/>
                        </a:rPr>
                        <a:t>过程</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FFFF"/>
                          </a:solidFill>
                          <a:effectLst/>
                          <a:latin typeface="Calibri" pitchFamily="34" charset="0"/>
                          <a:ea typeface="宋体" charset="-122"/>
                        </a:rPr>
                        <a:t>达标度</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FFFF"/>
                          </a:solidFill>
                          <a:effectLst/>
                          <a:latin typeface="Calibri" pitchFamily="34" charset="0"/>
                          <a:ea typeface="宋体" charset="-122"/>
                        </a:rPr>
                        <a:t>原因分析</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09600">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Calibri" pitchFamily="34" charset="0"/>
                          <a:ea typeface="宋体" charset="-122"/>
                        </a:rPr>
                        <a:t>2016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Calibri" pitchFamily="34" charset="0"/>
                          <a:ea typeface="宋体" charset="-122"/>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Calibri" pitchFamily="34" charset="0"/>
                          <a:ea typeface="宋体" charset="-122"/>
                        </a:rPr>
                        <a:t>2018</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000000"/>
                          </a:solidFill>
                          <a:effectLst/>
                          <a:latin typeface="Calibri" pitchFamily="34" charset="0"/>
                          <a:ea typeface="宋体" charset="-122"/>
                        </a:rPr>
                        <a:t>年</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Calibri" pitchFamily="34" charset="0"/>
                        <a:ea typeface="宋体" charset="-122"/>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262626"/>
                          </a:solidFill>
                          <a:effectLst/>
                          <a:latin typeface="微软雅黑"/>
                          <a:ea typeface="微软雅黑"/>
                          <a:cs typeface="微软雅黑"/>
                        </a:rPr>
                        <a:t>引进高学历的青年教师</a:t>
                      </a:r>
                      <a:r>
                        <a:rPr kumimoji="0" lang="en-US" altLang="zh-CN" sz="1600" b="0" i="0" u="none" strike="noStrike" cap="none" normalizeH="0" baseline="0" smtClean="0">
                          <a:ln>
                            <a:noFill/>
                          </a:ln>
                          <a:solidFill>
                            <a:srgbClr val="262626"/>
                          </a:solidFill>
                          <a:effectLst/>
                          <a:latin typeface="微软雅黑"/>
                          <a:ea typeface="微软雅黑"/>
                          <a:cs typeface="微软雅黑"/>
                        </a:rPr>
                        <a:t>1-2</a:t>
                      </a:r>
                      <a:r>
                        <a:rPr kumimoji="0" lang="zh-CN" altLang="en-US" sz="1600" b="0" i="0" u="none" strike="noStrike" cap="none" normalizeH="0" baseline="0" smtClean="0">
                          <a:ln>
                            <a:noFill/>
                          </a:ln>
                          <a:solidFill>
                            <a:srgbClr val="262626"/>
                          </a:solidFill>
                          <a:effectLst/>
                          <a:latin typeface="微软雅黑"/>
                          <a:ea typeface="微软雅黑"/>
                          <a:cs typeface="微软雅黑"/>
                        </a:rPr>
                        <a:t>名；</a:t>
                      </a:r>
                      <a:endParaRPr kumimoji="0" lang="zh-CN" altLang="en-US" sz="1600" b="0" i="0" u="none" strike="noStrike" cap="none" normalizeH="0" baseline="0" smtClean="0">
                        <a:ln>
                          <a:noFill/>
                        </a:ln>
                        <a:solidFill>
                          <a:srgbClr val="000000"/>
                        </a:solidFill>
                        <a:effectLst/>
                        <a:latin typeface="Calibri" pitchFamily="34" charset="0"/>
                        <a:ea typeface="宋体" charset="-122"/>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Calibri" pitchFamily="34" charset="0"/>
                        <a:ea typeface="宋体"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微软雅黑"/>
                          <a:ea typeface="微软雅黑"/>
                          <a:cs typeface="微软雅黑"/>
                        </a:rPr>
                        <a:t>2016</a:t>
                      </a:r>
                      <a:r>
                        <a:rPr kumimoji="0" lang="zh-CN" altLang="en-US" sz="1800" b="0" i="0" u="none" strike="noStrike" cap="none" normalizeH="0" baseline="0" smtClean="0">
                          <a:ln>
                            <a:noFill/>
                          </a:ln>
                          <a:solidFill>
                            <a:srgbClr val="000000"/>
                          </a:solidFill>
                          <a:effectLst/>
                          <a:latin typeface="微软雅黑"/>
                          <a:ea typeface="微软雅黑"/>
                          <a:cs typeface="微软雅黑"/>
                        </a:rPr>
                        <a:t>年引进青年硕士教师刘子璇</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Calibri" pitchFamily="34" charset="0"/>
                          <a:ea typeface="宋体" charset="-122"/>
                        </a:rPr>
                        <a:t>100%</a:t>
                      </a:r>
                      <a:endParaRPr kumimoji="0" lang="zh-CN" altLang="en-US" sz="1600" b="0" i="0" u="none" strike="noStrike" cap="none" normalizeH="0" baseline="0" smtClean="0">
                        <a:ln>
                          <a:noFill/>
                        </a:ln>
                        <a:solidFill>
                          <a:srgbClr val="000000"/>
                        </a:solidFill>
                        <a:effectLst/>
                        <a:latin typeface="Calibri" pitchFamily="34" charset="0"/>
                        <a:ea typeface="宋体" charset="-122"/>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Calibri" pitchFamily="34" charset="0"/>
                        <a:ea typeface="宋体" charset="-122"/>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Calibri" pitchFamily="34" charset="0"/>
                        <a:ea typeface="宋体" charset="-122"/>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r>
              <a:tr h="609600">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262626"/>
                          </a:solidFill>
                          <a:effectLst/>
                          <a:latin typeface="微软雅黑"/>
                          <a:ea typeface="微软雅黑"/>
                          <a:cs typeface="微软雅黑"/>
                        </a:rPr>
                        <a:t>选派</a:t>
                      </a:r>
                      <a:r>
                        <a:rPr kumimoji="0" lang="en-US" altLang="zh-CN" sz="1600" b="0" i="0" u="none" strike="noStrike" cap="none" normalizeH="0" baseline="0" smtClean="0">
                          <a:ln>
                            <a:noFill/>
                          </a:ln>
                          <a:solidFill>
                            <a:srgbClr val="262626"/>
                          </a:solidFill>
                          <a:effectLst/>
                          <a:latin typeface="微软雅黑"/>
                          <a:ea typeface="微软雅黑"/>
                          <a:cs typeface="微软雅黑"/>
                        </a:rPr>
                        <a:t>3-4</a:t>
                      </a:r>
                      <a:r>
                        <a:rPr kumimoji="0" lang="zh-CN" altLang="en-US" sz="1600" b="0" i="0" u="none" strike="noStrike" cap="none" normalizeH="0" baseline="0" smtClean="0">
                          <a:ln>
                            <a:noFill/>
                          </a:ln>
                          <a:solidFill>
                            <a:srgbClr val="262626"/>
                          </a:solidFill>
                          <a:effectLst/>
                          <a:latin typeface="微软雅黑"/>
                          <a:ea typeface="微软雅黑"/>
                          <a:cs typeface="微软雅黑"/>
                        </a:rPr>
                        <a:t>人外出进修；</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262626"/>
                          </a:solidFill>
                          <a:effectLst/>
                          <a:latin typeface="微软雅黑"/>
                          <a:ea typeface="微软雅黑"/>
                          <a:cs typeface="微软雅黑"/>
                        </a:rPr>
                        <a:t>2016</a:t>
                      </a:r>
                      <a:r>
                        <a:rPr kumimoji="0" lang="zh-CN" altLang="en-US" sz="1600" b="0" i="0" u="none" strike="noStrike" cap="none" normalizeH="0" baseline="0" smtClean="0">
                          <a:ln>
                            <a:noFill/>
                          </a:ln>
                          <a:solidFill>
                            <a:srgbClr val="262626"/>
                          </a:solidFill>
                          <a:effectLst/>
                          <a:latin typeface="微软雅黑"/>
                          <a:ea typeface="微软雅黑"/>
                          <a:cs typeface="微软雅黑"/>
                        </a:rPr>
                        <a:t>年刘艳艳赴台湾参加进修；</a:t>
                      </a:r>
                      <a:r>
                        <a:rPr kumimoji="0" lang="en-US" altLang="zh-CN" sz="1600" b="0" i="0" u="none" strike="noStrike" cap="none" normalizeH="0" baseline="0" smtClean="0">
                          <a:ln>
                            <a:noFill/>
                          </a:ln>
                          <a:solidFill>
                            <a:srgbClr val="262626"/>
                          </a:solidFill>
                          <a:effectLst/>
                          <a:latin typeface="微软雅黑"/>
                          <a:ea typeface="微软雅黑"/>
                          <a:cs typeface="微软雅黑"/>
                        </a:rPr>
                        <a:t>2018</a:t>
                      </a:r>
                      <a:r>
                        <a:rPr kumimoji="0" lang="zh-CN" altLang="en-US" sz="1600" b="0" i="0" u="none" strike="noStrike" cap="none" normalizeH="0" baseline="0" smtClean="0">
                          <a:ln>
                            <a:noFill/>
                          </a:ln>
                          <a:solidFill>
                            <a:srgbClr val="262626"/>
                          </a:solidFill>
                          <a:effectLst/>
                          <a:latin typeface="微软雅黑"/>
                          <a:ea typeface="微软雅黑"/>
                          <a:cs typeface="微软雅黑"/>
                        </a:rPr>
                        <a:t>年何静赴俄罗斯参加进修、蒋仕林赴加拿大参加进修（自费）</a:t>
                      </a:r>
                      <a:r>
                        <a:rPr kumimoji="0" lang="en-US" altLang="zh-CN" sz="1600" b="0" i="0" u="none" strike="noStrike" cap="none" normalizeH="0" baseline="0" smtClean="0">
                          <a:ln>
                            <a:noFill/>
                          </a:ln>
                          <a:solidFill>
                            <a:srgbClr val="262626"/>
                          </a:solidFill>
                          <a:effectLst/>
                          <a:latin typeface="微软雅黑"/>
                          <a:ea typeface="微软雅黑"/>
                          <a:cs typeface="微软雅黑"/>
                        </a:rPr>
                        <a:t> </a:t>
                      </a:r>
                      <a:endParaRPr kumimoji="0" lang="zh-CN" altLang="en-US" sz="1600" b="0" i="0" u="none" strike="noStrike" cap="none" normalizeH="0" baseline="0" smtClean="0">
                        <a:ln>
                          <a:noFill/>
                        </a:ln>
                        <a:solidFill>
                          <a:srgbClr val="000000"/>
                        </a:solidFill>
                        <a:effectLst/>
                        <a:latin typeface="Calibri" pitchFamily="34" charset="0"/>
                        <a:ea typeface="宋体" charset="-122"/>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Calibri" pitchFamily="34" charset="0"/>
                          <a:ea typeface="宋体" charset="-122"/>
                        </a:rPr>
                        <a:t>100%</a:t>
                      </a:r>
                      <a:endParaRPr kumimoji="0" lang="zh-CN" altLang="en-US" sz="1600" b="0" i="0" u="none" strike="noStrike" cap="none" normalizeH="0" baseline="0" smtClean="0">
                        <a:ln>
                          <a:noFill/>
                        </a:ln>
                        <a:solidFill>
                          <a:srgbClr val="000000"/>
                        </a:solidFill>
                        <a:effectLst/>
                        <a:latin typeface="Calibri" pitchFamily="34" charset="0"/>
                        <a:ea typeface="宋体" charset="-122"/>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Calibri" pitchFamily="34" charset="0"/>
                        <a:ea typeface="宋体" charset="-122"/>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Calibri" pitchFamily="34" charset="0"/>
                        <a:ea typeface="宋体" charset="-122"/>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r>
              <a:tr h="677863">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262626"/>
                          </a:solidFill>
                          <a:effectLst/>
                          <a:latin typeface="微软雅黑"/>
                          <a:ea typeface="微软雅黑"/>
                          <a:cs typeface="微软雅黑"/>
                        </a:rPr>
                        <a:t>职称晋升</a:t>
                      </a:r>
                      <a:r>
                        <a:rPr kumimoji="0" lang="en-US" altLang="zh-CN" sz="1600" b="0" i="0" u="none" strike="noStrike" cap="none" normalizeH="0" baseline="0" smtClean="0">
                          <a:ln>
                            <a:noFill/>
                          </a:ln>
                          <a:solidFill>
                            <a:srgbClr val="262626"/>
                          </a:solidFill>
                          <a:effectLst/>
                          <a:latin typeface="微软雅黑"/>
                          <a:ea typeface="微软雅黑"/>
                          <a:cs typeface="微软雅黑"/>
                        </a:rPr>
                        <a:t>2-3</a:t>
                      </a:r>
                      <a:r>
                        <a:rPr kumimoji="0" lang="zh-CN" altLang="en-US" sz="1600" b="0" i="0" u="none" strike="noStrike" cap="none" normalizeH="0" baseline="0" smtClean="0">
                          <a:ln>
                            <a:noFill/>
                          </a:ln>
                          <a:solidFill>
                            <a:srgbClr val="262626"/>
                          </a:solidFill>
                          <a:effectLst/>
                          <a:latin typeface="微软雅黑"/>
                          <a:ea typeface="微软雅黑"/>
                          <a:cs typeface="微软雅黑"/>
                        </a:rPr>
                        <a:t>人；</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262626"/>
                          </a:solidFill>
                          <a:effectLst/>
                          <a:latin typeface="微软雅黑"/>
                          <a:ea typeface="微软雅黑"/>
                          <a:cs typeface="微软雅黑"/>
                        </a:rPr>
                        <a:t>2016</a:t>
                      </a:r>
                      <a:r>
                        <a:rPr kumimoji="0" lang="zh-CN" altLang="en-US" sz="1600" b="0" i="0" u="none" strike="noStrike" cap="none" normalizeH="0" baseline="0" smtClean="0">
                          <a:ln>
                            <a:noFill/>
                          </a:ln>
                          <a:solidFill>
                            <a:srgbClr val="262626"/>
                          </a:solidFill>
                          <a:effectLst/>
                          <a:latin typeface="微软雅黑"/>
                          <a:ea typeface="微软雅黑"/>
                          <a:cs typeface="微软雅黑"/>
                        </a:rPr>
                        <a:t>年江友君职称晋升副教授</a:t>
                      </a:r>
                      <a:r>
                        <a:rPr kumimoji="0" lang="en-US" altLang="zh-CN" sz="1600" b="0" i="0" u="none" strike="noStrike" cap="none" normalizeH="0" baseline="0" smtClean="0">
                          <a:ln>
                            <a:noFill/>
                          </a:ln>
                          <a:solidFill>
                            <a:srgbClr val="262626"/>
                          </a:solidFill>
                          <a:effectLst/>
                          <a:latin typeface="微软雅黑"/>
                          <a:ea typeface="微软雅黑"/>
                          <a:cs typeface="微软雅黑"/>
                        </a:rPr>
                        <a:t>; 2018</a:t>
                      </a:r>
                      <a:r>
                        <a:rPr kumimoji="0" lang="zh-CN" altLang="en-US" sz="1600" b="0" i="0" u="none" strike="noStrike" cap="none" normalizeH="0" baseline="0" smtClean="0">
                          <a:ln>
                            <a:noFill/>
                          </a:ln>
                          <a:solidFill>
                            <a:srgbClr val="262626"/>
                          </a:solidFill>
                          <a:effectLst/>
                          <a:latin typeface="微软雅黑"/>
                          <a:ea typeface="微软雅黑"/>
                          <a:cs typeface="微软雅黑"/>
                        </a:rPr>
                        <a:t>年刘艳艳职称晋升副教授</a:t>
                      </a:r>
                      <a:r>
                        <a:rPr kumimoji="0" lang="en-US" altLang="zh-CN" sz="1600" b="0" i="0" u="none" strike="noStrike" cap="none" normalizeH="0" baseline="0" smtClean="0">
                          <a:ln>
                            <a:noFill/>
                          </a:ln>
                          <a:solidFill>
                            <a:srgbClr val="262626"/>
                          </a:solidFill>
                          <a:effectLst/>
                          <a:latin typeface="微软雅黑"/>
                          <a:ea typeface="微软雅黑"/>
                          <a:cs typeface="微软雅黑"/>
                        </a:rPr>
                        <a:t> </a:t>
                      </a:r>
                      <a:endParaRPr kumimoji="0" lang="zh-CN" altLang="en-US" sz="1600" b="0" i="0" u="none" strike="noStrike" cap="none" normalizeH="0" baseline="0" smtClean="0">
                        <a:ln>
                          <a:noFill/>
                        </a:ln>
                        <a:solidFill>
                          <a:srgbClr val="000000"/>
                        </a:solidFill>
                        <a:effectLst/>
                        <a:latin typeface="Calibri" pitchFamily="34" charset="0"/>
                        <a:ea typeface="宋体" charset="-122"/>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Calibri" pitchFamily="34" charset="0"/>
                          <a:ea typeface="宋体" charset="-122"/>
                        </a:rPr>
                        <a:t>100%</a:t>
                      </a:r>
                      <a:endParaRPr kumimoji="0" lang="zh-CN" altLang="en-US" sz="1600" b="0" i="0" u="none" strike="noStrike" cap="none" normalizeH="0" baseline="0" smtClean="0">
                        <a:ln>
                          <a:noFill/>
                        </a:ln>
                        <a:solidFill>
                          <a:srgbClr val="000000"/>
                        </a:solidFill>
                        <a:effectLst/>
                        <a:latin typeface="Calibri" pitchFamily="34" charset="0"/>
                        <a:ea typeface="宋体" charset="-122"/>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Calibri" pitchFamily="34" charset="0"/>
                        <a:ea typeface="宋体" charset="-122"/>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Calibri" pitchFamily="34" charset="0"/>
                        <a:ea typeface="宋体" charset="-122"/>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r>
              <a:tr h="1096963">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262626"/>
                          </a:solidFill>
                          <a:effectLst/>
                          <a:latin typeface="微软雅黑"/>
                          <a:ea typeface="微软雅黑"/>
                          <a:cs typeface="微软雅黑"/>
                        </a:rPr>
                        <a:t>参加教学比赛获省、国家奖；</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262626"/>
                          </a:solidFill>
                          <a:effectLst/>
                          <a:latin typeface="微软雅黑"/>
                          <a:ea typeface="微软雅黑"/>
                          <a:cs typeface="微软雅黑"/>
                        </a:rPr>
                        <a:t>2016</a:t>
                      </a:r>
                      <a:r>
                        <a:rPr kumimoji="0" lang="zh-CN" altLang="en-US" sz="1600" b="0" i="0" u="none" strike="noStrike" cap="none" normalizeH="0" baseline="0" smtClean="0">
                          <a:ln>
                            <a:noFill/>
                          </a:ln>
                          <a:solidFill>
                            <a:srgbClr val="262626"/>
                          </a:solidFill>
                          <a:effectLst/>
                          <a:latin typeface="微软雅黑"/>
                          <a:ea typeface="微软雅黑"/>
                          <a:cs typeface="微软雅黑"/>
                        </a:rPr>
                        <a:t>年江友君、莫兼学团队参加信息化教学大赛获省三等奖；</a:t>
                      </a:r>
                      <a:r>
                        <a:rPr kumimoji="0" lang="en-US" altLang="zh-CN" sz="1600" b="0" i="0" u="none" strike="noStrike" cap="none" normalizeH="0" baseline="0" smtClean="0">
                          <a:ln>
                            <a:noFill/>
                          </a:ln>
                          <a:solidFill>
                            <a:srgbClr val="262626"/>
                          </a:solidFill>
                          <a:effectLst/>
                          <a:latin typeface="微软雅黑"/>
                          <a:ea typeface="微软雅黑"/>
                          <a:cs typeface="微软雅黑"/>
                        </a:rPr>
                        <a:t>2017</a:t>
                      </a:r>
                      <a:r>
                        <a:rPr kumimoji="0" lang="zh-CN" altLang="en-US" sz="1600" b="0" i="0" u="none" strike="noStrike" cap="none" normalizeH="0" baseline="0" smtClean="0">
                          <a:ln>
                            <a:noFill/>
                          </a:ln>
                          <a:solidFill>
                            <a:srgbClr val="262626"/>
                          </a:solidFill>
                          <a:effectLst/>
                          <a:latin typeface="微软雅黑"/>
                          <a:ea typeface="微软雅黑"/>
                          <a:cs typeface="微软雅黑"/>
                        </a:rPr>
                        <a:t>年尹梅、莫兼学、谢华丽团队参加信息化教学设计比赛获省二等奖；</a:t>
                      </a:r>
                      <a:r>
                        <a:rPr kumimoji="0" lang="en-US" altLang="zh-CN" sz="1600" b="0" i="0" u="none" strike="noStrike" cap="none" normalizeH="0" baseline="0" smtClean="0">
                          <a:ln>
                            <a:noFill/>
                          </a:ln>
                          <a:solidFill>
                            <a:srgbClr val="262626"/>
                          </a:solidFill>
                          <a:effectLst/>
                          <a:latin typeface="微软雅黑"/>
                          <a:ea typeface="微软雅黑"/>
                          <a:cs typeface="微软雅黑"/>
                        </a:rPr>
                        <a:t>2018</a:t>
                      </a:r>
                      <a:r>
                        <a:rPr kumimoji="0" lang="zh-CN" altLang="en-US" sz="1600" b="0" i="0" u="none" strike="noStrike" cap="none" normalizeH="0" baseline="0" smtClean="0">
                          <a:ln>
                            <a:noFill/>
                          </a:ln>
                          <a:solidFill>
                            <a:srgbClr val="262626"/>
                          </a:solidFill>
                          <a:effectLst/>
                          <a:latin typeface="微软雅黑"/>
                          <a:ea typeface="微软雅黑"/>
                          <a:cs typeface="微软雅黑"/>
                        </a:rPr>
                        <a:t>年李海霞、尹梅、莫兼学团队参加信息化教学设计比赛获省三等奖</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Calibri" pitchFamily="34" charset="0"/>
                          <a:ea typeface="宋体" charset="-122"/>
                        </a:rPr>
                        <a:t>100%</a:t>
                      </a:r>
                      <a:endParaRPr kumimoji="0" lang="zh-CN" altLang="en-US" sz="1600" b="0" i="0" u="none" strike="noStrike" cap="none" normalizeH="0" baseline="0" smtClean="0">
                        <a:ln>
                          <a:noFill/>
                        </a:ln>
                        <a:solidFill>
                          <a:srgbClr val="000000"/>
                        </a:solidFill>
                        <a:effectLst/>
                        <a:latin typeface="Calibri" pitchFamily="34" charset="0"/>
                        <a:ea typeface="宋体" charset="-122"/>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Calibri" pitchFamily="34" charset="0"/>
                        <a:ea typeface="宋体" charset="-122"/>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Calibri" pitchFamily="34" charset="0"/>
                        <a:ea typeface="宋体" charset="-122"/>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r>
              <a:tr h="1096963">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262626"/>
                          </a:solidFill>
                          <a:effectLst/>
                          <a:latin typeface="微软雅黑"/>
                          <a:ea typeface="微软雅黑"/>
                          <a:cs typeface="微软雅黑"/>
                        </a:rPr>
                        <a:t>指导学生参加比赛获省、国家奖</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262626"/>
                          </a:solidFill>
                          <a:effectLst/>
                          <a:latin typeface="微软雅黑"/>
                          <a:ea typeface="微软雅黑"/>
                          <a:cs typeface="微软雅黑"/>
                        </a:rPr>
                        <a:t>2016</a:t>
                      </a:r>
                      <a:r>
                        <a:rPr kumimoji="0" lang="zh-CN" altLang="en-US" sz="1600" b="0" i="0" u="none" strike="noStrike" cap="none" normalizeH="0" baseline="0" smtClean="0">
                          <a:ln>
                            <a:noFill/>
                          </a:ln>
                          <a:solidFill>
                            <a:srgbClr val="262626"/>
                          </a:solidFill>
                          <a:effectLst/>
                          <a:latin typeface="微软雅黑"/>
                          <a:ea typeface="微软雅黑"/>
                          <a:cs typeface="微软雅黑"/>
                        </a:rPr>
                        <a:t>年莫兼学指导学生参加高职高专英语写作大赛获省二等奖；</a:t>
                      </a:r>
                      <a:r>
                        <a:rPr kumimoji="0" lang="en-US" altLang="zh-CN" sz="1600" b="0" i="0" u="none" strike="noStrike" cap="none" normalizeH="0" baseline="0" smtClean="0">
                          <a:ln>
                            <a:noFill/>
                          </a:ln>
                          <a:solidFill>
                            <a:srgbClr val="262626"/>
                          </a:solidFill>
                          <a:effectLst/>
                          <a:latin typeface="微软雅黑"/>
                          <a:ea typeface="微软雅黑"/>
                          <a:cs typeface="微软雅黑"/>
                        </a:rPr>
                        <a:t>2017</a:t>
                      </a:r>
                      <a:r>
                        <a:rPr kumimoji="0" lang="zh-CN" altLang="en-US" sz="1600" b="0" i="0" u="none" strike="noStrike" cap="none" normalizeH="0" baseline="0" smtClean="0">
                          <a:ln>
                            <a:noFill/>
                          </a:ln>
                          <a:solidFill>
                            <a:srgbClr val="262626"/>
                          </a:solidFill>
                          <a:effectLst/>
                          <a:latin typeface="微软雅黑"/>
                          <a:ea typeface="微软雅黑"/>
                          <a:cs typeface="微软雅黑"/>
                        </a:rPr>
                        <a:t>年江友君指导学生参加英语口语大赛获省三等奖；刘艳艳指导学生参加高职高专英语写作大赛获省三等奖； </a:t>
                      </a:r>
                      <a:r>
                        <a:rPr kumimoji="0" lang="en-US" altLang="zh-CN" sz="1600" b="0" i="0" u="none" strike="noStrike" cap="none" normalizeH="0" baseline="0" smtClean="0">
                          <a:ln>
                            <a:noFill/>
                          </a:ln>
                          <a:solidFill>
                            <a:srgbClr val="262626"/>
                          </a:solidFill>
                          <a:effectLst/>
                          <a:latin typeface="微软雅黑"/>
                          <a:ea typeface="微软雅黑"/>
                          <a:cs typeface="微软雅黑"/>
                        </a:rPr>
                        <a:t>2018</a:t>
                      </a:r>
                      <a:r>
                        <a:rPr kumimoji="0" lang="zh-CN" altLang="en-US" sz="1600" b="0" i="0" u="none" strike="noStrike" cap="none" normalizeH="0" baseline="0" smtClean="0">
                          <a:ln>
                            <a:noFill/>
                          </a:ln>
                          <a:solidFill>
                            <a:srgbClr val="262626"/>
                          </a:solidFill>
                          <a:effectLst/>
                          <a:latin typeface="微软雅黑"/>
                          <a:ea typeface="微软雅黑"/>
                          <a:cs typeface="微软雅黑"/>
                        </a:rPr>
                        <a:t>年莫兼学指导学生参加英语口语大赛获省二等奖</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Calibri" pitchFamily="34" charset="0"/>
                          <a:ea typeface="宋体" charset="-122"/>
                        </a:rPr>
                        <a:t>100%</a:t>
                      </a:r>
                      <a:endParaRPr kumimoji="0" lang="zh-CN" altLang="en-US" sz="1600" b="0" i="0" u="none" strike="noStrike" cap="none" normalizeH="0" baseline="0" smtClean="0">
                        <a:ln>
                          <a:noFill/>
                        </a:ln>
                        <a:solidFill>
                          <a:srgbClr val="000000"/>
                        </a:solidFill>
                        <a:effectLst/>
                        <a:latin typeface="Calibri" pitchFamily="34" charset="0"/>
                        <a:ea typeface="宋体" charset="-122"/>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Calibri" pitchFamily="34" charset="0"/>
                        <a:ea typeface="宋体" charset="-122"/>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Calibri" pitchFamily="34" charset="0"/>
                        <a:ea typeface="宋体" charset="-122"/>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r>
            </a:tbl>
          </a:graphicData>
        </a:graphic>
      </p:graphicFrame>
    </p:spTree>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矩形 39"/>
          <p:cNvSpPr>
            <a:spLocks noChangeArrowheads="1"/>
          </p:cNvSpPr>
          <p:nvPr/>
        </p:nvSpPr>
        <p:spPr bwMode="auto">
          <a:xfrm>
            <a:off x="9551988" y="358775"/>
            <a:ext cx="1701800" cy="409575"/>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教学质量诊断</a:t>
            </a:r>
          </a:p>
        </p:txBody>
      </p:sp>
      <p:sp>
        <p:nvSpPr>
          <p:cNvPr id="90114" name="文本框 8"/>
          <p:cNvSpPr txBox="1">
            <a:spLocks noChangeArrowheads="1"/>
          </p:cNvSpPr>
          <p:nvPr/>
        </p:nvSpPr>
        <p:spPr bwMode="auto">
          <a:xfrm>
            <a:off x="869950" y="998538"/>
            <a:ext cx="2568575" cy="396875"/>
          </a:xfrm>
          <a:prstGeom prst="rect">
            <a:avLst/>
          </a:prstGeom>
          <a:noFill/>
          <a:ln w="9525">
            <a:noFill/>
            <a:miter lim="800000"/>
            <a:headEnd/>
            <a:tailEnd/>
          </a:ln>
        </p:spPr>
        <p:txBody>
          <a:bodyPr>
            <a:spAutoFit/>
          </a:bodyPr>
          <a:lstStyle/>
          <a:p>
            <a:pPr defTabSz="685800"/>
            <a:r>
              <a:rPr lang="zh-CN" altLang="en-US" sz="2000" b="1">
                <a:latin typeface="微软雅黑"/>
                <a:ea typeface="微软雅黑"/>
                <a:cs typeface="微软雅黑"/>
              </a:rPr>
              <a:t>团队教师获奖及晋升</a:t>
            </a:r>
          </a:p>
        </p:txBody>
      </p:sp>
      <p:graphicFrame>
        <p:nvGraphicFramePr>
          <p:cNvPr id="214119" name="Group 103"/>
          <p:cNvGraphicFramePr>
            <a:graphicFrameLocks noGrp="1"/>
          </p:cNvGraphicFramePr>
          <p:nvPr/>
        </p:nvGraphicFramePr>
        <p:xfrm>
          <a:off x="842963" y="1644650"/>
          <a:ext cx="5534025" cy="2693988"/>
        </p:xfrm>
        <a:graphic>
          <a:graphicData uri="http://schemas.openxmlformats.org/drawingml/2006/table">
            <a:tbl>
              <a:tblPr/>
              <a:tblGrid>
                <a:gridCol w="512762"/>
                <a:gridCol w="1803400"/>
                <a:gridCol w="3217863"/>
              </a:tblGrid>
              <a:tr h="382588">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300" b="1" i="0" u="none" strike="noStrike" cap="none" normalizeH="0" baseline="0" smtClean="0">
                          <a:ln>
                            <a:noFill/>
                          </a:ln>
                          <a:solidFill>
                            <a:schemeClr val="tx1"/>
                          </a:solidFill>
                          <a:effectLst/>
                          <a:latin typeface="宋体" charset="-122"/>
                          <a:ea typeface="宋体" charset="-122"/>
                        </a:rPr>
                        <a:t>年份</a:t>
                      </a:r>
                    </a:p>
                  </a:txBody>
                  <a:tcPr marL="68576" marR="685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300" b="1" i="0" u="none" strike="noStrike" cap="none" normalizeH="0" baseline="0" smtClean="0">
                          <a:ln>
                            <a:noFill/>
                          </a:ln>
                          <a:solidFill>
                            <a:schemeClr val="tx1"/>
                          </a:solidFill>
                          <a:effectLst/>
                          <a:latin typeface="宋体" charset="-122"/>
                          <a:ea typeface="宋体" charset="-122"/>
                        </a:rPr>
                        <a:t>姓名</a:t>
                      </a:r>
                    </a:p>
                  </a:txBody>
                  <a:tcPr marL="68576" marR="685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300" b="1" i="0" u="none" strike="noStrike" cap="none" normalizeH="0" baseline="0" smtClean="0">
                          <a:ln>
                            <a:noFill/>
                          </a:ln>
                          <a:solidFill>
                            <a:schemeClr val="tx1"/>
                          </a:solidFill>
                          <a:effectLst/>
                          <a:latin typeface="宋体" charset="-122"/>
                          <a:ea typeface="宋体" charset="-122"/>
                        </a:rPr>
                        <a:t>获奖项目</a:t>
                      </a:r>
                    </a:p>
                  </a:txBody>
                  <a:tcPr marL="68576" marR="685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CBAD"/>
                    </a:solidFill>
                  </a:tcPr>
                </a:tc>
              </a:tr>
              <a:tr h="446088">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200" b="1" i="0" u="none" strike="noStrike" cap="none" normalizeH="0" baseline="0" smtClean="0">
                          <a:ln>
                            <a:noFill/>
                          </a:ln>
                          <a:solidFill>
                            <a:schemeClr val="tx1"/>
                          </a:solidFill>
                          <a:effectLst/>
                          <a:latin typeface="宋体" charset="-122"/>
                          <a:ea typeface="宋体" charset="-122"/>
                        </a:rPr>
                        <a:t>2</a:t>
                      </a:r>
                      <a:r>
                        <a:rPr kumimoji="0" lang="en-US" altLang="zh-CN" sz="1200" b="1" i="0" u="none" strike="noStrike" cap="none" normalizeH="0" baseline="0" smtClean="0">
                          <a:ln>
                            <a:noFill/>
                          </a:ln>
                          <a:solidFill>
                            <a:schemeClr val="tx1"/>
                          </a:solidFill>
                          <a:effectLst/>
                          <a:latin typeface="宋体" charset="-122"/>
                          <a:ea typeface="宋体" charset="-122"/>
                        </a:rPr>
                        <a:t>016</a:t>
                      </a:r>
                      <a:endParaRPr kumimoji="0" lang="zh-CN" altLang="zh-CN" sz="1200" b="1" i="0" u="none" strike="noStrike" cap="none" normalizeH="0" baseline="0" smtClean="0">
                        <a:ln>
                          <a:noFill/>
                        </a:ln>
                        <a:solidFill>
                          <a:schemeClr val="tx1"/>
                        </a:solidFill>
                        <a:effectLst/>
                        <a:latin typeface="宋体" charset="-122"/>
                        <a:ea typeface="宋体" charset="-122"/>
                      </a:endParaRPr>
                    </a:p>
                  </a:txBody>
                  <a:tcPr marL="68576" marR="685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200" b="1" i="0" u="none" strike="noStrike" cap="none" normalizeH="0" baseline="0" smtClean="0">
                          <a:ln>
                            <a:noFill/>
                          </a:ln>
                          <a:solidFill>
                            <a:schemeClr val="tx1"/>
                          </a:solidFill>
                          <a:effectLst/>
                          <a:latin typeface="宋体" charset="-122"/>
                          <a:ea typeface="宋体" charset="-122"/>
                        </a:rPr>
                        <a:t>崔媛、刘艳艳</a:t>
                      </a:r>
                    </a:p>
                  </a:txBody>
                  <a:tcPr marL="68576" marR="685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200" b="1" i="0" u="none" strike="noStrike" cap="none" normalizeH="0" baseline="0" smtClean="0">
                          <a:ln>
                            <a:noFill/>
                          </a:ln>
                          <a:solidFill>
                            <a:schemeClr val="tx1"/>
                          </a:solidFill>
                          <a:effectLst/>
                          <a:latin typeface="Calibri" pitchFamily="34" charset="0"/>
                          <a:ea typeface="宋体" charset="-122"/>
                        </a:rPr>
                        <a:t>株洲市第十二届哲学社会科学优秀成果三等奖 </a:t>
                      </a:r>
                    </a:p>
                  </a:txBody>
                  <a:tcPr marL="68576" marR="685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6088">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Calibri" pitchFamily="34" charset="0"/>
                          <a:ea typeface="宋体" charset="-122"/>
                        </a:rPr>
                        <a:t>2016</a:t>
                      </a:r>
                      <a:endParaRPr kumimoji="0" lang="zh-CN" altLang="zh-CN" sz="1200" b="1" i="0" u="none" strike="noStrike" cap="none" normalizeH="0" baseline="0" smtClean="0">
                        <a:ln>
                          <a:noFill/>
                        </a:ln>
                        <a:solidFill>
                          <a:schemeClr val="tx1"/>
                        </a:solidFill>
                        <a:effectLst/>
                        <a:latin typeface="宋体" charset="-122"/>
                        <a:ea typeface="宋体" charset="-122"/>
                      </a:endParaRPr>
                    </a:p>
                  </a:txBody>
                  <a:tcPr marL="68576" marR="685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200" b="1" i="0" u="none" strike="noStrike" cap="none" normalizeH="0" baseline="0" smtClean="0">
                          <a:ln>
                            <a:noFill/>
                          </a:ln>
                          <a:solidFill>
                            <a:schemeClr val="tx1"/>
                          </a:solidFill>
                          <a:effectLst/>
                          <a:latin typeface="宋体" charset="-122"/>
                          <a:ea typeface="宋体" charset="-122"/>
                        </a:rPr>
                        <a:t>江友君、莫兼学</a:t>
                      </a:r>
                    </a:p>
                  </a:txBody>
                  <a:tcPr marL="68576" marR="685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200" b="1" i="0" u="none" strike="noStrike" cap="none" normalizeH="0" baseline="0" smtClean="0">
                          <a:ln>
                            <a:noFill/>
                          </a:ln>
                          <a:solidFill>
                            <a:schemeClr val="tx1"/>
                          </a:solidFill>
                          <a:effectLst/>
                          <a:latin typeface="宋体" charset="-122"/>
                          <a:ea typeface="宋体" charset="-122"/>
                        </a:rPr>
                        <a:t>省信息化教学大赛课堂教学比赛三等奖</a:t>
                      </a:r>
                    </a:p>
                  </a:txBody>
                  <a:tcPr marL="68576" marR="685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3238">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Calibri" pitchFamily="34" charset="0"/>
                          <a:ea typeface="宋体" charset="-122"/>
                        </a:rPr>
                        <a:t>2017</a:t>
                      </a:r>
                      <a:endParaRPr kumimoji="0" lang="zh-CN" altLang="zh-CN" sz="1200" b="1" i="0" u="none" strike="noStrike" cap="none" normalizeH="0" baseline="0" smtClean="0">
                        <a:ln>
                          <a:noFill/>
                        </a:ln>
                        <a:solidFill>
                          <a:schemeClr val="tx1"/>
                        </a:solidFill>
                        <a:effectLst/>
                        <a:latin typeface="宋体" charset="-122"/>
                        <a:ea typeface="宋体" charset="-122"/>
                      </a:endParaRPr>
                    </a:p>
                  </a:txBody>
                  <a:tcPr marL="68576" marR="685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200" b="1" i="0" u="none" strike="noStrike" cap="none" normalizeH="0" baseline="0" smtClean="0">
                          <a:ln>
                            <a:noFill/>
                          </a:ln>
                          <a:solidFill>
                            <a:schemeClr val="tx1"/>
                          </a:solidFill>
                          <a:effectLst/>
                          <a:latin typeface="宋体" charset="-122"/>
                          <a:ea typeface="宋体" charset="-122"/>
                        </a:rPr>
                        <a:t>尹梅、莫兼学、谢华丽</a:t>
                      </a:r>
                    </a:p>
                  </a:txBody>
                  <a:tcPr marL="68576" marR="685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200" b="1" i="0" u="none" strike="noStrike" cap="none" normalizeH="0" baseline="0" smtClean="0">
                          <a:ln>
                            <a:noFill/>
                          </a:ln>
                          <a:solidFill>
                            <a:schemeClr val="tx1"/>
                          </a:solidFill>
                          <a:effectLst/>
                          <a:latin typeface="宋体" charset="-122"/>
                          <a:ea typeface="宋体" charset="-122"/>
                        </a:rPr>
                        <a:t>省信息化教学大赛教学设计比赛二等奖</a:t>
                      </a:r>
                      <a:endParaRPr kumimoji="0" lang="en-US" altLang="zh-CN" sz="1200" b="1" i="0" u="none" strike="noStrike" cap="none" normalizeH="0" baseline="0" smtClean="0">
                        <a:ln>
                          <a:noFill/>
                        </a:ln>
                        <a:solidFill>
                          <a:schemeClr val="tx1"/>
                        </a:solidFill>
                        <a:effectLst/>
                        <a:latin typeface="宋体" charset="-122"/>
                        <a:ea typeface="宋体" charset="-122"/>
                      </a:endParaRPr>
                    </a:p>
                  </a:txBody>
                  <a:tcPr marL="68576" marR="685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8150">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Calibri" pitchFamily="34" charset="0"/>
                          <a:ea typeface="宋体" charset="-122"/>
                        </a:rPr>
                        <a:t>2018</a:t>
                      </a:r>
                      <a:endParaRPr kumimoji="0" lang="zh-CN" altLang="zh-CN" sz="1200" b="1" i="0" u="none" strike="noStrike" cap="none" normalizeH="0" baseline="0" smtClean="0">
                        <a:ln>
                          <a:noFill/>
                        </a:ln>
                        <a:solidFill>
                          <a:schemeClr val="tx1"/>
                        </a:solidFill>
                        <a:effectLst/>
                        <a:latin typeface="宋体" charset="-122"/>
                        <a:ea typeface="宋体" charset="-122"/>
                      </a:endParaRPr>
                    </a:p>
                  </a:txBody>
                  <a:tcPr marL="68576" marR="685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200" b="1" i="0" u="none" strike="noStrike" cap="none" normalizeH="0" baseline="0" smtClean="0">
                          <a:ln>
                            <a:noFill/>
                          </a:ln>
                          <a:solidFill>
                            <a:schemeClr val="tx1"/>
                          </a:solidFill>
                          <a:effectLst/>
                          <a:latin typeface="宋体" charset="-122"/>
                          <a:ea typeface="宋体" charset="-122"/>
                        </a:rPr>
                        <a:t>李海霞、尹梅、莫兼学</a:t>
                      </a:r>
                    </a:p>
                  </a:txBody>
                  <a:tcPr marL="68576" marR="685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200" b="1" i="0" u="none" strike="noStrike" cap="none" normalizeH="0" baseline="0" smtClean="0">
                          <a:ln>
                            <a:noFill/>
                          </a:ln>
                          <a:solidFill>
                            <a:schemeClr val="tx1"/>
                          </a:solidFill>
                          <a:effectLst/>
                          <a:latin typeface="Calibri" pitchFamily="34" charset="0"/>
                          <a:ea typeface="宋体" charset="-122"/>
                        </a:rPr>
                        <a:t>省教师职业技能比赛课堂教学三等奖</a:t>
                      </a:r>
                    </a:p>
                  </a:txBody>
                  <a:tcPr marL="68576" marR="685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3550">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宋体" charset="-122"/>
                          <a:ea typeface="宋体" charset="-122"/>
                        </a:rPr>
                        <a:t>2018</a:t>
                      </a:r>
                      <a:endParaRPr kumimoji="0" lang="zh-CN" altLang="en-US" sz="1200" b="1" i="0" u="none" strike="noStrike" cap="none" normalizeH="0" baseline="0" smtClean="0">
                        <a:ln>
                          <a:noFill/>
                        </a:ln>
                        <a:solidFill>
                          <a:schemeClr val="tx1"/>
                        </a:solidFill>
                        <a:effectLst/>
                        <a:latin typeface="宋体" charset="-122"/>
                        <a:ea typeface="宋体" charset="-122"/>
                      </a:endParaRPr>
                    </a:p>
                  </a:txBody>
                  <a:tcPr marL="68576" marR="685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chemeClr val="tx1"/>
                          </a:solidFill>
                          <a:effectLst/>
                          <a:latin typeface="宋体" charset="-122"/>
                          <a:ea typeface="宋体" charset="-122"/>
                        </a:rPr>
                        <a:t>刘艳艳</a:t>
                      </a: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chemeClr val="tx1"/>
                          </a:solidFill>
                          <a:effectLst/>
                          <a:latin typeface="Calibri" pitchFamily="34" charset="0"/>
                          <a:ea typeface="宋体" charset="-122"/>
                        </a:rPr>
                        <a:t>全国职业教育教学成果奖二等奖，参与排名第十五 </a:t>
                      </a:r>
                    </a:p>
                  </a:txBody>
                  <a:tcPr marL="68576" marR="685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214177" name="Group 161"/>
          <p:cNvGraphicFramePr>
            <a:graphicFrameLocks noGrp="1"/>
          </p:cNvGraphicFramePr>
          <p:nvPr/>
        </p:nvGraphicFramePr>
        <p:xfrm>
          <a:off x="6759575" y="1662113"/>
          <a:ext cx="4521200" cy="2773362"/>
        </p:xfrm>
        <a:graphic>
          <a:graphicData uri="http://schemas.openxmlformats.org/drawingml/2006/table">
            <a:tbl>
              <a:tblPr/>
              <a:tblGrid>
                <a:gridCol w="550863"/>
                <a:gridCol w="1560512"/>
                <a:gridCol w="2409825"/>
              </a:tblGrid>
              <a:tr h="342900">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300" b="1" i="0" u="none" strike="noStrike" cap="none" normalizeH="0" baseline="0" smtClean="0">
                          <a:ln>
                            <a:noFill/>
                          </a:ln>
                          <a:solidFill>
                            <a:schemeClr val="tx1"/>
                          </a:solidFill>
                          <a:effectLst/>
                          <a:latin typeface="宋体" charset="-122"/>
                          <a:ea typeface="宋体" charset="-122"/>
                        </a:rPr>
                        <a:t>年份</a:t>
                      </a: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300" b="1" i="0" u="none" strike="noStrike" cap="none" normalizeH="0" baseline="0" smtClean="0">
                          <a:ln>
                            <a:noFill/>
                          </a:ln>
                          <a:solidFill>
                            <a:schemeClr val="tx1"/>
                          </a:solidFill>
                          <a:effectLst/>
                          <a:latin typeface="宋体" charset="-122"/>
                          <a:ea typeface="宋体" charset="-122"/>
                        </a:rPr>
                        <a:t>姓名</a:t>
                      </a: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300" b="1" i="0" u="none" strike="noStrike" cap="none" normalizeH="0" baseline="0" smtClean="0">
                          <a:ln>
                            <a:noFill/>
                          </a:ln>
                          <a:solidFill>
                            <a:schemeClr val="tx1"/>
                          </a:solidFill>
                          <a:effectLst/>
                          <a:latin typeface="宋体" charset="-122"/>
                          <a:ea typeface="宋体" charset="-122"/>
                        </a:rPr>
                        <a:t>获奖项目</a:t>
                      </a: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r>
              <a:tr h="388938">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n-US" altLang="zh-CN" sz="1300" b="1" i="0" u="none" strike="noStrike" cap="none" normalizeH="0" baseline="0" smtClean="0">
                          <a:ln>
                            <a:noFill/>
                          </a:ln>
                          <a:solidFill>
                            <a:schemeClr val="tx1"/>
                          </a:solidFill>
                          <a:effectLst/>
                          <a:latin typeface="Calibri" pitchFamily="34" charset="0"/>
                          <a:ea typeface="宋体" charset="-122"/>
                        </a:rPr>
                        <a:t>2016</a:t>
                      </a:r>
                      <a:endParaRPr kumimoji="0" lang="zh-CN" altLang="zh-CN" sz="1300" b="1" i="0" u="none" strike="noStrike" cap="none" normalizeH="0" baseline="0" smtClean="0">
                        <a:ln>
                          <a:noFill/>
                        </a:ln>
                        <a:solidFill>
                          <a:schemeClr val="tx1"/>
                        </a:solidFill>
                        <a:effectLst/>
                        <a:latin typeface="宋体" charset="-122"/>
                        <a:ea typeface="宋体" charset="-122"/>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300" b="1" i="0" u="none" strike="noStrike" cap="none" normalizeH="0" baseline="0" smtClean="0">
                          <a:ln>
                            <a:noFill/>
                          </a:ln>
                          <a:solidFill>
                            <a:schemeClr val="tx1"/>
                          </a:solidFill>
                          <a:effectLst/>
                          <a:latin typeface="宋体" charset="-122"/>
                          <a:ea typeface="宋体" charset="-122"/>
                        </a:rPr>
                        <a:t>莫兼学、谢华丽、刘艳艳</a:t>
                      </a: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300" b="1" i="0" u="none" strike="noStrike" cap="none" normalizeH="0" baseline="0" smtClean="0">
                          <a:ln>
                            <a:noFill/>
                          </a:ln>
                          <a:solidFill>
                            <a:schemeClr val="tx1"/>
                          </a:solidFill>
                          <a:effectLst/>
                          <a:latin typeface="宋体" charset="-122"/>
                          <a:ea typeface="宋体" charset="-122"/>
                        </a:rPr>
                        <a:t>院</a:t>
                      </a:r>
                      <a:r>
                        <a:rPr kumimoji="0" lang="zh-CN" altLang="zh-CN" sz="1300" b="1" i="0" u="none" strike="noStrike" cap="none" normalizeH="0" baseline="0" smtClean="0">
                          <a:ln>
                            <a:noFill/>
                          </a:ln>
                          <a:solidFill>
                            <a:schemeClr val="tx1"/>
                          </a:solidFill>
                          <a:effectLst/>
                          <a:latin typeface="宋体" charset="-122"/>
                          <a:ea typeface="宋体" charset="-122"/>
                        </a:rPr>
                        <a:t>教学标兵</a:t>
                      </a: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n-US" altLang="zh-CN" sz="1300" b="1" i="0" u="none" strike="noStrike" cap="none" normalizeH="0" baseline="0" smtClean="0">
                          <a:ln>
                            <a:noFill/>
                          </a:ln>
                          <a:solidFill>
                            <a:schemeClr val="tx1"/>
                          </a:solidFill>
                          <a:effectLst/>
                          <a:latin typeface="Calibri" pitchFamily="34" charset="0"/>
                          <a:ea typeface="宋体" charset="-122"/>
                        </a:rPr>
                        <a:t>2017</a:t>
                      </a:r>
                      <a:endParaRPr kumimoji="0" lang="zh-CN" altLang="zh-CN" sz="1300" b="1" i="0" u="none" strike="noStrike" cap="none" normalizeH="0" baseline="0" smtClean="0">
                        <a:ln>
                          <a:noFill/>
                        </a:ln>
                        <a:solidFill>
                          <a:schemeClr val="tx1"/>
                        </a:solidFill>
                        <a:effectLst/>
                        <a:latin typeface="宋体" charset="-122"/>
                        <a:ea typeface="宋体" charset="-122"/>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300" b="1" i="0" u="none" strike="noStrike" cap="none" normalizeH="0" baseline="0" smtClean="0">
                          <a:ln>
                            <a:noFill/>
                          </a:ln>
                          <a:solidFill>
                            <a:schemeClr val="tx1"/>
                          </a:solidFill>
                          <a:effectLst/>
                          <a:latin typeface="宋体" charset="-122"/>
                          <a:ea typeface="宋体" charset="-122"/>
                        </a:rPr>
                        <a:t>尹梅</a:t>
                      </a: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300" b="1" i="0" u="none" strike="noStrike" cap="none" normalizeH="0" baseline="0" smtClean="0">
                          <a:ln>
                            <a:noFill/>
                          </a:ln>
                          <a:solidFill>
                            <a:schemeClr val="tx1"/>
                          </a:solidFill>
                          <a:effectLst/>
                          <a:latin typeface="宋体" charset="-122"/>
                          <a:ea typeface="宋体" charset="-122"/>
                        </a:rPr>
                        <a:t>院教学标兵</a:t>
                      </a: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n-US" altLang="zh-CN" sz="1300" b="1" i="0" u="none" strike="noStrike" cap="none" normalizeH="0" baseline="0" smtClean="0">
                          <a:ln>
                            <a:noFill/>
                          </a:ln>
                          <a:solidFill>
                            <a:schemeClr val="tx1"/>
                          </a:solidFill>
                          <a:effectLst/>
                          <a:latin typeface="Calibri" pitchFamily="34" charset="0"/>
                          <a:ea typeface="宋体" charset="-122"/>
                        </a:rPr>
                        <a:t>2017</a:t>
                      </a:r>
                      <a:endParaRPr kumimoji="0" lang="zh-CN" altLang="zh-CN" sz="1300" b="1" i="0" u="none" strike="noStrike" cap="none" normalizeH="0" baseline="0" smtClean="0">
                        <a:ln>
                          <a:noFill/>
                        </a:ln>
                        <a:solidFill>
                          <a:schemeClr val="tx1"/>
                        </a:solidFill>
                        <a:effectLst/>
                        <a:latin typeface="宋体" charset="-122"/>
                        <a:ea typeface="宋体" charset="-122"/>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300" b="1" i="0" u="none" strike="noStrike" cap="none" normalizeH="0" baseline="0" smtClean="0">
                          <a:ln>
                            <a:noFill/>
                          </a:ln>
                          <a:solidFill>
                            <a:schemeClr val="tx1"/>
                          </a:solidFill>
                          <a:effectLst/>
                          <a:latin typeface="宋体" charset="-122"/>
                          <a:ea typeface="宋体" charset="-122"/>
                        </a:rPr>
                        <a:t>刘艳艳</a:t>
                      </a: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300" b="1" i="0" u="none" strike="noStrike" cap="none" normalizeH="0" baseline="0" smtClean="0">
                          <a:ln>
                            <a:noFill/>
                          </a:ln>
                          <a:solidFill>
                            <a:schemeClr val="tx1"/>
                          </a:solidFill>
                          <a:effectLst/>
                          <a:latin typeface="宋体" charset="-122"/>
                          <a:ea typeface="宋体" charset="-122"/>
                        </a:rPr>
                        <a:t>院优秀教师</a:t>
                      </a: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0525">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n-US" altLang="zh-CN" sz="1300" b="1" i="0" u="none" strike="noStrike" cap="none" normalizeH="0" baseline="0" smtClean="0">
                          <a:ln>
                            <a:noFill/>
                          </a:ln>
                          <a:solidFill>
                            <a:schemeClr val="tx1"/>
                          </a:solidFill>
                          <a:effectLst/>
                          <a:latin typeface="Calibri" pitchFamily="34" charset="0"/>
                          <a:ea typeface="宋体" charset="-122"/>
                        </a:rPr>
                        <a:t>2018</a:t>
                      </a:r>
                      <a:endParaRPr kumimoji="0" lang="zh-CN" altLang="zh-CN" sz="1300" b="1" i="0" u="none" strike="noStrike" cap="none" normalizeH="0" baseline="0" smtClean="0">
                        <a:ln>
                          <a:noFill/>
                        </a:ln>
                        <a:solidFill>
                          <a:schemeClr val="tx1"/>
                        </a:solidFill>
                        <a:effectLst/>
                        <a:latin typeface="宋体" charset="-122"/>
                        <a:ea typeface="宋体" charset="-122"/>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300" b="1" i="0" u="none" strike="noStrike" cap="none" normalizeH="0" baseline="0" smtClean="0">
                          <a:ln>
                            <a:noFill/>
                          </a:ln>
                          <a:solidFill>
                            <a:schemeClr val="tx1"/>
                          </a:solidFill>
                          <a:effectLst/>
                          <a:latin typeface="宋体" charset="-122"/>
                          <a:ea typeface="宋体" charset="-122"/>
                        </a:rPr>
                        <a:t>刘艳艳、江友君</a:t>
                      </a: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300" b="1" i="0" u="none" strike="noStrike" cap="none" normalizeH="0" baseline="0" smtClean="0">
                          <a:ln>
                            <a:noFill/>
                          </a:ln>
                          <a:solidFill>
                            <a:schemeClr val="tx1"/>
                          </a:solidFill>
                          <a:effectLst/>
                          <a:latin typeface="宋体" charset="-122"/>
                          <a:ea typeface="宋体" charset="-122"/>
                        </a:rPr>
                        <a:t>院优秀青年教师、院优秀教师</a:t>
                      </a: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n-US" altLang="zh-CN" sz="1300" b="1" i="0" u="none" strike="noStrike" cap="none" normalizeH="0" baseline="0" smtClean="0">
                          <a:ln>
                            <a:noFill/>
                          </a:ln>
                          <a:solidFill>
                            <a:schemeClr val="tx1"/>
                          </a:solidFill>
                          <a:effectLst/>
                          <a:latin typeface="Calibri" pitchFamily="34" charset="0"/>
                          <a:ea typeface="宋体" charset="-122"/>
                        </a:rPr>
                        <a:t>2018</a:t>
                      </a:r>
                      <a:endParaRPr kumimoji="0" lang="zh-CN" altLang="zh-CN" sz="1300" b="1" i="0" u="none" strike="noStrike" cap="none" normalizeH="0" baseline="0" smtClean="0">
                        <a:ln>
                          <a:noFill/>
                        </a:ln>
                        <a:solidFill>
                          <a:schemeClr val="tx1"/>
                        </a:solidFill>
                        <a:effectLst/>
                        <a:latin typeface="宋体" charset="-122"/>
                        <a:ea typeface="宋体" charset="-122"/>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300" b="1" i="0" u="none" strike="noStrike" cap="none" normalizeH="0" baseline="0" smtClean="0">
                          <a:ln>
                            <a:noFill/>
                          </a:ln>
                          <a:solidFill>
                            <a:schemeClr val="tx1"/>
                          </a:solidFill>
                          <a:effectLst/>
                          <a:latin typeface="宋体" charset="-122"/>
                          <a:ea typeface="宋体" charset="-122"/>
                        </a:rPr>
                        <a:t>刘艳艳</a:t>
                      </a: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CN" altLang="en-US" sz="1300" b="1" i="0" u="none" strike="noStrike" cap="none" normalizeH="0" baseline="0" smtClean="0">
                          <a:ln>
                            <a:noFill/>
                          </a:ln>
                          <a:solidFill>
                            <a:schemeClr val="tx1"/>
                          </a:solidFill>
                          <a:effectLst/>
                          <a:latin typeface="宋体" charset="-122"/>
                          <a:ea typeface="宋体" charset="-122"/>
                        </a:rPr>
                        <a:t>院课堂十佳</a:t>
                      </a: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90175" name="Picture 146" descr="5271420CB2C207E322E895074BDCE634"/>
          <p:cNvPicPr>
            <a:picLocks noChangeAspect="1" noChangeArrowheads="1"/>
          </p:cNvPicPr>
          <p:nvPr/>
        </p:nvPicPr>
        <p:blipFill>
          <a:blip r:embed="rId3"/>
          <a:srcRect/>
          <a:stretch>
            <a:fillRect/>
          </a:stretch>
        </p:blipFill>
        <p:spPr bwMode="auto">
          <a:xfrm>
            <a:off x="300038" y="4527550"/>
            <a:ext cx="2751137" cy="2330450"/>
          </a:xfrm>
          <a:prstGeom prst="rect">
            <a:avLst/>
          </a:prstGeom>
          <a:noFill/>
          <a:ln w="9525">
            <a:noFill/>
            <a:miter lim="800000"/>
            <a:headEnd/>
            <a:tailEnd/>
          </a:ln>
        </p:spPr>
      </p:pic>
      <p:pic>
        <p:nvPicPr>
          <p:cNvPr id="90176" name="Picture 147"/>
          <p:cNvPicPr>
            <a:picLocks noChangeAspect="1" noChangeArrowheads="1"/>
          </p:cNvPicPr>
          <p:nvPr/>
        </p:nvPicPr>
        <p:blipFill>
          <a:blip r:embed="rId4"/>
          <a:srcRect/>
          <a:stretch>
            <a:fillRect/>
          </a:stretch>
        </p:blipFill>
        <p:spPr bwMode="auto">
          <a:xfrm>
            <a:off x="3144838" y="4516438"/>
            <a:ext cx="2573337" cy="2341562"/>
          </a:xfrm>
          <a:prstGeom prst="rect">
            <a:avLst/>
          </a:prstGeom>
          <a:noFill/>
          <a:ln w="9525">
            <a:noFill/>
            <a:miter lim="800000"/>
            <a:headEnd/>
            <a:tailEnd/>
          </a:ln>
        </p:spPr>
      </p:pic>
      <p:pic>
        <p:nvPicPr>
          <p:cNvPr id="90177" name="Picture 148"/>
          <p:cNvPicPr>
            <a:picLocks noChangeAspect="1" noChangeArrowheads="1"/>
          </p:cNvPicPr>
          <p:nvPr/>
        </p:nvPicPr>
        <p:blipFill>
          <a:blip r:embed="rId5"/>
          <a:srcRect/>
          <a:stretch>
            <a:fillRect/>
          </a:stretch>
        </p:blipFill>
        <p:spPr bwMode="auto">
          <a:xfrm>
            <a:off x="5826125" y="4510088"/>
            <a:ext cx="2806700" cy="2347912"/>
          </a:xfrm>
          <a:prstGeom prst="rect">
            <a:avLst/>
          </a:prstGeom>
          <a:noFill/>
          <a:ln w="9525">
            <a:noFill/>
            <a:miter lim="800000"/>
            <a:headEnd/>
            <a:tailEnd/>
          </a:ln>
        </p:spPr>
      </p:pic>
      <p:pic>
        <p:nvPicPr>
          <p:cNvPr id="90178" name="Picture 162"/>
          <p:cNvPicPr>
            <a:picLocks noChangeAspect="1" noChangeArrowheads="1"/>
          </p:cNvPicPr>
          <p:nvPr/>
        </p:nvPicPr>
        <p:blipFill>
          <a:blip r:embed="rId6"/>
          <a:srcRect/>
          <a:stretch>
            <a:fillRect/>
          </a:stretch>
        </p:blipFill>
        <p:spPr bwMode="auto">
          <a:xfrm>
            <a:off x="8812213" y="4533900"/>
            <a:ext cx="2911475" cy="2324100"/>
          </a:xfrm>
          <a:prstGeom prst="rect">
            <a:avLst/>
          </a:prstGeom>
          <a:noFill/>
          <a:ln w="9525">
            <a:noFill/>
            <a:miter lim="800000"/>
            <a:headEnd/>
            <a:tailEnd/>
          </a:ln>
        </p:spPr>
      </p:pic>
      <p:grpSp>
        <p:nvGrpSpPr>
          <p:cNvPr id="90179" name="Group 84"/>
          <p:cNvGrpSpPr>
            <a:grpSpLocks/>
          </p:cNvGrpSpPr>
          <p:nvPr/>
        </p:nvGrpSpPr>
        <p:grpSpPr bwMode="auto">
          <a:xfrm>
            <a:off x="1143000" y="333375"/>
            <a:ext cx="8143875" cy="506413"/>
            <a:chOff x="720" y="210"/>
            <a:chExt cx="5130" cy="319"/>
          </a:xfrm>
        </p:grpSpPr>
        <p:sp>
          <p:nvSpPr>
            <p:cNvPr id="90180" name="Title 1"/>
            <p:cNvSpPr txBox="1">
              <a:spLocks/>
            </p:cNvSpPr>
            <p:nvPr/>
          </p:nvSpPr>
          <p:spPr bwMode="auto">
            <a:xfrm>
              <a:off x="720" y="210"/>
              <a:ext cx="1192"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课程诊断</a:t>
              </a:r>
              <a:endParaRPr lang="en-GB" altLang="zh-CN" sz="2000" b="1">
                <a:solidFill>
                  <a:srgbClr val="404040"/>
                </a:solidFill>
                <a:latin typeface="微软雅黑"/>
                <a:ea typeface="微软雅黑"/>
                <a:cs typeface="Open Sans Light"/>
              </a:endParaRPr>
            </a:p>
          </p:txBody>
        </p:sp>
        <p:sp>
          <p:nvSpPr>
            <p:cNvPr id="90181" name="矩形 35"/>
            <p:cNvSpPr>
              <a:spLocks noChangeArrowheads="1"/>
            </p:cNvSpPr>
            <p:nvPr/>
          </p:nvSpPr>
          <p:spPr bwMode="auto">
            <a:xfrm>
              <a:off x="1946" y="224"/>
              <a:ext cx="1072" cy="258"/>
            </a:xfrm>
            <a:prstGeom prst="rect">
              <a:avLst/>
            </a:prstGeom>
            <a:noFill/>
            <a:ln w="9525">
              <a:noFill/>
              <a:miter lim="800000"/>
              <a:headEnd/>
              <a:tailEnd/>
            </a:ln>
          </p:spPr>
          <p:txBody>
            <a:bodyPr wrap="none" lIns="121917" tIns="60958" rIns="121917" bIns="60958">
              <a:spAutoFit/>
            </a:bodyPr>
            <a:lstStyle/>
            <a:p>
              <a:r>
                <a:rPr lang="zh-CN" altLang="en-US" sz="1900" b="1">
                  <a:solidFill>
                    <a:srgbClr val="FF0000"/>
                  </a:solidFill>
                  <a:latin typeface="Calibri" pitchFamily="34" charset="0"/>
                </a:rPr>
                <a:t>师资队伍诊断</a:t>
              </a:r>
            </a:p>
          </p:txBody>
        </p:sp>
        <p:sp>
          <p:nvSpPr>
            <p:cNvPr id="90182" name="矩形 36"/>
            <p:cNvSpPr>
              <a:spLocks noChangeArrowheads="1"/>
            </p:cNvSpPr>
            <p:nvPr/>
          </p:nvSpPr>
          <p:spPr bwMode="auto">
            <a:xfrm>
              <a:off x="3367" y="22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课程标准诊断</a:t>
              </a:r>
            </a:p>
          </p:txBody>
        </p:sp>
        <p:sp>
          <p:nvSpPr>
            <p:cNvPr id="90183" name="矩形 38"/>
            <p:cNvSpPr>
              <a:spLocks noChangeArrowheads="1"/>
            </p:cNvSpPr>
            <p:nvPr/>
          </p:nvSpPr>
          <p:spPr bwMode="auto">
            <a:xfrm>
              <a:off x="4778" y="23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课程资源诊断</a:t>
              </a:r>
            </a:p>
          </p:txBody>
        </p:sp>
      </p:grpSp>
    </p:spTree>
  </p:cSld>
  <p:clrMapOvr>
    <a:masterClrMapping/>
  </p:clrMapOvr>
  <p:transition spd="slow">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矩形 33"/>
          <p:cNvSpPr>
            <a:spLocks noChangeArrowheads="1"/>
          </p:cNvSpPr>
          <p:nvPr/>
        </p:nvSpPr>
        <p:spPr bwMode="auto">
          <a:xfrm>
            <a:off x="9551988" y="358775"/>
            <a:ext cx="1701800" cy="409575"/>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教学质量诊断</a:t>
            </a:r>
          </a:p>
        </p:txBody>
      </p:sp>
      <p:graphicFrame>
        <p:nvGraphicFramePr>
          <p:cNvPr id="116854" name="Group 118"/>
          <p:cNvGraphicFramePr>
            <a:graphicFrameLocks noGrp="1"/>
          </p:cNvGraphicFramePr>
          <p:nvPr/>
        </p:nvGraphicFramePr>
        <p:xfrm>
          <a:off x="527050" y="1176338"/>
          <a:ext cx="10945813" cy="5703887"/>
        </p:xfrm>
        <a:graphic>
          <a:graphicData uri="http://schemas.openxmlformats.org/drawingml/2006/table">
            <a:tbl>
              <a:tblPr/>
              <a:tblGrid>
                <a:gridCol w="1206500"/>
                <a:gridCol w="3170238"/>
                <a:gridCol w="3529012"/>
                <a:gridCol w="1370013"/>
                <a:gridCol w="1670050"/>
              </a:tblGrid>
              <a:tr h="495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FFFF"/>
                          </a:solidFill>
                          <a:effectLst/>
                          <a:latin typeface="Calibri" pitchFamily="34" charset="0"/>
                          <a:ea typeface="宋体" charset="-122"/>
                        </a:rPr>
                        <a:t>时间</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FFFF"/>
                          </a:solidFill>
                          <a:effectLst/>
                          <a:latin typeface="Calibri" pitchFamily="34" charset="0"/>
                          <a:ea typeface="宋体" charset="-122"/>
                        </a:rPr>
                        <a:t>目  标</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FFFF"/>
                          </a:solidFill>
                          <a:effectLst/>
                          <a:latin typeface="Calibri" pitchFamily="34" charset="0"/>
                          <a:ea typeface="宋体" charset="-122"/>
                        </a:rPr>
                        <a:t>过  程</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FFFF"/>
                          </a:solidFill>
                          <a:effectLst/>
                          <a:latin typeface="Calibri" pitchFamily="34" charset="0"/>
                          <a:ea typeface="宋体" charset="-122"/>
                        </a:rPr>
                        <a:t>达标度</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FFFF"/>
                          </a:solidFill>
                          <a:effectLst/>
                          <a:latin typeface="Calibri" pitchFamily="34" charset="0"/>
                          <a:ea typeface="宋体" charset="-122"/>
                        </a:rPr>
                        <a:t>原因分析</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096963">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900" b="0" i="0" u="none" strike="noStrike" cap="none" normalizeH="0" baseline="0" smtClean="0">
                          <a:ln>
                            <a:noFill/>
                          </a:ln>
                          <a:solidFill>
                            <a:srgbClr val="000000"/>
                          </a:solidFill>
                          <a:effectLst/>
                          <a:latin typeface="Calibri" pitchFamily="34" charset="0"/>
                          <a:ea typeface="宋体" charset="-122"/>
                        </a:rPr>
                        <a:t>2016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900" b="0" i="0" u="none" strike="noStrike" cap="none" normalizeH="0" baseline="0" smtClean="0">
                          <a:ln>
                            <a:noFill/>
                          </a:ln>
                          <a:solidFill>
                            <a:srgbClr val="000000"/>
                          </a:solidFill>
                          <a:effectLst/>
                          <a:latin typeface="Calibri" pitchFamily="34" charset="0"/>
                          <a:ea typeface="宋体" charset="-122"/>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900" b="0" i="0" u="none" strike="noStrike" cap="none" normalizeH="0" baseline="0" smtClean="0">
                          <a:ln>
                            <a:noFill/>
                          </a:ln>
                          <a:solidFill>
                            <a:srgbClr val="000000"/>
                          </a:solidFill>
                          <a:effectLst/>
                          <a:latin typeface="Calibri" pitchFamily="34" charset="0"/>
                          <a:ea typeface="宋体" charset="-122"/>
                        </a:rPr>
                        <a:t>2018</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900" b="0" i="0" u="none" strike="noStrike" cap="none" normalizeH="0" baseline="0" smtClean="0">
                          <a:ln>
                            <a:noFill/>
                          </a:ln>
                          <a:solidFill>
                            <a:srgbClr val="000000"/>
                          </a:solidFill>
                          <a:effectLst/>
                          <a:latin typeface="Calibri" pitchFamily="34" charset="0"/>
                          <a:ea typeface="宋体" charset="-122"/>
                        </a:rPr>
                        <a:t>年</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900" b="0" i="0" u="none" strike="noStrike" cap="none" normalizeH="0" baseline="0" smtClean="0">
                        <a:ln>
                          <a:noFill/>
                        </a:ln>
                        <a:solidFill>
                          <a:srgbClr val="000000"/>
                        </a:solidFill>
                        <a:effectLst/>
                        <a:latin typeface="Calibri" pitchFamily="34" charset="0"/>
                        <a:ea typeface="宋体" charset="-122"/>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262626"/>
                          </a:solidFill>
                          <a:effectLst/>
                          <a:latin typeface="微软雅黑"/>
                          <a:ea typeface="微软雅黑"/>
                          <a:cs typeface="微软雅黑"/>
                        </a:rPr>
                        <a:t>分专业大类进行英语知识需求调查；</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600" b="0" i="0" u="none" strike="noStrike" cap="none" normalizeH="0" baseline="0" smtClean="0">
                        <a:ln>
                          <a:noFill/>
                        </a:ln>
                        <a:solidFill>
                          <a:srgbClr val="262626"/>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000000"/>
                          </a:solidFill>
                          <a:effectLst/>
                          <a:latin typeface="微软雅黑"/>
                          <a:ea typeface="微软雅黑"/>
                          <a:cs typeface="微软雅黑"/>
                        </a:rPr>
                        <a:t>借助师生访谈、教师研讨和问卷调查明确了基础模块、职业模块、拓展模块的主题（群）、语篇类型、语言知识、语言技能、学习策略相关内容</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微软雅黑"/>
                          <a:ea typeface="微软雅黑"/>
                          <a:cs typeface="微软雅黑"/>
                        </a:rPr>
                        <a:t>100%</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r>
              <a:tr h="819150">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262626"/>
                          </a:solidFill>
                          <a:effectLst/>
                          <a:latin typeface="微软雅黑"/>
                          <a:ea typeface="微软雅黑"/>
                          <a:cs typeface="微软雅黑"/>
                        </a:rPr>
                        <a:t>按模块修订课程标准</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000000"/>
                          </a:solidFill>
                          <a:effectLst/>
                          <a:latin typeface="微软雅黑"/>
                          <a:ea typeface="微软雅黑"/>
                          <a:cs typeface="微软雅黑"/>
                        </a:rPr>
                        <a:t>通过多次研讨，已制定</a:t>
                      </a:r>
                      <a:r>
                        <a:rPr kumimoji="0" lang="en-US" altLang="zh-CN" sz="1600" b="0" i="0" u="none" strike="noStrike" cap="none" normalizeH="0" baseline="0" smtClean="0">
                          <a:ln>
                            <a:noFill/>
                          </a:ln>
                          <a:solidFill>
                            <a:srgbClr val="000000"/>
                          </a:solidFill>
                          <a:effectLst/>
                          <a:latin typeface="微软雅黑"/>
                          <a:ea typeface="微软雅黑"/>
                          <a:cs typeface="微软雅黑"/>
                        </a:rPr>
                        <a:t>《</a:t>
                      </a:r>
                      <a:r>
                        <a:rPr kumimoji="0" lang="zh-CN" altLang="en-US" sz="1600" b="0" i="0" u="none" strike="noStrike" cap="none" normalizeH="0" baseline="0" smtClean="0">
                          <a:ln>
                            <a:noFill/>
                          </a:ln>
                          <a:solidFill>
                            <a:srgbClr val="000000"/>
                          </a:solidFill>
                          <a:effectLst/>
                          <a:latin typeface="微软雅黑"/>
                          <a:ea typeface="微软雅黑"/>
                          <a:cs typeface="微软雅黑"/>
                        </a:rPr>
                        <a:t>大学英语</a:t>
                      </a:r>
                      <a:r>
                        <a:rPr kumimoji="0" lang="en-US" altLang="zh-CN" sz="1600" b="0" i="0" u="none" strike="noStrike" cap="none" normalizeH="0" baseline="0" smtClean="0">
                          <a:ln>
                            <a:noFill/>
                          </a:ln>
                          <a:solidFill>
                            <a:srgbClr val="000000"/>
                          </a:solidFill>
                          <a:effectLst/>
                          <a:latin typeface="微软雅黑"/>
                          <a:ea typeface="微软雅黑"/>
                          <a:cs typeface="微软雅黑"/>
                        </a:rPr>
                        <a:t>》</a:t>
                      </a:r>
                      <a:r>
                        <a:rPr kumimoji="0" lang="zh-CN" altLang="en-US" sz="1600" b="0" i="0" u="none" strike="noStrike" cap="none" normalizeH="0" baseline="0" smtClean="0">
                          <a:ln>
                            <a:noFill/>
                          </a:ln>
                          <a:solidFill>
                            <a:srgbClr val="000000"/>
                          </a:solidFill>
                          <a:effectLst/>
                          <a:latin typeface="微软雅黑"/>
                          <a:ea typeface="微软雅黑"/>
                          <a:cs typeface="微软雅黑"/>
                        </a:rPr>
                        <a:t>课程标准</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微软雅黑"/>
                          <a:ea typeface="微软雅黑"/>
                          <a:cs typeface="微软雅黑"/>
                        </a:rPr>
                        <a:t>100%</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r>
              <a:tr h="609600">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262626"/>
                          </a:solidFill>
                          <a:effectLst/>
                          <a:latin typeface="微软雅黑"/>
                          <a:ea typeface="微软雅黑"/>
                          <a:cs typeface="微软雅黑"/>
                        </a:rPr>
                        <a:t>按专业大类完善课程体系</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262626"/>
                          </a:solidFill>
                          <a:effectLst/>
                          <a:latin typeface="微软雅黑"/>
                          <a:ea typeface="微软雅黑"/>
                          <a:cs typeface="微软雅黑"/>
                        </a:rPr>
                        <a:t>已建立基础</a:t>
                      </a:r>
                      <a:r>
                        <a:rPr kumimoji="0" lang="en-US" altLang="zh-CN" sz="1600" b="0" i="0" u="none" strike="noStrike" cap="none" normalizeH="0" baseline="0" smtClean="0">
                          <a:ln>
                            <a:noFill/>
                          </a:ln>
                          <a:solidFill>
                            <a:srgbClr val="262626"/>
                          </a:solidFill>
                          <a:effectLst/>
                          <a:latin typeface="微软雅黑"/>
                          <a:ea typeface="微软雅黑"/>
                          <a:cs typeface="微软雅黑"/>
                        </a:rPr>
                        <a:t>+</a:t>
                      </a:r>
                      <a:r>
                        <a:rPr kumimoji="0" lang="zh-CN" altLang="en-US" sz="1600" b="0" i="0" u="none" strike="noStrike" cap="none" normalizeH="0" baseline="0" smtClean="0">
                          <a:ln>
                            <a:noFill/>
                          </a:ln>
                          <a:solidFill>
                            <a:srgbClr val="262626"/>
                          </a:solidFill>
                          <a:effectLst/>
                          <a:latin typeface="微软雅黑"/>
                          <a:ea typeface="微软雅黑"/>
                          <a:cs typeface="微软雅黑"/>
                        </a:rPr>
                        <a:t>职业</a:t>
                      </a:r>
                      <a:r>
                        <a:rPr kumimoji="0" lang="en-US" altLang="zh-CN" sz="1600" b="0" i="0" u="none" strike="noStrike" cap="none" normalizeH="0" baseline="0" smtClean="0">
                          <a:ln>
                            <a:noFill/>
                          </a:ln>
                          <a:solidFill>
                            <a:srgbClr val="262626"/>
                          </a:solidFill>
                          <a:effectLst/>
                          <a:latin typeface="微软雅黑"/>
                          <a:ea typeface="微软雅黑"/>
                          <a:cs typeface="微软雅黑"/>
                        </a:rPr>
                        <a:t>+</a:t>
                      </a:r>
                      <a:r>
                        <a:rPr kumimoji="0" lang="zh-CN" altLang="en-US" sz="1600" b="0" i="0" u="none" strike="noStrike" cap="none" normalizeH="0" baseline="0" smtClean="0">
                          <a:ln>
                            <a:noFill/>
                          </a:ln>
                          <a:solidFill>
                            <a:srgbClr val="262626"/>
                          </a:solidFill>
                          <a:effectLst/>
                          <a:latin typeface="微软雅黑"/>
                          <a:ea typeface="微软雅黑"/>
                          <a:cs typeface="微软雅黑"/>
                        </a:rPr>
                        <a:t>拓展的课程体系</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微软雅黑"/>
                          <a:ea typeface="微软雅黑"/>
                          <a:cs typeface="微软雅黑"/>
                        </a:rPr>
                        <a:t>100%</a:t>
                      </a:r>
                      <a:endParaRPr kumimoji="0" lang="zh-CN" altLang="en-US" sz="1600" b="0"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r>
              <a:tr h="609600">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262626"/>
                          </a:solidFill>
                          <a:effectLst/>
                          <a:latin typeface="微软雅黑"/>
                          <a:ea typeface="微软雅黑"/>
                          <a:cs typeface="微软雅黑"/>
                        </a:rPr>
                        <a:t>选用合适的教学方法</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262626"/>
                          </a:solidFill>
                          <a:effectLst/>
                          <a:latin typeface="微软雅黑"/>
                          <a:ea typeface="微软雅黑"/>
                          <a:cs typeface="微软雅黑"/>
                        </a:rPr>
                        <a:t>以学生为中心，</a:t>
                      </a:r>
                      <a:r>
                        <a:rPr kumimoji="0" lang="zh-CN" altLang="en-US" sz="1600" b="0" i="0" u="none" strike="noStrike" cap="none" normalizeH="0" baseline="0" smtClean="0">
                          <a:ln>
                            <a:noFill/>
                          </a:ln>
                          <a:solidFill>
                            <a:schemeClr val="tx1"/>
                          </a:solidFill>
                          <a:effectLst/>
                          <a:latin typeface="微软雅黑"/>
                          <a:ea typeface="宋体" charset="-122"/>
                        </a:rPr>
                        <a:t>设计基于情境的语言实践活动，开展活动导向教学；加强文化意识培养，体验职业文化和企业文化；通过具有真实意义的交际任务激发学生的学习兴趣、学习动机；开展丰富多彩的英语课外活动，在真实和自然的情境中学习和使用英语</a:t>
                      </a:r>
                      <a:endParaRPr kumimoji="0" lang="zh-CN" altLang="en-US" sz="1600" b="0" i="0" u="none" strike="noStrike" cap="none" normalizeH="0" baseline="0" smtClean="0">
                        <a:ln>
                          <a:noFill/>
                        </a:ln>
                        <a:solidFill>
                          <a:srgbClr val="262626"/>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微软雅黑"/>
                          <a:ea typeface="微软雅黑"/>
                          <a:cs typeface="微软雅黑"/>
                        </a:rPr>
                        <a:t>100%</a:t>
                      </a:r>
                      <a:endParaRPr kumimoji="0" lang="zh-CN" altLang="en-US" sz="1600" b="0"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r>
              <a:tr h="854075">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262626"/>
                          </a:solidFill>
                          <a:effectLst/>
                          <a:latin typeface="微软雅黑"/>
                          <a:ea typeface="微软雅黑"/>
                          <a:cs typeface="微软雅黑"/>
                        </a:rPr>
                        <a:t>完善课程考核体系</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262626"/>
                          </a:solidFill>
                          <a:effectLst/>
                          <a:latin typeface="微软雅黑"/>
                          <a:ea typeface="微软雅黑"/>
                          <a:cs typeface="微软雅黑"/>
                        </a:rPr>
                        <a:t>已形成</a:t>
                      </a:r>
                      <a:r>
                        <a:rPr kumimoji="0" lang="zh-CN" altLang="en-US" sz="1600" b="0" i="0" u="none" strike="noStrike" cap="none" normalizeH="0" baseline="0" smtClean="0">
                          <a:ln>
                            <a:noFill/>
                          </a:ln>
                          <a:solidFill>
                            <a:schemeClr val="tx1"/>
                          </a:solidFill>
                          <a:effectLst/>
                          <a:latin typeface="微软雅黑"/>
                          <a:ea typeface="微软雅黑"/>
                          <a:cs typeface="微软雅黑"/>
                        </a:rPr>
                        <a:t>多元主体评价、形成性与终结性评价相结合的考核体系</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微软雅黑"/>
                          <a:ea typeface="微软雅黑"/>
                          <a:cs typeface="微软雅黑"/>
                        </a:rPr>
                        <a:t>100%</a:t>
                      </a:r>
                      <a:endParaRPr kumimoji="0" lang="zh-CN" altLang="en-US" sz="1600" b="0"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r>
            </a:tbl>
          </a:graphicData>
        </a:graphic>
      </p:graphicFrame>
      <p:grpSp>
        <p:nvGrpSpPr>
          <p:cNvPr id="92202" name="Group 59"/>
          <p:cNvGrpSpPr>
            <a:grpSpLocks/>
          </p:cNvGrpSpPr>
          <p:nvPr/>
        </p:nvGrpSpPr>
        <p:grpSpPr bwMode="auto">
          <a:xfrm>
            <a:off x="1143000" y="333375"/>
            <a:ext cx="8143875" cy="506413"/>
            <a:chOff x="720" y="210"/>
            <a:chExt cx="5130" cy="319"/>
          </a:xfrm>
        </p:grpSpPr>
        <p:sp>
          <p:nvSpPr>
            <p:cNvPr id="92203" name="Title 1"/>
            <p:cNvSpPr txBox="1">
              <a:spLocks/>
            </p:cNvSpPr>
            <p:nvPr/>
          </p:nvSpPr>
          <p:spPr bwMode="auto">
            <a:xfrm>
              <a:off x="720" y="210"/>
              <a:ext cx="1192"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课程诊断</a:t>
              </a:r>
              <a:endParaRPr lang="en-GB" altLang="zh-CN" sz="2000" b="1">
                <a:solidFill>
                  <a:srgbClr val="404040"/>
                </a:solidFill>
                <a:latin typeface="微软雅黑"/>
                <a:ea typeface="微软雅黑"/>
                <a:cs typeface="Open Sans Light"/>
              </a:endParaRPr>
            </a:p>
          </p:txBody>
        </p:sp>
        <p:sp>
          <p:nvSpPr>
            <p:cNvPr id="92204" name="矩形 35"/>
            <p:cNvSpPr>
              <a:spLocks noChangeArrowheads="1"/>
            </p:cNvSpPr>
            <p:nvPr/>
          </p:nvSpPr>
          <p:spPr bwMode="auto">
            <a:xfrm>
              <a:off x="1946" y="224"/>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师资队伍诊断</a:t>
              </a:r>
            </a:p>
          </p:txBody>
        </p:sp>
        <p:sp>
          <p:nvSpPr>
            <p:cNvPr id="92205" name="矩形 36"/>
            <p:cNvSpPr>
              <a:spLocks noChangeArrowheads="1"/>
            </p:cNvSpPr>
            <p:nvPr/>
          </p:nvSpPr>
          <p:spPr bwMode="auto">
            <a:xfrm>
              <a:off x="3367" y="220"/>
              <a:ext cx="1072" cy="258"/>
            </a:xfrm>
            <a:prstGeom prst="rect">
              <a:avLst/>
            </a:prstGeom>
            <a:noFill/>
            <a:ln w="9525">
              <a:noFill/>
              <a:miter lim="800000"/>
              <a:headEnd/>
              <a:tailEnd/>
            </a:ln>
          </p:spPr>
          <p:txBody>
            <a:bodyPr wrap="none" lIns="121917" tIns="60958" rIns="121917" bIns="60958">
              <a:spAutoFit/>
            </a:bodyPr>
            <a:lstStyle/>
            <a:p>
              <a:r>
                <a:rPr lang="zh-CN" altLang="en-US" sz="1900" b="1">
                  <a:solidFill>
                    <a:srgbClr val="FF0000"/>
                  </a:solidFill>
                  <a:latin typeface="Calibri" pitchFamily="34" charset="0"/>
                </a:rPr>
                <a:t>课程标准诊断</a:t>
              </a:r>
            </a:p>
          </p:txBody>
        </p:sp>
        <p:sp>
          <p:nvSpPr>
            <p:cNvPr id="92206" name="矩形 38"/>
            <p:cNvSpPr>
              <a:spLocks noChangeArrowheads="1"/>
            </p:cNvSpPr>
            <p:nvPr/>
          </p:nvSpPr>
          <p:spPr bwMode="auto">
            <a:xfrm>
              <a:off x="4778" y="23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课程资源诊断</a:t>
              </a:r>
            </a:p>
          </p:txBody>
        </p:sp>
      </p:grpSp>
    </p:spTree>
  </p:cSld>
  <p:clrMapOvr>
    <a:masterClrMapping/>
  </p:clrMapOvr>
  <p:transition spd="slow">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矩形 32"/>
          <p:cNvSpPr>
            <a:spLocks noChangeArrowheads="1"/>
          </p:cNvSpPr>
          <p:nvPr/>
        </p:nvSpPr>
        <p:spPr bwMode="auto">
          <a:xfrm>
            <a:off x="9551988" y="369888"/>
            <a:ext cx="1701800" cy="409575"/>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教学质量诊断</a:t>
            </a:r>
          </a:p>
        </p:txBody>
      </p:sp>
      <p:graphicFrame>
        <p:nvGraphicFramePr>
          <p:cNvPr id="118861" name="Group 77"/>
          <p:cNvGraphicFramePr>
            <a:graphicFrameLocks noGrp="1"/>
          </p:cNvGraphicFramePr>
          <p:nvPr/>
        </p:nvGraphicFramePr>
        <p:xfrm>
          <a:off x="527050" y="1270000"/>
          <a:ext cx="11233150" cy="4776788"/>
        </p:xfrm>
        <a:graphic>
          <a:graphicData uri="http://schemas.openxmlformats.org/drawingml/2006/table">
            <a:tbl>
              <a:tblPr/>
              <a:tblGrid>
                <a:gridCol w="960438"/>
                <a:gridCol w="2495550"/>
                <a:gridCol w="4665662"/>
                <a:gridCol w="1192213"/>
                <a:gridCol w="1919287"/>
              </a:tblGrid>
              <a:tr h="495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FFFF"/>
                          </a:solidFill>
                          <a:effectLst/>
                          <a:latin typeface="Calibri" pitchFamily="34" charset="0"/>
                          <a:ea typeface="宋体" charset="-122"/>
                        </a:rPr>
                        <a:t>时间</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FFFF"/>
                          </a:solidFill>
                          <a:effectLst/>
                          <a:latin typeface="Calibri" pitchFamily="34" charset="0"/>
                          <a:ea typeface="宋体" charset="-122"/>
                        </a:rPr>
                        <a:t>目  标</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FFFF"/>
                          </a:solidFill>
                          <a:effectLst/>
                          <a:latin typeface="Calibri" pitchFamily="34" charset="0"/>
                          <a:ea typeface="宋体" charset="-122"/>
                        </a:rPr>
                        <a:t>过  程</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FFFF"/>
                          </a:solidFill>
                          <a:effectLst/>
                          <a:latin typeface="Calibri" pitchFamily="34" charset="0"/>
                          <a:ea typeface="宋体" charset="-122"/>
                        </a:rPr>
                        <a:t>达标度</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FFFF"/>
                          </a:solidFill>
                          <a:effectLst/>
                          <a:latin typeface="Calibri" pitchFamily="34" charset="0"/>
                          <a:ea typeface="宋体" charset="-122"/>
                        </a:rPr>
                        <a:t>原因分析</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09600">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900" b="0" i="0" u="none" strike="noStrike" cap="none" normalizeH="0" baseline="0" smtClean="0">
                          <a:ln>
                            <a:noFill/>
                          </a:ln>
                          <a:solidFill>
                            <a:srgbClr val="000000"/>
                          </a:solidFill>
                          <a:effectLst/>
                          <a:latin typeface="Calibri" pitchFamily="34" charset="0"/>
                          <a:ea typeface="宋体" charset="-122"/>
                        </a:rPr>
                        <a:t>2016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900" b="0" i="0" u="none" strike="noStrike" cap="none" normalizeH="0" baseline="0" smtClean="0">
                          <a:ln>
                            <a:noFill/>
                          </a:ln>
                          <a:solidFill>
                            <a:srgbClr val="000000"/>
                          </a:solidFill>
                          <a:effectLst/>
                          <a:latin typeface="Calibri" pitchFamily="34" charset="0"/>
                          <a:ea typeface="宋体" charset="-122"/>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900" b="0" i="0" u="none" strike="noStrike" cap="none" normalizeH="0" baseline="0" smtClean="0">
                          <a:ln>
                            <a:noFill/>
                          </a:ln>
                          <a:solidFill>
                            <a:srgbClr val="000000"/>
                          </a:solidFill>
                          <a:effectLst/>
                          <a:latin typeface="Calibri" pitchFamily="34" charset="0"/>
                          <a:ea typeface="宋体" charset="-122"/>
                        </a:rPr>
                        <a:t>2018</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900" b="0" i="0" u="none" strike="noStrike" cap="none" normalizeH="0" baseline="0" smtClean="0">
                          <a:ln>
                            <a:noFill/>
                          </a:ln>
                          <a:solidFill>
                            <a:srgbClr val="000000"/>
                          </a:solidFill>
                          <a:effectLst/>
                          <a:latin typeface="Calibri" pitchFamily="34" charset="0"/>
                          <a:ea typeface="宋体" charset="-122"/>
                        </a:rPr>
                        <a:t>年</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900" b="0" i="0" u="none" strike="noStrike" cap="none" normalizeH="0" baseline="0" smtClean="0">
                        <a:ln>
                          <a:noFill/>
                        </a:ln>
                        <a:solidFill>
                          <a:srgbClr val="000000"/>
                        </a:solidFill>
                        <a:effectLst/>
                        <a:latin typeface="Calibri" pitchFamily="34" charset="0"/>
                        <a:ea typeface="宋体" charset="-122"/>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262626"/>
                          </a:solidFill>
                          <a:effectLst/>
                          <a:latin typeface="微软雅黑"/>
                          <a:ea typeface="微软雅黑"/>
                          <a:cs typeface="微软雅黑"/>
                        </a:rPr>
                        <a:t>选用国家优质规划教材；</a:t>
                      </a:r>
                      <a:endParaRPr kumimoji="0" lang="en-US" altLang="zh-CN" sz="1600" b="0" i="0" u="none" strike="noStrike" cap="none" normalizeH="0" baseline="0" smtClean="0">
                        <a:ln>
                          <a:noFill/>
                        </a:ln>
                        <a:solidFill>
                          <a:srgbClr val="262626"/>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000000"/>
                          </a:solidFill>
                          <a:effectLst/>
                          <a:latin typeface="微软雅黑"/>
                          <a:ea typeface="微软雅黑"/>
                          <a:cs typeface="微软雅黑"/>
                        </a:rPr>
                        <a:t>选用</a:t>
                      </a:r>
                      <a:r>
                        <a:rPr kumimoji="0" lang="en-US" altLang="zh-CN" sz="1600" b="0" i="0" u="none" strike="noStrike" cap="none" normalizeH="0" baseline="0" smtClean="0">
                          <a:ln>
                            <a:noFill/>
                          </a:ln>
                          <a:solidFill>
                            <a:srgbClr val="000000"/>
                          </a:solidFill>
                          <a:effectLst/>
                          <a:latin typeface="微软雅黑"/>
                          <a:ea typeface="微软雅黑"/>
                          <a:cs typeface="微软雅黑"/>
                        </a:rPr>
                        <a:t>《</a:t>
                      </a:r>
                      <a:r>
                        <a:rPr kumimoji="0" lang="zh-CN" altLang="en-US" sz="1600" b="0" i="0" u="none" strike="noStrike" cap="none" normalizeH="0" baseline="0" smtClean="0">
                          <a:ln>
                            <a:noFill/>
                          </a:ln>
                          <a:solidFill>
                            <a:srgbClr val="000000"/>
                          </a:solidFill>
                          <a:effectLst/>
                          <a:latin typeface="微软雅黑"/>
                          <a:ea typeface="微软雅黑"/>
                          <a:cs typeface="微软雅黑"/>
                        </a:rPr>
                        <a:t>知行英语综合教程</a:t>
                      </a:r>
                      <a:r>
                        <a:rPr kumimoji="0" lang="en-US" altLang="zh-CN" sz="1600" b="0" i="0" u="none" strike="noStrike" cap="none" normalizeH="0" baseline="0" smtClean="0">
                          <a:ln>
                            <a:noFill/>
                          </a:ln>
                          <a:solidFill>
                            <a:srgbClr val="000000"/>
                          </a:solidFill>
                          <a:effectLst/>
                          <a:latin typeface="微软雅黑"/>
                          <a:ea typeface="微软雅黑"/>
                          <a:cs typeface="微软雅黑"/>
                        </a:rPr>
                        <a:t>》</a:t>
                      </a:r>
                      <a:r>
                        <a:rPr kumimoji="0" lang="zh-CN" altLang="en-US" sz="1600" b="0" i="0" u="none" strike="noStrike" cap="none" normalizeH="0" baseline="0" smtClean="0">
                          <a:ln>
                            <a:noFill/>
                          </a:ln>
                          <a:solidFill>
                            <a:srgbClr val="000000"/>
                          </a:solidFill>
                          <a:effectLst/>
                          <a:latin typeface="微软雅黑"/>
                          <a:ea typeface="微软雅黑"/>
                          <a:cs typeface="微软雅黑"/>
                        </a:rPr>
                        <a:t>和</a:t>
                      </a:r>
                      <a:r>
                        <a:rPr kumimoji="0" lang="en-US" altLang="zh-CN" sz="1600" b="0" i="0" u="none" strike="noStrike" cap="none" normalizeH="0" baseline="0" smtClean="0">
                          <a:ln>
                            <a:noFill/>
                          </a:ln>
                          <a:solidFill>
                            <a:srgbClr val="000000"/>
                          </a:solidFill>
                          <a:effectLst/>
                          <a:latin typeface="微软雅黑"/>
                          <a:ea typeface="微软雅黑"/>
                          <a:cs typeface="微软雅黑"/>
                        </a:rPr>
                        <a:t>《</a:t>
                      </a:r>
                      <a:r>
                        <a:rPr kumimoji="0" lang="zh-CN" altLang="en-US" sz="1600" b="0" i="0" u="none" strike="noStrike" cap="none" normalizeH="0" baseline="0" smtClean="0">
                          <a:ln>
                            <a:noFill/>
                          </a:ln>
                          <a:solidFill>
                            <a:srgbClr val="000000"/>
                          </a:solidFill>
                          <a:effectLst/>
                          <a:latin typeface="微软雅黑"/>
                          <a:ea typeface="微软雅黑"/>
                          <a:cs typeface="微软雅黑"/>
                        </a:rPr>
                        <a:t>新编实用英语综合教程</a:t>
                      </a:r>
                      <a:r>
                        <a:rPr kumimoji="0" lang="en-US" altLang="zh-CN" sz="1600" b="0" i="0" u="none" strike="noStrike" cap="none" normalizeH="0" baseline="0" smtClean="0">
                          <a:ln>
                            <a:noFill/>
                          </a:ln>
                          <a:solidFill>
                            <a:srgbClr val="000000"/>
                          </a:solidFill>
                          <a:effectLst/>
                          <a:latin typeface="微软雅黑"/>
                          <a:ea typeface="微软雅黑"/>
                          <a:cs typeface="微软雅黑"/>
                        </a:rPr>
                        <a:t>》</a:t>
                      </a:r>
                      <a:r>
                        <a:rPr kumimoji="0" lang="zh-CN" altLang="en-US" sz="1600" b="0" i="0" u="none" strike="noStrike" cap="none" normalizeH="0" baseline="0" smtClean="0">
                          <a:ln>
                            <a:noFill/>
                          </a:ln>
                          <a:solidFill>
                            <a:srgbClr val="000000"/>
                          </a:solidFill>
                          <a:effectLst/>
                          <a:latin typeface="微软雅黑"/>
                          <a:ea typeface="微软雅黑"/>
                          <a:cs typeface="微软雅黑"/>
                        </a:rPr>
                        <a:t>，均为国家规划教材</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微软雅黑"/>
                          <a:ea typeface="微软雅黑"/>
                          <a:cs typeface="微软雅黑"/>
                        </a:rPr>
                        <a:t>100%</a:t>
                      </a:r>
                      <a:endParaRPr kumimoji="0" lang="zh-CN" altLang="en-US" sz="1600" b="0"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r>
              <a:tr h="623888">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262626"/>
                          </a:solidFill>
                          <a:effectLst/>
                          <a:latin typeface="微软雅黑"/>
                          <a:ea typeface="微软雅黑"/>
                          <a:cs typeface="微软雅黑"/>
                        </a:rPr>
                        <a:t>继续使用世界大学城空间课程资源；</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262626"/>
                          </a:solidFill>
                          <a:effectLst/>
                          <a:latin typeface="微软雅黑"/>
                          <a:ea typeface="微软雅黑"/>
                          <a:cs typeface="微软雅黑"/>
                        </a:rPr>
                        <a:t>2016</a:t>
                      </a:r>
                      <a:r>
                        <a:rPr kumimoji="0" lang="zh-CN" altLang="en-US" sz="1600" b="0" i="0" u="none" strike="noStrike" cap="none" normalizeH="0" baseline="0" smtClean="0">
                          <a:ln>
                            <a:noFill/>
                          </a:ln>
                          <a:solidFill>
                            <a:srgbClr val="262626"/>
                          </a:solidFill>
                          <a:effectLst/>
                          <a:latin typeface="微软雅黑"/>
                          <a:ea typeface="微软雅黑"/>
                          <a:cs typeface="微软雅黑"/>
                        </a:rPr>
                        <a:t>年以刘艳艳老师为主导依托世界大学城空间开始了省名师空间课堂项目</a:t>
                      </a:r>
                      <a:r>
                        <a:rPr kumimoji="0" lang="en-US" altLang="zh-CN" sz="1600" b="0" i="0" u="none" strike="noStrike" cap="none" normalizeH="0" baseline="0" smtClean="0">
                          <a:ln>
                            <a:noFill/>
                          </a:ln>
                          <a:solidFill>
                            <a:srgbClr val="262626"/>
                          </a:solidFill>
                          <a:effectLst/>
                          <a:latin typeface="微软雅黑"/>
                          <a:ea typeface="微软雅黑"/>
                          <a:cs typeface="微软雅黑"/>
                        </a:rPr>
                        <a:t>《</a:t>
                      </a:r>
                      <a:r>
                        <a:rPr kumimoji="0" lang="zh-CN" altLang="en-US" sz="1600" b="0" i="0" u="none" strike="noStrike" cap="none" normalizeH="0" baseline="0" smtClean="0">
                          <a:ln>
                            <a:noFill/>
                          </a:ln>
                          <a:solidFill>
                            <a:srgbClr val="262626"/>
                          </a:solidFill>
                          <a:effectLst/>
                          <a:latin typeface="微软雅黑"/>
                          <a:ea typeface="微软雅黑"/>
                          <a:cs typeface="微软雅黑"/>
                        </a:rPr>
                        <a:t>公共英语</a:t>
                      </a:r>
                      <a:r>
                        <a:rPr kumimoji="0" lang="en-US" altLang="zh-CN" sz="1600" b="0" i="0" u="none" strike="noStrike" cap="none" normalizeH="0" baseline="0" smtClean="0">
                          <a:ln>
                            <a:noFill/>
                          </a:ln>
                          <a:solidFill>
                            <a:srgbClr val="262626"/>
                          </a:solidFill>
                          <a:effectLst/>
                          <a:latin typeface="微软雅黑"/>
                          <a:ea typeface="微软雅黑"/>
                          <a:cs typeface="微软雅黑"/>
                        </a:rPr>
                        <a:t>》</a:t>
                      </a:r>
                      <a:r>
                        <a:rPr kumimoji="0" lang="zh-CN" altLang="en-US" sz="1600" b="0" i="0" u="none" strike="noStrike" cap="none" normalizeH="0" baseline="0" smtClean="0">
                          <a:ln>
                            <a:noFill/>
                          </a:ln>
                          <a:solidFill>
                            <a:srgbClr val="262626"/>
                          </a:solidFill>
                          <a:effectLst/>
                          <a:latin typeface="微软雅黑"/>
                          <a:ea typeface="微软雅黑"/>
                          <a:cs typeface="微软雅黑"/>
                        </a:rPr>
                        <a:t>的建设</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微软雅黑"/>
                          <a:ea typeface="微软雅黑"/>
                          <a:cs typeface="微软雅黑"/>
                        </a:rPr>
                        <a:t>100%</a:t>
                      </a:r>
                      <a:endParaRPr kumimoji="0" lang="zh-CN" altLang="en-US" sz="1600" b="0" i="0" u="none" strike="noStrike" cap="none" normalizeH="0" baseline="0" smtClean="0">
                        <a:ln>
                          <a:noFill/>
                        </a:ln>
                        <a:solidFill>
                          <a:srgbClr val="000000"/>
                        </a:solidFill>
                        <a:effectLst/>
                        <a:latin typeface="微软雅黑"/>
                        <a:ea typeface="微软雅黑"/>
                        <a:cs typeface="微软雅黑"/>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r>
              <a:tr h="1096963">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262626"/>
                          </a:solidFill>
                          <a:effectLst/>
                          <a:latin typeface="微软雅黑"/>
                          <a:ea typeface="微软雅黑"/>
                          <a:cs typeface="微软雅黑"/>
                        </a:rPr>
                        <a:t>优化教学设计</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000000"/>
                          </a:solidFill>
                          <a:effectLst/>
                          <a:latin typeface="微软雅黑"/>
                          <a:ea typeface="微软雅黑"/>
                          <a:cs typeface="微软雅黑"/>
                        </a:rPr>
                        <a:t>经过几年的教学实践，教研室全体英语老师在教学设计上思路越来越先进，并通过大赛得到了印证</a:t>
                      </a:r>
                      <a:endParaRPr kumimoji="0" lang="zh-CN" altLang="en-US" sz="1600" b="1"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微软雅黑"/>
                          <a:ea typeface="微软雅黑"/>
                          <a:cs typeface="微软雅黑"/>
                        </a:rPr>
                        <a:t>100%</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r>
              <a:tr h="609600">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262626"/>
                          </a:solidFill>
                          <a:effectLst/>
                          <a:latin typeface="微软雅黑"/>
                          <a:ea typeface="微软雅黑"/>
                          <a:cs typeface="微软雅黑"/>
                        </a:rPr>
                        <a:t>制作优质课件与微课</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000000"/>
                          </a:solidFill>
                          <a:effectLst/>
                          <a:latin typeface="微软雅黑"/>
                          <a:ea typeface="微软雅黑"/>
                          <a:cs typeface="微软雅黑"/>
                        </a:rPr>
                        <a:t>制作了针对教材的完整的优质课件，同时以刘艳艳老师为主导针对</a:t>
                      </a:r>
                      <a:r>
                        <a:rPr kumimoji="0" lang="en-US" altLang="zh-CN" sz="1600" b="0" i="0" u="none" strike="noStrike" cap="none" normalizeH="0" baseline="0" smtClean="0">
                          <a:ln>
                            <a:noFill/>
                          </a:ln>
                          <a:solidFill>
                            <a:srgbClr val="000000"/>
                          </a:solidFill>
                          <a:effectLst/>
                          <a:latin typeface="微软雅黑"/>
                          <a:ea typeface="微软雅黑"/>
                          <a:cs typeface="微软雅黑"/>
                        </a:rPr>
                        <a:t>《</a:t>
                      </a:r>
                      <a:r>
                        <a:rPr kumimoji="0" lang="zh-CN" altLang="en-US" sz="1600" b="0" i="0" u="none" strike="noStrike" cap="none" normalizeH="0" baseline="0" smtClean="0">
                          <a:ln>
                            <a:noFill/>
                          </a:ln>
                          <a:solidFill>
                            <a:srgbClr val="000000"/>
                          </a:solidFill>
                          <a:effectLst/>
                          <a:latin typeface="微软雅黑"/>
                          <a:ea typeface="微软雅黑"/>
                          <a:cs typeface="微软雅黑"/>
                        </a:rPr>
                        <a:t>知行英语</a:t>
                      </a:r>
                      <a:r>
                        <a:rPr kumimoji="0" lang="en-US" altLang="zh-CN" sz="1600" b="0" i="0" u="none" strike="noStrike" cap="none" normalizeH="0" baseline="0" smtClean="0">
                          <a:ln>
                            <a:noFill/>
                          </a:ln>
                          <a:solidFill>
                            <a:srgbClr val="000000"/>
                          </a:solidFill>
                          <a:effectLst/>
                          <a:latin typeface="微软雅黑"/>
                          <a:ea typeface="微软雅黑"/>
                          <a:cs typeface="微软雅黑"/>
                        </a:rPr>
                        <a:t>》</a:t>
                      </a:r>
                      <a:r>
                        <a:rPr kumimoji="0" lang="zh-CN" altLang="en-US" sz="1600" b="0" i="0" u="none" strike="noStrike" cap="none" normalizeH="0" baseline="0" smtClean="0">
                          <a:ln>
                            <a:noFill/>
                          </a:ln>
                          <a:solidFill>
                            <a:srgbClr val="000000"/>
                          </a:solidFill>
                          <a:effectLst/>
                          <a:latin typeface="微软雅黑"/>
                          <a:ea typeface="微软雅黑"/>
                          <a:cs typeface="微软雅黑"/>
                        </a:rPr>
                        <a:t>综合教程</a:t>
                      </a:r>
                      <a:r>
                        <a:rPr kumimoji="0" lang="en-US" altLang="zh-CN" sz="1600" b="0" i="0" u="none" strike="noStrike" cap="none" normalizeH="0" baseline="0" smtClean="0">
                          <a:ln>
                            <a:noFill/>
                          </a:ln>
                          <a:solidFill>
                            <a:srgbClr val="000000"/>
                          </a:solidFill>
                          <a:effectLst/>
                          <a:latin typeface="微软雅黑"/>
                          <a:ea typeface="微软雅黑"/>
                          <a:cs typeface="微软雅黑"/>
                        </a:rPr>
                        <a:t>1</a:t>
                      </a:r>
                      <a:r>
                        <a:rPr kumimoji="0" lang="zh-CN" altLang="en-US" sz="1600" b="0" i="0" u="none" strike="noStrike" cap="none" normalizeH="0" baseline="0" smtClean="0">
                          <a:ln>
                            <a:noFill/>
                          </a:ln>
                          <a:solidFill>
                            <a:srgbClr val="000000"/>
                          </a:solidFill>
                          <a:effectLst/>
                          <a:latin typeface="微软雅黑"/>
                          <a:ea typeface="微软雅黑"/>
                          <a:cs typeface="微软雅黑"/>
                        </a:rPr>
                        <a:t>制作了相应微课，但针对</a:t>
                      </a:r>
                      <a:r>
                        <a:rPr kumimoji="0" lang="en-US" altLang="zh-CN" sz="1600" b="0" i="0" u="none" strike="noStrike" cap="none" normalizeH="0" baseline="0" smtClean="0">
                          <a:ln>
                            <a:noFill/>
                          </a:ln>
                          <a:solidFill>
                            <a:srgbClr val="000000"/>
                          </a:solidFill>
                          <a:effectLst/>
                          <a:latin typeface="微软雅黑"/>
                          <a:ea typeface="微软雅黑"/>
                          <a:cs typeface="微软雅黑"/>
                        </a:rPr>
                        <a:t>《</a:t>
                      </a:r>
                      <a:r>
                        <a:rPr kumimoji="0" lang="zh-CN" altLang="en-US" sz="1600" b="0" i="0" u="none" strike="noStrike" cap="none" normalizeH="0" baseline="0" smtClean="0">
                          <a:ln>
                            <a:noFill/>
                          </a:ln>
                          <a:solidFill>
                            <a:srgbClr val="000000"/>
                          </a:solidFill>
                          <a:effectLst/>
                          <a:latin typeface="微软雅黑"/>
                          <a:ea typeface="微软雅黑"/>
                          <a:cs typeface="微软雅黑"/>
                        </a:rPr>
                        <a:t>新编实用英语</a:t>
                      </a:r>
                      <a:r>
                        <a:rPr kumimoji="0" lang="en-US" altLang="zh-CN" sz="1600" b="0" i="0" u="none" strike="noStrike" cap="none" normalizeH="0" baseline="0" smtClean="0">
                          <a:ln>
                            <a:noFill/>
                          </a:ln>
                          <a:solidFill>
                            <a:srgbClr val="000000"/>
                          </a:solidFill>
                          <a:effectLst/>
                          <a:latin typeface="微软雅黑"/>
                          <a:ea typeface="微软雅黑"/>
                          <a:cs typeface="微软雅黑"/>
                        </a:rPr>
                        <a:t>》</a:t>
                      </a:r>
                      <a:r>
                        <a:rPr kumimoji="0" lang="zh-CN" altLang="en-US" sz="1600" b="0" i="0" u="none" strike="noStrike" cap="none" normalizeH="0" baseline="0" smtClean="0">
                          <a:ln>
                            <a:noFill/>
                          </a:ln>
                          <a:solidFill>
                            <a:srgbClr val="000000"/>
                          </a:solidFill>
                          <a:effectLst/>
                          <a:latin typeface="微软雅黑"/>
                          <a:ea typeface="微软雅黑"/>
                          <a:cs typeface="微软雅黑"/>
                        </a:rPr>
                        <a:t>综合教程的微课尚未制作</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微软雅黑"/>
                          <a:ea typeface="微软雅黑"/>
                          <a:cs typeface="微软雅黑"/>
                        </a:rPr>
                        <a:t>75%</a:t>
                      </a:r>
                      <a:endParaRPr kumimoji="0" lang="zh-CN" altLang="en-US" sz="1600" b="0"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000000"/>
                          </a:solidFill>
                          <a:effectLst/>
                          <a:latin typeface="微软雅黑"/>
                          <a:ea typeface="微软雅黑"/>
                          <a:cs typeface="微软雅黑"/>
                        </a:rPr>
                        <a:t>因为各位老师课时多，导致在微课制作上时间投入不多</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r>
              <a:tr h="609600">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262626"/>
                          </a:solidFill>
                          <a:effectLst/>
                          <a:latin typeface="微软雅黑"/>
                          <a:ea typeface="微软雅黑"/>
                          <a:cs typeface="微软雅黑"/>
                        </a:rPr>
                        <a:t>建设并完善在线开放课程</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a:ea typeface="微软雅黑"/>
                          <a:cs typeface="微软雅黑"/>
                        </a:rPr>
                        <a:t>2018</a:t>
                      </a:r>
                      <a:r>
                        <a:rPr kumimoji="0" lang="zh-CN" altLang="en-US" sz="1600" b="0" i="0" u="none" strike="noStrike" cap="none" normalizeH="0" baseline="0" smtClean="0">
                          <a:ln>
                            <a:noFill/>
                          </a:ln>
                          <a:solidFill>
                            <a:schemeClr val="tx1"/>
                          </a:solidFill>
                          <a:effectLst/>
                          <a:latin typeface="微软雅黑"/>
                          <a:ea typeface="微软雅黑"/>
                          <a:cs typeface="微软雅黑"/>
                        </a:rPr>
                        <a:t>年以刘艳艳老师为主导立项了高等职业教育省级精品在线开放课程项目</a:t>
                      </a:r>
                      <a:r>
                        <a:rPr kumimoji="0" lang="en-US" altLang="zh-CN" sz="1600" b="0" i="0" u="none" strike="noStrike" cap="none" normalizeH="0" baseline="0" smtClean="0">
                          <a:ln>
                            <a:noFill/>
                          </a:ln>
                          <a:solidFill>
                            <a:schemeClr val="tx1"/>
                          </a:solidFill>
                          <a:effectLst/>
                          <a:latin typeface="微软雅黑"/>
                          <a:ea typeface="微软雅黑"/>
                          <a:cs typeface="微软雅黑"/>
                        </a:rPr>
                        <a:t>《</a:t>
                      </a:r>
                      <a:r>
                        <a:rPr kumimoji="0" lang="zh-CN" altLang="en-US" sz="1600" b="0" i="0" u="none" strike="noStrike" cap="none" normalizeH="0" baseline="0" smtClean="0">
                          <a:ln>
                            <a:noFill/>
                          </a:ln>
                          <a:solidFill>
                            <a:schemeClr val="tx1"/>
                          </a:solidFill>
                          <a:effectLst/>
                          <a:latin typeface="微软雅黑"/>
                          <a:ea typeface="微软雅黑"/>
                          <a:cs typeface="微软雅黑"/>
                        </a:rPr>
                        <a:t>公共英语</a:t>
                      </a:r>
                      <a:r>
                        <a:rPr kumimoji="0" lang="en-US" altLang="zh-CN" sz="1600" b="0" i="0" u="none" strike="noStrike" cap="none" normalizeH="0" baseline="0" smtClean="0">
                          <a:ln>
                            <a:noFill/>
                          </a:ln>
                          <a:solidFill>
                            <a:schemeClr val="tx1"/>
                          </a:solidFill>
                          <a:effectLst/>
                          <a:latin typeface="微软雅黑"/>
                          <a:ea typeface="微软雅黑"/>
                          <a:cs typeface="微软雅黑"/>
                        </a:rPr>
                        <a:t>》</a:t>
                      </a:r>
                      <a:r>
                        <a:rPr kumimoji="0" lang="zh-CN" altLang="en-US" sz="1600" b="0" i="0" u="none" strike="noStrike" cap="none" normalizeH="0" baseline="0" smtClean="0">
                          <a:ln>
                            <a:noFill/>
                          </a:ln>
                          <a:solidFill>
                            <a:schemeClr val="tx1"/>
                          </a:solidFill>
                          <a:effectLst/>
                          <a:latin typeface="微软雅黑"/>
                          <a:ea typeface="微软雅黑"/>
                          <a:cs typeface="微软雅黑"/>
                        </a:rPr>
                        <a:t>（智慧职教平台），且已在</a:t>
                      </a:r>
                      <a:r>
                        <a:rPr kumimoji="0" lang="en-US" altLang="zh-CN" sz="1600" b="0" i="0" u="none" strike="noStrike" cap="none" normalizeH="0" baseline="0" smtClean="0">
                          <a:ln>
                            <a:noFill/>
                          </a:ln>
                          <a:solidFill>
                            <a:schemeClr val="tx1"/>
                          </a:solidFill>
                          <a:effectLst/>
                          <a:latin typeface="微软雅黑"/>
                          <a:ea typeface="微软雅黑"/>
                          <a:cs typeface="微软雅黑"/>
                        </a:rPr>
                        <a:t>2019</a:t>
                      </a:r>
                      <a:r>
                        <a:rPr kumimoji="0" lang="zh-CN" altLang="en-US" sz="1600" b="0" i="0" u="none" strike="noStrike" cap="none" normalizeH="0" baseline="0" smtClean="0">
                          <a:ln>
                            <a:noFill/>
                          </a:ln>
                          <a:solidFill>
                            <a:schemeClr val="tx1"/>
                          </a:solidFill>
                          <a:effectLst/>
                          <a:latin typeface="微软雅黑"/>
                          <a:ea typeface="微软雅黑"/>
                          <a:cs typeface="微软雅黑"/>
                        </a:rPr>
                        <a:t>年上半年完成建设</a:t>
                      </a:r>
                      <a:endParaRPr kumimoji="0" lang="zh-CN" altLang="en-US" sz="1600" b="0" i="0" u="none" strike="noStrike" cap="none" normalizeH="0" baseline="0" smtClean="0">
                        <a:ln>
                          <a:noFill/>
                        </a:ln>
                        <a:solidFill>
                          <a:srgbClr val="262626"/>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微软雅黑"/>
                          <a:ea typeface="微软雅黑"/>
                          <a:cs typeface="微软雅黑"/>
                        </a:rPr>
                        <a:t>100%</a:t>
                      </a:r>
                      <a:endParaRPr kumimoji="0" lang="zh-CN" altLang="en-US" sz="1600" b="0" i="0" u="none" strike="noStrike" cap="none" normalizeH="0" baseline="0" smtClean="0">
                        <a:ln>
                          <a:noFill/>
                        </a:ln>
                        <a:solidFill>
                          <a:srgbClr val="000000"/>
                        </a:solidFill>
                        <a:effectLst/>
                        <a:latin typeface="微软雅黑"/>
                        <a:ea typeface="微软雅黑"/>
                        <a:cs typeface="微软雅黑"/>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r>
            </a:tbl>
          </a:graphicData>
        </a:graphic>
      </p:graphicFrame>
      <p:grpSp>
        <p:nvGrpSpPr>
          <p:cNvPr id="94250" name="Group 59"/>
          <p:cNvGrpSpPr>
            <a:grpSpLocks/>
          </p:cNvGrpSpPr>
          <p:nvPr/>
        </p:nvGrpSpPr>
        <p:grpSpPr bwMode="auto">
          <a:xfrm>
            <a:off x="1143000" y="333375"/>
            <a:ext cx="8143875" cy="506413"/>
            <a:chOff x="720" y="210"/>
            <a:chExt cx="5130" cy="319"/>
          </a:xfrm>
        </p:grpSpPr>
        <p:sp>
          <p:nvSpPr>
            <p:cNvPr id="94251" name="Title 1"/>
            <p:cNvSpPr txBox="1">
              <a:spLocks/>
            </p:cNvSpPr>
            <p:nvPr/>
          </p:nvSpPr>
          <p:spPr bwMode="auto">
            <a:xfrm>
              <a:off x="720" y="210"/>
              <a:ext cx="1192"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课程诊断</a:t>
              </a:r>
              <a:endParaRPr lang="en-GB" altLang="zh-CN" sz="2000" b="1">
                <a:solidFill>
                  <a:srgbClr val="404040"/>
                </a:solidFill>
                <a:latin typeface="微软雅黑"/>
                <a:ea typeface="微软雅黑"/>
                <a:cs typeface="Open Sans Light"/>
              </a:endParaRPr>
            </a:p>
          </p:txBody>
        </p:sp>
        <p:sp>
          <p:nvSpPr>
            <p:cNvPr id="94252" name="矩形 35"/>
            <p:cNvSpPr>
              <a:spLocks noChangeArrowheads="1"/>
            </p:cNvSpPr>
            <p:nvPr/>
          </p:nvSpPr>
          <p:spPr bwMode="auto">
            <a:xfrm>
              <a:off x="1946" y="224"/>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师资队伍诊断</a:t>
              </a:r>
            </a:p>
          </p:txBody>
        </p:sp>
        <p:sp>
          <p:nvSpPr>
            <p:cNvPr id="94253" name="矩形 36"/>
            <p:cNvSpPr>
              <a:spLocks noChangeArrowheads="1"/>
            </p:cNvSpPr>
            <p:nvPr/>
          </p:nvSpPr>
          <p:spPr bwMode="auto">
            <a:xfrm>
              <a:off x="3367" y="22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课程标准诊断</a:t>
              </a:r>
            </a:p>
          </p:txBody>
        </p:sp>
        <p:sp>
          <p:nvSpPr>
            <p:cNvPr id="94254" name="矩形 38"/>
            <p:cNvSpPr>
              <a:spLocks noChangeArrowheads="1"/>
            </p:cNvSpPr>
            <p:nvPr/>
          </p:nvSpPr>
          <p:spPr bwMode="auto">
            <a:xfrm>
              <a:off x="4778" y="230"/>
              <a:ext cx="1072" cy="258"/>
            </a:xfrm>
            <a:prstGeom prst="rect">
              <a:avLst/>
            </a:prstGeom>
            <a:noFill/>
            <a:ln w="9525">
              <a:noFill/>
              <a:miter lim="800000"/>
              <a:headEnd/>
              <a:tailEnd/>
            </a:ln>
          </p:spPr>
          <p:txBody>
            <a:bodyPr wrap="none" lIns="121917" tIns="60958" rIns="121917" bIns="60958">
              <a:spAutoFit/>
            </a:bodyPr>
            <a:lstStyle/>
            <a:p>
              <a:r>
                <a:rPr lang="zh-CN" altLang="en-US" sz="1900" b="1">
                  <a:solidFill>
                    <a:srgbClr val="FF0000"/>
                  </a:solidFill>
                  <a:latin typeface="Calibri" pitchFamily="34" charset="0"/>
                </a:rPr>
                <a:t>课程资源诊断</a:t>
              </a:r>
            </a:p>
          </p:txBody>
        </p:sp>
      </p:grpSp>
    </p:spTree>
  </p:cSld>
  <p:clrMapOvr>
    <a:masterClrMapping/>
  </p:clrMapOvr>
  <p:transition spd="slow">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51"/>
          <p:cNvSpPr>
            <a:spLocks noChangeArrowheads="1"/>
          </p:cNvSpPr>
          <p:nvPr/>
        </p:nvSpPr>
        <p:spPr bwMode="auto">
          <a:xfrm>
            <a:off x="9551988" y="369888"/>
            <a:ext cx="1701800" cy="409575"/>
          </a:xfrm>
          <a:prstGeom prst="rect">
            <a:avLst/>
          </a:prstGeom>
          <a:noFill/>
          <a:ln w="9525">
            <a:noFill/>
            <a:miter lim="800000"/>
            <a:headEnd/>
            <a:tailEnd/>
          </a:ln>
        </p:spPr>
        <p:txBody>
          <a:bodyPr wrap="none" lIns="121917" tIns="60958" rIns="121917" bIns="60958">
            <a:spAutoFit/>
          </a:bodyPr>
          <a:lstStyle/>
          <a:p>
            <a:r>
              <a:rPr lang="zh-CN" altLang="en-US" sz="1900" b="1">
                <a:solidFill>
                  <a:srgbClr val="FF0000"/>
                </a:solidFill>
                <a:latin typeface="Calibri" pitchFamily="34" charset="0"/>
              </a:rPr>
              <a:t>教学质量诊断</a:t>
            </a:r>
          </a:p>
        </p:txBody>
      </p:sp>
      <p:sp>
        <p:nvSpPr>
          <p:cNvPr id="96258" name="文本框 1"/>
          <p:cNvSpPr txBox="1">
            <a:spLocks noChangeArrowheads="1"/>
          </p:cNvSpPr>
          <p:nvPr/>
        </p:nvSpPr>
        <p:spPr bwMode="auto">
          <a:xfrm>
            <a:off x="1143000" y="1123950"/>
            <a:ext cx="4241800" cy="485775"/>
          </a:xfrm>
          <a:prstGeom prst="rect">
            <a:avLst/>
          </a:prstGeom>
          <a:noFill/>
          <a:ln w="9525">
            <a:noFill/>
            <a:miter lim="800000"/>
            <a:headEnd/>
            <a:tailEnd/>
          </a:ln>
        </p:spPr>
        <p:txBody>
          <a:bodyPr lIns="121917" tIns="60958" rIns="121917" bIns="60958">
            <a:spAutoFit/>
          </a:bodyPr>
          <a:lstStyle/>
          <a:p>
            <a:r>
              <a:rPr lang="zh-CN" altLang="en-US" sz="2400" b="1">
                <a:solidFill>
                  <a:srgbClr val="404040"/>
                </a:solidFill>
                <a:latin typeface="微软雅黑"/>
                <a:ea typeface="微软雅黑"/>
                <a:cs typeface="微软雅黑"/>
              </a:rPr>
              <a:t>数据分析</a:t>
            </a:r>
            <a:r>
              <a:rPr lang="en-US" altLang="zh-CN" sz="2400" b="1">
                <a:solidFill>
                  <a:srgbClr val="404040"/>
                </a:solidFill>
                <a:latin typeface="微软雅黑"/>
                <a:ea typeface="微软雅黑"/>
                <a:cs typeface="微软雅黑"/>
              </a:rPr>
              <a:t>---</a:t>
            </a:r>
            <a:r>
              <a:rPr lang="zh-CN" altLang="en-US" sz="2400" b="1">
                <a:solidFill>
                  <a:srgbClr val="404040"/>
                </a:solidFill>
                <a:latin typeface="微软雅黑"/>
                <a:ea typeface="微软雅黑"/>
                <a:cs typeface="微软雅黑"/>
              </a:rPr>
              <a:t>教学活动</a:t>
            </a:r>
          </a:p>
        </p:txBody>
      </p:sp>
      <p:pic>
        <p:nvPicPr>
          <p:cNvPr id="96259" name="Picture 25"/>
          <p:cNvPicPr>
            <a:picLocks noChangeAspect="1" noChangeArrowheads="1"/>
          </p:cNvPicPr>
          <p:nvPr/>
        </p:nvPicPr>
        <p:blipFill>
          <a:blip r:embed="rId3"/>
          <a:srcRect/>
          <a:stretch>
            <a:fillRect/>
          </a:stretch>
        </p:blipFill>
        <p:spPr bwMode="auto">
          <a:xfrm>
            <a:off x="334963" y="1797050"/>
            <a:ext cx="4800600" cy="4857750"/>
          </a:xfrm>
          <a:prstGeom prst="rect">
            <a:avLst/>
          </a:prstGeom>
          <a:noFill/>
          <a:ln w="9525">
            <a:noFill/>
            <a:miter lim="800000"/>
            <a:headEnd/>
            <a:tailEnd/>
          </a:ln>
        </p:spPr>
      </p:pic>
      <p:pic>
        <p:nvPicPr>
          <p:cNvPr id="96260" name="Picture 26"/>
          <p:cNvPicPr>
            <a:picLocks noChangeAspect="1" noChangeArrowheads="1"/>
          </p:cNvPicPr>
          <p:nvPr/>
        </p:nvPicPr>
        <p:blipFill>
          <a:blip r:embed="rId4"/>
          <a:srcRect/>
          <a:stretch>
            <a:fillRect/>
          </a:stretch>
        </p:blipFill>
        <p:spPr bwMode="auto">
          <a:xfrm>
            <a:off x="5614988" y="1892300"/>
            <a:ext cx="2881312" cy="2305050"/>
          </a:xfrm>
          <a:prstGeom prst="rect">
            <a:avLst/>
          </a:prstGeom>
          <a:noFill/>
          <a:ln w="9525">
            <a:noFill/>
            <a:miter lim="800000"/>
            <a:headEnd/>
            <a:tailEnd/>
          </a:ln>
        </p:spPr>
      </p:pic>
      <p:pic>
        <p:nvPicPr>
          <p:cNvPr id="96261" name="Picture 27"/>
          <p:cNvPicPr>
            <a:picLocks noChangeAspect="1" noChangeArrowheads="1"/>
          </p:cNvPicPr>
          <p:nvPr/>
        </p:nvPicPr>
        <p:blipFill>
          <a:blip r:embed="rId5"/>
          <a:srcRect/>
          <a:stretch>
            <a:fillRect/>
          </a:stretch>
        </p:blipFill>
        <p:spPr bwMode="auto">
          <a:xfrm>
            <a:off x="5614988" y="4292600"/>
            <a:ext cx="2881312" cy="2185988"/>
          </a:xfrm>
          <a:prstGeom prst="rect">
            <a:avLst/>
          </a:prstGeom>
          <a:noFill/>
          <a:ln w="9525">
            <a:noFill/>
            <a:miter lim="800000"/>
            <a:headEnd/>
            <a:tailEnd/>
          </a:ln>
        </p:spPr>
      </p:pic>
      <p:pic>
        <p:nvPicPr>
          <p:cNvPr id="96262" name="Picture 28"/>
          <p:cNvPicPr>
            <a:picLocks noChangeAspect="1" noChangeArrowheads="1"/>
          </p:cNvPicPr>
          <p:nvPr/>
        </p:nvPicPr>
        <p:blipFill>
          <a:blip r:embed="rId6"/>
          <a:srcRect/>
          <a:stretch>
            <a:fillRect/>
          </a:stretch>
        </p:blipFill>
        <p:spPr bwMode="auto">
          <a:xfrm>
            <a:off x="8783638" y="1797050"/>
            <a:ext cx="3263900" cy="4895850"/>
          </a:xfrm>
          <a:prstGeom prst="rect">
            <a:avLst/>
          </a:prstGeom>
          <a:noFill/>
          <a:ln w="9525">
            <a:noFill/>
            <a:miter lim="800000"/>
            <a:headEnd/>
            <a:tailEnd/>
          </a:ln>
        </p:spPr>
      </p:pic>
      <p:grpSp>
        <p:nvGrpSpPr>
          <p:cNvPr id="96263" name="Group 24"/>
          <p:cNvGrpSpPr>
            <a:grpSpLocks/>
          </p:cNvGrpSpPr>
          <p:nvPr/>
        </p:nvGrpSpPr>
        <p:grpSpPr bwMode="auto">
          <a:xfrm>
            <a:off x="1143000" y="333375"/>
            <a:ext cx="8143875" cy="506413"/>
            <a:chOff x="720" y="210"/>
            <a:chExt cx="5130" cy="319"/>
          </a:xfrm>
        </p:grpSpPr>
        <p:sp>
          <p:nvSpPr>
            <p:cNvPr id="96264" name="Title 1"/>
            <p:cNvSpPr txBox="1">
              <a:spLocks/>
            </p:cNvSpPr>
            <p:nvPr/>
          </p:nvSpPr>
          <p:spPr bwMode="auto">
            <a:xfrm>
              <a:off x="720" y="210"/>
              <a:ext cx="1192"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课程诊断</a:t>
              </a:r>
              <a:endParaRPr lang="en-GB" altLang="zh-CN" sz="2000" b="1">
                <a:solidFill>
                  <a:srgbClr val="404040"/>
                </a:solidFill>
                <a:latin typeface="微软雅黑"/>
                <a:ea typeface="微软雅黑"/>
                <a:cs typeface="Open Sans Light"/>
              </a:endParaRPr>
            </a:p>
          </p:txBody>
        </p:sp>
        <p:sp>
          <p:nvSpPr>
            <p:cNvPr id="96265" name="矩形 35"/>
            <p:cNvSpPr>
              <a:spLocks noChangeArrowheads="1"/>
            </p:cNvSpPr>
            <p:nvPr/>
          </p:nvSpPr>
          <p:spPr bwMode="auto">
            <a:xfrm>
              <a:off x="1946" y="224"/>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师资队伍诊断</a:t>
              </a:r>
            </a:p>
          </p:txBody>
        </p:sp>
        <p:sp>
          <p:nvSpPr>
            <p:cNvPr id="96266" name="矩形 36"/>
            <p:cNvSpPr>
              <a:spLocks noChangeArrowheads="1"/>
            </p:cNvSpPr>
            <p:nvPr/>
          </p:nvSpPr>
          <p:spPr bwMode="auto">
            <a:xfrm>
              <a:off x="3367" y="22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课程标准诊断</a:t>
              </a:r>
            </a:p>
          </p:txBody>
        </p:sp>
        <p:sp>
          <p:nvSpPr>
            <p:cNvPr id="96267" name="矩形 38"/>
            <p:cNvSpPr>
              <a:spLocks noChangeArrowheads="1"/>
            </p:cNvSpPr>
            <p:nvPr/>
          </p:nvSpPr>
          <p:spPr bwMode="auto">
            <a:xfrm>
              <a:off x="4778" y="23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课程资源诊断</a:t>
              </a:r>
            </a:p>
          </p:txBody>
        </p:sp>
      </p:grpSp>
    </p:spTree>
  </p:cSld>
  <p:clrMapOvr>
    <a:masterClrMapping/>
  </p:clrMapOvr>
  <p:transition spd="slow">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矩形 51"/>
          <p:cNvSpPr>
            <a:spLocks noChangeArrowheads="1"/>
          </p:cNvSpPr>
          <p:nvPr/>
        </p:nvSpPr>
        <p:spPr bwMode="auto">
          <a:xfrm>
            <a:off x="9551988" y="347663"/>
            <a:ext cx="1701800" cy="409575"/>
          </a:xfrm>
          <a:prstGeom prst="rect">
            <a:avLst/>
          </a:prstGeom>
          <a:noFill/>
          <a:ln w="9525">
            <a:noFill/>
            <a:miter lim="800000"/>
            <a:headEnd/>
            <a:tailEnd/>
          </a:ln>
        </p:spPr>
        <p:txBody>
          <a:bodyPr wrap="none" lIns="121917" tIns="60958" rIns="121917" bIns="60958">
            <a:spAutoFit/>
          </a:bodyPr>
          <a:lstStyle/>
          <a:p>
            <a:r>
              <a:rPr lang="zh-CN" altLang="en-US" sz="1900" b="1">
                <a:solidFill>
                  <a:srgbClr val="FF0000"/>
                </a:solidFill>
                <a:latin typeface="Calibri" pitchFamily="34" charset="0"/>
              </a:rPr>
              <a:t>教学质量诊断</a:t>
            </a:r>
          </a:p>
        </p:txBody>
      </p:sp>
      <p:sp>
        <p:nvSpPr>
          <p:cNvPr id="98306" name="文本框 31"/>
          <p:cNvSpPr txBox="1">
            <a:spLocks noChangeArrowheads="1"/>
          </p:cNvSpPr>
          <p:nvPr/>
        </p:nvSpPr>
        <p:spPr bwMode="auto">
          <a:xfrm>
            <a:off x="342900" y="1243013"/>
            <a:ext cx="4240213" cy="485775"/>
          </a:xfrm>
          <a:prstGeom prst="rect">
            <a:avLst/>
          </a:prstGeom>
          <a:noFill/>
          <a:ln w="9525">
            <a:noFill/>
            <a:miter lim="800000"/>
            <a:headEnd/>
            <a:tailEnd/>
          </a:ln>
        </p:spPr>
        <p:txBody>
          <a:bodyPr lIns="121917" tIns="60958" rIns="121917" bIns="60958">
            <a:spAutoFit/>
          </a:bodyPr>
          <a:lstStyle/>
          <a:p>
            <a:r>
              <a:rPr lang="zh-CN" altLang="en-US" sz="2400" b="1">
                <a:solidFill>
                  <a:srgbClr val="404040"/>
                </a:solidFill>
                <a:latin typeface="微软雅黑"/>
                <a:ea typeface="微软雅黑"/>
                <a:cs typeface="微软雅黑"/>
              </a:rPr>
              <a:t>数据分析</a:t>
            </a:r>
            <a:r>
              <a:rPr lang="en-US" altLang="zh-CN" sz="2400" b="1">
                <a:solidFill>
                  <a:srgbClr val="404040"/>
                </a:solidFill>
                <a:latin typeface="微软雅黑"/>
                <a:ea typeface="微软雅黑"/>
                <a:cs typeface="微软雅黑"/>
              </a:rPr>
              <a:t>---</a:t>
            </a:r>
            <a:r>
              <a:rPr lang="zh-CN" altLang="en-US" sz="2400" b="1">
                <a:solidFill>
                  <a:srgbClr val="404040"/>
                </a:solidFill>
                <a:latin typeface="微软雅黑"/>
                <a:ea typeface="微软雅黑"/>
                <a:cs typeface="微软雅黑"/>
              </a:rPr>
              <a:t>教学活动</a:t>
            </a:r>
          </a:p>
        </p:txBody>
      </p:sp>
      <p:pic>
        <p:nvPicPr>
          <p:cNvPr id="98307" name="Picture 25"/>
          <p:cNvPicPr>
            <a:picLocks noChangeAspect="1" noChangeArrowheads="1"/>
          </p:cNvPicPr>
          <p:nvPr/>
        </p:nvPicPr>
        <p:blipFill>
          <a:blip r:embed="rId3"/>
          <a:srcRect/>
          <a:stretch>
            <a:fillRect/>
          </a:stretch>
        </p:blipFill>
        <p:spPr bwMode="auto">
          <a:xfrm>
            <a:off x="3695700" y="1123950"/>
            <a:ext cx="2786063" cy="2495550"/>
          </a:xfrm>
          <a:prstGeom prst="rect">
            <a:avLst/>
          </a:prstGeom>
          <a:noFill/>
          <a:ln w="9525">
            <a:noFill/>
            <a:miter lim="800000"/>
            <a:headEnd/>
            <a:tailEnd/>
          </a:ln>
        </p:spPr>
      </p:pic>
      <p:pic>
        <p:nvPicPr>
          <p:cNvPr id="98308" name="Picture 26"/>
          <p:cNvPicPr>
            <a:picLocks noChangeAspect="1" noChangeArrowheads="1"/>
          </p:cNvPicPr>
          <p:nvPr/>
        </p:nvPicPr>
        <p:blipFill>
          <a:blip r:embed="rId4"/>
          <a:srcRect/>
          <a:stretch>
            <a:fillRect/>
          </a:stretch>
        </p:blipFill>
        <p:spPr bwMode="auto">
          <a:xfrm>
            <a:off x="144463" y="1892300"/>
            <a:ext cx="3455987" cy="4703763"/>
          </a:xfrm>
          <a:prstGeom prst="rect">
            <a:avLst/>
          </a:prstGeom>
          <a:noFill/>
          <a:ln w="9525">
            <a:noFill/>
            <a:miter lim="800000"/>
            <a:headEnd/>
            <a:tailEnd/>
          </a:ln>
        </p:spPr>
      </p:pic>
      <p:pic>
        <p:nvPicPr>
          <p:cNvPr id="98309" name="Picture 27"/>
          <p:cNvPicPr>
            <a:picLocks noChangeAspect="1" noChangeArrowheads="1"/>
          </p:cNvPicPr>
          <p:nvPr/>
        </p:nvPicPr>
        <p:blipFill>
          <a:blip r:embed="rId5"/>
          <a:srcRect/>
          <a:stretch>
            <a:fillRect/>
          </a:stretch>
        </p:blipFill>
        <p:spPr bwMode="auto">
          <a:xfrm>
            <a:off x="3695700" y="3811588"/>
            <a:ext cx="2782888" cy="2786062"/>
          </a:xfrm>
          <a:prstGeom prst="rect">
            <a:avLst/>
          </a:prstGeom>
          <a:noFill/>
          <a:ln w="9525">
            <a:noFill/>
            <a:miter lim="800000"/>
            <a:headEnd/>
            <a:tailEnd/>
          </a:ln>
        </p:spPr>
      </p:pic>
      <p:pic>
        <p:nvPicPr>
          <p:cNvPr id="98310" name="Picture 28"/>
          <p:cNvPicPr>
            <a:picLocks noChangeAspect="1" noChangeArrowheads="1"/>
          </p:cNvPicPr>
          <p:nvPr/>
        </p:nvPicPr>
        <p:blipFill>
          <a:blip r:embed="rId6"/>
          <a:srcRect/>
          <a:stretch>
            <a:fillRect/>
          </a:stretch>
        </p:blipFill>
        <p:spPr bwMode="auto">
          <a:xfrm>
            <a:off x="6478588" y="1123950"/>
            <a:ext cx="3457575" cy="5473700"/>
          </a:xfrm>
          <a:prstGeom prst="rect">
            <a:avLst/>
          </a:prstGeom>
          <a:noFill/>
          <a:ln w="9525">
            <a:noFill/>
            <a:miter lim="800000"/>
            <a:headEnd/>
            <a:tailEnd/>
          </a:ln>
        </p:spPr>
      </p:pic>
      <p:pic>
        <p:nvPicPr>
          <p:cNvPr id="98311" name="Picture 29"/>
          <p:cNvPicPr>
            <a:picLocks noChangeAspect="1" noChangeArrowheads="1"/>
          </p:cNvPicPr>
          <p:nvPr/>
        </p:nvPicPr>
        <p:blipFill>
          <a:blip r:embed="rId7"/>
          <a:srcRect/>
          <a:stretch>
            <a:fillRect/>
          </a:stretch>
        </p:blipFill>
        <p:spPr bwMode="auto">
          <a:xfrm>
            <a:off x="9551988" y="1123950"/>
            <a:ext cx="2640012" cy="5473700"/>
          </a:xfrm>
          <a:prstGeom prst="rect">
            <a:avLst/>
          </a:prstGeom>
          <a:noFill/>
          <a:ln w="9525">
            <a:noFill/>
            <a:miter lim="800000"/>
            <a:headEnd/>
            <a:tailEnd/>
          </a:ln>
        </p:spPr>
      </p:pic>
      <p:grpSp>
        <p:nvGrpSpPr>
          <p:cNvPr id="98312" name="Group 30"/>
          <p:cNvGrpSpPr>
            <a:grpSpLocks/>
          </p:cNvGrpSpPr>
          <p:nvPr/>
        </p:nvGrpSpPr>
        <p:grpSpPr bwMode="auto">
          <a:xfrm>
            <a:off x="1143000" y="333375"/>
            <a:ext cx="8143875" cy="506413"/>
            <a:chOff x="720" y="210"/>
            <a:chExt cx="5130" cy="319"/>
          </a:xfrm>
        </p:grpSpPr>
        <p:sp>
          <p:nvSpPr>
            <p:cNvPr id="98313" name="Title 1"/>
            <p:cNvSpPr txBox="1">
              <a:spLocks/>
            </p:cNvSpPr>
            <p:nvPr/>
          </p:nvSpPr>
          <p:spPr bwMode="auto">
            <a:xfrm>
              <a:off x="720" y="210"/>
              <a:ext cx="1192"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课程诊断</a:t>
              </a:r>
              <a:endParaRPr lang="en-GB" altLang="zh-CN" sz="2000" b="1">
                <a:solidFill>
                  <a:srgbClr val="404040"/>
                </a:solidFill>
                <a:latin typeface="微软雅黑"/>
                <a:ea typeface="微软雅黑"/>
                <a:cs typeface="Open Sans Light"/>
              </a:endParaRPr>
            </a:p>
          </p:txBody>
        </p:sp>
        <p:sp>
          <p:nvSpPr>
            <p:cNvPr id="98314" name="矩形 35"/>
            <p:cNvSpPr>
              <a:spLocks noChangeArrowheads="1"/>
            </p:cNvSpPr>
            <p:nvPr/>
          </p:nvSpPr>
          <p:spPr bwMode="auto">
            <a:xfrm>
              <a:off x="1946" y="224"/>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师资队伍诊断</a:t>
              </a:r>
            </a:p>
          </p:txBody>
        </p:sp>
        <p:sp>
          <p:nvSpPr>
            <p:cNvPr id="98315" name="矩形 36"/>
            <p:cNvSpPr>
              <a:spLocks noChangeArrowheads="1"/>
            </p:cNvSpPr>
            <p:nvPr/>
          </p:nvSpPr>
          <p:spPr bwMode="auto">
            <a:xfrm>
              <a:off x="3367" y="22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课程标准诊断</a:t>
              </a:r>
            </a:p>
          </p:txBody>
        </p:sp>
        <p:sp>
          <p:nvSpPr>
            <p:cNvPr id="98316" name="矩形 38"/>
            <p:cNvSpPr>
              <a:spLocks noChangeArrowheads="1"/>
            </p:cNvSpPr>
            <p:nvPr/>
          </p:nvSpPr>
          <p:spPr bwMode="auto">
            <a:xfrm>
              <a:off x="4778" y="23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课程资源诊断</a:t>
              </a:r>
            </a:p>
          </p:txBody>
        </p:sp>
      </p:grpSp>
    </p:spTree>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684338"/>
            <a:ext cx="12192000" cy="3816350"/>
          </a:xfrm>
          <a:prstGeom prst="rect">
            <a:avLst/>
          </a:prstGeom>
          <a:solidFill>
            <a:srgbClr val="539CD3"/>
          </a:solidFill>
          <a:ln>
            <a:solidFill>
              <a:srgbClr val="539C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5" name="组合 4"/>
          <p:cNvGrpSpPr>
            <a:grpSpLocks/>
          </p:cNvGrpSpPr>
          <p:nvPr/>
        </p:nvGrpSpPr>
        <p:grpSpPr bwMode="auto">
          <a:xfrm>
            <a:off x="5102225" y="-201613"/>
            <a:ext cx="2070100" cy="2070101"/>
            <a:chOff x="2353153" y="1332123"/>
            <a:chExt cx="1410410" cy="1410410"/>
          </a:xfrm>
        </p:grpSpPr>
        <p:pic>
          <p:nvPicPr>
            <p:cNvPr id="6" name="Picture 4" descr="C:\Users\Administrator\Desktop\微立体创业计划\004.png"/>
            <p:cNvPicPr>
              <a:picLocks noChangeAspect="1" noChangeArrowheads="1"/>
            </p:cNvPicPr>
            <p:nvPr/>
          </p:nvPicPr>
          <p:blipFill>
            <a:blip r:embed="rId3"/>
            <a:srcRect/>
            <a:stretch>
              <a:fillRect/>
            </a:stretch>
          </p:blipFill>
          <p:spPr bwMode="auto">
            <a:xfrm>
              <a:off x="2353153" y="1332123"/>
              <a:ext cx="1410410" cy="1410410"/>
            </a:xfrm>
            <a:prstGeom prst="rect">
              <a:avLst/>
            </a:prstGeom>
            <a:noFill/>
            <a:effectLst>
              <a:outerShdw blurRad="127000" dist="63500" dir="3000000" sx="104000" sy="104000" algn="tl" rotWithShape="0">
                <a:prstClr val="black">
                  <a:alpha val="34000"/>
                </a:prstClr>
              </a:outerShdw>
            </a:effectLst>
            <a:extLst>
              <a:ext uri="{909E8E84-426E-40DD-AFC4-6F175D3DCCD1}"/>
            </a:extLst>
          </p:spPr>
        </p:pic>
        <p:sp>
          <p:nvSpPr>
            <p:cNvPr id="7" name="圆角矩形 6"/>
            <p:cNvSpPr/>
            <p:nvPr/>
          </p:nvSpPr>
          <p:spPr>
            <a:xfrm rot="18929868">
              <a:off x="2753346" y="1749622"/>
              <a:ext cx="615432" cy="614350"/>
            </a:xfrm>
            <a:prstGeom prst="roundRect">
              <a:avLst/>
            </a:prstGeom>
            <a:solidFill>
              <a:srgbClr val="0444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7126" name="文本框 7"/>
            <p:cNvSpPr txBox="1">
              <a:spLocks noChangeArrowheads="1"/>
            </p:cNvSpPr>
            <p:nvPr/>
          </p:nvSpPr>
          <p:spPr bwMode="auto">
            <a:xfrm>
              <a:off x="2715764" y="1865764"/>
              <a:ext cx="685188" cy="398528"/>
            </a:xfrm>
            <a:prstGeom prst="rect">
              <a:avLst/>
            </a:prstGeom>
            <a:noFill/>
            <a:ln w="9525">
              <a:noFill/>
              <a:miter lim="800000"/>
              <a:headEnd/>
              <a:tailEnd/>
            </a:ln>
          </p:spPr>
          <p:txBody>
            <a:bodyPr wrap="none">
              <a:spAutoFit/>
            </a:bodyPr>
            <a:lstStyle/>
            <a:p>
              <a:r>
                <a:rPr lang="zh-CN" altLang="en-US" sz="3200" b="1">
                  <a:solidFill>
                    <a:schemeClr val="bg1"/>
                  </a:solidFill>
                  <a:latin typeface="微软雅黑"/>
                  <a:ea typeface="微软雅黑"/>
                  <a:cs typeface="微软雅黑"/>
                </a:rPr>
                <a:t>目录</a:t>
              </a:r>
            </a:p>
          </p:txBody>
        </p:sp>
      </p:grpSp>
      <p:sp>
        <p:nvSpPr>
          <p:cNvPr id="15" name="TextBox 6"/>
          <p:cNvSpPr txBox="1">
            <a:spLocks noChangeArrowheads="1"/>
          </p:cNvSpPr>
          <p:nvPr/>
        </p:nvSpPr>
        <p:spPr bwMode="auto">
          <a:xfrm>
            <a:off x="1490663" y="4065588"/>
            <a:ext cx="2389187" cy="538162"/>
          </a:xfrm>
          <a:prstGeom prst="rect">
            <a:avLst/>
          </a:prstGeom>
          <a:noFill/>
          <a:ln w="9525">
            <a:noFill/>
            <a:miter lim="800000"/>
            <a:headEnd/>
            <a:tailEnd/>
          </a:ln>
        </p:spPr>
        <p:txBody>
          <a:bodyPr lIns="121917" tIns="60958" rIns="121917" bIns="60958">
            <a:spAutoFit/>
          </a:bodyPr>
          <a:lstStyle/>
          <a:p>
            <a:pPr marL="0" lvl="1" algn="ctr"/>
            <a:r>
              <a:rPr lang="zh-CN" altLang="en-US" sz="2700" b="1">
                <a:solidFill>
                  <a:schemeClr val="bg1"/>
                </a:solidFill>
                <a:latin typeface="微软雅黑"/>
                <a:ea typeface="微软雅黑"/>
                <a:cs typeface="微软雅黑"/>
              </a:rPr>
              <a:t>课程建设规划</a:t>
            </a:r>
          </a:p>
        </p:txBody>
      </p:sp>
      <p:sp>
        <p:nvSpPr>
          <p:cNvPr id="16" name="TextBox 6"/>
          <p:cNvSpPr txBox="1">
            <a:spLocks noChangeArrowheads="1"/>
          </p:cNvSpPr>
          <p:nvPr/>
        </p:nvSpPr>
        <p:spPr bwMode="auto">
          <a:xfrm>
            <a:off x="3821113" y="4060825"/>
            <a:ext cx="2644775" cy="538163"/>
          </a:xfrm>
          <a:prstGeom prst="rect">
            <a:avLst/>
          </a:prstGeom>
          <a:noFill/>
          <a:ln w="9525">
            <a:noFill/>
            <a:miter lim="800000"/>
            <a:headEnd/>
            <a:tailEnd/>
          </a:ln>
        </p:spPr>
        <p:txBody>
          <a:bodyPr lIns="121917" tIns="60958" rIns="121917" bIns="60958">
            <a:spAutoFit/>
          </a:bodyPr>
          <a:lstStyle/>
          <a:p>
            <a:pPr marL="0" lvl="1" algn="ctr"/>
            <a:r>
              <a:rPr lang="zh-CN" altLang="en-US" sz="2700" b="1">
                <a:solidFill>
                  <a:schemeClr val="bg1"/>
                </a:solidFill>
                <a:latin typeface="微软雅黑"/>
                <a:ea typeface="微软雅黑"/>
                <a:cs typeface="微软雅黑"/>
              </a:rPr>
              <a:t>课程实施</a:t>
            </a:r>
          </a:p>
        </p:txBody>
      </p:sp>
      <p:sp>
        <p:nvSpPr>
          <p:cNvPr id="17" name="TextBox 6"/>
          <p:cNvSpPr txBox="1">
            <a:spLocks noChangeArrowheads="1"/>
          </p:cNvSpPr>
          <p:nvPr/>
        </p:nvSpPr>
        <p:spPr bwMode="auto">
          <a:xfrm>
            <a:off x="6275388" y="4062413"/>
            <a:ext cx="2387600" cy="539750"/>
          </a:xfrm>
          <a:prstGeom prst="rect">
            <a:avLst/>
          </a:prstGeom>
          <a:noFill/>
          <a:ln w="9525">
            <a:noFill/>
            <a:miter lim="800000"/>
            <a:headEnd/>
            <a:tailEnd/>
          </a:ln>
        </p:spPr>
        <p:txBody>
          <a:bodyPr lIns="121917" tIns="60958" rIns="121917" bIns="60958">
            <a:spAutoFit/>
          </a:bodyPr>
          <a:lstStyle/>
          <a:p>
            <a:pPr marL="0" lvl="1" algn="ctr"/>
            <a:r>
              <a:rPr lang="zh-CN" altLang="en-US" sz="2700" b="1">
                <a:solidFill>
                  <a:schemeClr val="bg1"/>
                </a:solidFill>
                <a:latin typeface="微软雅黑"/>
                <a:ea typeface="微软雅黑"/>
                <a:cs typeface="微软雅黑"/>
              </a:rPr>
              <a:t>课程诊断</a:t>
            </a:r>
          </a:p>
        </p:txBody>
      </p:sp>
      <p:sp>
        <p:nvSpPr>
          <p:cNvPr id="18" name="TextBox 47"/>
          <p:cNvSpPr txBox="1">
            <a:spLocks noChangeArrowheads="1"/>
          </p:cNvSpPr>
          <p:nvPr/>
        </p:nvSpPr>
        <p:spPr bwMode="auto">
          <a:xfrm>
            <a:off x="8432800" y="4049713"/>
            <a:ext cx="2770188" cy="539750"/>
          </a:xfrm>
          <a:prstGeom prst="rect">
            <a:avLst/>
          </a:prstGeom>
          <a:noFill/>
          <a:ln w="9525">
            <a:noFill/>
            <a:miter lim="800000"/>
            <a:headEnd/>
            <a:tailEnd/>
          </a:ln>
        </p:spPr>
        <p:txBody>
          <a:bodyPr lIns="121917" tIns="60958" rIns="121917" bIns="60958">
            <a:spAutoFit/>
          </a:bodyPr>
          <a:lstStyle/>
          <a:p>
            <a:pPr algn="ctr"/>
            <a:r>
              <a:rPr lang="zh-CN" altLang="en-US" sz="2700" b="1">
                <a:solidFill>
                  <a:schemeClr val="bg1"/>
                </a:solidFill>
                <a:latin typeface="微软雅黑"/>
                <a:ea typeface="微软雅黑"/>
                <a:cs typeface="微软雅黑"/>
              </a:rPr>
              <a:t>持续改进与计划</a:t>
            </a:r>
          </a:p>
        </p:txBody>
      </p:sp>
      <p:grpSp>
        <p:nvGrpSpPr>
          <p:cNvPr id="23" name="组合 22"/>
          <p:cNvGrpSpPr>
            <a:grpSpLocks/>
          </p:cNvGrpSpPr>
          <p:nvPr/>
        </p:nvGrpSpPr>
        <p:grpSpPr bwMode="auto">
          <a:xfrm>
            <a:off x="2054225" y="2501900"/>
            <a:ext cx="1397000" cy="1397000"/>
            <a:chOff x="1008115" y="2542722"/>
            <a:chExt cx="1360493" cy="1360493"/>
          </a:xfrm>
        </p:grpSpPr>
        <p:grpSp>
          <p:nvGrpSpPr>
            <p:cNvPr id="24" name="组合 23"/>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27" name="菱形 26"/>
              <p:cNvSpPr/>
              <p:nvPr/>
            </p:nvSpPr>
            <p:spPr>
              <a:xfrm>
                <a:off x="392113" y="760413"/>
                <a:ext cx="3825874" cy="3825874"/>
              </a:xfrm>
              <a:prstGeom prst="diamond">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47123" name="TextBox 54"/>
            <p:cNvSpPr txBox="1">
              <a:spLocks noChangeArrowheads="1"/>
            </p:cNvSpPr>
            <p:nvPr/>
          </p:nvSpPr>
          <p:spPr bwMode="auto">
            <a:xfrm>
              <a:off x="1382524" y="2728992"/>
              <a:ext cx="587366" cy="884009"/>
            </a:xfrm>
            <a:prstGeom prst="rect">
              <a:avLst/>
            </a:prstGeom>
            <a:noFill/>
            <a:ln w="9525">
              <a:noFill/>
              <a:miter lim="800000"/>
              <a:headEnd/>
              <a:tailEnd/>
            </a:ln>
          </p:spPr>
          <p:txBody>
            <a:bodyPr wrap="none">
              <a:spAutoFit/>
            </a:bodyPr>
            <a:lstStyle/>
            <a:p>
              <a:pPr algn="ctr"/>
              <a:r>
                <a:rPr lang="en-US" altLang="zh-CN" sz="5300" b="1">
                  <a:solidFill>
                    <a:srgbClr val="BF1347"/>
                  </a:solidFill>
                  <a:latin typeface="微软雅黑"/>
                  <a:ea typeface="造字工房劲黑（非商用）常规体"/>
                  <a:cs typeface="造字工房劲黑（非商用）常规体"/>
                </a:rPr>
                <a:t>1</a:t>
              </a:r>
              <a:endParaRPr lang="zh-CN" altLang="en-US" sz="5300" b="1">
                <a:solidFill>
                  <a:srgbClr val="BF1347"/>
                </a:solidFill>
                <a:latin typeface="微软雅黑"/>
                <a:ea typeface="造字工房劲黑（非商用）常规体"/>
                <a:cs typeface="造字工房劲黑（非商用）常规体"/>
              </a:endParaRPr>
            </a:p>
          </p:txBody>
        </p:sp>
      </p:grpSp>
      <p:grpSp>
        <p:nvGrpSpPr>
          <p:cNvPr id="28" name="组合 27"/>
          <p:cNvGrpSpPr>
            <a:grpSpLocks/>
          </p:cNvGrpSpPr>
          <p:nvPr/>
        </p:nvGrpSpPr>
        <p:grpSpPr bwMode="auto">
          <a:xfrm>
            <a:off x="6732588" y="2500313"/>
            <a:ext cx="1397000" cy="1397000"/>
            <a:chOff x="4770261" y="2542722"/>
            <a:chExt cx="1360493" cy="1360493"/>
          </a:xfrm>
        </p:grpSpPr>
        <p:grpSp>
          <p:nvGrpSpPr>
            <p:cNvPr id="29" name="组合 28"/>
            <p:cNvGrpSpPr/>
            <p:nvPr/>
          </p:nvGrpSpPr>
          <p:grpSpPr>
            <a:xfrm>
              <a:off x="4770261" y="2542722"/>
              <a:ext cx="1360493" cy="1360493"/>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32" name="菱形 31"/>
              <p:cNvSpPr/>
              <p:nvPr/>
            </p:nvSpPr>
            <p:spPr>
              <a:xfrm>
                <a:off x="392113" y="760413"/>
                <a:ext cx="3825874" cy="3825874"/>
              </a:xfrm>
              <a:prstGeom prst="diamond">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47121" name="TextBox 59"/>
            <p:cNvSpPr txBox="1">
              <a:spLocks noChangeArrowheads="1"/>
            </p:cNvSpPr>
            <p:nvPr/>
          </p:nvSpPr>
          <p:spPr bwMode="auto">
            <a:xfrm>
              <a:off x="5155730" y="2780033"/>
              <a:ext cx="587366" cy="884009"/>
            </a:xfrm>
            <a:prstGeom prst="rect">
              <a:avLst/>
            </a:prstGeom>
            <a:noFill/>
            <a:ln w="9525">
              <a:noFill/>
              <a:miter lim="800000"/>
              <a:headEnd/>
              <a:tailEnd/>
            </a:ln>
          </p:spPr>
          <p:txBody>
            <a:bodyPr wrap="none">
              <a:spAutoFit/>
            </a:bodyPr>
            <a:lstStyle/>
            <a:p>
              <a:pPr algn="ctr"/>
              <a:r>
                <a:rPr lang="en-US" altLang="zh-CN" sz="5300" b="1">
                  <a:solidFill>
                    <a:srgbClr val="BF1347"/>
                  </a:solidFill>
                  <a:latin typeface="微软雅黑"/>
                  <a:ea typeface="造字工房劲黑（非商用）常规体"/>
                  <a:cs typeface="造字工房劲黑（非商用）常规体"/>
                </a:rPr>
                <a:t>3</a:t>
              </a:r>
              <a:endParaRPr lang="zh-CN" altLang="en-US" sz="5300" b="1">
                <a:solidFill>
                  <a:srgbClr val="BF1347"/>
                </a:solidFill>
                <a:latin typeface="微软雅黑"/>
                <a:ea typeface="造字工房劲黑（非商用）常规体"/>
                <a:cs typeface="造字工房劲黑（非商用）常规体"/>
              </a:endParaRPr>
            </a:p>
          </p:txBody>
        </p:sp>
      </p:grpSp>
      <p:grpSp>
        <p:nvGrpSpPr>
          <p:cNvPr id="33" name="组合 32"/>
          <p:cNvGrpSpPr>
            <a:grpSpLocks/>
          </p:cNvGrpSpPr>
          <p:nvPr/>
        </p:nvGrpSpPr>
        <p:grpSpPr bwMode="auto">
          <a:xfrm>
            <a:off x="4405313" y="2501900"/>
            <a:ext cx="1397000" cy="1397000"/>
            <a:chOff x="2889188" y="1494971"/>
            <a:chExt cx="1360493" cy="1360493"/>
          </a:xfrm>
        </p:grpSpPr>
        <p:grpSp>
          <p:nvGrpSpPr>
            <p:cNvPr id="34" name="组合 33"/>
            <p:cNvGrpSpPr/>
            <p:nvPr/>
          </p:nvGrpSpPr>
          <p:grpSpPr>
            <a:xfrm>
              <a:off x="2889188" y="1494971"/>
              <a:ext cx="1360493" cy="1360493"/>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37" name="菱形 36"/>
              <p:cNvSpPr/>
              <p:nvPr/>
            </p:nvSpPr>
            <p:spPr>
              <a:xfrm>
                <a:off x="392113" y="760413"/>
                <a:ext cx="3825874" cy="3825874"/>
              </a:xfrm>
              <a:prstGeom prst="diamond">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47119" name="TextBox 64"/>
            <p:cNvSpPr txBox="1">
              <a:spLocks noChangeArrowheads="1"/>
            </p:cNvSpPr>
            <p:nvPr/>
          </p:nvSpPr>
          <p:spPr bwMode="auto">
            <a:xfrm>
              <a:off x="3274504" y="1657250"/>
              <a:ext cx="587366" cy="884009"/>
            </a:xfrm>
            <a:prstGeom prst="rect">
              <a:avLst/>
            </a:prstGeom>
            <a:noFill/>
            <a:ln w="9525">
              <a:noFill/>
              <a:miter lim="800000"/>
              <a:headEnd/>
              <a:tailEnd/>
            </a:ln>
          </p:spPr>
          <p:txBody>
            <a:bodyPr wrap="none">
              <a:spAutoFit/>
            </a:bodyPr>
            <a:lstStyle/>
            <a:p>
              <a:pPr algn="r"/>
              <a:r>
                <a:rPr lang="en-US" altLang="zh-CN" sz="5300" b="1">
                  <a:solidFill>
                    <a:srgbClr val="BF1347"/>
                  </a:solidFill>
                  <a:latin typeface="微软雅黑"/>
                  <a:ea typeface="造字工房劲黑（非商用）常规体"/>
                  <a:cs typeface="造字工房劲黑（非商用）常规体"/>
                </a:rPr>
                <a:t>2</a:t>
              </a:r>
              <a:endParaRPr lang="zh-CN" altLang="en-US" sz="5300" b="1">
                <a:solidFill>
                  <a:srgbClr val="BF1347"/>
                </a:solidFill>
                <a:latin typeface="微软雅黑"/>
                <a:ea typeface="造字工房劲黑（非商用）常规体"/>
                <a:cs typeface="造字工房劲黑（非商用）常规体"/>
              </a:endParaRPr>
            </a:p>
          </p:txBody>
        </p:sp>
      </p:grpSp>
      <p:grpSp>
        <p:nvGrpSpPr>
          <p:cNvPr id="38" name="组合 37"/>
          <p:cNvGrpSpPr>
            <a:grpSpLocks/>
          </p:cNvGrpSpPr>
          <p:nvPr/>
        </p:nvGrpSpPr>
        <p:grpSpPr bwMode="auto">
          <a:xfrm>
            <a:off x="9051925" y="2500313"/>
            <a:ext cx="1397000" cy="1397000"/>
            <a:chOff x="6651335" y="1494971"/>
            <a:chExt cx="1360493" cy="1360493"/>
          </a:xfrm>
        </p:grpSpPr>
        <p:grpSp>
          <p:nvGrpSpPr>
            <p:cNvPr id="39" name="组合 38"/>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42" name="菱形 41"/>
              <p:cNvSpPr/>
              <p:nvPr/>
            </p:nvSpPr>
            <p:spPr>
              <a:xfrm>
                <a:off x="392113" y="760413"/>
                <a:ext cx="3825874" cy="3825874"/>
              </a:xfrm>
              <a:prstGeom prst="diamond">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47117" name="TextBox 69"/>
            <p:cNvSpPr txBox="1">
              <a:spLocks noChangeArrowheads="1"/>
            </p:cNvSpPr>
            <p:nvPr/>
          </p:nvSpPr>
          <p:spPr bwMode="auto">
            <a:xfrm>
              <a:off x="7011960" y="1693968"/>
              <a:ext cx="587366" cy="884009"/>
            </a:xfrm>
            <a:prstGeom prst="rect">
              <a:avLst/>
            </a:prstGeom>
            <a:noFill/>
            <a:ln w="9525">
              <a:noFill/>
              <a:miter lim="800000"/>
              <a:headEnd/>
              <a:tailEnd/>
            </a:ln>
          </p:spPr>
          <p:txBody>
            <a:bodyPr wrap="none">
              <a:spAutoFit/>
            </a:bodyPr>
            <a:lstStyle/>
            <a:p>
              <a:pPr algn="ctr"/>
              <a:r>
                <a:rPr lang="en-US" altLang="zh-CN" sz="5300" b="1">
                  <a:solidFill>
                    <a:srgbClr val="BF1347"/>
                  </a:solidFill>
                  <a:latin typeface="微软雅黑"/>
                  <a:ea typeface="造字工房劲黑（非商用）常规体"/>
                  <a:cs typeface="造字工房劲黑（非商用）常规体"/>
                </a:rPr>
                <a:t>4</a:t>
              </a:r>
              <a:endParaRPr lang="zh-CN" altLang="en-US" sz="5300" b="1">
                <a:solidFill>
                  <a:srgbClr val="BF1347"/>
                </a:solidFill>
                <a:latin typeface="微软雅黑"/>
                <a:ea typeface="造字工房劲黑（非商用）常规体"/>
                <a:cs typeface="造字工房劲黑（非商用）常规体"/>
              </a:endParaRPr>
            </a:p>
          </p:txBody>
        </p:sp>
      </p:grpSp>
      <p:sp>
        <p:nvSpPr>
          <p:cNvPr id="45" name="文本框 44"/>
          <p:cNvSpPr txBox="1">
            <a:spLocks noChangeArrowheads="1"/>
          </p:cNvSpPr>
          <p:nvPr/>
        </p:nvSpPr>
        <p:spPr bwMode="auto">
          <a:xfrm>
            <a:off x="9378950" y="-990600"/>
            <a:ext cx="877888" cy="369887"/>
          </a:xfrm>
          <a:prstGeom prst="rect">
            <a:avLst/>
          </a:prstGeom>
          <a:noFill/>
          <a:ln w="9525">
            <a:noFill/>
            <a:miter lim="800000"/>
            <a:headEnd/>
            <a:tailEnd/>
          </a:ln>
        </p:spPr>
        <p:txBody>
          <a:bodyPr wrap="none">
            <a:spAutoFit/>
          </a:bodyPr>
          <a:lstStyle/>
          <a:p>
            <a:r>
              <a:rPr lang="zh-CN" altLang="en-US">
                <a:latin typeface="Calibri" pitchFamily="34" charset="0"/>
              </a:rPr>
              <a:t>延迟符</a:t>
            </a: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35" presetClass="path" presetSubtype="0" accel="50000" decel="50000" fill="hold" nodeType="withEffect">
                                  <p:stCondLst>
                                    <p:cond delay="0"/>
                                  </p:stCondLst>
                                  <p:childTnLst>
                                    <p:animMotion origin="layout" path="M -0.34519 0.00069 L 4.58333E-6 2.22222E-6 " pathEditMode="relative" rAng="0" ptsTypes="AA">
                                      <p:cBhvr>
                                        <p:cTn id="14" dur="500" fill="hold"/>
                                        <p:tgtEl>
                                          <p:spTgt spid="5"/>
                                        </p:tgtEl>
                                        <p:attrNameLst>
                                          <p:attrName>ppt_x</p:attrName>
                                          <p:attrName>ppt_y</p:attrName>
                                        </p:attrNameLst>
                                      </p:cBhvr>
                                      <p:rCtr x="17253" y="-46"/>
                                    </p:animMotion>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nodeType="withEffect">
                                  <p:stCondLst>
                                    <p:cond delay="300"/>
                                  </p:stCondLst>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fltVal val="0"/>
                                          </p:val>
                                        </p:tav>
                                        <p:tav tm="100000">
                                          <p:val>
                                            <p:strVal val="#ppt_w"/>
                                          </p:val>
                                        </p:tav>
                                      </p:tavLst>
                                    </p:anim>
                                    <p:anim calcmode="lin" valueType="num">
                                      <p:cBhvr>
                                        <p:cTn id="24" dur="500" fill="hold"/>
                                        <p:tgtEl>
                                          <p:spTgt spid="33"/>
                                        </p:tgtEl>
                                        <p:attrNameLst>
                                          <p:attrName>ppt_h</p:attrName>
                                        </p:attrNameLst>
                                      </p:cBhvr>
                                      <p:tavLst>
                                        <p:tav tm="0">
                                          <p:val>
                                            <p:fltVal val="0"/>
                                          </p:val>
                                        </p:tav>
                                        <p:tav tm="100000">
                                          <p:val>
                                            <p:strVal val="#ppt_h"/>
                                          </p:val>
                                        </p:tav>
                                      </p:tavLst>
                                    </p:anim>
                                    <p:animEffect transition="in" filter="fade">
                                      <p:cBhvr>
                                        <p:cTn id="25" dur="500"/>
                                        <p:tgtEl>
                                          <p:spTgt spid="33"/>
                                        </p:tgtEl>
                                      </p:cBhvr>
                                    </p:animEffect>
                                  </p:childTnLst>
                                </p:cTn>
                              </p:par>
                              <p:par>
                                <p:cTn id="26" presetID="53" presetClass="entr" presetSubtype="16" fill="hold" nodeType="withEffect">
                                  <p:stCondLst>
                                    <p:cond delay="90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par>
                                <p:cTn id="31" presetID="53" presetClass="entr" presetSubtype="16" fill="hold" nodeType="withEffect">
                                  <p:stCondLst>
                                    <p:cond delay="1400"/>
                                  </p:stCondLst>
                                  <p:childTnLst>
                                    <p:set>
                                      <p:cBhvr>
                                        <p:cTn id="32" dur="1" fill="hold">
                                          <p:stCondLst>
                                            <p:cond delay="0"/>
                                          </p:stCondLst>
                                        </p:cTn>
                                        <p:tgtEl>
                                          <p:spTgt spid="38"/>
                                        </p:tgtEl>
                                        <p:attrNameLst>
                                          <p:attrName>style.visibility</p:attrName>
                                        </p:attrNameLst>
                                      </p:cBhvr>
                                      <p:to>
                                        <p:strVal val="visible"/>
                                      </p:to>
                                    </p:set>
                                    <p:anim calcmode="lin" valueType="num">
                                      <p:cBhvr>
                                        <p:cTn id="33" dur="500" fill="hold"/>
                                        <p:tgtEl>
                                          <p:spTgt spid="38"/>
                                        </p:tgtEl>
                                        <p:attrNameLst>
                                          <p:attrName>ppt_w</p:attrName>
                                        </p:attrNameLst>
                                      </p:cBhvr>
                                      <p:tavLst>
                                        <p:tav tm="0">
                                          <p:val>
                                            <p:fltVal val="0"/>
                                          </p:val>
                                        </p:tav>
                                        <p:tav tm="100000">
                                          <p:val>
                                            <p:strVal val="#ppt_w"/>
                                          </p:val>
                                        </p:tav>
                                      </p:tavLst>
                                    </p:anim>
                                    <p:anim calcmode="lin" valueType="num">
                                      <p:cBhvr>
                                        <p:cTn id="34" dur="500" fill="hold"/>
                                        <p:tgtEl>
                                          <p:spTgt spid="38"/>
                                        </p:tgtEl>
                                        <p:attrNameLst>
                                          <p:attrName>ppt_h</p:attrName>
                                        </p:attrNameLst>
                                      </p:cBhvr>
                                      <p:tavLst>
                                        <p:tav tm="0">
                                          <p:val>
                                            <p:fltVal val="0"/>
                                          </p:val>
                                        </p:tav>
                                        <p:tav tm="100000">
                                          <p:val>
                                            <p:strVal val="#ppt_h"/>
                                          </p:val>
                                        </p:tav>
                                      </p:tavLst>
                                    </p:anim>
                                    <p:animEffect transition="in" filter="fade">
                                      <p:cBhvr>
                                        <p:cTn id="35" dur="500"/>
                                        <p:tgtEl>
                                          <p:spTgt spid="38"/>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80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140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190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wipe(down)">
                                      <p:cBhvr>
                                        <p:cTn id="60"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16" grpId="0"/>
      <p:bldP spid="17" grpId="0"/>
      <p:bldP spid="18" grpId="0"/>
      <p:bldP spid="4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矩形 51"/>
          <p:cNvSpPr>
            <a:spLocks noChangeArrowheads="1"/>
          </p:cNvSpPr>
          <p:nvPr/>
        </p:nvSpPr>
        <p:spPr bwMode="auto">
          <a:xfrm>
            <a:off x="9551988" y="358775"/>
            <a:ext cx="1701800" cy="409575"/>
          </a:xfrm>
          <a:prstGeom prst="rect">
            <a:avLst/>
          </a:prstGeom>
          <a:noFill/>
          <a:ln w="9525">
            <a:noFill/>
            <a:miter lim="800000"/>
            <a:headEnd/>
            <a:tailEnd/>
          </a:ln>
        </p:spPr>
        <p:txBody>
          <a:bodyPr wrap="none" lIns="121917" tIns="60958" rIns="121917" bIns="60958">
            <a:spAutoFit/>
          </a:bodyPr>
          <a:lstStyle/>
          <a:p>
            <a:r>
              <a:rPr lang="zh-CN" altLang="en-US" sz="1900" b="1">
                <a:solidFill>
                  <a:srgbClr val="FF0000"/>
                </a:solidFill>
                <a:latin typeface="Calibri" pitchFamily="34" charset="0"/>
              </a:rPr>
              <a:t>教学质量诊断</a:t>
            </a:r>
          </a:p>
        </p:txBody>
      </p:sp>
      <p:sp>
        <p:nvSpPr>
          <p:cNvPr id="100354" name="矩形 1"/>
          <p:cNvSpPr>
            <a:spLocks noChangeArrowheads="1"/>
          </p:cNvSpPr>
          <p:nvPr/>
        </p:nvSpPr>
        <p:spPr bwMode="auto">
          <a:xfrm>
            <a:off x="1295400" y="4102100"/>
            <a:ext cx="2370138" cy="492125"/>
          </a:xfrm>
          <a:prstGeom prst="rect">
            <a:avLst/>
          </a:prstGeom>
          <a:noFill/>
          <a:ln w="9525">
            <a:noFill/>
            <a:miter lim="800000"/>
            <a:headEnd/>
            <a:tailEnd/>
          </a:ln>
        </p:spPr>
        <p:txBody>
          <a:bodyPr wrap="none" lIns="121917" tIns="60958" rIns="121917" bIns="60958">
            <a:spAutoFit/>
          </a:bodyPr>
          <a:lstStyle/>
          <a:p>
            <a:r>
              <a:rPr lang="zh-CN" altLang="en-US" sz="2400">
                <a:solidFill>
                  <a:srgbClr val="000000"/>
                </a:solidFill>
                <a:latin typeface="DengXian"/>
              </a:rPr>
              <a:t>达标度</a:t>
            </a:r>
            <a:r>
              <a:rPr lang="en-US" altLang="zh-CN" sz="2400" b="1">
                <a:solidFill>
                  <a:srgbClr val="FF0000"/>
                </a:solidFill>
                <a:latin typeface="DengXian"/>
              </a:rPr>
              <a:t>37.18%</a:t>
            </a:r>
            <a:r>
              <a:rPr lang="zh-CN" altLang="en-US" sz="2400" b="1">
                <a:solidFill>
                  <a:srgbClr val="FF0000"/>
                </a:solidFill>
                <a:latin typeface="Calibri" pitchFamily="34" charset="0"/>
              </a:rPr>
              <a:t> </a:t>
            </a:r>
          </a:p>
        </p:txBody>
      </p:sp>
      <p:sp>
        <p:nvSpPr>
          <p:cNvPr id="37" name="文本框 36"/>
          <p:cNvSpPr txBox="1"/>
          <p:nvPr/>
        </p:nvSpPr>
        <p:spPr>
          <a:xfrm>
            <a:off x="684213" y="3236913"/>
            <a:ext cx="3263900" cy="492125"/>
          </a:xfrm>
          <a:prstGeom prst="rect">
            <a:avLst/>
          </a:prstGeom>
          <a:noFill/>
        </p:spPr>
        <p:txBody>
          <a:bodyPr lIns="121917" tIns="60958" rIns="121917" bIns="60958">
            <a:spAutoFit/>
          </a:bodyPr>
          <a:lstStyle/>
          <a:p>
            <a:pPr fontAlgn="auto">
              <a:spcBef>
                <a:spcPts val="0"/>
              </a:spcBef>
              <a:spcAft>
                <a:spcPts val="0"/>
              </a:spcAft>
              <a:defRPr/>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数据分析</a:t>
            </a:r>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课堂小测</a:t>
            </a:r>
          </a:p>
        </p:txBody>
      </p:sp>
      <p:pic>
        <p:nvPicPr>
          <p:cNvPr id="100356" name="Picture 25"/>
          <p:cNvPicPr>
            <a:picLocks noChangeAspect="1" noChangeArrowheads="1"/>
          </p:cNvPicPr>
          <p:nvPr/>
        </p:nvPicPr>
        <p:blipFill>
          <a:blip r:embed="rId3"/>
          <a:srcRect/>
          <a:stretch>
            <a:fillRect/>
          </a:stretch>
        </p:blipFill>
        <p:spPr bwMode="auto">
          <a:xfrm>
            <a:off x="4464050" y="836613"/>
            <a:ext cx="3551238" cy="3265487"/>
          </a:xfrm>
          <a:prstGeom prst="rect">
            <a:avLst/>
          </a:prstGeom>
          <a:noFill/>
          <a:ln w="9525">
            <a:noFill/>
            <a:miter lim="800000"/>
            <a:headEnd/>
            <a:tailEnd/>
          </a:ln>
        </p:spPr>
      </p:pic>
      <p:pic>
        <p:nvPicPr>
          <p:cNvPr id="100357" name="Picture 26"/>
          <p:cNvPicPr>
            <a:picLocks noChangeAspect="1" noChangeArrowheads="1"/>
          </p:cNvPicPr>
          <p:nvPr/>
        </p:nvPicPr>
        <p:blipFill>
          <a:blip r:embed="rId4"/>
          <a:srcRect/>
          <a:stretch>
            <a:fillRect/>
          </a:stretch>
        </p:blipFill>
        <p:spPr bwMode="auto">
          <a:xfrm>
            <a:off x="8015288" y="836613"/>
            <a:ext cx="3852862" cy="3265487"/>
          </a:xfrm>
          <a:prstGeom prst="rect">
            <a:avLst/>
          </a:prstGeom>
          <a:noFill/>
          <a:ln w="9525">
            <a:noFill/>
            <a:miter lim="800000"/>
            <a:headEnd/>
            <a:tailEnd/>
          </a:ln>
        </p:spPr>
      </p:pic>
      <p:pic>
        <p:nvPicPr>
          <p:cNvPr id="100358" name="Picture 27"/>
          <p:cNvPicPr>
            <a:picLocks noChangeAspect="1" noChangeArrowheads="1"/>
          </p:cNvPicPr>
          <p:nvPr/>
        </p:nvPicPr>
        <p:blipFill>
          <a:blip r:embed="rId5"/>
          <a:srcRect/>
          <a:stretch>
            <a:fillRect/>
          </a:stretch>
        </p:blipFill>
        <p:spPr bwMode="auto">
          <a:xfrm>
            <a:off x="5327650" y="4102100"/>
            <a:ext cx="5761038" cy="2755900"/>
          </a:xfrm>
          <a:prstGeom prst="rect">
            <a:avLst/>
          </a:prstGeom>
          <a:noFill/>
          <a:ln w="9525">
            <a:noFill/>
            <a:miter lim="800000"/>
            <a:headEnd/>
            <a:tailEnd/>
          </a:ln>
        </p:spPr>
      </p:pic>
      <p:grpSp>
        <p:nvGrpSpPr>
          <p:cNvPr id="100359" name="Group 24"/>
          <p:cNvGrpSpPr>
            <a:grpSpLocks/>
          </p:cNvGrpSpPr>
          <p:nvPr/>
        </p:nvGrpSpPr>
        <p:grpSpPr bwMode="auto">
          <a:xfrm>
            <a:off x="1143000" y="333375"/>
            <a:ext cx="8143875" cy="506413"/>
            <a:chOff x="720" y="210"/>
            <a:chExt cx="5130" cy="319"/>
          </a:xfrm>
        </p:grpSpPr>
        <p:sp>
          <p:nvSpPr>
            <p:cNvPr id="100360" name="Title 1"/>
            <p:cNvSpPr txBox="1">
              <a:spLocks/>
            </p:cNvSpPr>
            <p:nvPr/>
          </p:nvSpPr>
          <p:spPr bwMode="auto">
            <a:xfrm>
              <a:off x="720" y="210"/>
              <a:ext cx="1192"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课程诊断</a:t>
              </a:r>
              <a:endParaRPr lang="en-GB" altLang="zh-CN" sz="2000" b="1">
                <a:solidFill>
                  <a:srgbClr val="404040"/>
                </a:solidFill>
                <a:latin typeface="微软雅黑"/>
                <a:ea typeface="微软雅黑"/>
                <a:cs typeface="Open Sans Light"/>
              </a:endParaRPr>
            </a:p>
          </p:txBody>
        </p:sp>
        <p:sp>
          <p:nvSpPr>
            <p:cNvPr id="100361" name="矩形 35"/>
            <p:cNvSpPr>
              <a:spLocks noChangeArrowheads="1"/>
            </p:cNvSpPr>
            <p:nvPr/>
          </p:nvSpPr>
          <p:spPr bwMode="auto">
            <a:xfrm>
              <a:off x="1946" y="224"/>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师资队伍诊断</a:t>
              </a:r>
            </a:p>
          </p:txBody>
        </p:sp>
        <p:sp>
          <p:nvSpPr>
            <p:cNvPr id="100362" name="矩形 36"/>
            <p:cNvSpPr>
              <a:spLocks noChangeArrowheads="1"/>
            </p:cNvSpPr>
            <p:nvPr/>
          </p:nvSpPr>
          <p:spPr bwMode="auto">
            <a:xfrm>
              <a:off x="3367" y="22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课程标准诊断</a:t>
              </a:r>
            </a:p>
          </p:txBody>
        </p:sp>
        <p:sp>
          <p:nvSpPr>
            <p:cNvPr id="100363" name="矩形 38"/>
            <p:cNvSpPr>
              <a:spLocks noChangeArrowheads="1"/>
            </p:cNvSpPr>
            <p:nvPr/>
          </p:nvSpPr>
          <p:spPr bwMode="auto">
            <a:xfrm>
              <a:off x="4778" y="23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课程资源诊断</a:t>
              </a:r>
            </a:p>
          </p:txBody>
        </p:sp>
      </p:grpSp>
    </p:spTree>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矩形 51"/>
          <p:cNvSpPr>
            <a:spLocks noChangeArrowheads="1"/>
          </p:cNvSpPr>
          <p:nvPr/>
        </p:nvSpPr>
        <p:spPr bwMode="auto">
          <a:xfrm>
            <a:off x="9551988" y="358775"/>
            <a:ext cx="1701800" cy="409575"/>
          </a:xfrm>
          <a:prstGeom prst="rect">
            <a:avLst/>
          </a:prstGeom>
          <a:noFill/>
          <a:ln w="9525">
            <a:noFill/>
            <a:miter lim="800000"/>
            <a:headEnd/>
            <a:tailEnd/>
          </a:ln>
        </p:spPr>
        <p:txBody>
          <a:bodyPr wrap="none" lIns="121917" tIns="60958" rIns="121917" bIns="60958">
            <a:spAutoFit/>
          </a:bodyPr>
          <a:lstStyle/>
          <a:p>
            <a:r>
              <a:rPr lang="zh-CN" altLang="en-US" sz="1900" b="1">
                <a:solidFill>
                  <a:srgbClr val="FF0000"/>
                </a:solidFill>
                <a:latin typeface="Calibri" pitchFamily="34" charset="0"/>
              </a:rPr>
              <a:t>教学质量诊断</a:t>
            </a:r>
          </a:p>
        </p:txBody>
      </p:sp>
      <p:sp>
        <p:nvSpPr>
          <p:cNvPr id="31" name="文本框 30"/>
          <p:cNvSpPr txBox="1"/>
          <p:nvPr/>
        </p:nvSpPr>
        <p:spPr>
          <a:xfrm>
            <a:off x="1500188" y="1201738"/>
            <a:ext cx="6804025" cy="769937"/>
          </a:xfrm>
          <a:prstGeom prst="rect">
            <a:avLst/>
          </a:prstGeom>
          <a:noFill/>
        </p:spPr>
        <p:txBody>
          <a:bodyPr lIns="121917" tIns="60958" rIns="121917" bIns="60958">
            <a:spAutoFit/>
          </a:bodyPr>
          <a:lstStyle/>
          <a:p>
            <a:pPr fontAlgn="auto">
              <a:spcBef>
                <a:spcPts val="0"/>
              </a:spcBef>
              <a:spcAft>
                <a:spcPts val="0"/>
              </a:spcAft>
              <a:defRPr/>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数据分析</a:t>
            </a:r>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课堂出勤   课堂表现   课堂作业</a:t>
            </a:r>
          </a:p>
          <a:p>
            <a:pPr fontAlgn="auto">
              <a:spcBef>
                <a:spcPts val="0"/>
              </a:spcBef>
              <a:spcAft>
                <a:spcPts val="0"/>
              </a:spcAft>
              <a:defRPr/>
            </a:pP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02403" name="Picture 23"/>
          <p:cNvPicPr>
            <a:picLocks noChangeAspect="1" noChangeArrowheads="1"/>
          </p:cNvPicPr>
          <p:nvPr/>
        </p:nvPicPr>
        <p:blipFill>
          <a:blip r:embed="rId3"/>
          <a:srcRect/>
          <a:stretch>
            <a:fillRect/>
          </a:stretch>
        </p:blipFill>
        <p:spPr bwMode="auto">
          <a:xfrm>
            <a:off x="9118600" y="933450"/>
            <a:ext cx="3073400" cy="5924550"/>
          </a:xfrm>
          <a:prstGeom prst="rect">
            <a:avLst/>
          </a:prstGeom>
          <a:noFill/>
          <a:ln w="9525">
            <a:noFill/>
            <a:miter lim="800000"/>
            <a:headEnd/>
            <a:tailEnd/>
          </a:ln>
        </p:spPr>
      </p:pic>
      <p:pic>
        <p:nvPicPr>
          <p:cNvPr id="102404" name="Picture 24"/>
          <p:cNvPicPr>
            <a:picLocks noChangeAspect="1" noChangeArrowheads="1"/>
          </p:cNvPicPr>
          <p:nvPr/>
        </p:nvPicPr>
        <p:blipFill>
          <a:blip r:embed="rId4"/>
          <a:srcRect/>
          <a:stretch>
            <a:fillRect/>
          </a:stretch>
        </p:blipFill>
        <p:spPr bwMode="auto">
          <a:xfrm>
            <a:off x="334963" y="2182813"/>
            <a:ext cx="5087937" cy="4319587"/>
          </a:xfrm>
          <a:prstGeom prst="rect">
            <a:avLst/>
          </a:prstGeom>
          <a:noFill/>
          <a:ln w="9525">
            <a:noFill/>
            <a:miter lim="800000"/>
            <a:headEnd/>
            <a:tailEnd/>
          </a:ln>
        </p:spPr>
      </p:pic>
      <p:pic>
        <p:nvPicPr>
          <p:cNvPr id="102405" name="Picture 25"/>
          <p:cNvPicPr>
            <a:picLocks noChangeAspect="1" noChangeArrowheads="1"/>
          </p:cNvPicPr>
          <p:nvPr/>
        </p:nvPicPr>
        <p:blipFill>
          <a:blip r:embed="rId5"/>
          <a:srcRect/>
          <a:stretch>
            <a:fillRect/>
          </a:stretch>
        </p:blipFill>
        <p:spPr bwMode="auto">
          <a:xfrm>
            <a:off x="5614988" y="1797050"/>
            <a:ext cx="3276600" cy="4830763"/>
          </a:xfrm>
          <a:prstGeom prst="rect">
            <a:avLst/>
          </a:prstGeom>
          <a:noFill/>
          <a:ln w="9525">
            <a:noFill/>
            <a:miter lim="800000"/>
            <a:headEnd/>
            <a:tailEnd/>
          </a:ln>
        </p:spPr>
      </p:pic>
      <p:grpSp>
        <p:nvGrpSpPr>
          <p:cNvPr id="102406" name="Group 23"/>
          <p:cNvGrpSpPr>
            <a:grpSpLocks/>
          </p:cNvGrpSpPr>
          <p:nvPr/>
        </p:nvGrpSpPr>
        <p:grpSpPr bwMode="auto">
          <a:xfrm>
            <a:off x="1143000" y="333375"/>
            <a:ext cx="8143875" cy="506413"/>
            <a:chOff x="720" y="210"/>
            <a:chExt cx="5130" cy="319"/>
          </a:xfrm>
        </p:grpSpPr>
        <p:sp>
          <p:nvSpPr>
            <p:cNvPr id="102407" name="Title 1"/>
            <p:cNvSpPr txBox="1">
              <a:spLocks/>
            </p:cNvSpPr>
            <p:nvPr/>
          </p:nvSpPr>
          <p:spPr bwMode="auto">
            <a:xfrm>
              <a:off x="720" y="210"/>
              <a:ext cx="1192"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课程诊断</a:t>
              </a:r>
              <a:endParaRPr lang="en-GB" altLang="zh-CN" sz="2000" b="1">
                <a:solidFill>
                  <a:srgbClr val="404040"/>
                </a:solidFill>
                <a:latin typeface="微软雅黑"/>
                <a:ea typeface="微软雅黑"/>
                <a:cs typeface="Open Sans Light"/>
              </a:endParaRPr>
            </a:p>
          </p:txBody>
        </p:sp>
        <p:sp>
          <p:nvSpPr>
            <p:cNvPr id="102408" name="矩形 35"/>
            <p:cNvSpPr>
              <a:spLocks noChangeArrowheads="1"/>
            </p:cNvSpPr>
            <p:nvPr/>
          </p:nvSpPr>
          <p:spPr bwMode="auto">
            <a:xfrm>
              <a:off x="1946" y="224"/>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师资队伍诊断</a:t>
              </a:r>
            </a:p>
          </p:txBody>
        </p:sp>
        <p:sp>
          <p:nvSpPr>
            <p:cNvPr id="102409" name="矩形 36"/>
            <p:cNvSpPr>
              <a:spLocks noChangeArrowheads="1"/>
            </p:cNvSpPr>
            <p:nvPr/>
          </p:nvSpPr>
          <p:spPr bwMode="auto">
            <a:xfrm>
              <a:off x="3367" y="22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课程标准诊断</a:t>
              </a:r>
            </a:p>
          </p:txBody>
        </p:sp>
        <p:sp>
          <p:nvSpPr>
            <p:cNvPr id="102410" name="矩形 38"/>
            <p:cNvSpPr>
              <a:spLocks noChangeArrowheads="1"/>
            </p:cNvSpPr>
            <p:nvPr/>
          </p:nvSpPr>
          <p:spPr bwMode="auto">
            <a:xfrm>
              <a:off x="4778" y="23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课程资源诊断</a:t>
              </a:r>
            </a:p>
          </p:txBody>
        </p:sp>
      </p:grpSp>
    </p:spTree>
  </p:cSld>
  <p:clrMapOvr>
    <a:masterClrMapping/>
  </p:clrMapOvr>
  <p:transition spd="slow">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527050" y="933450"/>
            <a:ext cx="2208213" cy="6715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spcBef>
                <a:spcPts val="0"/>
              </a:spcBef>
              <a:spcAft>
                <a:spcPts val="0"/>
              </a:spcAft>
              <a:defRPr/>
            </a:pPr>
            <a:r>
              <a:rPr lang="zh-CN" altLang="en-US" sz="2800" dirty="0">
                <a:solidFill>
                  <a:schemeClr val="bg1"/>
                </a:solidFill>
                <a:latin typeface="微软雅黑" pitchFamily="34" charset="-122"/>
                <a:ea typeface="微软雅黑" pitchFamily="34" charset="-122"/>
              </a:rPr>
              <a:t>数据分析</a:t>
            </a:r>
          </a:p>
        </p:txBody>
      </p:sp>
      <p:sp>
        <p:nvSpPr>
          <p:cNvPr id="104450" name="矩形 51"/>
          <p:cNvSpPr>
            <a:spLocks noChangeArrowheads="1"/>
          </p:cNvSpPr>
          <p:nvPr/>
        </p:nvSpPr>
        <p:spPr bwMode="auto">
          <a:xfrm>
            <a:off x="9551988" y="369888"/>
            <a:ext cx="1701800" cy="409575"/>
          </a:xfrm>
          <a:prstGeom prst="rect">
            <a:avLst/>
          </a:prstGeom>
          <a:noFill/>
          <a:ln w="9525">
            <a:noFill/>
            <a:miter lim="800000"/>
            <a:headEnd/>
            <a:tailEnd/>
          </a:ln>
        </p:spPr>
        <p:txBody>
          <a:bodyPr wrap="none" lIns="121917" tIns="60958" rIns="121917" bIns="60958">
            <a:spAutoFit/>
          </a:bodyPr>
          <a:lstStyle/>
          <a:p>
            <a:r>
              <a:rPr lang="zh-CN" altLang="en-US" sz="1900" b="1">
                <a:solidFill>
                  <a:srgbClr val="FF0000"/>
                </a:solidFill>
                <a:latin typeface="Calibri" pitchFamily="34" charset="0"/>
              </a:rPr>
              <a:t>教学质量诊断</a:t>
            </a:r>
          </a:p>
        </p:txBody>
      </p:sp>
      <p:grpSp>
        <p:nvGrpSpPr>
          <p:cNvPr id="104451" name="组合 24"/>
          <p:cNvGrpSpPr>
            <a:grpSpLocks/>
          </p:cNvGrpSpPr>
          <p:nvPr/>
        </p:nvGrpSpPr>
        <p:grpSpPr bwMode="auto">
          <a:xfrm>
            <a:off x="527050" y="3333750"/>
            <a:ext cx="1728788" cy="1344613"/>
            <a:chOff x="3556087" y="1547721"/>
            <a:chExt cx="1519969" cy="674616"/>
          </a:xfrm>
        </p:grpSpPr>
        <p:sp>
          <p:nvSpPr>
            <p:cNvPr id="2" name="圆角矩形 30"/>
            <p:cNvSpPr/>
            <p:nvPr/>
          </p:nvSpPr>
          <p:spPr>
            <a:xfrm>
              <a:off x="3556087" y="1547721"/>
              <a:ext cx="1519969" cy="674616"/>
            </a:xfrm>
            <a:prstGeom prst="roundRect">
              <a:avLst>
                <a:gd name="adj" fmla="val 206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tx1">
                    <a:lumMod val="75000"/>
                    <a:lumOff val="25000"/>
                  </a:schemeClr>
                </a:solidFill>
              </a:endParaRPr>
            </a:p>
          </p:txBody>
        </p:sp>
        <p:sp>
          <p:nvSpPr>
            <p:cNvPr id="104459" name="TextBox 8"/>
            <p:cNvSpPr txBox="1">
              <a:spLocks noChangeArrowheads="1"/>
            </p:cNvSpPr>
            <p:nvPr/>
          </p:nvSpPr>
          <p:spPr bwMode="auto">
            <a:xfrm>
              <a:off x="3768241" y="1675954"/>
              <a:ext cx="1133347" cy="439655"/>
            </a:xfrm>
            <a:prstGeom prst="rect">
              <a:avLst/>
            </a:prstGeom>
            <a:noFill/>
            <a:ln w="9525">
              <a:noFill/>
              <a:miter lim="800000"/>
              <a:headEnd/>
              <a:tailEnd/>
            </a:ln>
          </p:spPr>
          <p:txBody>
            <a:bodyPr lIns="0" tIns="0" rIns="0" bIns="0">
              <a:spAutoFit/>
            </a:bodyPr>
            <a:lstStyle/>
            <a:p>
              <a:pPr>
                <a:lnSpc>
                  <a:spcPct val="120000"/>
                </a:lnSpc>
              </a:pPr>
              <a:r>
                <a:rPr lang="zh-CN" altLang="en-US" sz="2400" b="1">
                  <a:solidFill>
                    <a:schemeClr val="bg1"/>
                  </a:solidFill>
                  <a:latin typeface="微软雅黑"/>
                  <a:ea typeface="微软雅黑"/>
                  <a:cs typeface="微软雅黑"/>
                </a:rPr>
                <a:t>学生学习情况</a:t>
              </a:r>
            </a:p>
          </p:txBody>
        </p:sp>
      </p:grpSp>
      <p:pic>
        <p:nvPicPr>
          <p:cNvPr id="104452" name="Picture 24"/>
          <p:cNvPicPr>
            <a:picLocks noChangeAspect="1" noChangeArrowheads="1"/>
          </p:cNvPicPr>
          <p:nvPr/>
        </p:nvPicPr>
        <p:blipFill>
          <a:blip r:embed="rId3"/>
          <a:srcRect/>
          <a:stretch>
            <a:fillRect/>
          </a:stretch>
        </p:blipFill>
        <p:spPr bwMode="auto">
          <a:xfrm>
            <a:off x="2832100" y="933450"/>
            <a:ext cx="9120188" cy="5759450"/>
          </a:xfrm>
          <a:prstGeom prst="rect">
            <a:avLst/>
          </a:prstGeom>
          <a:noFill/>
          <a:ln w="9525">
            <a:noFill/>
            <a:miter lim="800000"/>
            <a:headEnd/>
            <a:tailEnd/>
          </a:ln>
        </p:spPr>
      </p:pic>
      <p:grpSp>
        <p:nvGrpSpPr>
          <p:cNvPr id="104453" name="Group 24"/>
          <p:cNvGrpSpPr>
            <a:grpSpLocks/>
          </p:cNvGrpSpPr>
          <p:nvPr/>
        </p:nvGrpSpPr>
        <p:grpSpPr bwMode="auto">
          <a:xfrm>
            <a:off x="1143000" y="333375"/>
            <a:ext cx="8143875" cy="506413"/>
            <a:chOff x="720" y="210"/>
            <a:chExt cx="5130" cy="319"/>
          </a:xfrm>
        </p:grpSpPr>
        <p:sp>
          <p:nvSpPr>
            <p:cNvPr id="104454" name="Title 1"/>
            <p:cNvSpPr txBox="1">
              <a:spLocks/>
            </p:cNvSpPr>
            <p:nvPr/>
          </p:nvSpPr>
          <p:spPr bwMode="auto">
            <a:xfrm>
              <a:off x="720" y="210"/>
              <a:ext cx="1192"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课程诊断</a:t>
              </a:r>
              <a:endParaRPr lang="en-GB" altLang="zh-CN" sz="2000" b="1">
                <a:solidFill>
                  <a:srgbClr val="404040"/>
                </a:solidFill>
                <a:latin typeface="微软雅黑"/>
                <a:ea typeface="微软雅黑"/>
                <a:cs typeface="Open Sans Light"/>
              </a:endParaRPr>
            </a:p>
          </p:txBody>
        </p:sp>
        <p:sp>
          <p:nvSpPr>
            <p:cNvPr id="104455" name="矩形 35"/>
            <p:cNvSpPr>
              <a:spLocks noChangeArrowheads="1"/>
            </p:cNvSpPr>
            <p:nvPr/>
          </p:nvSpPr>
          <p:spPr bwMode="auto">
            <a:xfrm>
              <a:off x="1946" y="224"/>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师资队伍诊断</a:t>
              </a:r>
            </a:p>
          </p:txBody>
        </p:sp>
        <p:sp>
          <p:nvSpPr>
            <p:cNvPr id="104456" name="矩形 36"/>
            <p:cNvSpPr>
              <a:spLocks noChangeArrowheads="1"/>
            </p:cNvSpPr>
            <p:nvPr/>
          </p:nvSpPr>
          <p:spPr bwMode="auto">
            <a:xfrm>
              <a:off x="3367" y="22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课程标准诊断</a:t>
              </a:r>
            </a:p>
          </p:txBody>
        </p:sp>
        <p:sp>
          <p:nvSpPr>
            <p:cNvPr id="104457" name="矩形 38"/>
            <p:cNvSpPr>
              <a:spLocks noChangeArrowheads="1"/>
            </p:cNvSpPr>
            <p:nvPr/>
          </p:nvSpPr>
          <p:spPr bwMode="auto">
            <a:xfrm>
              <a:off x="4778" y="23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课程资源诊断</a:t>
              </a:r>
            </a:p>
          </p:txBody>
        </p:sp>
      </p:grpSp>
    </p:spTree>
  </p:cSld>
  <p:clrMapOvr>
    <a:masterClrMapping/>
  </p:clrMapOvr>
  <p:transition spd="slow">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527050" y="933450"/>
            <a:ext cx="2208213" cy="6715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spcBef>
                <a:spcPts val="0"/>
              </a:spcBef>
              <a:spcAft>
                <a:spcPts val="0"/>
              </a:spcAft>
              <a:defRPr/>
            </a:pPr>
            <a:r>
              <a:rPr lang="zh-CN" altLang="en-US" sz="2800" dirty="0">
                <a:solidFill>
                  <a:schemeClr val="bg1"/>
                </a:solidFill>
                <a:latin typeface="微软雅黑" pitchFamily="34" charset="-122"/>
                <a:ea typeface="微软雅黑" pitchFamily="34" charset="-122"/>
              </a:rPr>
              <a:t>数据分析</a:t>
            </a:r>
          </a:p>
        </p:txBody>
      </p:sp>
      <p:sp>
        <p:nvSpPr>
          <p:cNvPr id="106498" name="矩形 51"/>
          <p:cNvSpPr>
            <a:spLocks noChangeArrowheads="1"/>
          </p:cNvSpPr>
          <p:nvPr/>
        </p:nvSpPr>
        <p:spPr bwMode="auto">
          <a:xfrm>
            <a:off x="9652000" y="381000"/>
            <a:ext cx="1701800" cy="409575"/>
          </a:xfrm>
          <a:prstGeom prst="rect">
            <a:avLst/>
          </a:prstGeom>
          <a:noFill/>
          <a:ln w="9525">
            <a:noFill/>
            <a:miter lim="800000"/>
            <a:headEnd/>
            <a:tailEnd/>
          </a:ln>
        </p:spPr>
        <p:txBody>
          <a:bodyPr wrap="none" lIns="121917" tIns="60958" rIns="121917" bIns="60958">
            <a:spAutoFit/>
          </a:bodyPr>
          <a:lstStyle/>
          <a:p>
            <a:r>
              <a:rPr lang="zh-CN" altLang="en-US" sz="1900" b="1">
                <a:solidFill>
                  <a:srgbClr val="FF0000"/>
                </a:solidFill>
                <a:latin typeface="Calibri" pitchFamily="34" charset="0"/>
              </a:rPr>
              <a:t>教学质量诊断</a:t>
            </a:r>
          </a:p>
        </p:txBody>
      </p:sp>
      <p:grpSp>
        <p:nvGrpSpPr>
          <p:cNvPr id="106499" name="组合 24"/>
          <p:cNvGrpSpPr>
            <a:grpSpLocks/>
          </p:cNvGrpSpPr>
          <p:nvPr/>
        </p:nvGrpSpPr>
        <p:grpSpPr bwMode="auto">
          <a:xfrm>
            <a:off x="1487488" y="3524250"/>
            <a:ext cx="1730375" cy="768350"/>
            <a:chOff x="3556087" y="1547721"/>
            <a:chExt cx="1519969" cy="674616"/>
          </a:xfrm>
        </p:grpSpPr>
        <p:sp>
          <p:nvSpPr>
            <p:cNvPr id="2" name="圆角矩形 30"/>
            <p:cNvSpPr/>
            <p:nvPr/>
          </p:nvSpPr>
          <p:spPr>
            <a:xfrm>
              <a:off x="3556087" y="1547721"/>
              <a:ext cx="1519969" cy="674616"/>
            </a:xfrm>
            <a:prstGeom prst="roundRect">
              <a:avLst>
                <a:gd name="adj" fmla="val 206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tx1">
                    <a:lumMod val="75000"/>
                    <a:lumOff val="25000"/>
                  </a:schemeClr>
                </a:solidFill>
              </a:endParaRPr>
            </a:p>
          </p:txBody>
        </p:sp>
        <p:sp>
          <p:nvSpPr>
            <p:cNvPr id="106507" name="TextBox 8"/>
            <p:cNvSpPr txBox="1">
              <a:spLocks noChangeArrowheads="1"/>
            </p:cNvSpPr>
            <p:nvPr/>
          </p:nvSpPr>
          <p:spPr bwMode="auto">
            <a:xfrm>
              <a:off x="3799803" y="1700114"/>
              <a:ext cx="1133000" cy="356141"/>
            </a:xfrm>
            <a:prstGeom prst="rect">
              <a:avLst/>
            </a:prstGeom>
            <a:noFill/>
            <a:ln w="9525">
              <a:noFill/>
              <a:miter lim="800000"/>
              <a:headEnd/>
              <a:tailEnd/>
            </a:ln>
          </p:spPr>
          <p:txBody>
            <a:bodyPr lIns="0" tIns="0" rIns="0" bIns="0">
              <a:spAutoFit/>
            </a:bodyPr>
            <a:lstStyle/>
            <a:p>
              <a:pPr>
                <a:lnSpc>
                  <a:spcPct val="120000"/>
                </a:lnSpc>
              </a:pPr>
              <a:r>
                <a:rPr lang="zh-CN" altLang="en-US" sz="2400" b="1">
                  <a:solidFill>
                    <a:schemeClr val="bg1"/>
                  </a:solidFill>
                  <a:latin typeface="微软雅黑"/>
                  <a:ea typeface="微软雅黑"/>
                  <a:cs typeface="微软雅黑"/>
                </a:rPr>
                <a:t>挂科预警</a:t>
              </a:r>
            </a:p>
          </p:txBody>
        </p:sp>
      </p:grpSp>
      <p:pic>
        <p:nvPicPr>
          <p:cNvPr id="106500" name="Picture 24"/>
          <p:cNvPicPr>
            <a:picLocks noChangeAspect="1" noChangeArrowheads="1"/>
          </p:cNvPicPr>
          <p:nvPr/>
        </p:nvPicPr>
        <p:blipFill>
          <a:blip r:embed="rId3"/>
          <a:srcRect/>
          <a:stretch>
            <a:fillRect/>
          </a:stretch>
        </p:blipFill>
        <p:spPr bwMode="auto">
          <a:xfrm>
            <a:off x="4271963" y="1028700"/>
            <a:ext cx="4416425" cy="5829300"/>
          </a:xfrm>
          <a:prstGeom prst="rect">
            <a:avLst/>
          </a:prstGeom>
          <a:noFill/>
          <a:ln w="9525">
            <a:noFill/>
            <a:miter lim="800000"/>
            <a:headEnd/>
            <a:tailEnd/>
          </a:ln>
        </p:spPr>
      </p:pic>
      <p:grpSp>
        <p:nvGrpSpPr>
          <p:cNvPr id="106501" name="Group 24"/>
          <p:cNvGrpSpPr>
            <a:grpSpLocks/>
          </p:cNvGrpSpPr>
          <p:nvPr/>
        </p:nvGrpSpPr>
        <p:grpSpPr bwMode="auto">
          <a:xfrm>
            <a:off x="1143000" y="333375"/>
            <a:ext cx="8143875" cy="506413"/>
            <a:chOff x="720" y="210"/>
            <a:chExt cx="5130" cy="319"/>
          </a:xfrm>
        </p:grpSpPr>
        <p:sp>
          <p:nvSpPr>
            <p:cNvPr id="106502" name="Title 1"/>
            <p:cNvSpPr txBox="1">
              <a:spLocks/>
            </p:cNvSpPr>
            <p:nvPr/>
          </p:nvSpPr>
          <p:spPr bwMode="auto">
            <a:xfrm>
              <a:off x="720" y="210"/>
              <a:ext cx="1192"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课程诊断</a:t>
              </a:r>
              <a:endParaRPr lang="en-GB" altLang="zh-CN" sz="2000" b="1">
                <a:solidFill>
                  <a:srgbClr val="404040"/>
                </a:solidFill>
                <a:latin typeface="微软雅黑"/>
                <a:ea typeface="微软雅黑"/>
                <a:cs typeface="Open Sans Light"/>
              </a:endParaRPr>
            </a:p>
          </p:txBody>
        </p:sp>
        <p:sp>
          <p:nvSpPr>
            <p:cNvPr id="106503" name="矩形 35"/>
            <p:cNvSpPr>
              <a:spLocks noChangeArrowheads="1"/>
            </p:cNvSpPr>
            <p:nvPr/>
          </p:nvSpPr>
          <p:spPr bwMode="auto">
            <a:xfrm>
              <a:off x="1946" y="224"/>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师资队伍诊断</a:t>
              </a:r>
            </a:p>
          </p:txBody>
        </p:sp>
        <p:sp>
          <p:nvSpPr>
            <p:cNvPr id="106504" name="矩形 36"/>
            <p:cNvSpPr>
              <a:spLocks noChangeArrowheads="1"/>
            </p:cNvSpPr>
            <p:nvPr/>
          </p:nvSpPr>
          <p:spPr bwMode="auto">
            <a:xfrm>
              <a:off x="3367" y="22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课程标准诊断</a:t>
              </a:r>
            </a:p>
          </p:txBody>
        </p:sp>
        <p:sp>
          <p:nvSpPr>
            <p:cNvPr id="106505" name="矩形 38"/>
            <p:cNvSpPr>
              <a:spLocks noChangeArrowheads="1"/>
            </p:cNvSpPr>
            <p:nvPr/>
          </p:nvSpPr>
          <p:spPr bwMode="auto">
            <a:xfrm>
              <a:off x="4778" y="23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课程资源诊断</a:t>
              </a:r>
            </a:p>
          </p:txBody>
        </p:sp>
      </p:grpSp>
    </p:spTree>
  </p:cSld>
  <p:clrMapOvr>
    <a:masterClrMapping/>
  </p:clrMapOvr>
  <p:transition spd="slow">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矩形 53"/>
          <p:cNvSpPr>
            <a:spLocks noChangeArrowheads="1"/>
          </p:cNvSpPr>
          <p:nvPr/>
        </p:nvSpPr>
        <p:spPr bwMode="auto">
          <a:xfrm>
            <a:off x="9585325" y="369888"/>
            <a:ext cx="1701800" cy="409575"/>
          </a:xfrm>
          <a:prstGeom prst="rect">
            <a:avLst/>
          </a:prstGeom>
          <a:noFill/>
          <a:ln w="9525">
            <a:noFill/>
            <a:miter lim="800000"/>
            <a:headEnd/>
            <a:tailEnd/>
          </a:ln>
        </p:spPr>
        <p:txBody>
          <a:bodyPr wrap="none" lIns="121917" tIns="60958" rIns="121917" bIns="60958">
            <a:spAutoFit/>
          </a:bodyPr>
          <a:lstStyle/>
          <a:p>
            <a:r>
              <a:rPr lang="zh-CN" altLang="en-US" sz="1900" b="1">
                <a:solidFill>
                  <a:srgbClr val="FF0000"/>
                </a:solidFill>
                <a:latin typeface="Calibri" pitchFamily="34" charset="0"/>
              </a:rPr>
              <a:t>教学质量诊断</a:t>
            </a:r>
          </a:p>
        </p:txBody>
      </p:sp>
      <p:sp>
        <p:nvSpPr>
          <p:cNvPr id="108546" name="TextBox 4"/>
          <p:cNvSpPr txBox="1">
            <a:spLocks noChangeArrowheads="1"/>
          </p:cNvSpPr>
          <p:nvPr/>
        </p:nvSpPr>
        <p:spPr bwMode="auto">
          <a:xfrm>
            <a:off x="2351088" y="2452688"/>
            <a:ext cx="7681912" cy="2797175"/>
          </a:xfrm>
          <a:prstGeom prst="rect">
            <a:avLst/>
          </a:prstGeom>
          <a:solidFill>
            <a:schemeClr val="bg1"/>
          </a:solidFill>
          <a:ln w="25400" algn="ctr">
            <a:noFill/>
            <a:miter lim="800000"/>
            <a:headEnd/>
            <a:tailEnd/>
          </a:ln>
        </p:spPr>
        <p:txBody>
          <a:bodyPr lIns="91443" rIns="91443">
            <a:spAutoFit/>
          </a:bodyPr>
          <a:lstStyle/>
          <a:p>
            <a:pPr lvl="1" eaLnBrk="0" hangingPunct="0">
              <a:lnSpc>
                <a:spcPct val="150000"/>
              </a:lnSpc>
            </a:pPr>
            <a:r>
              <a:rPr lang="zh-CN" altLang="en-US" sz="2400">
                <a:solidFill>
                  <a:srgbClr val="262626"/>
                </a:solidFill>
                <a:latin typeface="微软雅黑"/>
                <a:ea typeface="微软雅黑"/>
                <a:cs typeface="微软雅黑"/>
              </a:rPr>
              <a:t>信息技术手段（蓝墨云班课）的使用；</a:t>
            </a:r>
            <a:endParaRPr lang="en-US" altLang="zh-CN" sz="2400">
              <a:solidFill>
                <a:srgbClr val="262626"/>
              </a:solidFill>
              <a:latin typeface="微软雅黑"/>
              <a:ea typeface="微软雅黑"/>
              <a:cs typeface="微软雅黑"/>
            </a:endParaRPr>
          </a:p>
          <a:p>
            <a:pPr lvl="1" eaLnBrk="0" hangingPunct="0">
              <a:lnSpc>
                <a:spcPct val="150000"/>
              </a:lnSpc>
            </a:pPr>
            <a:r>
              <a:rPr lang="zh-CN" altLang="en-US" sz="2400">
                <a:solidFill>
                  <a:srgbClr val="262626"/>
                </a:solidFill>
                <a:latin typeface="微软雅黑"/>
                <a:ea typeface="微软雅黑"/>
                <a:cs typeface="微软雅黑"/>
              </a:rPr>
              <a:t>资源学习率高：</a:t>
            </a:r>
            <a:r>
              <a:rPr lang="en-US" altLang="zh-CN" sz="2400">
                <a:solidFill>
                  <a:srgbClr val="262626"/>
                </a:solidFill>
                <a:latin typeface="微软雅黑"/>
                <a:ea typeface="微软雅黑"/>
                <a:cs typeface="微软雅黑"/>
              </a:rPr>
              <a:t>95.74%</a:t>
            </a:r>
            <a:r>
              <a:rPr lang="zh-CN" altLang="en-US" sz="2400">
                <a:solidFill>
                  <a:srgbClr val="262626"/>
                </a:solidFill>
                <a:latin typeface="微软雅黑"/>
                <a:ea typeface="微软雅黑"/>
                <a:cs typeface="微软雅黑"/>
              </a:rPr>
              <a:t>；</a:t>
            </a:r>
            <a:endParaRPr lang="en-US" altLang="zh-CN" sz="2400">
              <a:solidFill>
                <a:srgbClr val="262626"/>
              </a:solidFill>
              <a:latin typeface="微软雅黑"/>
              <a:ea typeface="微软雅黑"/>
              <a:cs typeface="微软雅黑"/>
            </a:endParaRPr>
          </a:p>
          <a:p>
            <a:pPr lvl="1" eaLnBrk="0" hangingPunct="0">
              <a:lnSpc>
                <a:spcPct val="150000"/>
              </a:lnSpc>
            </a:pPr>
            <a:r>
              <a:rPr lang="zh-CN" altLang="en-US" sz="2400">
                <a:solidFill>
                  <a:srgbClr val="262626"/>
                </a:solidFill>
                <a:latin typeface="微软雅黑"/>
                <a:ea typeface="微软雅黑"/>
                <a:cs typeface="微软雅黑"/>
              </a:rPr>
              <a:t>教学活动丰富：个人</a:t>
            </a:r>
            <a:r>
              <a:rPr lang="en-US" altLang="zh-CN" sz="2400">
                <a:solidFill>
                  <a:srgbClr val="262626"/>
                </a:solidFill>
                <a:latin typeface="微软雅黑"/>
                <a:ea typeface="微软雅黑"/>
                <a:cs typeface="微软雅黑"/>
              </a:rPr>
              <a:t>/</a:t>
            </a:r>
            <a:r>
              <a:rPr lang="zh-CN" altLang="en-US" sz="2400">
                <a:solidFill>
                  <a:srgbClr val="262626"/>
                </a:solidFill>
                <a:latin typeface="微软雅黑"/>
                <a:ea typeface="微软雅黑"/>
                <a:cs typeface="微软雅黑"/>
              </a:rPr>
              <a:t>小组；答疑</a:t>
            </a:r>
            <a:r>
              <a:rPr lang="en-US" altLang="zh-CN" sz="2400">
                <a:solidFill>
                  <a:srgbClr val="262626"/>
                </a:solidFill>
                <a:latin typeface="微软雅黑"/>
                <a:ea typeface="微软雅黑"/>
                <a:cs typeface="微软雅黑"/>
              </a:rPr>
              <a:t>/</a:t>
            </a:r>
            <a:r>
              <a:rPr lang="zh-CN" altLang="en-US" sz="2400">
                <a:solidFill>
                  <a:srgbClr val="262626"/>
                </a:solidFill>
                <a:latin typeface="微软雅黑"/>
                <a:ea typeface="微软雅黑"/>
                <a:cs typeface="微软雅黑"/>
              </a:rPr>
              <a:t>讨论</a:t>
            </a:r>
            <a:r>
              <a:rPr lang="en-US" altLang="zh-CN" sz="2400">
                <a:solidFill>
                  <a:srgbClr val="262626"/>
                </a:solidFill>
                <a:latin typeface="微软雅黑"/>
                <a:ea typeface="微软雅黑"/>
                <a:cs typeface="微软雅黑"/>
              </a:rPr>
              <a:t>/</a:t>
            </a:r>
            <a:r>
              <a:rPr lang="zh-CN" altLang="en-US" sz="2400">
                <a:solidFill>
                  <a:srgbClr val="262626"/>
                </a:solidFill>
                <a:latin typeface="微软雅黑"/>
                <a:ea typeface="微软雅黑"/>
                <a:cs typeface="微软雅黑"/>
              </a:rPr>
              <a:t>头脑风暴</a:t>
            </a:r>
          </a:p>
          <a:p>
            <a:pPr lvl="1" eaLnBrk="0" hangingPunct="0">
              <a:lnSpc>
                <a:spcPct val="150000"/>
              </a:lnSpc>
            </a:pPr>
            <a:r>
              <a:rPr lang="zh-CN" altLang="en-US" sz="2400">
                <a:solidFill>
                  <a:srgbClr val="262626"/>
                </a:solidFill>
                <a:latin typeface="微软雅黑"/>
                <a:ea typeface="微软雅黑"/>
                <a:cs typeface="微软雅黑"/>
              </a:rPr>
              <a:t>出勤率较高：</a:t>
            </a:r>
            <a:r>
              <a:rPr lang="en-US" altLang="zh-CN" sz="2400">
                <a:solidFill>
                  <a:srgbClr val="262626"/>
                </a:solidFill>
                <a:latin typeface="微软雅黑"/>
                <a:ea typeface="微软雅黑"/>
                <a:cs typeface="微软雅黑"/>
              </a:rPr>
              <a:t>90.85%</a:t>
            </a:r>
            <a:r>
              <a:rPr lang="zh-CN" altLang="en-US" sz="2400">
                <a:solidFill>
                  <a:srgbClr val="262626"/>
                </a:solidFill>
                <a:latin typeface="微软雅黑"/>
                <a:ea typeface="微软雅黑"/>
                <a:cs typeface="微软雅黑"/>
              </a:rPr>
              <a:t>；</a:t>
            </a:r>
            <a:endParaRPr lang="en-US" altLang="zh-CN" sz="2400">
              <a:solidFill>
                <a:srgbClr val="262626"/>
              </a:solidFill>
              <a:latin typeface="微软雅黑"/>
              <a:ea typeface="微软雅黑"/>
              <a:cs typeface="微软雅黑"/>
            </a:endParaRPr>
          </a:p>
          <a:p>
            <a:pPr lvl="1" eaLnBrk="0" hangingPunct="0">
              <a:lnSpc>
                <a:spcPct val="150000"/>
              </a:lnSpc>
            </a:pPr>
            <a:r>
              <a:rPr lang="zh-CN" altLang="en-US" sz="2400">
                <a:solidFill>
                  <a:srgbClr val="262626"/>
                </a:solidFill>
                <a:latin typeface="微软雅黑"/>
                <a:ea typeface="微软雅黑"/>
                <a:cs typeface="微软雅黑"/>
              </a:rPr>
              <a:t>个人参与度高：课堂表现活跃，加分人数达到</a:t>
            </a:r>
            <a:r>
              <a:rPr lang="en-US" altLang="zh-CN" sz="2400">
                <a:solidFill>
                  <a:srgbClr val="262626"/>
                </a:solidFill>
                <a:latin typeface="微软雅黑"/>
                <a:ea typeface="微软雅黑"/>
                <a:cs typeface="微软雅黑"/>
              </a:rPr>
              <a:t>63</a:t>
            </a:r>
            <a:r>
              <a:rPr lang="zh-CN" altLang="en-US" sz="2400">
                <a:solidFill>
                  <a:srgbClr val="262626"/>
                </a:solidFill>
                <a:latin typeface="微软雅黑"/>
                <a:ea typeface="微软雅黑"/>
                <a:cs typeface="微软雅黑"/>
              </a:rPr>
              <a:t>次</a:t>
            </a:r>
          </a:p>
        </p:txBody>
      </p:sp>
      <p:sp>
        <p:nvSpPr>
          <p:cNvPr id="108547" name="矩形 23"/>
          <p:cNvSpPr>
            <a:spLocks noChangeArrowheads="1"/>
          </p:cNvSpPr>
          <p:nvPr/>
        </p:nvSpPr>
        <p:spPr bwMode="auto">
          <a:xfrm>
            <a:off x="531813" y="1316038"/>
            <a:ext cx="3459162" cy="547687"/>
          </a:xfrm>
          <a:prstGeom prst="rect">
            <a:avLst/>
          </a:prstGeom>
          <a:noFill/>
          <a:ln w="9525">
            <a:noFill/>
            <a:miter lim="800000"/>
            <a:headEnd/>
            <a:tailEnd/>
          </a:ln>
        </p:spPr>
        <p:txBody>
          <a:bodyPr wrap="none" lIns="121917" tIns="60958" rIns="121917" bIns="60958">
            <a:spAutoFit/>
          </a:bodyPr>
          <a:lstStyle/>
          <a:p>
            <a:r>
              <a:rPr lang="zh-CN" altLang="en-US" sz="2800" b="1">
                <a:solidFill>
                  <a:srgbClr val="404040"/>
                </a:solidFill>
                <a:latin typeface="微软雅黑"/>
                <a:ea typeface="微软雅黑"/>
                <a:cs typeface="微软雅黑"/>
              </a:rPr>
              <a:t>数据分析</a:t>
            </a:r>
            <a:r>
              <a:rPr lang="en-US" altLang="zh-CN" sz="2800" b="1">
                <a:solidFill>
                  <a:srgbClr val="404040"/>
                </a:solidFill>
                <a:latin typeface="微软雅黑"/>
                <a:ea typeface="微软雅黑"/>
                <a:cs typeface="微软雅黑"/>
              </a:rPr>
              <a:t>—</a:t>
            </a:r>
            <a:r>
              <a:rPr lang="zh-CN" altLang="en-US" sz="2800" b="1">
                <a:solidFill>
                  <a:srgbClr val="404040"/>
                </a:solidFill>
                <a:latin typeface="微软雅黑"/>
                <a:ea typeface="微软雅黑"/>
                <a:cs typeface="微软雅黑"/>
              </a:rPr>
              <a:t>质量诊断</a:t>
            </a:r>
          </a:p>
        </p:txBody>
      </p:sp>
      <p:sp>
        <p:nvSpPr>
          <p:cNvPr id="2" name="圆角矩形 1"/>
          <p:cNvSpPr/>
          <p:nvPr/>
        </p:nvSpPr>
        <p:spPr>
          <a:xfrm>
            <a:off x="1776413" y="2430463"/>
            <a:ext cx="8639175" cy="2879725"/>
          </a:xfrm>
          <a:prstGeom prst="roundRect">
            <a:avLst/>
          </a:prstGeom>
          <a:noFill/>
          <a:ln>
            <a:solidFill>
              <a:srgbClr val="F796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spcBef>
                <a:spcPts val="0"/>
              </a:spcBef>
              <a:spcAft>
                <a:spcPts val="0"/>
              </a:spcAft>
              <a:defRPr/>
            </a:pPr>
            <a:endParaRPr lang="zh-CN" altLang="en-US" dirty="0"/>
          </a:p>
        </p:txBody>
      </p:sp>
      <p:grpSp>
        <p:nvGrpSpPr>
          <p:cNvPr id="108549" name="Group 22"/>
          <p:cNvGrpSpPr>
            <a:grpSpLocks/>
          </p:cNvGrpSpPr>
          <p:nvPr/>
        </p:nvGrpSpPr>
        <p:grpSpPr bwMode="auto">
          <a:xfrm>
            <a:off x="1143000" y="333375"/>
            <a:ext cx="8143875" cy="506413"/>
            <a:chOff x="720" y="210"/>
            <a:chExt cx="5130" cy="319"/>
          </a:xfrm>
        </p:grpSpPr>
        <p:sp>
          <p:nvSpPr>
            <p:cNvPr id="108550" name="Title 1"/>
            <p:cNvSpPr txBox="1">
              <a:spLocks/>
            </p:cNvSpPr>
            <p:nvPr/>
          </p:nvSpPr>
          <p:spPr bwMode="auto">
            <a:xfrm>
              <a:off x="720" y="210"/>
              <a:ext cx="1192"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课程诊断</a:t>
              </a:r>
              <a:endParaRPr lang="en-GB" altLang="zh-CN" sz="2000" b="1">
                <a:solidFill>
                  <a:srgbClr val="404040"/>
                </a:solidFill>
                <a:latin typeface="微软雅黑"/>
                <a:ea typeface="微软雅黑"/>
                <a:cs typeface="Open Sans Light"/>
              </a:endParaRPr>
            </a:p>
          </p:txBody>
        </p:sp>
        <p:sp>
          <p:nvSpPr>
            <p:cNvPr id="108551" name="矩形 35"/>
            <p:cNvSpPr>
              <a:spLocks noChangeArrowheads="1"/>
            </p:cNvSpPr>
            <p:nvPr/>
          </p:nvSpPr>
          <p:spPr bwMode="auto">
            <a:xfrm>
              <a:off x="1946" y="224"/>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师资队伍诊断</a:t>
              </a:r>
            </a:p>
          </p:txBody>
        </p:sp>
        <p:sp>
          <p:nvSpPr>
            <p:cNvPr id="108552" name="矩形 36"/>
            <p:cNvSpPr>
              <a:spLocks noChangeArrowheads="1"/>
            </p:cNvSpPr>
            <p:nvPr/>
          </p:nvSpPr>
          <p:spPr bwMode="auto">
            <a:xfrm>
              <a:off x="3367" y="22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课程标准诊断</a:t>
              </a:r>
            </a:p>
          </p:txBody>
        </p:sp>
        <p:sp>
          <p:nvSpPr>
            <p:cNvPr id="108553" name="矩形 38"/>
            <p:cNvSpPr>
              <a:spLocks noChangeArrowheads="1"/>
            </p:cNvSpPr>
            <p:nvPr/>
          </p:nvSpPr>
          <p:spPr bwMode="auto">
            <a:xfrm>
              <a:off x="4778" y="23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课程资源诊断</a:t>
              </a:r>
            </a:p>
          </p:txBody>
        </p:sp>
      </p:grpSp>
    </p:spTree>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矩形 51"/>
          <p:cNvSpPr>
            <a:spLocks noChangeArrowheads="1"/>
          </p:cNvSpPr>
          <p:nvPr/>
        </p:nvSpPr>
        <p:spPr bwMode="auto">
          <a:xfrm>
            <a:off x="9696450" y="369888"/>
            <a:ext cx="1701800" cy="409575"/>
          </a:xfrm>
          <a:prstGeom prst="rect">
            <a:avLst/>
          </a:prstGeom>
          <a:noFill/>
          <a:ln w="9525">
            <a:noFill/>
            <a:miter lim="800000"/>
            <a:headEnd/>
            <a:tailEnd/>
          </a:ln>
        </p:spPr>
        <p:txBody>
          <a:bodyPr wrap="none" lIns="121917" tIns="60958" rIns="121917" bIns="60958">
            <a:spAutoFit/>
          </a:bodyPr>
          <a:lstStyle/>
          <a:p>
            <a:r>
              <a:rPr lang="zh-CN" altLang="en-US" sz="1900" b="1">
                <a:solidFill>
                  <a:srgbClr val="FF0000"/>
                </a:solidFill>
                <a:latin typeface="Calibri" pitchFamily="34" charset="0"/>
              </a:rPr>
              <a:t>教学质量诊断</a:t>
            </a:r>
          </a:p>
        </p:txBody>
      </p:sp>
      <p:graphicFrame>
        <p:nvGraphicFramePr>
          <p:cNvPr id="93247" name="Group 63"/>
          <p:cNvGraphicFramePr>
            <a:graphicFrameLocks noGrp="1"/>
          </p:cNvGraphicFramePr>
          <p:nvPr/>
        </p:nvGraphicFramePr>
        <p:xfrm>
          <a:off x="4559300" y="1123950"/>
          <a:ext cx="6335713" cy="487363"/>
        </p:xfrm>
        <a:graphic>
          <a:graphicData uri="http://schemas.openxmlformats.org/drawingml/2006/table">
            <a:tbl>
              <a:tblPr/>
              <a:tblGrid>
                <a:gridCol w="6335184"/>
              </a:tblGrid>
              <a:tr h="4804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rgbClr val="FFFFFF"/>
                          </a:solidFill>
                          <a:effectLst/>
                          <a:latin typeface="Calibri" pitchFamily="34" charset="0"/>
                          <a:ea typeface="宋体" charset="-122"/>
                        </a:rPr>
                        <a:t>学生评教分数</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chemeClr val="accent1"/>
                    </a:solidFill>
                  </a:tcPr>
                </a:tc>
              </a:tr>
            </a:tbl>
          </a:graphicData>
        </a:graphic>
      </p:graphicFrame>
      <p:sp>
        <p:nvSpPr>
          <p:cNvPr id="110599" name="矩形 1"/>
          <p:cNvSpPr>
            <a:spLocks noChangeArrowheads="1"/>
          </p:cNvSpPr>
          <p:nvPr/>
        </p:nvSpPr>
        <p:spPr bwMode="auto">
          <a:xfrm>
            <a:off x="531813" y="1701800"/>
            <a:ext cx="3459162" cy="547688"/>
          </a:xfrm>
          <a:prstGeom prst="rect">
            <a:avLst/>
          </a:prstGeom>
          <a:noFill/>
          <a:ln w="9525">
            <a:noFill/>
            <a:miter lim="800000"/>
            <a:headEnd/>
            <a:tailEnd/>
          </a:ln>
        </p:spPr>
        <p:txBody>
          <a:bodyPr wrap="none" lIns="121917" tIns="60958" rIns="121917" bIns="60958">
            <a:spAutoFit/>
          </a:bodyPr>
          <a:lstStyle/>
          <a:p>
            <a:r>
              <a:rPr lang="zh-CN" altLang="en-US" sz="2800" b="1">
                <a:solidFill>
                  <a:srgbClr val="404040"/>
                </a:solidFill>
                <a:latin typeface="微软雅黑"/>
                <a:ea typeface="微软雅黑"/>
                <a:cs typeface="微软雅黑"/>
              </a:rPr>
              <a:t>数据分析</a:t>
            </a:r>
            <a:r>
              <a:rPr lang="en-US" altLang="zh-CN" sz="2800" b="1">
                <a:solidFill>
                  <a:srgbClr val="404040"/>
                </a:solidFill>
                <a:latin typeface="微软雅黑"/>
                <a:ea typeface="微软雅黑"/>
                <a:cs typeface="微软雅黑"/>
              </a:rPr>
              <a:t>—</a:t>
            </a:r>
            <a:r>
              <a:rPr lang="zh-CN" altLang="en-US" sz="2800" b="1">
                <a:solidFill>
                  <a:srgbClr val="404040"/>
                </a:solidFill>
                <a:latin typeface="微软雅黑"/>
                <a:ea typeface="微软雅黑"/>
                <a:cs typeface="微软雅黑"/>
              </a:rPr>
              <a:t>学生评教</a:t>
            </a:r>
          </a:p>
        </p:txBody>
      </p:sp>
      <p:graphicFrame>
        <p:nvGraphicFramePr>
          <p:cNvPr id="94145" name="Group 961"/>
          <p:cNvGraphicFramePr>
            <a:graphicFrameLocks noGrp="1"/>
          </p:cNvGraphicFramePr>
          <p:nvPr/>
        </p:nvGraphicFramePr>
        <p:xfrm>
          <a:off x="4464050" y="2036763"/>
          <a:ext cx="6586538" cy="3902075"/>
        </p:xfrm>
        <a:graphic>
          <a:graphicData uri="http://schemas.openxmlformats.org/drawingml/2006/table">
            <a:tbl>
              <a:tblPr/>
              <a:tblGrid>
                <a:gridCol w="795867"/>
                <a:gridCol w="1274233"/>
                <a:gridCol w="1257300"/>
                <a:gridCol w="897467"/>
                <a:gridCol w="1104900"/>
                <a:gridCol w="1257300"/>
              </a:tblGrid>
              <a:tr h="3259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姓名</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2017</a:t>
                      </a: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年平均</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2018</a:t>
                      </a: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年平均</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姓名</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2017</a:t>
                      </a: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年平均</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2018</a:t>
                      </a: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年平均</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5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莫兼学</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93.37</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94.08</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谢华丽</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92.29</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93.56</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5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蒋仕林</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92.78</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93.58</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陈立群</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93.18</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95.16</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5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罗润兰</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93.71</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94.42</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皮红波</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92.96</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93.91</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5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彭娟</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92.78</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93.67</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江友君</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92.74</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93.41</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5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刘艳艳</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92.87</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94.57</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尹梅</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92.79</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94.59</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5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刘静</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92.95</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93.67</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王芳</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92.09</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93.35</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5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李秀芝</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92.77</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92.72</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李海霞</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92.45</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94.31</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5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易鹏</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92.23</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93.22</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崔媛</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92.71</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93.89</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5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叶丽萍</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93.68</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94.86</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潘芳</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94.24</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91.54</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5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何静</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93.02</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94.34</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chemeClr val="tx1"/>
                          </a:solidFill>
                          <a:effectLst/>
                          <a:latin typeface="宋体" charset="-122"/>
                          <a:ea typeface="宋体" charset="-122"/>
                          <a:cs typeface="Times New Roman" pitchFamily="18" charset="0"/>
                        </a:rPr>
                        <a:t>李淑媛</a:t>
                      </a:r>
                      <a:endParaRPr kumimoji="0" lang="zh-CN" altLang="en-US"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94.24</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chemeClr val="tx1"/>
                          </a:solidFill>
                          <a:effectLst/>
                          <a:latin typeface="宋体" charset="-122"/>
                          <a:ea typeface="宋体" charset="-122"/>
                          <a:cs typeface="Times New Roman" pitchFamily="18" charset="0"/>
                        </a:rPr>
                        <a:t>93.55</a:t>
                      </a:r>
                      <a:endParaRPr kumimoji="0" lang="en-US" altLang="zh-CN" sz="1300" b="0" i="0" u="none" strike="noStrike" cap="none" normalizeH="0" baseline="0" smtClean="0">
                        <a:ln>
                          <a:noFill/>
                        </a:ln>
                        <a:solidFill>
                          <a:schemeClr val="tx1"/>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5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F70F09"/>
                          </a:solidFill>
                          <a:effectLst/>
                          <a:latin typeface="宋体" charset="-122"/>
                          <a:ea typeface="宋体" charset="-122"/>
                          <a:cs typeface="Times New Roman" pitchFamily="18" charset="0"/>
                        </a:rPr>
                        <a:t>平均</a:t>
                      </a:r>
                      <a:endParaRPr kumimoji="0" lang="zh-CN" altLang="en-US" sz="1300" b="0" i="0" u="none" strike="noStrike" cap="none" normalizeH="0" baseline="0" smtClean="0">
                        <a:ln>
                          <a:noFill/>
                        </a:ln>
                        <a:solidFill>
                          <a:srgbClr val="F70F09"/>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rgbClr val="F70F09"/>
                          </a:solidFill>
                          <a:effectLst/>
                          <a:latin typeface="宋体" charset="-122"/>
                          <a:ea typeface="宋体" charset="-122"/>
                          <a:cs typeface="Times New Roman" pitchFamily="18" charset="0"/>
                        </a:rPr>
                        <a:t>92.99</a:t>
                      </a:r>
                      <a:endParaRPr kumimoji="0" lang="en-US" altLang="zh-CN" sz="1300" b="0" i="0" u="none" strike="noStrike" cap="none" normalizeH="0" baseline="0" smtClean="0">
                        <a:ln>
                          <a:noFill/>
                        </a:ln>
                        <a:solidFill>
                          <a:srgbClr val="F70F09"/>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rgbClr val="F70F09"/>
                          </a:solidFill>
                          <a:effectLst/>
                          <a:latin typeface="Times New Roman" pitchFamily="18" charset="0"/>
                          <a:ea typeface="宋体" charset="-122"/>
                        </a:rPr>
                        <a:t>93.82</a:t>
                      </a:r>
                      <a:endParaRPr kumimoji="0" lang="en-US" altLang="zh-CN" sz="1300" b="0" i="0" u="none" strike="noStrike" cap="none" normalizeH="0" baseline="0" smtClean="0">
                        <a:ln>
                          <a:noFill/>
                        </a:ln>
                        <a:solidFill>
                          <a:srgbClr val="F70F09"/>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F70F09"/>
                          </a:solidFill>
                          <a:effectLst/>
                          <a:latin typeface="宋体" charset="-122"/>
                          <a:ea typeface="宋体" charset="-122"/>
                          <a:cs typeface="Times New Roman" pitchFamily="18" charset="0"/>
                        </a:rPr>
                        <a:t>平均</a:t>
                      </a:r>
                      <a:endParaRPr kumimoji="0" lang="zh-CN" altLang="en-US" sz="1300" b="0" i="0" u="none" strike="noStrike" cap="none" normalizeH="0" baseline="0" smtClean="0">
                        <a:ln>
                          <a:noFill/>
                        </a:ln>
                        <a:solidFill>
                          <a:srgbClr val="F70F09"/>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rgbClr val="F70F09"/>
                          </a:solidFill>
                          <a:effectLst/>
                          <a:latin typeface="宋体" charset="-122"/>
                          <a:ea typeface="宋体" charset="-122"/>
                          <a:cs typeface="Times New Roman" pitchFamily="18" charset="0"/>
                        </a:rPr>
                        <a:t>92.99</a:t>
                      </a:r>
                      <a:endParaRPr kumimoji="0" lang="en-US" altLang="zh-CN" sz="1300" b="0" i="0" u="none" strike="noStrike" cap="none" normalizeH="0" baseline="0" smtClean="0">
                        <a:ln>
                          <a:noFill/>
                        </a:ln>
                        <a:solidFill>
                          <a:srgbClr val="F70F09"/>
                        </a:solidFill>
                        <a:effectLst/>
                        <a:latin typeface="Arial" charset="0"/>
                        <a:ea typeface="宋体" charset="-122"/>
                      </a:endParaRPr>
                    </a:p>
                  </a:txBody>
                  <a:tcPr marL="121920" marR="121920" marT="60960" marB="609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rgbClr val="F70F09"/>
                          </a:solidFill>
                          <a:effectLst/>
                          <a:latin typeface="Times New Roman" pitchFamily="18" charset="0"/>
                          <a:ea typeface="宋体" charset="-122"/>
                        </a:rPr>
                        <a:t>93.82</a:t>
                      </a:r>
                      <a:endParaRPr kumimoji="0" lang="en-US" altLang="zh-CN" sz="1300" b="0" i="0" u="none" strike="noStrike" cap="none" normalizeH="0" baseline="0" smtClean="0">
                        <a:ln>
                          <a:noFill/>
                        </a:ln>
                        <a:solidFill>
                          <a:srgbClr val="F70F09"/>
                        </a:solidFill>
                        <a:effectLst/>
                        <a:latin typeface="Arial" charset="0"/>
                        <a:ea typeface="宋体" charset="-122"/>
                      </a:endParaRPr>
                    </a:p>
                  </a:txBody>
                  <a:tcPr marL="121920" marR="121920" marT="60960" marB="609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10693" name="文本框 6"/>
          <p:cNvSpPr txBox="1">
            <a:spLocks noChangeArrowheads="1"/>
          </p:cNvSpPr>
          <p:nvPr/>
        </p:nvSpPr>
        <p:spPr bwMode="auto">
          <a:xfrm>
            <a:off x="457200" y="2936875"/>
            <a:ext cx="3702050" cy="1311275"/>
          </a:xfrm>
          <a:prstGeom prst="rect">
            <a:avLst/>
          </a:prstGeom>
          <a:noFill/>
          <a:ln w="9525">
            <a:noFill/>
            <a:miter lim="800000"/>
            <a:headEnd/>
            <a:tailEnd/>
          </a:ln>
        </p:spPr>
        <p:txBody>
          <a:bodyPr>
            <a:spAutoFit/>
          </a:bodyPr>
          <a:lstStyle/>
          <a:p>
            <a:pPr defTabSz="685800"/>
            <a:r>
              <a:rPr lang="zh-CN" altLang="en-US" sz="2000" b="1">
                <a:solidFill>
                  <a:srgbClr val="262626"/>
                </a:solidFill>
                <a:latin typeface="微软雅黑"/>
                <a:ea typeface="微软雅黑"/>
                <a:cs typeface="微软雅黑"/>
              </a:rPr>
              <a:t>从数据上看，</a:t>
            </a:r>
            <a:r>
              <a:rPr lang="en-US" altLang="zh-CN" sz="2000" b="1">
                <a:solidFill>
                  <a:srgbClr val="262626"/>
                </a:solidFill>
                <a:latin typeface="微软雅黑"/>
                <a:ea typeface="微软雅黑"/>
                <a:cs typeface="微软雅黑"/>
              </a:rPr>
              <a:t>2018</a:t>
            </a:r>
            <a:r>
              <a:rPr lang="zh-CN" altLang="en-US" sz="2000" b="1">
                <a:solidFill>
                  <a:srgbClr val="262626"/>
                </a:solidFill>
                <a:latin typeface="微软雅黑"/>
                <a:ea typeface="微软雅黑"/>
                <a:cs typeface="微软雅黑"/>
              </a:rPr>
              <a:t>年和</a:t>
            </a:r>
            <a:r>
              <a:rPr lang="en-US" altLang="zh-CN" sz="2000" b="1">
                <a:solidFill>
                  <a:srgbClr val="262626"/>
                </a:solidFill>
                <a:latin typeface="微软雅黑"/>
                <a:ea typeface="微软雅黑"/>
                <a:cs typeface="微软雅黑"/>
              </a:rPr>
              <a:t>2017</a:t>
            </a:r>
            <a:r>
              <a:rPr lang="zh-CN" altLang="en-US" sz="2000" b="1">
                <a:solidFill>
                  <a:srgbClr val="262626"/>
                </a:solidFill>
                <a:latin typeface="微软雅黑"/>
                <a:ea typeface="微软雅黑"/>
                <a:cs typeface="微软雅黑"/>
              </a:rPr>
              <a:t>年学生对英语老师的评价绝大部分均高于平均值，且</a:t>
            </a:r>
            <a:r>
              <a:rPr lang="en-US" altLang="zh-CN" sz="2000" b="1">
                <a:solidFill>
                  <a:srgbClr val="262626"/>
                </a:solidFill>
                <a:latin typeface="微软雅黑"/>
                <a:ea typeface="微软雅黑"/>
                <a:cs typeface="微软雅黑"/>
              </a:rPr>
              <a:t>2018</a:t>
            </a:r>
            <a:r>
              <a:rPr lang="zh-CN" altLang="en-US" sz="2000" b="1">
                <a:solidFill>
                  <a:srgbClr val="262626"/>
                </a:solidFill>
                <a:latin typeface="微软雅黑"/>
                <a:ea typeface="微软雅黑"/>
                <a:cs typeface="微软雅黑"/>
              </a:rPr>
              <a:t>年多高于</a:t>
            </a:r>
            <a:r>
              <a:rPr lang="en-US" altLang="zh-CN" sz="2000" b="1">
                <a:solidFill>
                  <a:srgbClr val="262626"/>
                </a:solidFill>
                <a:latin typeface="微软雅黑"/>
                <a:ea typeface="微软雅黑"/>
                <a:cs typeface="微软雅黑"/>
              </a:rPr>
              <a:t>2017</a:t>
            </a:r>
            <a:r>
              <a:rPr lang="zh-CN" altLang="en-US" sz="2000" b="1">
                <a:solidFill>
                  <a:srgbClr val="262626"/>
                </a:solidFill>
                <a:latin typeface="微软雅黑"/>
                <a:ea typeface="微软雅黑"/>
                <a:cs typeface="微软雅黑"/>
              </a:rPr>
              <a:t>年。</a:t>
            </a:r>
            <a:endParaRPr lang="en-US" altLang="zh-CN" sz="2000" b="1">
              <a:solidFill>
                <a:srgbClr val="262626"/>
              </a:solidFill>
              <a:latin typeface="微软雅黑"/>
              <a:ea typeface="微软雅黑"/>
              <a:cs typeface="微软雅黑"/>
            </a:endParaRPr>
          </a:p>
        </p:txBody>
      </p:sp>
      <p:grpSp>
        <p:nvGrpSpPr>
          <p:cNvPr id="110694" name="Group 119"/>
          <p:cNvGrpSpPr>
            <a:grpSpLocks/>
          </p:cNvGrpSpPr>
          <p:nvPr/>
        </p:nvGrpSpPr>
        <p:grpSpPr bwMode="auto">
          <a:xfrm>
            <a:off x="1143000" y="333375"/>
            <a:ext cx="8143875" cy="506413"/>
            <a:chOff x="720" y="210"/>
            <a:chExt cx="5130" cy="319"/>
          </a:xfrm>
        </p:grpSpPr>
        <p:sp>
          <p:nvSpPr>
            <p:cNvPr id="110695" name="Title 1"/>
            <p:cNvSpPr txBox="1">
              <a:spLocks/>
            </p:cNvSpPr>
            <p:nvPr/>
          </p:nvSpPr>
          <p:spPr bwMode="auto">
            <a:xfrm>
              <a:off x="720" y="210"/>
              <a:ext cx="1192"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课程诊断</a:t>
              </a:r>
              <a:endParaRPr lang="en-GB" altLang="zh-CN" sz="2000" b="1">
                <a:solidFill>
                  <a:srgbClr val="404040"/>
                </a:solidFill>
                <a:latin typeface="微软雅黑"/>
                <a:ea typeface="微软雅黑"/>
                <a:cs typeface="Open Sans Light"/>
              </a:endParaRPr>
            </a:p>
          </p:txBody>
        </p:sp>
        <p:sp>
          <p:nvSpPr>
            <p:cNvPr id="110696" name="矩形 35"/>
            <p:cNvSpPr>
              <a:spLocks noChangeArrowheads="1"/>
            </p:cNvSpPr>
            <p:nvPr/>
          </p:nvSpPr>
          <p:spPr bwMode="auto">
            <a:xfrm>
              <a:off x="1946" y="224"/>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师资队伍诊断</a:t>
              </a:r>
            </a:p>
          </p:txBody>
        </p:sp>
        <p:sp>
          <p:nvSpPr>
            <p:cNvPr id="110697" name="矩形 36"/>
            <p:cNvSpPr>
              <a:spLocks noChangeArrowheads="1"/>
            </p:cNvSpPr>
            <p:nvPr/>
          </p:nvSpPr>
          <p:spPr bwMode="auto">
            <a:xfrm>
              <a:off x="3367" y="22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课程标准诊断</a:t>
              </a:r>
            </a:p>
          </p:txBody>
        </p:sp>
        <p:sp>
          <p:nvSpPr>
            <p:cNvPr id="110698" name="矩形 38"/>
            <p:cNvSpPr>
              <a:spLocks noChangeArrowheads="1"/>
            </p:cNvSpPr>
            <p:nvPr/>
          </p:nvSpPr>
          <p:spPr bwMode="auto">
            <a:xfrm>
              <a:off x="4778" y="23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课程资源诊断</a:t>
              </a:r>
            </a:p>
          </p:txBody>
        </p:sp>
      </p:grpSp>
    </p:spTree>
  </p:cSld>
  <p:clrMapOvr>
    <a:masterClrMapping/>
  </p:clrMapOvr>
  <p:transition spd="slow">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矩形 53"/>
          <p:cNvSpPr>
            <a:spLocks noChangeArrowheads="1"/>
          </p:cNvSpPr>
          <p:nvPr/>
        </p:nvSpPr>
        <p:spPr bwMode="auto">
          <a:xfrm>
            <a:off x="9663113" y="358775"/>
            <a:ext cx="1701800" cy="409575"/>
          </a:xfrm>
          <a:prstGeom prst="rect">
            <a:avLst/>
          </a:prstGeom>
          <a:noFill/>
          <a:ln w="9525">
            <a:noFill/>
            <a:miter lim="800000"/>
            <a:headEnd/>
            <a:tailEnd/>
          </a:ln>
        </p:spPr>
        <p:txBody>
          <a:bodyPr wrap="none" lIns="121917" tIns="60958" rIns="121917" bIns="60958">
            <a:spAutoFit/>
          </a:bodyPr>
          <a:lstStyle/>
          <a:p>
            <a:r>
              <a:rPr lang="zh-CN" altLang="en-US" sz="1900" b="1">
                <a:solidFill>
                  <a:srgbClr val="FF0000"/>
                </a:solidFill>
                <a:latin typeface="Calibri" pitchFamily="34" charset="0"/>
              </a:rPr>
              <a:t>教学质量诊断</a:t>
            </a:r>
          </a:p>
        </p:txBody>
      </p:sp>
      <p:graphicFrame>
        <p:nvGraphicFramePr>
          <p:cNvPr id="145464" name="Group 56"/>
          <p:cNvGraphicFramePr>
            <a:graphicFrameLocks noGrp="1"/>
          </p:cNvGraphicFramePr>
          <p:nvPr/>
        </p:nvGraphicFramePr>
        <p:xfrm>
          <a:off x="3103563" y="1665288"/>
          <a:ext cx="8128000" cy="3184525"/>
        </p:xfrm>
        <a:graphic>
          <a:graphicData uri="http://schemas.openxmlformats.org/drawingml/2006/table">
            <a:tbl>
              <a:tblPr/>
              <a:tblGrid>
                <a:gridCol w="2708275"/>
                <a:gridCol w="1803400"/>
                <a:gridCol w="3616325"/>
              </a:tblGrid>
              <a:tr h="495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FFFF"/>
                          </a:solidFill>
                          <a:effectLst/>
                          <a:latin typeface="Calibri" pitchFamily="34" charset="0"/>
                          <a:ea typeface="宋体" charset="-122"/>
                        </a:rPr>
                        <a:t>项  目</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FFFF"/>
                          </a:solidFill>
                          <a:effectLst/>
                          <a:latin typeface="Calibri" pitchFamily="34" charset="0"/>
                          <a:ea typeface="宋体" charset="-122"/>
                        </a:rPr>
                        <a:t>结  果</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FFFF"/>
                          </a:solidFill>
                          <a:effectLst/>
                          <a:latin typeface="Calibri" pitchFamily="34" charset="0"/>
                          <a:ea typeface="宋体" charset="-122"/>
                        </a:rPr>
                        <a:t>原  因</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09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rgbClr val="262626"/>
                          </a:solidFill>
                          <a:effectLst/>
                          <a:latin typeface="微软雅黑"/>
                          <a:ea typeface="微软雅黑"/>
                          <a:cs typeface="微软雅黑"/>
                        </a:rPr>
                        <a:t>视频类资源偏少</a:t>
                      </a:r>
                      <a:endParaRPr kumimoji="0" lang="zh-CN" altLang="en-US" sz="2000" b="1"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rgbClr val="262626"/>
                          </a:solidFill>
                          <a:effectLst/>
                          <a:latin typeface="微软雅黑"/>
                          <a:ea typeface="微软雅黑"/>
                          <a:cs typeface="微软雅黑"/>
                        </a:rPr>
                        <a:t>3</a:t>
                      </a:r>
                      <a:endParaRPr kumimoji="0" lang="en-US" altLang="zh-CN" sz="2000" b="1"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rgbClr val="000000"/>
                          </a:solidFill>
                          <a:effectLst/>
                          <a:latin typeface="微软雅黑"/>
                          <a:ea typeface="微软雅黑"/>
                          <a:cs typeface="微软雅黑"/>
                        </a:rPr>
                        <a:t>与教学主题相关的视频资源偏少，自己制作又有一定难度</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r>
              <a:tr h="620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rgbClr val="262626"/>
                          </a:solidFill>
                          <a:effectLst/>
                          <a:latin typeface="微软雅黑"/>
                          <a:ea typeface="微软雅黑"/>
                          <a:cs typeface="微软雅黑"/>
                        </a:rPr>
                        <a:t>课堂小测达标度偏低</a:t>
                      </a:r>
                      <a:endParaRPr kumimoji="0" lang="zh-CN" altLang="en-US" sz="2000" b="1"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rgbClr val="262626"/>
                          </a:solidFill>
                          <a:effectLst/>
                          <a:latin typeface="微软雅黑"/>
                          <a:ea typeface="微软雅黑"/>
                          <a:cs typeface="微软雅黑"/>
                        </a:rPr>
                        <a:t>37.18%</a:t>
                      </a:r>
                      <a:endParaRPr kumimoji="0" lang="zh-CN" altLang="en-US" sz="2000" b="1"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rgbClr val="000000"/>
                          </a:solidFill>
                          <a:effectLst/>
                          <a:latin typeface="微软雅黑"/>
                          <a:ea typeface="微软雅黑"/>
                          <a:cs typeface="微软雅黑"/>
                        </a:rPr>
                        <a:t>部分任务难度偏高，学生未养成预习复习的良好学习习惯</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r>
              <a:tr h="609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rgbClr val="000000"/>
                          </a:solidFill>
                          <a:effectLst/>
                          <a:latin typeface="微软雅黑"/>
                          <a:ea typeface="微软雅黑"/>
                          <a:cs typeface="微软雅黑"/>
                        </a:rPr>
                        <a:t>测试活动平均参与率偏低</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rgbClr val="262626"/>
                          </a:solidFill>
                          <a:effectLst/>
                          <a:latin typeface="微软雅黑"/>
                          <a:ea typeface="微软雅黑"/>
                          <a:cs typeface="微软雅黑"/>
                        </a:rPr>
                        <a:t>59.15%</a:t>
                      </a:r>
                      <a:endParaRPr kumimoji="0" lang="zh-CN" altLang="en-US" sz="2000" b="1" i="0" u="none" strike="noStrike" cap="none" normalizeH="0" baseline="0" smtClean="0">
                        <a:ln>
                          <a:noFill/>
                        </a:ln>
                        <a:solidFill>
                          <a:srgbClr val="000000"/>
                        </a:solidFill>
                        <a:effectLst/>
                        <a:latin typeface="微软雅黑"/>
                        <a:ea typeface="微软雅黑"/>
                        <a:cs typeface="微软雅黑"/>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rgbClr val="000000"/>
                          </a:solidFill>
                          <a:effectLst/>
                          <a:latin typeface="微软雅黑"/>
                          <a:ea typeface="微软雅黑"/>
                          <a:cs typeface="微软雅黑"/>
                        </a:rPr>
                        <a:t>学生畏难情绪明显，缺乏主动思考的习惯</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r>
              <a:tr h="495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rgbClr val="262626"/>
                          </a:solidFill>
                          <a:effectLst/>
                          <a:latin typeface="微软雅黑"/>
                          <a:ea typeface="微软雅黑"/>
                          <a:cs typeface="微软雅黑"/>
                        </a:rPr>
                        <a:t>班课活动参与率</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rgbClr val="262626"/>
                          </a:solidFill>
                          <a:effectLst/>
                          <a:latin typeface="微软雅黑"/>
                          <a:ea typeface="微软雅黑"/>
                          <a:cs typeface="微软雅黑"/>
                        </a:rPr>
                        <a:t>74.67%</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rgbClr val="000000"/>
                          </a:solidFill>
                          <a:effectLst/>
                          <a:latin typeface="微软雅黑"/>
                          <a:ea typeface="微软雅黑"/>
                          <a:cs typeface="微软雅黑"/>
                        </a:rPr>
                        <a:t>部分活动难度偏大</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F0"/>
                    </a:solidFill>
                  </a:tcPr>
                </a:tc>
              </a:tr>
            </a:tbl>
          </a:graphicData>
        </a:graphic>
      </p:graphicFrame>
      <p:sp>
        <p:nvSpPr>
          <p:cNvPr id="112668" name="矩形 23"/>
          <p:cNvSpPr>
            <a:spLocks noChangeArrowheads="1"/>
          </p:cNvSpPr>
          <p:nvPr/>
        </p:nvSpPr>
        <p:spPr bwMode="auto">
          <a:xfrm>
            <a:off x="0" y="1125538"/>
            <a:ext cx="2951163" cy="1033462"/>
          </a:xfrm>
          <a:prstGeom prst="rect">
            <a:avLst/>
          </a:prstGeom>
          <a:noFill/>
          <a:ln w="9525">
            <a:noFill/>
            <a:miter lim="800000"/>
            <a:headEnd/>
            <a:tailEnd/>
          </a:ln>
        </p:spPr>
        <p:txBody>
          <a:bodyPr lIns="121917" tIns="60958" rIns="121917" bIns="60958">
            <a:spAutoFit/>
          </a:bodyPr>
          <a:lstStyle/>
          <a:p>
            <a:r>
              <a:rPr lang="zh-CN" altLang="en-US" sz="2400" b="1">
                <a:solidFill>
                  <a:srgbClr val="404040"/>
                </a:solidFill>
                <a:latin typeface="微软雅黑"/>
                <a:ea typeface="微软雅黑"/>
                <a:cs typeface="微软雅黑"/>
              </a:rPr>
              <a:t>质量诊断</a:t>
            </a:r>
            <a:r>
              <a:rPr lang="en-US" altLang="zh-CN" sz="2400" b="1">
                <a:solidFill>
                  <a:srgbClr val="404040"/>
                </a:solidFill>
                <a:latin typeface="微软雅黑"/>
                <a:ea typeface="微软雅黑"/>
                <a:cs typeface="微软雅黑"/>
              </a:rPr>
              <a:t>—</a:t>
            </a:r>
          </a:p>
          <a:p>
            <a:pPr>
              <a:lnSpc>
                <a:spcPct val="150000"/>
              </a:lnSpc>
            </a:pPr>
            <a:r>
              <a:rPr lang="zh-CN" altLang="en-US" sz="2400" b="1">
                <a:solidFill>
                  <a:srgbClr val="404040"/>
                </a:solidFill>
                <a:latin typeface="微软雅黑"/>
                <a:ea typeface="微软雅黑"/>
                <a:cs typeface="微软雅黑"/>
              </a:rPr>
              <a:t>        不足之处</a:t>
            </a:r>
          </a:p>
        </p:txBody>
      </p:sp>
      <p:grpSp>
        <p:nvGrpSpPr>
          <p:cNvPr id="112669" name="Group 46"/>
          <p:cNvGrpSpPr>
            <a:grpSpLocks/>
          </p:cNvGrpSpPr>
          <p:nvPr/>
        </p:nvGrpSpPr>
        <p:grpSpPr bwMode="auto">
          <a:xfrm>
            <a:off x="1143000" y="333375"/>
            <a:ext cx="8143875" cy="506413"/>
            <a:chOff x="720" y="210"/>
            <a:chExt cx="5130" cy="319"/>
          </a:xfrm>
        </p:grpSpPr>
        <p:sp>
          <p:nvSpPr>
            <p:cNvPr id="112670" name="Title 1"/>
            <p:cNvSpPr txBox="1">
              <a:spLocks/>
            </p:cNvSpPr>
            <p:nvPr/>
          </p:nvSpPr>
          <p:spPr bwMode="auto">
            <a:xfrm>
              <a:off x="720" y="210"/>
              <a:ext cx="1192"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课程诊断</a:t>
              </a:r>
              <a:endParaRPr lang="en-GB" altLang="zh-CN" sz="2000" b="1">
                <a:solidFill>
                  <a:srgbClr val="404040"/>
                </a:solidFill>
                <a:latin typeface="微软雅黑"/>
                <a:ea typeface="微软雅黑"/>
                <a:cs typeface="Open Sans Light"/>
              </a:endParaRPr>
            </a:p>
          </p:txBody>
        </p:sp>
        <p:sp>
          <p:nvSpPr>
            <p:cNvPr id="112671" name="矩形 35"/>
            <p:cNvSpPr>
              <a:spLocks noChangeArrowheads="1"/>
            </p:cNvSpPr>
            <p:nvPr/>
          </p:nvSpPr>
          <p:spPr bwMode="auto">
            <a:xfrm>
              <a:off x="1946" y="224"/>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师资队伍诊断</a:t>
              </a:r>
            </a:p>
          </p:txBody>
        </p:sp>
        <p:sp>
          <p:nvSpPr>
            <p:cNvPr id="112672" name="矩形 36"/>
            <p:cNvSpPr>
              <a:spLocks noChangeArrowheads="1"/>
            </p:cNvSpPr>
            <p:nvPr/>
          </p:nvSpPr>
          <p:spPr bwMode="auto">
            <a:xfrm>
              <a:off x="3367" y="22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课程标准诊断</a:t>
              </a:r>
            </a:p>
          </p:txBody>
        </p:sp>
        <p:sp>
          <p:nvSpPr>
            <p:cNvPr id="112673" name="矩形 38"/>
            <p:cNvSpPr>
              <a:spLocks noChangeArrowheads="1"/>
            </p:cNvSpPr>
            <p:nvPr/>
          </p:nvSpPr>
          <p:spPr bwMode="auto">
            <a:xfrm>
              <a:off x="4778" y="230"/>
              <a:ext cx="1072" cy="258"/>
            </a:xfrm>
            <a:prstGeom prst="rect">
              <a:avLst/>
            </a:prstGeom>
            <a:noFill/>
            <a:ln w="9525">
              <a:noFill/>
              <a:miter lim="800000"/>
              <a:headEnd/>
              <a:tailEnd/>
            </a:ln>
          </p:spPr>
          <p:txBody>
            <a:bodyPr wrap="none" lIns="121917" tIns="60958" rIns="121917" bIns="60958">
              <a:spAutoFit/>
            </a:bodyPr>
            <a:lstStyle/>
            <a:p>
              <a:r>
                <a:rPr lang="zh-CN" altLang="en-US" sz="1900" b="1">
                  <a:latin typeface="Calibri" pitchFamily="34" charset="0"/>
                </a:rPr>
                <a:t>课程资源诊断</a:t>
              </a:r>
            </a:p>
          </p:txBody>
        </p:sp>
      </p:grpSp>
    </p:spTree>
  </p:cSld>
  <p:clrMapOvr>
    <a:masterClrMapping/>
  </p:clrMapOvr>
  <p:transition spd="slow">
    <p:cov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684338"/>
            <a:ext cx="4241800" cy="3816350"/>
          </a:xfrm>
          <a:prstGeom prst="rect">
            <a:avLst/>
          </a:prstGeom>
          <a:solidFill>
            <a:srgbClr val="539C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6" name="组合 5"/>
          <p:cNvGrpSpPr>
            <a:grpSpLocks/>
          </p:cNvGrpSpPr>
          <p:nvPr/>
        </p:nvGrpSpPr>
        <p:grpSpPr bwMode="auto">
          <a:xfrm>
            <a:off x="919163" y="2419350"/>
            <a:ext cx="2346325" cy="2346325"/>
            <a:chOff x="1008115" y="2542722"/>
            <a:chExt cx="1360493" cy="1360493"/>
          </a:xfrm>
        </p:grpSpPr>
        <p:grpSp>
          <p:nvGrpSpPr>
            <p:cNvPr id="7" name="组合 6"/>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0" name="菱形 9"/>
              <p:cNvSpPr/>
              <p:nvPr/>
            </p:nvSpPr>
            <p:spPr>
              <a:xfrm>
                <a:off x="392113" y="760413"/>
                <a:ext cx="3825874" cy="3825874"/>
              </a:xfrm>
              <a:prstGeom prst="diamond">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114695" name="TextBox 54"/>
            <p:cNvSpPr txBox="1">
              <a:spLocks noChangeArrowheads="1"/>
            </p:cNvSpPr>
            <p:nvPr/>
          </p:nvSpPr>
          <p:spPr bwMode="auto">
            <a:xfrm>
              <a:off x="1451259" y="2836107"/>
              <a:ext cx="474210" cy="767083"/>
            </a:xfrm>
            <a:prstGeom prst="rect">
              <a:avLst/>
            </a:prstGeom>
            <a:noFill/>
            <a:ln w="9525">
              <a:noFill/>
              <a:miter lim="800000"/>
              <a:headEnd/>
              <a:tailEnd/>
            </a:ln>
          </p:spPr>
          <p:txBody>
            <a:bodyPr wrap="none">
              <a:spAutoFit/>
            </a:bodyPr>
            <a:lstStyle/>
            <a:p>
              <a:pPr algn="ctr"/>
              <a:r>
                <a:rPr lang="en-US" altLang="zh-CN" sz="8000" b="1">
                  <a:solidFill>
                    <a:srgbClr val="BF1347"/>
                  </a:solidFill>
                  <a:latin typeface="微软雅黑"/>
                  <a:ea typeface="造字工房劲黑（非商用）常规体"/>
                  <a:cs typeface="造字工房劲黑（非商用）常规体"/>
                </a:rPr>
                <a:t>4</a:t>
              </a:r>
              <a:endParaRPr lang="zh-CN" altLang="en-US" sz="8000" b="1">
                <a:solidFill>
                  <a:srgbClr val="BF1347"/>
                </a:solidFill>
                <a:latin typeface="微软雅黑"/>
                <a:ea typeface="造字工房劲黑（非商用）常规体"/>
                <a:cs typeface="造字工房劲黑（非商用）常规体"/>
              </a:endParaRPr>
            </a:p>
          </p:txBody>
        </p:sp>
      </p:grpSp>
      <p:sp>
        <p:nvSpPr>
          <p:cNvPr id="20" name="TextBox 6"/>
          <p:cNvSpPr txBox="1">
            <a:spLocks noChangeArrowheads="1"/>
          </p:cNvSpPr>
          <p:nvPr/>
        </p:nvSpPr>
        <p:spPr bwMode="auto">
          <a:xfrm>
            <a:off x="5743575" y="3078163"/>
            <a:ext cx="4433888" cy="800100"/>
          </a:xfrm>
          <a:prstGeom prst="rect">
            <a:avLst/>
          </a:prstGeom>
          <a:noFill/>
          <a:ln w="9525">
            <a:noFill/>
            <a:miter lim="800000"/>
            <a:headEnd/>
            <a:tailEnd/>
          </a:ln>
        </p:spPr>
        <p:txBody>
          <a:bodyPr lIns="121917" tIns="60958" rIns="121917" bIns="60958">
            <a:spAutoFit/>
          </a:bodyPr>
          <a:lstStyle/>
          <a:p>
            <a:pPr marL="0" lvl="1" algn="ctr"/>
            <a:r>
              <a:rPr lang="zh-CN" altLang="en-US" sz="4400" b="1">
                <a:solidFill>
                  <a:srgbClr val="BF1347"/>
                </a:solidFill>
                <a:latin typeface="微软雅黑"/>
                <a:ea typeface="微软雅黑"/>
                <a:cs typeface="微软雅黑"/>
              </a:rPr>
              <a:t>持续改进与计划</a:t>
            </a:r>
          </a:p>
        </p:txBody>
      </p:sp>
      <p:sp>
        <p:nvSpPr>
          <p:cNvPr id="67" name="文本框 66"/>
          <p:cNvSpPr txBox="1">
            <a:spLocks noChangeArrowheads="1"/>
          </p:cNvSpPr>
          <p:nvPr/>
        </p:nvSpPr>
        <p:spPr bwMode="auto">
          <a:xfrm>
            <a:off x="9378950" y="-990600"/>
            <a:ext cx="877888" cy="369887"/>
          </a:xfrm>
          <a:prstGeom prst="rect">
            <a:avLst/>
          </a:prstGeom>
          <a:noFill/>
          <a:ln w="9525">
            <a:noFill/>
            <a:miter lim="800000"/>
            <a:headEnd/>
            <a:tailEnd/>
          </a:ln>
        </p:spPr>
        <p:txBody>
          <a:bodyPr wrap="none">
            <a:spAutoFit/>
          </a:bodyPr>
          <a:lstStyle/>
          <a:p>
            <a:r>
              <a:rPr lang="zh-CN" altLang="en-US">
                <a:latin typeface="Calibri" pitchFamily="34" charset="0"/>
              </a:rPr>
              <a:t>延迟符</a:t>
            </a:r>
          </a:p>
        </p:txBody>
      </p:sp>
      <p:sp>
        <p:nvSpPr>
          <p:cNvPr id="13" name="矩形 12"/>
          <p:cNvSpPr/>
          <p:nvPr/>
        </p:nvSpPr>
        <p:spPr>
          <a:xfrm>
            <a:off x="11161713" y="1684338"/>
            <a:ext cx="1030287" cy="3816350"/>
          </a:xfrm>
          <a:prstGeom prst="rect">
            <a:avLst/>
          </a:prstGeom>
          <a:solidFill>
            <a:srgbClr val="539C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down)">
                                      <p:cBhvr>
                                        <p:cTn id="28" dur="75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p:bldP spid="67" grpId="0"/>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a:grpSpLocks/>
          </p:cNvGrpSpPr>
          <p:nvPr/>
        </p:nvGrpSpPr>
        <p:grpSpPr bwMode="auto">
          <a:xfrm>
            <a:off x="3789363" y="1674813"/>
            <a:ext cx="2763837" cy="3444875"/>
            <a:chOff x="2285732" y="3716686"/>
            <a:chExt cx="2763946" cy="3446339"/>
          </a:xfrm>
        </p:grpSpPr>
        <p:grpSp>
          <p:nvGrpSpPr>
            <p:cNvPr id="116814" name="组合 72"/>
            <p:cNvGrpSpPr>
              <a:grpSpLocks/>
            </p:cNvGrpSpPr>
            <p:nvPr/>
          </p:nvGrpSpPr>
          <p:grpSpPr bwMode="auto">
            <a:xfrm>
              <a:off x="2285732" y="3716686"/>
              <a:ext cx="2763946" cy="3446339"/>
              <a:chOff x="3295850" y="1908877"/>
              <a:chExt cx="3738030" cy="4660916"/>
            </a:xfrm>
          </p:grpSpPr>
          <p:grpSp>
            <p:nvGrpSpPr>
              <p:cNvPr id="116818" name="圆角矩形 76"/>
              <p:cNvGrpSpPr>
                <a:grpSpLocks/>
              </p:cNvGrpSpPr>
              <p:nvPr/>
            </p:nvGrpSpPr>
            <p:grpSpPr bwMode="auto">
              <a:xfrm>
                <a:off x="3305373" y="2096637"/>
                <a:ext cx="4242556" cy="4277077"/>
                <a:chOff x="2846832" y="1359408"/>
                <a:chExt cx="2353056" cy="2371344"/>
              </a:xfrm>
            </p:grpSpPr>
            <p:pic>
              <p:nvPicPr>
                <p:cNvPr id="116828" name="圆角矩形 76"/>
                <p:cNvPicPr>
                  <a:picLocks noChangeArrowheads="1"/>
                </p:cNvPicPr>
                <p:nvPr/>
              </p:nvPicPr>
              <p:blipFill>
                <a:blip r:embed="rId2"/>
                <a:srcRect/>
                <a:stretch>
                  <a:fillRect/>
                </a:stretch>
              </p:blipFill>
              <p:spPr bwMode="auto">
                <a:xfrm>
                  <a:off x="2846832" y="1359408"/>
                  <a:ext cx="2353056" cy="2371344"/>
                </a:xfrm>
                <a:prstGeom prst="rect">
                  <a:avLst/>
                </a:prstGeom>
                <a:noFill/>
                <a:ln w="9525">
                  <a:noFill/>
                  <a:miter lim="800000"/>
                  <a:headEnd/>
                  <a:tailEnd/>
                </a:ln>
              </p:spPr>
            </p:pic>
            <p:sp>
              <p:nvSpPr>
                <p:cNvPr id="116829" name="Text Box 6"/>
                <p:cNvSpPr txBox="1">
                  <a:spLocks noChangeArrowheads="1"/>
                </p:cNvSpPr>
                <p:nvPr/>
              </p:nvSpPr>
              <p:spPr bwMode="auto">
                <a:xfrm rot="2760000">
                  <a:off x="2993427" y="1918111"/>
                  <a:ext cx="2062856" cy="1258550"/>
                </a:xfrm>
                <a:prstGeom prst="rect">
                  <a:avLst/>
                </a:prstGeom>
                <a:noFill/>
                <a:ln w="9525">
                  <a:noFill/>
                  <a:miter lim="800000"/>
                  <a:headEnd/>
                  <a:tailEnd/>
                </a:ln>
              </p:spPr>
              <p:txBody>
                <a:bodyPr lIns="121917" tIns="60958" rIns="121917" bIns="60958" anchor="ctr"/>
                <a:lstStyle/>
                <a:p>
                  <a:pPr algn="ctr"/>
                  <a:endParaRPr lang="zh-CN" altLang="en-US" sz="1300">
                    <a:solidFill>
                      <a:srgbClr val="FFFFFF"/>
                    </a:solidFill>
                    <a:latin typeface="Calibri" pitchFamily="34" charset="0"/>
                  </a:endParaRPr>
                </a:p>
              </p:txBody>
            </p:sp>
          </p:grpSp>
          <p:grpSp>
            <p:nvGrpSpPr>
              <p:cNvPr id="116819" name="Freeform 5"/>
              <p:cNvGrpSpPr>
                <a:grpSpLocks/>
              </p:cNvGrpSpPr>
              <p:nvPr/>
            </p:nvGrpSpPr>
            <p:grpSpPr bwMode="auto">
              <a:xfrm>
                <a:off x="2733837" y="1689820"/>
                <a:ext cx="3989761" cy="3705334"/>
                <a:chOff x="2529840" y="1133856"/>
                <a:chExt cx="2212848" cy="2054352"/>
              </a:xfrm>
            </p:grpSpPr>
            <p:pic>
              <p:nvPicPr>
                <p:cNvPr id="116826" name="Freeform 5"/>
                <p:cNvPicPr>
                  <a:picLocks noChangeArrowheads="1"/>
                </p:cNvPicPr>
                <p:nvPr/>
              </p:nvPicPr>
              <p:blipFill>
                <a:blip r:embed="rId3"/>
                <a:srcRect/>
                <a:stretch>
                  <a:fillRect/>
                </a:stretch>
              </p:blipFill>
              <p:spPr bwMode="auto">
                <a:xfrm>
                  <a:off x="2529840" y="1133856"/>
                  <a:ext cx="2212848" cy="2054352"/>
                </a:xfrm>
                <a:prstGeom prst="rect">
                  <a:avLst/>
                </a:prstGeom>
                <a:noFill/>
                <a:ln w="9525">
                  <a:noFill/>
                  <a:miter lim="800000"/>
                  <a:headEnd/>
                  <a:tailEnd/>
                </a:ln>
              </p:spPr>
            </p:pic>
            <p:sp>
              <p:nvSpPr>
                <p:cNvPr id="116827" name="Text Box 9"/>
                <p:cNvSpPr txBox="1">
                  <a:spLocks noChangeArrowheads="1"/>
                </p:cNvSpPr>
                <p:nvPr/>
              </p:nvSpPr>
              <p:spPr bwMode="auto">
                <a:xfrm rot="10800000">
                  <a:off x="2841550" y="1451768"/>
                  <a:ext cx="1466316" cy="1299115"/>
                </a:xfrm>
                <a:prstGeom prst="rect">
                  <a:avLst/>
                </a:prstGeom>
                <a:noFill/>
                <a:ln w="9525">
                  <a:noFill/>
                  <a:miter lim="800000"/>
                  <a:headEnd/>
                  <a:tailEnd/>
                </a:ln>
              </p:spPr>
              <p:txBody>
                <a:bodyPr lIns="91438" tIns="45719" rIns="91438" bIns="45719"/>
                <a:lstStyle/>
                <a:p>
                  <a:endParaRPr lang="zh-CN" altLang="en-US" sz="1300">
                    <a:solidFill>
                      <a:srgbClr val="000000"/>
                    </a:solidFill>
                    <a:latin typeface="Calibri" pitchFamily="34" charset="0"/>
                  </a:endParaRPr>
                </a:p>
              </p:txBody>
            </p:sp>
          </p:grpSp>
          <p:grpSp>
            <p:nvGrpSpPr>
              <p:cNvPr id="116820" name="圆角矩形 78"/>
              <p:cNvGrpSpPr>
                <a:grpSpLocks/>
              </p:cNvGrpSpPr>
              <p:nvPr/>
            </p:nvGrpSpPr>
            <p:grpSpPr bwMode="auto">
              <a:xfrm>
                <a:off x="3558168" y="2349523"/>
                <a:ext cx="3561109" cy="3595384"/>
                <a:chOff x="2987040" y="1499616"/>
                <a:chExt cx="1975104" cy="1993392"/>
              </a:xfrm>
            </p:grpSpPr>
            <p:pic>
              <p:nvPicPr>
                <p:cNvPr id="116824" name="圆角矩形 78"/>
                <p:cNvPicPr>
                  <a:picLocks noChangeArrowheads="1"/>
                </p:cNvPicPr>
                <p:nvPr/>
              </p:nvPicPr>
              <p:blipFill>
                <a:blip r:embed="rId4"/>
                <a:srcRect/>
                <a:stretch>
                  <a:fillRect/>
                </a:stretch>
              </p:blipFill>
              <p:spPr bwMode="auto">
                <a:xfrm>
                  <a:off x="2987040" y="1499616"/>
                  <a:ext cx="1975104" cy="1993392"/>
                </a:xfrm>
                <a:prstGeom prst="rect">
                  <a:avLst/>
                </a:prstGeom>
                <a:noFill/>
                <a:ln w="9525">
                  <a:noFill/>
                  <a:miter lim="800000"/>
                  <a:headEnd/>
                  <a:tailEnd/>
                </a:ln>
              </p:spPr>
            </p:pic>
            <p:sp>
              <p:nvSpPr>
                <p:cNvPr id="116825" name="Text Box 12"/>
                <p:cNvSpPr txBox="1">
                  <a:spLocks noChangeArrowheads="1"/>
                </p:cNvSpPr>
                <p:nvPr/>
              </p:nvSpPr>
              <p:spPr bwMode="auto">
                <a:xfrm rot="2760000">
                  <a:off x="3087342" y="1988965"/>
                  <a:ext cx="1770794" cy="1016765"/>
                </a:xfrm>
                <a:prstGeom prst="rect">
                  <a:avLst/>
                </a:prstGeom>
                <a:noFill/>
                <a:ln w="9525">
                  <a:noFill/>
                  <a:miter lim="800000"/>
                  <a:headEnd/>
                  <a:tailEnd/>
                </a:ln>
              </p:spPr>
              <p:txBody>
                <a:bodyPr lIns="121917" tIns="60958" rIns="121917" bIns="60958" anchor="ctr"/>
                <a:lstStyle/>
                <a:p>
                  <a:pPr algn="ctr"/>
                  <a:endParaRPr lang="zh-CN" altLang="en-US" sz="1300">
                    <a:solidFill>
                      <a:srgbClr val="FFFFFF"/>
                    </a:solidFill>
                    <a:latin typeface="Calibri" pitchFamily="34" charset="0"/>
                  </a:endParaRPr>
                </a:p>
              </p:txBody>
            </p:sp>
          </p:grpSp>
          <p:grpSp>
            <p:nvGrpSpPr>
              <p:cNvPr id="116821" name="Freeform 5"/>
              <p:cNvGrpSpPr>
                <a:grpSpLocks/>
              </p:cNvGrpSpPr>
              <p:nvPr/>
            </p:nvGrpSpPr>
            <p:grpSpPr bwMode="auto">
              <a:xfrm>
                <a:off x="3250418" y="2173602"/>
                <a:ext cx="3033537" cy="2814735"/>
                <a:chOff x="2816352" y="1402080"/>
                <a:chExt cx="1682496" cy="1560576"/>
              </a:xfrm>
            </p:grpSpPr>
            <p:pic>
              <p:nvPicPr>
                <p:cNvPr id="116822" name="Freeform 5"/>
                <p:cNvPicPr>
                  <a:picLocks noChangeArrowheads="1"/>
                </p:cNvPicPr>
                <p:nvPr/>
              </p:nvPicPr>
              <p:blipFill>
                <a:blip r:embed="rId5"/>
                <a:srcRect/>
                <a:stretch>
                  <a:fillRect/>
                </a:stretch>
              </p:blipFill>
              <p:spPr bwMode="auto">
                <a:xfrm>
                  <a:off x="2816352" y="1402080"/>
                  <a:ext cx="1682496" cy="1560576"/>
                </a:xfrm>
                <a:prstGeom prst="rect">
                  <a:avLst/>
                </a:prstGeom>
                <a:noFill/>
                <a:ln w="9525">
                  <a:noFill/>
                  <a:miter lim="800000"/>
                  <a:headEnd/>
                  <a:tailEnd/>
                </a:ln>
              </p:spPr>
            </p:pic>
            <p:sp>
              <p:nvSpPr>
                <p:cNvPr id="116823" name="Text Box 15"/>
                <p:cNvSpPr txBox="1">
                  <a:spLocks noChangeArrowheads="1"/>
                </p:cNvSpPr>
                <p:nvPr/>
              </p:nvSpPr>
              <p:spPr bwMode="auto">
                <a:xfrm rot="10800000">
                  <a:off x="3004367" y="1596019"/>
                  <a:ext cx="1140682" cy="1010613"/>
                </a:xfrm>
                <a:prstGeom prst="rect">
                  <a:avLst/>
                </a:prstGeom>
                <a:noFill/>
                <a:ln w="9525">
                  <a:noFill/>
                  <a:miter lim="800000"/>
                  <a:headEnd/>
                  <a:tailEnd/>
                </a:ln>
              </p:spPr>
              <p:txBody>
                <a:bodyPr lIns="91438" tIns="45719" rIns="91438" bIns="45719"/>
                <a:lstStyle/>
                <a:p>
                  <a:endParaRPr lang="zh-CN" altLang="en-US" sz="1300">
                    <a:solidFill>
                      <a:srgbClr val="000000"/>
                    </a:solidFill>
                    <a:latin typeface="Calibri" pitchFamily="34" charset="0"/>
                  </a:endParaRPr>
                </a:p>
              </p:txBody>
            </p:sp>
          </p:grpSp>
        </p:grpSp>
        <p:grpSp>
          <p:nvGrpSpPr>
            <p:cNvPr id="116815" name="组合 73"/>
            <p:cNvGrpSpPr>
              <a:grpSpLocks/>
            </p:cNvGrpSpPr>
            <p:nvPr/>
          </p:nvGrpSpPr>
          <p:grpSpPr bwMode="auto">
            <a:xfrm>
              <a:off x="2728219" y="4347491"/>
              <a:ext cx="1068358" cy="945829"/>
              <a:chOff x="2711519" y="4342226"/>
              <a:chExt cx="1068358" cy="945829"/>
            </a:xfrm>
          </p:grpSpPr>
          <p:sp>
            <p:nvSpPr>
              <p:cNvPr id="116816" name="文本框 26"/>
              <p:cNvSpPr txBox="1">
                <a:spLocks noChangeArrowheads="1"/>
              </p:cNvSpPr>
              <p:nvPr/>
            </p:nvSpPr>
            <p:spPr bwMode="auto">
              <a:xfrm>
                <a:off x="2711519" y="4342226"/>
                <a:ext cx="1031437" cy="861974"/>
              </a:xfrm>
              <a:prstGeom prst="rect">
                <a:avLst/>
              </a:prstGeom>
              <a:noFill/>
              <a:ln w="9525">
                <a:noFill/>
                <a:miter lim="800000"/>
                <a:headEnd/>
                <a:tailEnd/>
              </a:ln>
            </p:spPr>
            <p:txBody>
              <a:bodyPr lIns="121917" tIns="60958" rIns="121917" bIns="60958">
                <a:spAutoFit/>
              </a:bodyPr>
              <a:lstStyle/>
              <a:p>
                <a:pPr algn="ctr"/>
                <a:r>
                  <a:rPr lang="en-US" altLang="zh-CN" sz="4800">
                    <a:solidFill>
                      <a:srgbClr val="FFFFFF"/>
                    </a:solidFill>
                    <a:latin typeface="Impact" pitchFamily="34" charset="0"/>
                  </a:rPr>
                  <a:t>01</a:t>
                </a:r>
                <a:endParaRPr lang="zh-CN" altLang="en-US" sz="4800">
                  <a:solidFill>
                    <a:srgbClr val="FFFFFF"/>
                  </a:solidFill>
                  <a:latin typeface="Impact" pitchFamily="34" charset="0"/>
                </a:endParaRPr>
              </a:p>
            </p:txBody>
          </p:sp>
          <p:sp>
            <p:nvSpPr>
              <p:cNvPr id="116817" name="文本框 27"/>
              <p:cNvSpPr txBox="1">
                <a:spLocks noChangeArrowheads="1"/>
              </p:cNvSpPr>
              <p:nvPr/>
            </p:nvSpPr>
            <p:spPr bwMode="auto">
              <a:xfrm>
                <a:off x="2738817" y="4957033"/>
                <a:ext cx="1041060" cy="331022"/>
              </a:xfrm>
              <a:prstGeom prst="rect">
                <a:avLst/>
              </a:prstGeom>
              <a:noFill/>
              <a:ln w="9525">
                <a:noFill/>
                <a:miter lim="800000"/>
                <a:headEnd/>
                <a:tailEnd/>
              </a:ln>
            </p:spPr>
            <p:txBody>
              <a:bodyPr lIns="121917" tIns="60958" rIns="121917" bIns="60958">
                <a:spAutoFit/>
              </a:bodyPr>
              <a:lstStyle/>
              <a:p>
                <a:pPr algn="ctr"/>
                <a:r>
                  <a:rPr lang="en-US" altLang="zh-CN" sz="1300">
                    <a:solidFill>
                      <a:srgbClr val="FFFFFF"/>
                    </a:solidFill>
                    <a:latin typeface="时尚中黑简体"/>
                    <a:ea typeface="时尚中黑简体"/>
                    <a:cs typeface="时尚中黑简体"/>
                  </a:rPr>
                  <a:t>STEP</a:t>
                </a:r>
                <a:endParaRPr lang="zh-CN" altLang="en-US" sz="1300">
                  <a:solidFill>
                    <a:srgbClr val="FFFFFF"/>
                  </a:solidFill>
                  <a:latin typeface="时尚中黑简体"/>
                  <a:ea typeface="时尚中黑简体"/>
                  <a:cs typeface="时尚中黑简体"/>
                </a:endParaRPr>
              </a:p>
            </p:txBody>
          </p:sp>
        </p:grpSp>
      </p:grpSp>
      <p:grpSp>
        <p:nvGrpSpPr>
          <p:cNvPr id="81" name="组合 80"/>
          <p:cNvGrpSpPr>
            <a:grpSpLocks/>
          </p:cNvGrpSpPr>
          <p:nvPr/>
        </p:nvGrpSpPr>
        <p:grpSpPr bwMode="auto">
          <a:xfrm>
            <a:off x="3783013" y="4135438"/>
            <a:ext cx="2755900" cy="3446462"/>
            <a:chOff x="3885937" y="2769115"/>
            <a:chExt cx="2754422" cy="3446339"/>
          </a:xfrm>
        </p:grpSpPr>
        <p:grpSp>
          <p:nvGrpSpPr>
            <p:cNvPr id="116798" name="组合 81"/>
            <p:cNvGrpSpPr>
              <a:grpSpLocks/>
            </p:cNvGrpSpPr>
            <p:nvPr/>
          </p:nvGrpSpPr>
          <p:grpSpPr bwMode="auto">
            <a:xfrm>
              <a:off x="3885937" y="2769115"/>
              <a:ext cx="2754422" cy="3446339"/>
              <a:chOff x="3295850" y="1895995"/>
              <a:chExt cx="3725149" cy="4660916"/>
            </a:xfrm>
          </p:grpSpPr>
          <p:grpSp>
            <p:nvGrpSpPr>
              <p:cNvPr id="116802" name="圆角矩形 85"/>
              <p:cNvGrpSpPr>
                <a:grpSpLocks/>
              </p:cNvGrpSpPr>
              <p:nvPr/>
            </p:nvGrpSpPr>
            <p:grpSpPr bwMode="auto">
              <a:xfrm>
                <a:off x="3302063" y="2084852"/>
                <a:ext cx="4231564" cy="4277077"/>
                <a:chOff x="2840736" y="3206496"/>
                <a:chExt cx="2346960" cy="2371344"/>
              </a:xfrm>
            </p:grpSpPr>
            <p:pic>
              <p:nvPicPr>
                <p:cNvPr id="116812" name="圆角矩形 85"/>
                <p:cNvPicPr>
                  <a:picLocks noChangeArrowheads="1"/>
                </p:cNvPicPr>
                <p:nvPr/>
              </p:nvPicPr>
              <p:blipFill>
                <a:blip r:embed="rId6"/>
                <a:srcRect/>
                <a:stretch>
                  <a:fillRect/>
                </a:stretch>
              </p:blipFill>
              <p:spPr bwMode="auto">
                <a:xfrm>
                  <a:off x="2840736" y="3206496"/>
                  <a:ext cx="2346960" cy="2371344"/>
                </a:xfrm>
                <a:prstGeom prst="rect">
                  <a:avLst/>
                </a:prstGeom>
                <a:noFill/>
                <a:ln w="9525">
                  <a:noFill/>
                  <a:miter lim="800000"/>
                  <a:headEnd/>
                  <a:tailEnd/>
                </a:ln>
              </p:spPr>
            </p:pic>
            <p:sp>
              <p:nvSpPr>
                <p:cNvPr id="116813" name="Text Box 23"/>
                <p:cNvSpPr txBox="1">
                  <a:spLocks noChangeArrowheads="1"/>
                </p:cNvSpPr>
                <p:nvPr/>
              </p:nvSpPr>
              <p:spPr bwMode="auto">
                <a:xfrm rot="2760000">
                  <a:off x="2982022" y="3764590"/>
                  <a:ext cx="2062856" cy="1258551"/>
                </a:xfrm>
                <a:prstGeom prst="rect">
                  <a:avLst/>
                </a:prstGeom>
                <a:noFill/>
                <a:ln w="9525">
                  <a:noFill/>
                  <a:miter lim="800000"/>
                  <a:headEnd/>
                  <a:tailEnd/>
                </a:ln>
              </p:spPr>
              <p:txBody>
                <a:bodyPr lIns="121917" tIns="60958" rIns="121917" bIns="60958" anchor="ctr"/>
                <a:lstStyle/>
                <a:p>
                  <a:pPr algn="ctr"/>
                  <a:endParaRPr lang="zh-CN" altLang="en-US" sz="1300">
                    <a:solidFill>
                      <a:srgbClr val="FFFFFF"/>
                    </a:solidFill>
                    <a:latin typeface="Calibri" pitchFamily="34" charset="0"/>
                  </a:endParaRPr>
                </a:p>
              </p:txBody>
            </p:sp>
          </p:grpSp>
          <p:grpSp>
            <p:nvGrpSpPr>
              <p:cNvPr id="116803" name="Freeform 5"/>
              <p:cNvGrpSpPr>
                <a:grpSpLocks/>
              </p:cNvGrpSpPr>
              <p:nvPr/>
            </p:nvGrpSpPr>
            <p:grpSpPr bwMode="auto">
              <a:xfrm>
                <a:off x="2730527" y="1689030"/>
                <a:ext cx="3989761" cy="3705334"/>
                <a:chOff x="2523744" y="2987040"/>
                <a:chExt cx="2212848" cy="2054352"/>
              </a:xfrm>
            </p:grpSpPr>
            <p:pic>
              <p:nvPicPr>
                <p:cNvPr id="116810" name="Freeform 5"/>
                <p:cNvPicPr>
                  <a:picLocks noChangeArrowheads="1"/>
                </p:cNvPicPr>
                <p:nvPr/>
              </p:nvPicPr>
              <p:blipFill>
                <a:blip r:embed="rId3"/>
                <a:srcRect/>
                <a:stretch>
                  <a:fillRect/>
                </a:stretch>
              </p:blipFill>
              <p:spPr bwMode="auto">
                <a:xfrm>
                  <a:off x="2523744" y="2987040"/>
                  <a:ext cx="2212848" cy="2054352"/>
                </a:xfrm>
                <a:prstGeom prst="rect">
                  <a:avLst/>
                </a:prstGeom>
                <a:noFill/>
                <a:ln w="9525">
                  <a:noFill/>
                  <a:miter lim="800000"/>
                  <a:headEnd/>
                  <a:tailEnd/>
                </a:ln>
              </p:spPr>
            </p:pic>
            <p:sp>
              <p:nvSpPr>
                <p:cNvPr id="116811" name="Text Box 26"/>
                <p:cNvSpPr txBox="1">
                  <a:spLocks noChangeArrowheads="1"/>
                </p:cNvSpPr>
                <p:nvPr/>
              </p:nvSpPr>
              <p:spPr bwMode="auto">
                <a:xfrm rot="10800000">
                  <a:off x="2837290" y="3305390"/>
                  <a:ext cx="1466316" cy="1299115"/>
                </a:xfrm>
                <a:prstGeom prst="rect">
                  <a:avLst/>
                </a:prstGeom>
                <a:noFill/>
                <a:ln w="9525">
                  <a:noFill/>
                  <a:miter lim="800000"/>
                  <a:headEnd/>
                  <a:tailEnd/>
                </a:ln>
              </p:spPr>
              <p:txBody>
                <a:bodyPr lIns="91438" tIns="45719" rIns="91438" bIns="45719"/>
                <a:lstStyle/>
                <a:p>
                  <a:endParaRPr lang="zh-CN" altLang="en-US" sz="1300">
                    <a:solidFill>
                      <a:srgbClr val="000000"/>
                    </a:solidFill>
                    <a:latin typeface="Calibri" pitchFamily="34" charset="0"/>
                  </a:endParaRPr>
                </a:p>
              </p:txBody>
            </p:sp>
          </p:grpSp>
          <p:grpSp>
            <p:nvGrpSpPr>
              <p:cNvPr id="116804" name="圆角矩形 87"/>
              <p:cNvGrpSpPr>
                <a:grpSpLocks/>
              </p:cNvGrpSpPr>
              <p:nvPr/>
            </p:nvGrpSpPr>
            <p:grpSpPr bwMode="auto">
              <a:xfrm>
                <a:off x="3576840" y="2381718"/>
                <a:ext cx="3561109" cy="3595384"/>
                <a:chOff x="2993136" y="3371088"/>
                <a:chExt cx="1975104" cy="1993392"/>
              </a:xfrm>
            </p:grpSpPr>
            <p:pic>
              <p:nvPicPr>
                <p:cNvPr id="116808" name="圆角矩形 87"/>
                <p:cNvPicPr>
                  <a:picLocks noChangeArrowheads="1"/>
                </p:cNvPicPr>
                <p:nvPr/>
              </p:nvPicPr>
              <p:blipFill>
                <a:blip r:embed="rId7"/>
                <a:srcRect/>
                <a:stretch>
                  <a:fillRect/>
                </a:stretch>
              </p:blipFill>
              <p:spPr bwMode="auto">
                <a:xfrm>
                  <a:off x="2993136" y="3371088"/>
                  <a:ext cx="1975104" cy="1993392"/>
                </a:xfrm>
                <a:prstGeom prst="rect">
                  <a:avLst/>
                </a:prstGeom>
                <a:noFill/>
                <a:ln w="9525">
                  <a:noFill/>
                  <a:miter lim="800000"/>
                  <a:headEnd/>
                  <a:tailEnd/>
                </a:ln>
              </p:spPr>
            </p:pic>
            <p:sp>
              <p:nvSpPr>
                <p:cNvPr id="116809" name="Text Box 29"/>
                <p:cNvSpPr txBox="1">
                  <a:spLocks noChangeArrowheads="1"/>
                </p:cNvSpPr>
                <p:nvPr/>
              </p:nvSpPr>
              <p:spPr bwMode="auto">
                <a:xfrm rot="2760000">
                  <a:off x="3097371" y="3856871"/>
                  <a:ext cx="1770794" cy="1016765"/>
                </a:xfrm>
                <a:prstGeom prst="rect">
                  <a:avLst/>
                </a:prstGeom>
                <a:noFill/>
                <a:ln w="9525">
                  <a:noFill/>
                  <a:miter lim="800000"/>
                  <a:headEnd/>
                  <a:tailEnd/>
                </a:ln>
              </p:spPr>
              <p:txBody>
                <a:bodyPr lIns="121917" tIns="60958" rIns="121917" bIns="60958" anchor="ctr"/>
                <a:lstStyle/>
                <a:p>
                  <a:pPr algn="ctr"/>
                  <a:endParaRPr lang="zh-CN" altLang="en-US" sz="1300">
                    <a:solidFill>
                      <a:srgbClr val="FFFFFF"/>
                    </a:solidFill>
                    <a:latin typeface="Calibri" pitchFamily="34" charset="0"/>
                  </a:endParaRPr>
                </a:p>
              </p:txBody>
            </p:sp>
          </p:grpSp>
          <p:grpSp>
            <p:nvGrpSpPr>
              <p:cNvPr id="116805" name="Freeform 5"/>
              <p:cNvGrpSpPr>
                <a:grpSpLocks/>
              </p:cNvGrpSpPr>
              <p:nvPr/>
            </p:nvGrpSpPr>
            <p:grpSpPr bwMode="auto">
              <a:xfrm>
                <a:off x="3247108" y="2172812"/>
                <a:ext cx="3033537" cy="2814735"/>
                <a:chOff x="2810256" y="3255264"/>
                <a:chExt cx="1682496" cy="1560576"/>
              </a:xfrm>
            </p:grpSpPr>
            <p:pic>
              <p:nvPicPr>
                <p:cNvPr id="116806" name="Freeform 5"/>
                <p:cNvPicPr>
                  <a:picLocks noChangeArrowheads="1"/>
                </p:cNvPicPr>
                <p:nvPr/>
              </p:nvPicPr>
              <p:blipFill>
                <a:blip r:embed="rId8"/>
                <a:srcRect/>
                <a:stretch>
                  <a:fillRect/>
                </a:stretch>
              </p:blipFill>
              <p:spPr bwMode="auto">
                <a:xfrm>
                  <a:off x="2810256" y="3255264"/>
                  <a:ext cx="1682496" cy="1560576"/>
                </a:xfrm>
                <a:prstGeom prst="rect">
                  <a:avLst/>
                </a:prstGeom>
                <a:noFill/>
                <a:ln w="9525">
                  <a:noFill/>
                  <a:miter lim="800000"/>
                  <a:headEnd/>
                  <a:tailEnd/>
                </a:ln>
              </p:spPr>
            </p:pic>
            <p:sp>
              <p:nvSpPr>
                <p:cNvPr id="116807" name="Text Box 32"/>
                <p:cNvSpPr txBox="1">
                  <a:spLocks noChangeArrowheads="1"/>
                </p:cNvSpPr>
                <p:nvPr/>
              </p:nvSpPr>
              <p:spPr bwMode="auto">
                <a:xfrm rot="10800000">
                  <a:off x="3000107" y="3449641"/>
                  <a:ext cx="1140682" cy="1010613"/>
                </a:xfrm>
                <a:prstGeom prst="rect">
                  <a:avLst/>
                </a:prstGeom>
                <a:noFill/>
                <a:ln w="9525">
                  <a:noFill/>
                  <a:miter lim="800000"/>
                  <a:headEnd/>
                  <a:tailEnd/>
                </a:ln>
              </p:spPr>
              <p:txBody>
                <a:bodyPr lIns="91438" tIns="45719" rIns="91438" bIns="45719"/>
                <a:lstStyle/>
                <a:p>
                  <a:endParaRPr lang="zh-CN" altLang="en-US" sz="1300">
                    <a:solidFill>
                      <a:srgbClr val="000000"/>
                    </a:solidFill>
                    <a:latin typeface="Calibri" pitchFamily="34" charset="0"/>
                  </a:endParaRPr>
                </a:p>
              </p:txBody>
            </p:sp>
          </p:grpSp>
        </p:grpSp>
        <p:grpSp>
          <p:nvGrpSpPr>
            <p:cNvPr id="116799" name="组合 82"/>
            <p:cNvGrpSpPr>
              <a:grpSpLocks/>
            </p:cNvGrpSpPr>
            <p:nvPr/>
          </p:nvGrpSpPr>
          <p:grpSpPr bwMode="auto">
            <a:xfrm>
              <a:off x="4352303" y="3414855"/>
              <a:ext cx="1045498" cy="945829"/>
              <a:chOff x="2734379" y="4342226"/>
              <a:chExt cx="1045498" cy="945829"/>
            </a:xfrm>
          </p:grpSpPr>
          <p:sp>
            <p:nvSpPr>
              <p:cNvPr id="116800" name="文本框 32"/>
              <p:cNvSpPr txBox="1">
                <a:spLocks noChangeArrowheads="1"/>
              </p:cNvSpPr>
              <p:nvPr/>
            </p:nvSpPr>
            <p:spPr bwMode="auto">
              <a:xfrm>
                <a:off x="2734379" y="4342226"/>
                <a:ext cx="1031437" cy="861974"/>
              </a:xfrm>
              <a:prstGeom prst="rect">
                <a:avLst/>
              </a:prstGeom>
              <a:noFill/>
              <a:ln w="9525">
                <a:noFill/>
                <a:miter lim="800000"/>
                <a:headEnd/>
                <a:tailEnd/>
              </a:ln>
            </p:spPr>
            <p:txBody>
              <a:bodyPr lIns="121917" tIns="60958" rIns="121917" bIns="60958">
                <a:spAutoFit/>
              </a:bodyPr>
              <a:lstStyle/>
              <a:p>
                <a:pPr algn="ctr"/>
                <a:r>
                  <a:rPr lang="en-US" altLang="zh-CN" sz="4800">
                    <a:solidFill>
                      <a:srgbClr val="FFFFFF"/>
                    </a:solidFill>
                    <a:latin typeface="Impact" pitchFamily="34" charset="0"/>
                  </a:rPr>
                  <a:t>03</a:t>
                </a:r>
                <a:endParaRPr lang="zh-CN" altLang="en-US" sz="4800">
                  <a:solidFill>
                    <a:srgbClr val="FFFFFF"/>
                  </a:solidFill>
                  <a:latin typeface="Impact" pitchFamily="34" charset="0"/>
                </a:endParaRPr>
              </a:p>
            </p:txBody>
          </p:sp>
          <p:sp>
            <p:nvSpPr>
              <p:cNvPr id="116801" name="文本框 33"/>
              <p:cNvSpPr txBox="1">
                <a:spLocks noChangeArrowheads="1"/>
              </p:cNvSpPr>
              <p:nvPr/>
            </p:nvSpPr>
            <p:spPr bwMode="auto">
              <a:xfrm>
                <a:off x="2738817" y="4957033"/>
                <a:ext cx="1041060" cy="331022"/>
              </a:xfrm>
              <a:prstGeom prst="rect">
                <a:avLst/>
              </a:prstGeom>
              <a:noFill/>
              <a:ln w="9525">
                <a:noFill/>
                <a:miter lim="800000"/>
                <a:headEnd/>
                <a:tailEnd/>
              </a:ln>
            </p:spPr>
            <p:txBody>
              <a:bodyPr lIns="121917" tIns="60958" rIns="121917" bIns="60958">
                <a:spAutoFit/>
              </a:bodyPr>
              <a:lstStyle/>
              <a:p>
                <a:pPr algn="ctr"/>
                <a:r>
                  <a:rPr lang="en-US" altLang="zh-CN" sz="1300">
                    <a:solidFill>
                      <a:srgbClr val="FFFFFF"/>
                    </a:solidFill>
                    <a:latin typeface="时尚中黑简体"/>
                    <a:ea typeface="时尚中黑简体"/>
                    <a:cs typeface="时尚中黑简体"/>
                  </a:rPr>
                  <a:t>STEP</a:t>
                </a:r>
                <a:endParaRPr lang="zh-CN" altLang="en-US" sz="1300">
                  <a:solidFill>
                    <a:srgbClr val="FFFFFF"/>
                  </a:solidFill>
                  <a:latin typeface="时尚中黑简体"/>
                  <a:ea typeface="时尚中黑简体"/>
                  <a:cs typeface="时尚中黑简体"/>
                </a:endParaRPr>
              </a:p>
            </p:txBody>
          </p:sp>
        </p:grpSp>
      </p:grpSp>
      <p:grpSp>
        <p:nvGrpSpPr>
          <p:cNvPr id="90" name="组合 89"/>
          <p:cNvGrpSpPr>
            <a:grpSpLocks/>
          </p:cNvGrpSpPr>
          <p:nvPr/>
        </p:nvGrpSpPr>
        <p:grpSpPr bwMode="auto">
          <a:xfrm>
            <a:off x="6343650" y="1662113"/>
            <a:ext cx="2755900" cy="3444875"/>
            <a:chOff x="5489223" y="1837839"/>
            <a:chExt cx="2754422" cy="3446339"/>
          </a:xfrm>
        </p:grpSpPr>
        <p:grpSp>
          <p:nvGrpSpPr>
            <p:cNvPr id="116782" name="组合 90"/>
            <p:cNvGrpSpPr>
              <a:grpSpLocks/>
            </p:cNvGrpSpPr>
            <p:nvPr/>
          </p:nvGrpSpPr>
          <p:grpSpPr bwMode="auto">
            <a:xfrm>
              <a:off x="5489223" y="1837839"/>
              <a:ext cx="2754422" cy="3446339"/>
              <a:chOff x="3295850" y="1895995"/>
              <a:chExt cx="3725149" cy="4660916"/>
            </a:xfrm>
          </p:grpSpPr>
          <p:grpSp>
            <p:nvGrpSpPr>
              <p:cNvPr id="116786" name="圆角矩形 94"/>
              <p:cNvGrpSpPr>
                <a:grpSpLocks/>
              </p:cNvGrpSpPr>
              <p:nvPr/>
            </p:nvGrpSpPr>
            <p:grpSpPr bwMode="auto">
              <a:xfrm>
                <a:off x="3300767" y="2089770"/>
                <a:ext cx="4231564" cy="4277077"/>
                <a:chOff x="4760976" y="1353312"/>
                <a:chExt cx="2346960" cy="2371344"/>
              </a:xfrm>
            </p:grpSpPr>
            <p:pic>
              <p:nvPicPr>
                <p:cNvPr id="116796" name="圆角矩形 94"/>
                <p:cNvPicPr>
                  <a:picLocks noChangeArrowheads="1"/>
                </p:cNvPicPr>
                <p:nvPr/>
              </p:nvPicPr>
              <p:blipFill>
                <a:blip r:embed="rId9"/>
                <a:srcRect/>
                <a:stretch>
                  <a:fillRect/>
                </a:stretch>
              </p:blipFill>
              <p:spPr bwMode="auto">
                <a:xfrm>
                  <a:off x="4760976" y="1353312"/>
                  <a:ext cx="2346960" cy="2371344"/>
                </a:xfrm>
                <a:prstGeom prst="rect">
                  <a:avLst/>
                </a:prstGeom>
                <a:noFill/>
                <a:ln w="9525">
                  <a:noFill/>
                  <a:miter lim="800000"/>
                  <a:headEnd/>
                  <a:tailEnd/>
                </a:ln>
              </p:spPr>
            </p:pic>
            <p:sp>
              <p:nvSpPr>
                <p:cNvPr id="116797" name="Text Box 40"/>
                <p:cNvSpPr txBox="1">
                  <a:spLocks noChangeArrowheads="1"/>
                </p:cNvSpPr>
                <p:nvPr/>
              </p:nvSpPr>
              <p:spPr bwMode="auto">
                <a:xfrm rot="2760000">
                  <a:off x="4902981" y="1908679"/>
                  <a:ext cx="2062856" cy="1258551"/>
                </a:xfrm>
                <a:prstGeom prst="rect">
                  <a:avLst/>
                </a:prstGeom>
                <a:noFill/>
                <a:ln w="9525">
                  <a:noFill/>
                  <a:miter lim="800000"/>
                  <a:headEnd/>
                  <a:tailEnd/>
                </a:ln>
              </p:spPr>
              <p:txBody>
                <a:bodyPr lIns="121917" tIns="60958" rIns="121917" bIns="60958" anchor="ctr"/>
                <a:lstStyle/>
                <a:p>
                  <a:pPr algn="ctr"/>
                  <a:endParaRPr lang="zh-CN" altLang="en-US" sz="1300">
                    <a:solidFill>
                      <a:srgbClr val="FFFFFF"/>
                    </a:solidFill>
                    <a:latin typeface="Calibri" pitchFamily="34" charset="0"/>
                  </a:endParaRPr>
                </a:p>
              </p:txBody>
            </p:sp>
          </p:grpSp>
          <p:grpSp>
            <p:nvGrpSpPr>
              <p:cNvPr id="116787" name="Freeform 5"/>
              <p:cNvGrpSpPr>
                <a:grpSpLocks/>
              </p:cNvGrpSpPr>
              <p:nvPr/>
            </p:nvGrpSpPr>
            <p:grpSpPr bwMode="auto">
              <a:xfrm>
                <a:off x="2740222" y="1693948"/>
                <a:ext cx="3978770" cy="3705334"/>
                <a:chOff x="4450080" y="1133856"/>
                <a:chExt cx="2206752" cy="2054352"/>
              </a:xfrm>
            </p:grpSpPr>
            <p:pic>
              <p:nvPicPr>
                <p:cNvPr id="116794" name="Freeform 5"/>
                <p:cNvPicPr>
                  <a:picLocks noChangeArrowheads="1"/>
                </p:cNvPicPr>
                <p:nvPr/>
              </p:nvPicPr>
              <p:blipFill>
                <a:blip r:embed="rId10"/>
                <a:srcRect/>
                <a:stretch>
                  <a:fillRect/>
                </a:stretch>
              </p:blipFill>
              <p:spPr bwMode="auto">
                <a:xfrm>
                  <a:off x="4450080" y="1133856"/>
                  <a:ext cx="2206752" cy="2054352"/>
                </a:xfrm>
                <a:prstGeom prst="rect">
                  <a:avLst/>
                </a:prstGeom>
                <a:noFill/>
                <a:ln w="9525">
                  <a:noFill/>
                  <a:miter lim="800000"/>
                  <a:headEnd/>
                  <a:tailEnd/>
                </a:ln>
              </p:spPr>
            </p:pic>
            <p:sp>
              <p:nvSpPr>
                <p:cNvPr id="116795" name="Text Box 43"/>
                <p:cNvSpPr txBox="1">
                  <a:spLocks noChangeArrowheads="1"/>
                </p:cNvSpPr>
                <p:nvPr/>
              </p:nvSpPr>
              <p:spPr bwMode="auto">
                <a:xfrm rot="10800000">
                  <a:off x="4758249" y="1449479"/>
                  <a:ext cx="1466316" cy="1299115"/>
                </a:xfrm>
                <a:prstGeom prst="rect">
                  <a:avLst/>
                </a:prstGeom>
                <a:noFill/>
                <a:ln w="9525">
                  <a:noFill/>
                  <a:miter lim="800000"/>
                  <a:headEnd/>
                  <a:tailEnd/>
                </a:ln>
              </p:spPr>
              <p:txBody>
                <a:bodyPr lIns="91438" tIns="45719" rIns="91438" bIns="45719"/>
                <a:lstStyle/>
                <a:p>
                  <a:endParaRPr lang="zh-CN" altLang="en-US" sz="1300">
                    <a:solidFill>
                      <a:srgbClr val="000000"/>
                    </a:solidFill>
                    <a:latin typeface="Calibri" pitchFamily="34" charset="0"/>
                  </a:endParaRPr>
                </a:p>
              </p:txBody>
            </p:sp>
          </p:grpSp>
          <p:grpSp>
            <p:nvGrpSpPr>
              <p:cNvPr id="116788" name="圆角矩形 96"/>
              <p:cNvGrpSpPr>
                <a:grpSpLocks/>
              </p:cNvGrpSpPr>
              <p:nvPr/>
            </p:nvGrpSpPr>
            <p:grpSpPr bwMode="auto">
              <a:xfrm>
                <a:off x="3564553" y="2375642"/>
                <a:ext cx="3561109" cy="3595384"/>
                <a:chOff x="4907280" y="1511808"/>
                <a:chExt cx="1975104" cy="1993392"/>
              </a:xfrm>
            </p:grpSpPr>
            <p:pic>
              <p:nvPicPr>
                <p:cNvPr id="116792" name="圆角矩形 96"/>
                <p:cNvPicPr>
                  <a:picLocks noChangeArrowheads="1"/>
                </p:cNvPicPr>
                <p:nvPr/>
              </p:nvPicPr>
              <p:blipFill>
                <a:blip r:embed="rId11"/>
                <a:srcRect/>
                <a:stretch>
                  <a:fillRect/>
                </a:stretch>
              </p:blipFill>
              <p:spPr bwMode="auto">
                <a:xfrm>
                  <a:off x="4907280" y="1511808"/>
                  <a:ext cx="1975104" cy="1993392"/>
                </a:xfrm>
                <a:prstGeom prst="rect">
                  <a:avLst/>
                </a:prstGeom>
                <a:noFill/>
                <a:ln w="9525">
                  <a:noFill/>
                  <a:miter lim="800000"/>
                  <a:headEnd/>
                  <a:tailEnd/>
                </a:ln>
              </p:spPr>
            </p:pic>
            <p:sp>
              <p:nvSpPr>
                <p:cNvPr id="116793" name="Text Box 46"/>
                <p:cNvSpPr txBox="1">
                  <a:spLocks noChangeArrowheads="1"/>
                </p:cNvSpPr>
                <p:nvPr/>
              </p:nvSpPr>
              <p:spPr bwMode="auto">
                <a:xfrm rot="2760000">
                  <a:off x="5011185" y="2000960"/>
                  <a:ext cx="1770793" cy="1016765"/>
                </a:xfrm>
                <a:prstGeom prst="rect">
                  <a:avLst/>
                </a:prstGeom>
                <a:noFill/>
                <a:ln w="9525">
                  <a:noFill/>
                  <a:miter lim="800000"/>
                  <a:headEnd/>
                  <a:tailEnd/>
                </a:ln>
              </p:spPr>
              <p:txBody>
                <a:bodyPr lIns="121917" tIns="60958" rIns="121917" bIns="60958" anchor="ctr"/>
                <a:lstStyle/>
                <a:p>
                  <a:pPr algn="ctr"/>
                  <a:endParaRPr lang="zh-CN" altLang="en-US" sz="1300">
                    <a:solidFill>
                      <a:srgbClr val="FFFFFF"/>
                    </a:solidFill>
                    <a:latin typeface="Calibri" pitchFamily="34" charset="0"/>
                  </a:endParaRPr>
                </a:p>
              </p:txBody>
            </p:sp>
          </p:grpSp>
          <p:grpSp>
            <p:nvGrpSpPr>
              <p:cNvPr id="116789" name="Freeform 5"/>
              <p:cNvGrpSpPr>
                <a:grpSpLocks/>
              </p:cNvGrpSpPr>
              <p:nvPr/>
            </p:nvGrpSpPr>
            <p:grpSpPr bwMode="auto">
              <a:xfrm>
                <a:off x="3245811" y="2166736"/>
                <a:ext cx="3033537" cy="2814735"/>
                <a:chOff x="4730496" y="1395984"/>
                <a:chExt cx="1682496" cy="1560576"/>
              </a:xfrm>
            </p:grpSpPr>
            <p:pic>
              <p:nvPicPr>
                <p:cNvPr id="116790" name="Freeform 5"/>
                <p:cNvPicPr>
                  <a:picLocks noChangeArrowheads="1"/>
                </p:cNvPicPr>
                <p:nvPr/>
              </p:nvPicPr>
              <p:blipFill>
                <a:blip r:embed="rId12"/>
                <a:srcRect/>
                <a:stretch>
                  <a:fillRect/>
                </a:stretch>
              </p:blipFill>
              <p:spPr bwMode="auto">
                <a:xfrm>
                  <a:off x="4730496" y="1395984"/>
                  <a:ext cx="1682496" cy="1560576"/>
                </a:xfrm>
                <a:prstGeom prst="rect">
                  <a:avLst/>
                </a:prstGeom>
                <a:noFill/>
                <a:ln w="9525">
                  <a:noFill/>
                  <a:miter lim="800000"/>
                  <a:headEnd/>
                  <a:tailEnd/>
                </a:ln>
              </p:spPr>
            </p:pic>
            <p:sp>
              <p:nvSpPr>
                <p:cNvPr id="116791" name="Text Box 49"/>
                <p:cNvSpPr txBox="1">
                  <a:spLocks noChangeArrowheads="1"/>
                </p:cNvSpPr>
                <p:nvPr/>
              </p:nvSpPr>
              <p:spPr bwMode="auto">
                <a:xfrm rot="10800000">
                  <a:off x="4921066" y="1593730"/>
                  <a:ext cx="1140682" cy="1010613"/>
                </a:xfrm>
                <a:prstGeom prst="rect">
                  <a:avLst/>
                </a:prstGeom>
                <a:noFill/>
                <a:ln w="9525">
                  <a:noFill/>
                  <a:miter lim="800000"/>
                  <a:headEnd/>
                  <a:tailEnd/>
                </a:ln>
              </p:spPr>
              <p:txBody>
                <a:bodyPr lIns="91438" tIns="45719" rIns="91438" bIns="45719"/>
                <a:lstStyle/>
                <a:p>
                  <a:endParaRPr lang="zh-CN" altLang="en-US" sz="1300">
                    <a:solidFill>
                      <a:srgbClr val="000000"/>
                    </a:solidFill>
                    <a:latin typeface="Calibri" pitchFamily="34" charset="0"/>
                  </a:endParaRPr>
                </a:p>
              </p:txBody>
            </p:sp>
          </p:grpSp>
        </p:grpSp>
        <p:grpSp>
          <p:nvGrpSpPr>
            <p:cNvPr id="116783" name="组合 91"/>
            <p:cNvGrpSpPr>
              <a:grpSpLocks/>
            </p:cNvGrpSpPr>
            <p:nvPr/>
          </p:nvGrpSpPr>
          <p:grpSpPr bwMode="auto">
            <a:xfrm>
              <a:off x="5937544" y="2483578"/>
              <a:ext cx="1045498" cy="945829"/>
              <a:chOff x="2734379" y="4342226"/>
              <a:chExt cx="1045498" cy="945829"/>
            </a:xfrm>
          </p:grpSpPr>
          <p:sp>
            <p:nvSpPr>
              <p:cNvPr id="116784" name="文本框 35"/>
              <p:cNvSpPr txBox="1">
                <a:spLocks noChangeArrowheads="1"/>
              </p:cNvSpPr>
              <p:nvPr/>
            </p:nvSpPr>
            <p:spPr bwMode="auto">
              <a:xfrm>
                <a:off x="2734379" y="4342226"/>
                <a:ext cx="1031437" cy="861974"/>
              </a:xfrm>
              <a:prstGeom prst="rect">
                <a:avLst/>
              </a:prstGeom>
              <a:noFill/>
              <a:ln w="9525">
                <a:noFill/>
                <a:miter lim="800000"/>
                <a:headEnd/>
                <a:tailEnd/>
              </a:ln>
            </p:spPr>
            <p:txBody>
              <a:bodyPr lIns="121917" tIns="60958" rIns="121917" bIns="60958">
                <a:spAutoFit/>
              </a:bodyPr>
              <a:lstStyle/>
              <a:p>
                <a:pPr algn="ctr"/>
                <a:r>
                  <a:rPr lang="en-US" altLang="zh-CN" sz="4800">
                    <a:solidFill>
                      <a:srgbClr val="FFFFFF"/>
                    </a:solidFill>
                    <a:latin typeface="Impact" pitchFamily="34" charset="0"/>
                  </a:rPr>
                  <a:t>02</a:t>
                </a:r>
                <a:endParaRPr lang="zh-CN" altLang="en-US" sz="4800">
                  <a:solidFill>
                    <a:srgbClr val="FFFFFF"/>
                  </a:solidFill>
                  <a:latin typeface="Impact" pitchFamily="34" charset="0"/>
                </a:endParaRPr>
              </a:p>
            </p:txBody>
          </p:sp>
          <p:sp>
            <p:nvSpPr>
              <p:cNvPr id="116785" name="文本框 36"/>
              <p:cNvSpPr txBox="1">
                <a:spLocks noChangeArrowheads="1"/>
              </p:cNvSpPr>
              <p:nvPr/>
            </p:nvSpPr>
            <p:spPr bwMode="auto">
              <a:xfrm>
                <a:off x="2738817" y="4957033"/>
                <a:ext cx="1041060" cy="331022"/>
              </a:xfrm>
              <a:prstGeom prst="rect">
                <a:avLst/>
              </a:prstGeom>
              <a:noFill/>
              <a:ln w="9525">
                <a:noFill/>
                <a:miter lim="800000"/>
                <a:headEnd/>
                <a:tailEnd/>
              </a:ln>
            </p:spPr>
            <p:txBody>
              <a:bodyPr lIns="121917" tIns="60958" rIns="121917" bIns="60958">
                <a:spAutoFit/>
              </a:bodyPr>
              <a:lstStyle/>
              <a:p>
                <a:pPr algn="ctr"/>
                <a:r>
                  <a:rPr lang="en-US" altLang="zh-CN" sz="1300">
                    <a:solidFill>
                      <a:srgbClr val="FFFFFF"/>
                    </a:solidFill>
                    <a:latin typeface="时尚中黑简体"/>
                    <a:ea typeface="时尚中黑简体"/>
                    <a:cs typeface="时尚中黑简体"/>
                  </a:rPr>
                  <a:t>STEP</a:t>
                </a:r>
                <a:endParaRPr lang="zh-CN" altLang="en-US" sz="1300">
                  <a:solidFill>
                    <a:srgbClr val="FFFFFF"/>
                  </a:solidFill>
                  <a:latin typeface="时尚中黑简体"/>
                  <a:ea typeface="时尚中黑简体"/>
                  <a:cs typeface="时尚中黑简体"/>
                </a:endParaRPr>
              </a:p>
            </p:txBody>
          </p:sp>
        </p:grpSp>
      </p:grpSp>
      <p:grpSp>
        <p:nvGrpSpPr>
          <p:cNvPr id="99" name="组合 98"/>
          <p:cNvGrpSpPr>
            <a:grpSpLocks/>
          </p:cNvGrpSpPr>
          <p:nvPr/>
        </p:nvGrpSpPr>
        <p:grpSpPr bwMode="auto">
          <a:xfrm>
            <a:off x="6342063" y="4132263"/>
            <a:ext cx="2752725" cy="3444875"/>
            <a:chOff x="7094696" y="911444"/>
            <a:chExt cx="2754422" cy="3446339"/>
          </a:xfrm>
        </p:grpSpPr>
        <p:grpSp>
          <p:nvGrpSpPr>
            <p:cNvPr id="116766" name="组合 99"/>
            <p:cNvGrpSpPr>
              <a:grpSpLocks/>
            </p:cNvGrpSpPr>
            <p:nvPr/>
          </p:nvGrpSpPr>
          <p:grpSpPr bwMode="auto">
            <a:xfrm>
              <a:off x="7094696" y="911444"/>
              <a:ext cx="2754422" cy="3446339"/>
              <a:chOff x="3295850" y="1895995"/>
              <a:chExt cx="3725149" cy="4660916"/>
            </a:xfrm>
          </p:grpSpPr>
          <p:grpSp>
            <p:nvGrpSpPr>
              <p:cNvPr id="116770" name="圆角矩形 103"/>
              <p:cNvGrpSpPr>
                <a:grpSpLocks/>
              </p:cNvGrpSpPr>
              <p:nvPr/>
            </p:nvGrpSpPr>
            <p:grpSpPr bwMode="auto">
              <a:xfrm>
                <a:off x="3294465" y="2091035"/>
                <a:ext cx="4242555" cy="4277077"/>
                <a:chOff x="4754880" y="3206496"/>
                <a:chExt cx="2353056" cy="2371344"/>
              </a:xfrm>
            </p:grpSpPr>
            <p:pic>
              <p:nvPicPr>
                <p:cNvPr id="116780" name="圆角矩形 103"/>
                <p:cNvPicPr>
                  <a:picLocks noChangeArrowheads="1"/>
                </p:cNvPicPr>
                <p:nvPr/>
              </p:nvPicPr>
              <p:blipFill>
                <a:blip r:embed="rId13"/>
                <a:srcRect/>
                <a:stretch>
                  <a:fillRect/>
                </a:stretch>
              </p:blipFill>
              <p:spPr bwMode="auto">
                <a:xfrm>
                  <a:off x="4754880" y="3206496"/>
                  <a:ext cx="2353056" cy="2371344"/>
                </a:xfrm>
                <a:prstGeom prst="rect">
                  <a:avLst/>
                </a:prstGeom>
                <a:noFill/>
                <a:ln w="9525">
                  <a:noFill/>
                  <a:miter lim="800000"/>
                  <a:headEnd/>
                  <a:tailEnd/>
                </a:ln>
              </p:spPr>
            </p:pic>
            <p:sp>
              <p:nvSpPr>
                <p:cNvPr id="116781" name="Text Box 57"/>
                <p:cNvSpPr txBox="1">
                  <a:spLocks noChangeArrowheads="1"/>
                </p:cNvSpPr>
                <p:nvPr/>
              </p:nvSpPr>
              <p:spPr bwMode="auto">
                <a:xfrm rot="2760000">
                  <a:off x="4900380" y="3761162"/>
                  <a:ext cx="2062856" cy="1258551"/>
                </a:xfrm>
                <a:prstGeom prst="rect">
                  <a:avLst/>
                </a:prstGeom>
                <a:noFill/>
                <a:ln w="9525">
                  <a:noFill/>
                  <a:miter lim="800000"/>
                  <a:headEnd/>
                  <a:tailEnd/>
                </a:ln>
              </p:spPr>
              <p:txBody>
                <a:bodyPr lIns="121917" tIns="60958" rIns="121917" bIns="60958" anchor="ctr"/>
                <a:lstStyle/>
                <a:p>
                  <a:pPr algn="ctr"/>
                  <a:endParaRPr lang="zh-CN" altLang="en-US" sz="1300">
                    <a:solidFill>
                      <a:srgbClr val="FFFFFF"/>
                    </a:solidFill>
                    <a:latin typeface="Calibri" pitchFamily="34" charset="0"/>
                  </a:endParaRPr>
                </a:p>
              </p:txBody>
            </p:sp>
          </p:grpSp>
          <p:grpSp>
            <p:nvGrpSpPr>
              <p:cNvPr id="116771" name="Freeform 5"/>
              <p:cNvGrpSpPr>
                <a:grpSpLocks/>
              </p:cNvGrpSpPr>
              <p:nvPr/>
            </p:nvGrpSpPr>
            <p:grpSpPr bwMode="auto">
              <a:xfrm>
                <a:off x="2733920" y="1695213"/>
                <a:ext cx="3989761" cy="3705334"/>
                <a:chOff x="4443984" y="2987040"/>
                <a:chExt cx="2212848" cy="2054352"/>
              </a:xfrm>
            </p:grpSpPr>
            <p:pic>
              <p:nvPicPr>
                <p:cNvPr id="116778" name="Freeform 5"/>
                <p:cNvPicPr>
                  <a:picLocks noChangeArrowheads="1"/>
                </p:cNvPicPr>
                <p:nvPr/>
              </p:nvPicPr>
              <p:blipFill>
                <a:blip r:embed="rId3"/>
                <a:srcRect/>
                <a:stretch>
                  <a:fillRect/>
                </a:stretch>
              </p:blipFill>
              <p:spPr bwMode="auto">
                <a:xfrm>
                  <a:off x="4443984" y="2987040"/>
                  <a:ext cx="2212848" cy="2054352"/>
                </a:xfrm>
                <a:prstGeom prst="rect">
                  <a:avLst/>
                </a:prstGeom>
                <a:noFill/>
                <a:ln w="9525">
                  <a:noFill/>
                  <a:miter lim="800000"/>
                  <a:headEnd/>
                  <a:tailEnd/>
                </a:ln>
              </p:spPr>
            </p:pic>
            <p:sp>
              <p:nvSpPr>
                <p:cNvPr id="116779" name="Text Box 60"/>
                <p:cNvSpPr txBox="1">
                  <a:spLocks noChangeArrowheads="1"/>
                </p:cNvSpPr>
                <p:nvPr/>
              </p:nvSpPr>
              <p:spPr bwMode="auto">
                <a:xfrm rot="10800000">
                  <a:off x="4755648" y="3301962"/>
                  <a:ext cx="1466316" cy="1299115"/>
                </a:xfrm>
                <a:prstGeom prst="rect">
                  <a:avLst/>
                </a:prstGeom>
                <a:noFill/>
                <a:ln w="9525">
                  <a:noFill/>
                  <a:miter lim="800000"/>
                  <a:headEnd/>
                  <a:tailEnd/>
                </a:ln>
              </p:spPr>
              <p:txBody>
                <a:bodyPr lIns="91438" tIns="45719" rIns="91438" bIns="45719"/>
                <a:lstStyle/>
                <a:p>
                  <a:endParaRPr lang="zh-CN" altLang="en-US" sz="1300">
                    <a:solidFill>
                      <a:srgbClr val="000000"/>
                    </a:solidFill>
                    <a:latin typeface="Calibri" pitchFamily="34" charset="0"/>
                  </a:endParaRPr>
                </a:p>
              </p:txBody>
            </p:sp>
          </p:grpSp>
          <p:grpSp>
            <p:nvGrpSpPr>
              <p:cNvPr id="116772" name="圆角矩形 105"/>
              <p:cNvGrpSpPr>
                <a:grpSpLocks/>
              </p:cNvGrpSpPr>
              <p:nvPr/>
            </p:nvGrpSpPr>
            <p:grpSpPr bwMode="auto">
              <a:xfrm>
                <a:off x="3569242" y="2376906"/>
                <a:ext cx="3561109" cy="3595384"/>
                <a:chOff x="4907280" y="3364992"/>
                <a:chExt cx="1975104" cy="1993392"/>
              </a:xfrm>
            </p:grpSpPr>
            <p:pic>
              <p:nvPicPr>
                <p:cNvPr id="116776" name="圆角矩形 105"/>
                <p:cNvPicPr>
                  <a:picLocks noChangeArrowheads="1"/>
                </p:cNvPicPr>
                <p:nvPr/>
              </p:nvPicPr>
              <p:blipFill>
                <a:blip r:embed="rId14"/>
                <a:srcRect/>
                <a:stretch>
                  <a:fillRect/>
                </a:stretch>
              </p:blipFill>
              <p:spPr bwMode="auto">
                <a:xfrm>
                  <a:off x="4907280" y="3364992"/>
                  <a:ext cx="1975104" cy="1993392"/>
                </a:xfrm>
                <a:prstGeom prst="rect">
                  <a:avLst/>
                </a:prstGeom>
                <a:noFill/>
                <a:ln w="9525">
                  <a:noFill/>
                  <a:miter lim="800000"/>
                  <a:headEnd/>
                  <a:tailEnd/>
                </a:ln>
              </p:spPr>
            </p:pic>
            <p:sp>
              <p:nvSpPr>
                <p:cNvPr id="116777" name="Text Box 63"/>
                <p:cNvSpPr txBox="1">
                  <a:spLocks noChangeArrowheads="1"/>
                </p:cNvSpPr>
                <p:nvPr/>
              </p:nvSpPr>
              <p:spPr bwMode="auto">
                <a:xfrm rot="2760000">
                  <a:off x="5008584" y="3853443"/>
                  <a:ext cx="1770793" cy="1016765"/>
                </a:xfrm>
                <a:prstGeom prst="rect">
                  <a:avLst/>
                </a:prstGeom>
                <a:noFill/>
                <a:ln w="9525">
                  <a:noFill/>
                  <a:miter lim="800000"/>
                  <a:headEnd/>
                  <a:tailEnd/>
                </a:ln>
              </p:spPr>
              <p:txBody>
                <a:bodyPr lIns="121917" tIns="60958" rIns="121917" bIns="60958" anchor="ctr"/>
                <a:lstStyle/>
                <a:p>
                  <a:pPr algn="ctr"/>
                  <a:endParaRPr lang="zh-CN" altLang="en-US" sz="1300">
                    <a:solidFill>
                      <a:srgbClr val="FFFFFF"/>
                    </a:solidFill>
                    <a:latin typeface="Calibri" pitchFamily="34" charset="0"/>
                  </a:endParaRPr>
                </a:p>
              </p:txBody>
            </p:sp>
          </p:grpSp>
          <p:grpSp>
            <p:nvGrpSpPr>
              <p:cNvPr id="116773" name="Freeform 5"/>
              <p:cNvGrpSpPr>
                <a:grpSpLocks/>
              </p:cNvGrpSpPr>
              <p:nvPr/>
            </p:nvGrpSpPr>
            <p:grpSpPr bwMode="auto">
              <a:xfrm>
                <a:off x="3250501" y="2168000"/>
                <a:ext cx="3033537" cy="2814735"/>
                <a:chOff x="4730496" y="3249168"/>
                <a:chExt cx="1682496" cy="1560576"/>
              </a:xfrm>
            </p:grpSpPr>
            <p:pic>
              <p:nvPicPr>
                <p:cNvPr id="116774" name="Freeform 5"/>
                <p:cNvPicPr>
                  <a:picLocks noChangeArrowheads="1"/>
                </p:cNvPicPr>
                <p:nvPr/>
              </p:nvPicPr>
              <p:blipFill>
                <a:blip r:embed="rId15"/>
                <a:srcRect/>
                <a:stretch>
                  <a:fillRect/>
                </a:stretch>
              </p:blipFill>
              <p:spPr bwMode="auto">
                <a:xfrm>
                  <a:off x="4730496" y="3249168"/>
                  <a:ext cx="1682496" cy="1560576"/>
                </a:xfrm>
                <a:prstGeom prst="rect">
                  <a:avLst/>
                </a:prstGeom>
                <a:noFill/>
                <a:ln w="9525">
                  <a:noFill/>
                  <a:miter lim="800000"/>
                  <a:headEnd/>
                  <a:tailEnd/>
                </a:ln>
              </p:spPr>
            </p:pic>
            <p:sp>
              <p:nvSpPr>
                <p:cNvPr id="116775" name="Text Box 66"/>
                <p:cNvSpPr txBox="1">
                  <a:spLocks noChangeArrowheads="1"/>
                </p:cNvSpPr>
                <p:nvPr/>
              </p:nvSpPr>
              <p:spPr bwMode="auto">
                <a:xfrm rot="10800000">
                  <a:off x="4918465" y="3446213"/>
                  <a:ext cx="1140682" cy="1010613"/>
                </a:xfrm>
                <a:prstGeom prst="rect">
                  <a:avLst/>
                </a:prstGeom>
                <a:noFill/>
                <a:ln w="9525">
                  <a:noFill/>
                  <a:miter lim="800000"/>
                  <a:headEnd/>
                  <a:tailEnd/>
                </a:ln>
              </p:spPr>
              <p:txBody>
                <a:bodyPr lIns="91438" tIns="45719" rIns="91438" bIns="45719"/>
                <a:lstStyle/>
                <a:p>
                  <a:endParaRPr lang="zh-CN" altLang="en-US" sz="1300">
                    <a:solidFill>
                      <a:srgbClr val="000000"/>
                    </a:solidFill>
                    <a:latin typeface="Calibri" pitchFamily="34" charset="0"/>
                  </a:endParaRPr>
                </a:p>
              </p:txBody>
            </p:sp>
          </p:grpSp>
        </p:grpSp>
        <p:grpSp>
          <p:nvGrpSpPr>
            <p:cNvPr id="116767" name="组合 100"/>
            <p:cNvGrpSpPr>
              <a:grpSpLocks/>
            </p:cNvGrpSpPr>
            <p:nvPr/>
          </p:nvGrpSpPr>
          <p:grpSpPr bwMode="auto">
            <a:xfrm>
              <a:off x="7551706" y="1553014"/>
              <a:ext cx="1045498" cy="945829"/>
              <a:chOff x="2734379" y="4342226"/>
              <a:chExt cx="1045498" cy="945829"/>
            </a:xfrm>
          </p:grpSpPr>
          <p:sp>
            <p:nvSpPr>
              <p:cNvPr id="116768" name="文本框 38"/>
              <p:cNvSpPr txBox="1">
                <a:spLocks noChangeArrowheads="1"/>
              </p:cNvSpPr>
              <p:nvPr/>
            </p:nvSpPr>
            <p:spPr bwMode="auto">
              <a:xfrm>
                <a:off x="2734379" y="4342226"/>
                <a:ext cx="1031437" cy="861974"/>
              </a:xfrm>
              <a:prstGeom prst="rect">
                <a:avLst/>
              </a:prstGeom>
              <a:noFill/>
              <a:ln w="9525">
                <a:noFill/>
                <a:miter lim="800000"/>
                <a:headEnd/>
                <a:tailEnd/>
              </a:ln>
            </p:spPr>
            <p:txBody>
              <a:bodyPr lIns="121917" tIns="60958" rIns="121917" bIns="60958">
                <a:spAutoFit/>
              </a:bodyPr>
              <a:lstStyle/>
              <a:p>
                <a:pPr algn="ctr"/>
                <a:r>
                  <a:rPr lang="en-US" altLang="zh-CN" sz="4800">
                    <a:solidFill>
                      <a:srgbClr val="FFFFFF"/>
                    </a:solidFill>
                    <a:latin typeface="Impact" pitchFamily="34" charset="0"/>
                  </a:rPr>
                  <a:t>04</a:t>
                </a:r>
                <a:endParaRPr lang="zh-CN" altLang="en-US" sz="4800">
                  <a:solidFill>
                    <a:srgbClr val="FFFFFF"/>
                  </a:solidFill>
                  <a:latin typeface="Impact" pitchFamily="34" charset="0"/>
                </a:endParaRPr>
              </a:p>
            </p:txBody>
          </p:sp>
          <p:sp>
            <p:nvSpPr>
              <p:cNvPr id="116769" name="文本框 39"/>
              <p:cNvSpPr txBox="1">
                <a:spLocks noChangeArrowheads="1"/>
              </p:cNvSpPr>
              <p:nvPr/>
            </p:nvSpPr>
            <p:spPr bwMode="auto">
              <a:xfrm>
                <a:off x="2738817" y="4957033"/>
                <a:ext cx="1041060" cy="331022"/>
              </a:xfrm>
              <a:prstGeom prst="rect">
                <a:avLst/>
              </a:prstGeom>
              <a:noFill/>
              <a:ln w="9525">
                <a:noFill/>
                <a:miter lim="800000"/>
                <a:headEnd/>
                <a:tailEnd/>
              </a:ln>
            </p:spPr>
            <p:txBody>
              <a:bodyPr lIns="121917" tIns="60958" rIns="121917" bIns="60958">
                <a:spAutoFit/>
              </a:bodyPr>
              <a:lstStyle/>
              <a:p>
                <a:pPr algn="ctr"/>
                <a:r>
                  <a:rPr lang="en-US" altLang="zh-CN" sz="1300">
                    <a:solidFill>
                      <a:srgbClr val="FFFFFF"/>
                    </a:solidFill>
                    <a:latin typeface="时尚中黑简体"/>
                    <a:ea typeface="时尚中黑简体"/>
                    <a:cs typeface="时尚中黑简体"/>
                  </a:rPr>
                  <a:t>STEP</a:t>
                </a:r>
                <a:endParaRPr lang="zh-CN" altLang="en-US" sz="1300">
                  <a:solidFill>
                    <a:srgbClr val="FFFFFF"/>
                  </a:solidFill>
                  <a:latin typeface="时尚中黑简体"/>
                  <a:ea typeface="时尚中黑简体"/>
                  <a:cs typeface="时尚中黑简体"/>
                </a:endParaRPr>
              </a:p>
            </p:txBody>
          </p:sp>
        </p:grpSp>
      </p:grpSp>
      <p:grpSp>
        <p:nvGrpSpPr>
          <p:cNvPr id="108" name="组合 107"/>
          <p:cNvGrpSpPr>
            <a:grpSpLocks/>
          </p:cNvGrpSpPr>
          <p:nvPr/>
        </p:nvGrpSpPr>
        <p:grpSpPr bwMode="auto">
          <a:xfrm flipV="1">
            <a:off x="8158163" y="2120900"/>
            <a:ext cx="2438400" cy="731838"/>
            <a:chOff x="5246304" y="4593021"/>
            <a:chExt cx="2438687" cy="732476"/>
          </a:xfrm>
        </p:grpSpPr>
        <p:sp>
          <p:nvSpPr>
            <p:cNvPr id="116764" name="椭圆 108"/>
            <p:cNvSpPr>
              <a:spLocks noChangeArrowheads="1"/>
            </p:cNvSpPr>
            <p:nvPr/>
          </p:nvSpPr>
          <p:spPr bwMode="auto">
            <a:xfrm>
              <a:off x="5246304" y="4593021"/>
              <a:ext cx="118623" cy="118623"/>
            </a:xfrm>
            <a:prstGeom prst="ellipse">
              <a:avLst/>
            </a:prstGeom>
            <a:solidFill>
              <a:srgbClr val="7F7F7F"/>
            </a:solidFill>
            <a:ln w="12700" algn="ctr">
              <a:noFill/>
              <a:miter lim="800000"/>
              <a:headEnd/>
              <a:tailEnd/>
            </a:ln>
          </p:spPr>
          <p:txBody>
            <a:bodyPr lIns="121917" tIns="60958" rIns="121917" bIns="60958" anchor="ctr"/>
            <a:lstStyle/>
            <a:p>
              <a:pPr algn="ctr"/>
              <a:endParaRPr lang="zh-CN" altLang="en-US" sz="1300">
                <a:solidFill>
                  <a:srgbClr val="FFFFFF"/>
                </a:solidFill>
                <a:latin typeface="Calibri" pitchFamily="34" charset="0"/>
              </a:endParaRPr>
            </a:p>
          </p:txBody>
        </p:sp>
        <p:sp>
          <p:nvSpPr>
            <p:cNvPr id="110" name="任意多边形 109"/>
            <p:cNvSpPr/>
            <p:nvPr/>
          </p:nvSpPr>
          <p:spPr>
            <a:xfrm>
              <a:off x="5335214" y="4686766"/>
              <a:ext cx="2349777" cy="638731"/>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zh-CN" altLang="en-US" sz="1013">
                <a:solidFill>
                  <a:prstClr val="white"/>
                </a:solidFill>
              </a:endParaRPr>
            </a:p>
          </p:txBody>
        </p:sp>
      </p:grpSp>
      <p:grpSp>
        <p:nvGrpSpPr>
          <p:cNvPr id="111" name="组合 110"/>
          <p:cNvGrpSpPr>
            <a:grpSpLocks/>
          </p:cNvGrpSpPr>
          <p:nvPr/>
        </p:nvGrpSpPr>
        <p:grpSpPr bwMode="auto">
          <a:xfrm flipH="1" flipV="1">
            <a:off x="1485900" y="2125663"/>
            <a:ext cx="2439988" cy="731837"/>
            <a:chOff x="5246304" y="4593021"/>
            <a:chExt cx="2438687" cy="732476"/>
          </a:xfrm>
        </p:grpSpPr>
        <p:sp>
          <p:nvSpPr>
            <p:cNvPr id="116762" name="椭圆 111"/>
            <p:cNvSpPr>
              <a:spLocks noChangeArrowheads="1"/>
            </p:cNvSpPr>
            <p:nvPr/>
          </p:nvSpPr>
          <p:spPr bwMode="auto">
            <a:xfrm>
              <a:off x="5246304" y="4593021"/>
              <a:ext cx="118623" cy="118623"/>
            </a:xfrm>
            <a:prstGeom prst="ellipse">
              <a:avLst/>
            </a:prstGeom>
            <a:solidFill>
              <a:srgbClr val="7F7F7F"/>
            </a:solidFill>
            <a:ln w="12700" algn="ctr">
              <a:noFill/>
              <a:miter lim="800000"/>
              <a:headEnd/>
              <a:tailEnd/>
            </a:ln>
          </p:spPr>
          <p:txBody>
            <a:bodyPr lIns="121917" tIns="60958" rIns="121917" bIns="60958" anchor="ctr"/>
            <a:lstStyle/>
            <a:p>
              <a:pPr algn="ctr"/>
              <a:endParaRPr lang="zh-CN" altLang="en-US" sz="1300">
                <a:solidFill>
                  <a:srgbClr val="FFFFFF"/>
                </a:solidFill>
                <a:latin typeface="Calibri" pitchFamily="34" charset="0"/>
              </a:endParaRPr>
            </a:p>
          </p:txBody>
        </p:sp>
        <p:sp>
          <p:nvSpPr>
            <p:cNvPr id="113" name="任意多边形 112"/>
            <p:cNvSpPr/>
            <p:nvPr/>
          </p:nvSpPr>
          <p:spPr>
            <a:xfrm>
              <a:off x="5335157" y="4686765"/>
              <a:ext cx="2349834" cy="638732"/>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zh-CN" altLang="en-US" sz="1013">
                <a:solidFill>
                  <a:prstClr val="white"/>
                </a:solidFill>
              </a:endParaRPr>
            </a:p>
          </p:txBody>
        </p:sp>
      </p:grpSp>
      <p:grpSp>
        <p:nvGrpSpPr>
          <p:cNvPr id="114" name="组合 113"/>
          <p:cNvGrpSpPr>
            <a:grpSpLocks/>
          </p:cNvGrpSpPr>
          <p:nvPr/>
        </p:nvGrpSpPr>
        <p:grpSpPr bwMode="auto">
          <a:xfrm>
            <a:off x="914400" y="2135188"/>
            <a:ext cx="2584450" cy="944562"/>
            <a:chOff x="1503794" y="1629594"/>
            <a:chExt cx="1868969" cy="944065"/>
          </a:xfrm>
        </p:grpSpPr>
        <p:grpSp>
          <p:nvGrpSpPr>
            <p:cNvPr id="115" name="Group 32"/>
            <p:cNvGrpSpPr>
              <a:grpSpLocks noChangeAspect="1"/>
            </p:cNvGrpSpPr>
            <p:nvPr/>
          </p:nvGrpSpPr>
          <p:grpSpPr bwMode="auto">
            <a:xfrm>
              <a:off x="1503794" y="1681982"/>
              <a:ext cx="354115" cy="230585"/>
              <a:chOff x="3798" y="2129"/>
              <a:chExt cx="86" cy="56"/>
            </a:xfrm>
            <a:solidFill>
              <a:srgbClr val="FFB850"/>
            </a:solidFill>
            <a:effectLst/>
          </p:grpSpPr>
          <p:sp>
            <p:nvSpPr>
              <p:cNvPr id="117" name="Freeform 33"/>
              <p:cNvSpPr>
                <a:spLocks/>
              </p:cNvSpPr>
              <p:nvPr/>
            </p:nvSpPr>
            <p:spPr bwMode="auto">
              <a:xfrm>
                <a:off x="3798" y="2129"/>
                <a:ext cx="86" cy="51"/>
              </a:xfrm>
              <a:custGeom>
                <a:avLst/>
                <a:gdLst>
                  <a:gd name="T0" fmla="*/ 32 w 33"/>
                  <a:gd name="T1" fmla="*/ 3 h 19"/>
                  <a:gd name="T2" fmla="*/ 32 w 33"/>
                  <a:gd name="T3" fmla="*/ 3 h 19"/>
                  <a:gd name="T4" fmla="*/ 32 w 33"/>
                  <a:gd name="T5" fmla="*/ 1 h 19"/>
                  <a:gd name="T6" fmla="*/ 32 w 33"/>
                  <a:gd name="T7" fmla="*/ 1 h 19"/>
                  <a:gd name="T8" fmla="*/ 32 w 33"/>
                  <a:gd name="T9" fmla="*/ 0 h 19"/>
                  <a:gd name="T10" fmla="*/ 32 w 33"/>
                  <a:gd name="T11" fmla="*/ 0 h 19"/>
                  <a:gd name="T12" fmla="*/ 30 w 33"/>
                  <a:gd name="T13" fmla="*/ 1 h 19"/>
                  <a:gd name="T14" fmla="*/ 29 w 33"/>
                  <a:gd name="T15" fmla="*/ 1 h 19"/>
                  <a:gd name="T16" fmla="*/ 29 w 33"/>
                  <a:gd name="T17" fmla="*/ 2 h 19"/>
                  <a:gd name="T18" fmla="*/ 29 w 33"/>
                  <a:gd name="T19" fmla="*/ 2 h 19"/>
                  <a:gd name="T20" fmla="*/ 30 w 33"/>
                  <a:gd name="T21" fmla="*/ 2 h 19"/>
                  <a:gd name="T22" fmla="*/ 20 w 33"/>
                  <a:gd name="T23" fmla="*/ 11 h 19"/>
                  <a:gd name="T24" fmla="*/ 15 w 33"/>
                  <a:gd name="T25" fmla="*/ 5 h 19"/>
                  <a:gd name="T26" fmla="*/ 0 w 33"/>
                  <a:gd name="T27" fmla="*/ 19 h 19"/>
                  <a:gd name="T28" fmla="*/ 0 w 33"/>
                  <a:gd name="T29" fmla="*/ 19 h 19"/>
                  <a:gd name="T30" fmla="*/ 14 w 33"/>
                  <a:gd name="T31" fmla="*/ 6 h 19"/>
                  <a:gd name="T32" fmla="*/ 20 w 33"/>
                  <a:gd name="T33" fmla="*/ 12 h 19"/>
                  <a:gd name="T34" fmla="*/ 30 w 33"/>
                  <a:gd name="T35" fmla="*/ 3 h 19"/>
                  <a:gd name="T36" fmla="*/ 31 w 33"/>
                  <a:gd name="T37" fmla="*/ 3 h 19"/>
                  <a:gd name="T38" fmla="*/ 31 w 33"/>
                  <a:gd name="T39" fmla="*/ 4 h 19"/>
                  <a:gd name="T40" fmla="*/ 32 w 33"/>
                  <a:gd name="T4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19">
                    <a:moveTo>
                      <a:pt x="32" y="3"/>
                    </a:moveTo>
                    <a:cubicBezTo>
                      <a:pt x="32" y="3"/>
                      <a:pt x="32" y="3"/>
                      <a:pt x="32" y="3"/>
                    </a:cubicBezTo>
                    <a:cubicBezTo>
                      <a:pt x="32" y="3"/>
                      <a:pt x="32" y="2"/>
                      <a:pt x="32" y="1"/>
                    </a:cubicBezTo>
                    <a:cubicBezTo>
                      <a:pt x="32" y="1"/>
                      <a:pt x="32" y="1"/>
                      <a:pt x="32" y="1"/>
                    </a:cubicBezTo>
                    <a:cubicBezTo>
                      <a:pt x="33" y="0"/>
                      <a:pt x="32" y="0"/>
                      <a:pt x="32" y="0"/>
                    </a:cubicBezTo>
                    <a:cubicBezTo>
                      <a:pt x="32" y="0"/>
                      <a:pt x="32" y="0"/>
                      <a:pt x="32" y="0"/>
                    </a:cubicBezTo>
                    <a:cubicBezTo>
                      <a:pt x="31" y="0"/>
                      <a:pt x="30" y="1"/>
                      <a:pt x="30" y="1"/>
                    </a:cubicBezTo>
                    <a:cubicBezTo>
                      <a:pt x="29" y="1"/>
                      <a:pt x="29" y="1"/>
                      <a:pt x="29" y="1"/>
                    </a:cubicBezTo>
                    <a:cubicBezTo>
                      <a:pt x="29" y="1"/>
                      <a:pt x="29" y="1"/>
                      <a:pt x="29" y="2"/>
                    </a:cubicBezTo>
                    <a:cubicBezTo>
                      <a:pt x="29" y="2"/>
                      <a:pt x="29" y="2"/>
                      <a:pt x="29" y="2"/>
                    </a:cubicBezTo>
                    <a:cubicBezTo>
                      <a:pt x="29" y="2"/>
                      <a:pt x="29" y="2"/>
                      <a:pt x="30" y="2"/>
                    </a:cubicBezTo>
                    <a:cubicBezTo>
                      <a:pt x="20" y="11"/>
                      <a:pt x="20" y="11"/>
                      <a:pt x="20" y="11"/>
                    </a:cubicBezTo>
                    <a:cubicBezTo>
                      <a:pt x="15" y="5"/>
                      <a:pt x="15" y="5"/>
                      <a:pt x="15" y="5"/>
                    </a:cubicBezTo>
                    <a:cubicBezTo>
                      <a:pt x="0" y="19"/>
                      <a:pt x="0" y="19"/>
                      <a:pt x="0" y="19"/>
                    </a:cubicBezTo>
                    <a:cubicBezTo>
                      <a:pt x="0" y="19"/>
                      <a:pt x="0" y="19"/>
                      <a:pt x="0" y="19"/>
                    </a:cubicBezTo>
                    <a:cubicBezTo>
                      <a:pt x="14" y="6"/>
                      <a:pt x="14" y="6"/>
                      <a:pt x="14" y="6"/>
                    </a:cubicBezTo>
                    <a:cubicBezTo>
                      <a:pt x="20" y="12"/>
                      <a:pt x="20" y="12"/>
                      <a:pt x="20" y="12"/>
                    </a:cubicBezTo>
                    <a:cubicBezTo>
                      <a:pt x="30" y="3"/>
                      <a:pt x="30" y="3"/>
                      <a:pt x="30" y="3"/>
                    </a:cubicBezTo>
                    <a:cubicBezTo>
                      <a:pt x="30" y="3"/>
                      <a:pt x="30" y="3"/>
                      <a:pt x="31" y="3"/>
                    </a:cubicBezTo>
                    <a:cubicBezTo>
                      <a:pt x="31" y="4"/>
                      <a:pt x="31" y="4"/>
                      <a:pt x="31" y="4"/>
                    </a:cubicBezTo>
                    <a:cubicBezTo>
                      <a:pt x="31" y="4"/>
                      <a:pt x="32" y="4"/>
                      <a:pt x="32" y="3"/>
                    </a:cubicBez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sp>
            <p:nvSpPr>
              <p:cNvPr id="118" name="Freeform 34"/>
              <p:cNvSpPr>
                <a:spLocks/>
              </p:cNvSpPr>
              <p:nvPr/>
            </p:nvSpPr>
            <p:spPr bwMode="auto">
              <a:xfrm>
                <a:off x="3866" y="2140"/>
                <a:ext cx="8" cy="45"/>
              </a:xfrm>
              <a:custGeom>
                <a:avLst/>
                <a:gdLst>
                  <a:gd name="T0" fmla="*/ 0 w 8"/>
                  <a:gd name="T1" fmla="*/ 11 h 45"/>
                  <a:gd name="T2" fmla="*/ 0 w 8"/>
                  <a:gd name="T3" fmla="*/ 45 h 45"/>
                  <a:gd name="T4" fmla="*/ 8 w 8"/>
                  <a:gd name="T5" fmla="*/ 45 h 45"/>
                  <a:gd name="T6" fmla="*/ 8 w 8"/>
                  <a:gd name="T7" fmla="*/ 0 h 45"/>
                  <a:gd name="T8" fmla="*/ 0 w 8"/>
                  <a:gd name="T9" fmla="*/ 11 h 45"/>
                </a:gdLst>
                <a:ahLst/>
                <a:cxnLst>
                  <a:cxn ang="0">
                    <a:pos x="T0" y="T1"/>
                  </a:cxn>
                  <a:cxn ang="0">
                    <a:pos x="T2" y="T3"/>
                  </a:cxn>
                  <a:cxn ang="0">
                    <a:pos x="T4" y="T5"/>
                  </a:cxn>
                  <a:cxn ang="0">
                    <a:pos x="T6" y="T7"/>
                  </a:cxn>
                  <a:cxn ang="0">
                    <a:pos x="T8" y="T9"/>
                  </a:cxn>
                </a:cxnLst>
                <a:rect l="0" t="0" r="r" b="b"/>
                <a:pathLst>
                  <a:path w="8" h="45">
                    <a:moveTo>
                      <a:pt x="0" y="11"/>
                    </a:moveTo>
                    <a:lnTo>
                      <a:pt x="0" y="45"/>
                    </a:lnTo>
                    <a:lnTo>
                      <a:pt x="8" y="45"/>
                    </a:lnTo>
                    <a:lnTo>
                      <a:pt x="8" y="0"/>
                    </a:lnTo>
                    <a:lnTo>
                      <a:pt x="0" y="11"/>
                    </a:ln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sp>
            <p:nvSpPr>
              <p:cNvPr id="119" name="Freeform 35"/>
              <p:cNvSpPr>
                <a:spLocks/>
              </p:cNvSpPr>
              <p:nvPr/>
            </p:nvSpPr>
            <p:spPr bwMode="auto">
              <a:xfrm>
                <a:off x="3853" y="2153"/>
                <a:ext cx="8" cy="32"/>
              </a:xfrm>
              <a:custGeom>
                <a:avLst/>
                <a:gdLst>
                  <a:gd name="T0" fmla="*/ 0 w 8"/>
                  <a:gd name="T1" fmla="*/ 8 h 32"/>
                  <a:gd name="T2" fmla="*/ 0 w 8"/>
                  <a:gd name="T3" fmla="*/ 32 h 32"/>
                  <a:gd name="T4" fmla="*/ 8 w 8"/>
                  <a:gd name="T5" fmla="*/ 32 h 32"/>
                  <a:gd name="T6" fmla="*/ 8 w 8"/>
                  <a:gd name="T7" fmla="*/ 0 h 32"/>
                  <a:gd name="T8" fmla="*/ 0 w 8"/>
                  <a:gd name="T9" fmla="*/ 8 h 32"/>
                </a:gdLst>
                <a:ahLst/>
                <a:cxnLst>
                  <a:cxn ang="0">
                    <a:pos x="T0" y="T1"/>
                  </a:cxn>
                  <a:cxn ang="0">
                    <a:pos x="T2" y="T3"/>
                  </a:cxn>
                  <a:cxn ang="0">
                    <a:pos x="T4" y="T5"/>
                  </a:cxn>
                  <a:cxn ang="0">
                    <a:pos x="T6" y="T7"/>
                  </a:cxn>
                  <a:cxn ang="0">
                    <a:pos x="T8" y="T9"/>
                  </a:cxn>
                </a:cxnLst>
                <a:rect l="0" t="0" r="r" b="b"/>
                <a:pathLst>
                  <a:path w="8" h="32">
                    <a:moveTo>
                      <a:pt x="0" y="8"/>
                    </a:moveTo>
                    <a:lnTo>
                      <a:pt x="0" y="32"/>
                    </a:lnTo>
                    <a:lnTo>
                      <a:pt x="8" y="32"/>
                    </a:lnTo>
                    <a:lnTo>
                      <a:pt x="8" y="0"/>
                    </a:lnTo>
                    <a:lnTo>
                      <a:pt x="0" y="8"/>
                    </a:ln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sp>
            <p:nvSpPr>
              <p:cNvPr id="120" name="Freeform 36"/>
              <p:cNvSpPr>
                <a:spLocks/>
              </p:cNvSpPr>
              <p:nvPr/>
            </p:nvSpPr>
            <p:spPr bwMode="auto">
              <a:xfrm>
                <a:off x="3840" y="2153"/>
                <a:ext cx="8" cy="32"/>
              </a:xfrm>
              <a:custGeom>
                <a:avLst/>
                <a:gdLst>
                  <a:gd name="T0" fmla="*/ 0 w 8"/>
                  <a:gd name="T1" fmla="*/ 0 h 32"/>
                  <a:gd name="T2" fmla="*/ 0 w 8"/>
                  <a:gd name="T3" fmla="*/ 32 h 32"/>
                  <a:gd name="T4" fmla="*/ 8 w 8"/>
                  <a:gd name="T5" fmla="*/ 32 h 32"/>
                  <a:gd name="T6" fmla="*/ 8 w 8"/>
                  <a:gd name="T7" fmla="*/ 8 h 32"/>
                  <a:gd name="T8" fmla="*/ 0 w 8"/>
                  <a:gd name="T9" fmla="*/ 0 h 32"/>
                </a:gdLst>
                <a:ahLst/>
                <a:cxnLst>
                  <a:cxn ang="0">
                    <a:pos x="T0" y="T1"/>
                  </a:cxn>
                  <a:cxn ang="0">
                    <a:pos x="T2" y="T3"/>
                  </a:cxn>
                  <a:cxn ang="0">
                    <a:pos x="T4" y="T5"/>
                  </a:cxn>
                  <a:cxn ang="0">
                    <a:pos x="T6" y="T7"/>
                  </a:cxn>
                  <a:cxn ang="0">
                    <a:pos x="T8" y="T9"/>
                  </a:cxn>
                </a:cxnLst>
                <a:rect l="0" t="0" r="r" b="b"/>
                <a:pathLst>
                  <a:path w="8" h="32">
                    <a:moveTo>
                      <a:pt x="0" y="0"/>
                    </a:moveTo>
                    <a:lnTo>
                      <a:pt x="0" y="32"/>
                    </a:lnTo>
                    <a:lnTo>
                      <a:pt x="8" y="32"/>
                    </a:lnTo>
                    <a:lnTo>
                      <a:pt x="8" y="8"/>
                    </a:lnTo>
                    <a:lnTo>
                      <a:pt x="0" y="0"/>
                    </a:ln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sp>
            <p:nvSpPr>
              <p:cNvPr id="121" name="Freeform 37"/>
              <p:cNvSpPr>
                <a:spLocks/>
              </p:cNvSpPr>
              <p:nvPr/>
            </p:nvSpPr>
            <p:spPr bwMode="auto">
              <a:xfrm>
                <a:off x="3827" y="2148"/>
                <a:ext cx="8" cy="37"/>
              </a:xfrm>
              <a:custGeom>
                <a:avLst/>
                <a:gdLst>
                  <a:gd name="T0" fmla="*/ 8 w 8"/>
                  <a:gd name="T1" fmla="*/ 0 h 37"/>
                  <a:gd name="T2" fmla="*/ 0 w 8"/>
                  <a:gd name="T3" fmla="*/ 8 h 37"/>
                  <a:gd name="T4" fmla="*/ 0 w 8"/>
                  <a:gd name="T5" fmla="*/ 37 h 37"/>
                  <a:gd name="T6" fmla="*/ 8 w 8"/>
                  <a:gd name="T7" fmla="*/ 37 h 37"/>
                  <a:gd name="T8" fmla="*/ 8 w 8"/>
                  <a:gd name="T9" fmla="*/ 0 h 37"/>
                  <a:gd name="T10" fmla="*/ 8 w 8"/>
                  <a:gd name="T11" fmla="*/ 0 h 37"/>
                </a:gdLst>
                <a:ahLst/>
                <a:cxnLst>
                  <a:cxn ang="0">
                    <a:pos x="T0" y="T1"/>
                  </a:cxn>
                  <a:cxn ang="0">
                    <a:pos x="T2" y="T3"/>
                  </a:cxn>
                  <a:cxn ang="0">
                    <a:pos x="T4" y="T5"/>
                  </a:cxn>
                  <a:cxn ang="0">
                    <a:pos x="T6" y="T7"/>
                  </a:cxn>
                  <a:cxn ang="0">
                    <a:pos x="T8" y="T9"/>
                  </a:cxn>
                  <a:cxn ang="0">
                    <a:pos x="T10" y="T11"/>
                  </a:cxn>
                </a:cxnLst>
                <a:rect l="0" t="0" r="r" b="b"/>
                <a:pathLst>
                  <a:path w="8" h="37">
                    <a:moveTo>
                      <a:pt x="8" y="0"/>
                    </a:moveTo>
                    <a:lnTo>
                      <a:pt x="0" y="8"/>
                    </a:lnTo>
                    <a:lnTo>
                      <a:pt x="0" y="37"/>
                    </a:lnTo>
                    <a:lnTo>
                      <a:pt x="8" y="37"/>
                    </a:lnTo>
                    <a:lnTo>
                      <a:pt x="8" y="0"/>
                    </a:lnTo>
                    <a:lnTo>
                      <a:pt x="8" y="0"/>
                    </a:ln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sp>
            <p:nvSpPr>
              <p:cNvPr id="122" name="Freeform 38"/>
              <p:cNvSpPr>
                <a:spLocks/>
              </p:cNvSpPr>
              <p:nvPr/>
            </p:nvSpPr>
            <p:spPr bwMode="auto">
              <a:xfrm>
                <a:off x="3814" y="2161"/>
                <a:ext cx="8" cy="24"/>
              </a:xfrm>
              <a:custGeom>
                <a:avLst/>
                <a:gdLst>
                  <a:gd name="T0" fmla="*/ 0 w 8"/>
                  <a:gd name="T1" fmla="*/ 8 h 24"/>
                  <a:gd name="T2" fmla="*/ 0 w 8"/>
                  <a:gd name="T3" fmla="*/ 24 h 24"/>
                  <a:gd name="T4" fmla="*/ 8 w 8"/>
                  <a:gd name="T5" fmla="*/ 24 h 24"/>
                  <a:gd name="T6" fmla="*/ 8 w 8"/>
                  <a:gd name="T7" fmla="*/ 0 h 24"/>
                  <a:gd name="T8" fmla="*/ 0 w 8"/>
                  <a:gd name="T9" fmla="*/ 8 h 24"/>
                </a:gdLst>
                <a:ahLst/>
                <a:cxnLst>
                  <a:cxn ang="0">
                    <a:pos x="T0" y="T1"/>
                  </a:cxn>
                  <a:cxn ang="0">
                    <a:pos x="T2" y="T3"/>
                  </a:cxn>
                  <a:cxn ang="0">
                    <a:pos x="T4" y="T5"/>
                  </a:cxn>
                  <a:cxn ang="0">
                    <a:pos x="T6" y="T7"/>
                  </a:cxn>
                  <a:cxn ang="0">
                    <a:pos x="T8" y="T9"/>
                  </a:cxn>
                </a:cxnLst>
                <a:rect l="0" t="0" r="r" b="b"/>
                <a:pathLst>
                  <a:path w="8" h="24">
                    <a:moveTo>
                      <a:pt x="0" y="8"/>
                    </a:moveTo>
                    <a:lnTo>
                      <a:pt x="0" y="24"/>
                    </a:lnTo>
                    <a:lnTo>
                      <a:pt x="8" y="24"/>
                    </a:lnTo>
                    <a:lnTo>
                      <a:pt x="8" y="0"/>
                    </a:lnTo>
                    <a:lnTo>
                      <a:pt x="0" y="8"/>
                    </a:ln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sp>
            <p:nvSpPr>
              <p:cNvPr id="123" name="Freeform 39"/>
              <p:cNvSpPr>
                <a:spLocks/>
              </p:cNvSpPr>
              <p:nvPr/>
            </p:nvSpPr>
            <p:spPr bwMode="auto">
              <a:xfrm>
                <a:off x="3801" y="2172"/>
                <a:ext cx="8" cy="13"/>
              </a:xfrm>
              <a:custGeom>
                <a:avLst/>
                <a:gdLst>
                  <a:gd name="T0" fmla="*/ 0 w 8"/>
                  <a:gd name="T1" fmla="*/ 8 h 13"/>
                  <a:gd name="T2" fmla="*/ 0 w 8"/>
                  <a:gd name="T3" fmla="*/ 13 h 13"/>
                  <a:gd name="T4" fmla="*/ 8 w 8"/>
                  <a:gd name="T5" fmla="*/ 13 h 13"/>
                  <a:gd name="T6" fmla="*/ 8 w 8"/>
                  <a:gd name="T7" fmla="*/ 0 h 13"/>
                  <a:gd name="T8" fmla="*/ 0 w 8"/>
                  <a:gd name="T9" fmla="*/ 8 h 13"/>
                </a:gdLst>
                <a:ahLst/>
                <a:cxnLst>
                  <a:cxn ang="0">
                    <a:pos x="T0" y="T1"/>
                  </a:cxn>
                  <a:cxn ang="0">
                    <a:pos x="T2" y="T3"/>
                  </a:cxn>
                  <a:cxn ang="0">
                    <a:pos x="T4" y="T5"/>
                  </a:cxn>
                  <a:cxn ang="0">
                    <a:pos x="T6" y="T7"/>
                  </a:cxn>
                  <a:cxn ang="0">
                    <a:pos x="T8" y="T9"/>
                  </a:cxn>
                </a:cxnLst>
                <a:rect l="0" t="0" r="r" b="b"/>
                <a:pathLst>
                  <a:path w="8" h="13">
                    <a:moveTo>
                      <a:pt x="0" y="8"/>
                    </a:moveTo>
                    <a:lnTo>
                      <a:pt x="0" y="13"/>
                    </a:lnTo>
                    <a:lnTo>
                      <a:pt x="8" y="13"/>
                    </a:lnTo>
                    <a:lnTo>
                      <a:pt x="8" y="0"/>
                    </a:lnTo>
                    <a:lnTo>
                      <a:pt x="0" y="8"/>
                    </a:ln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sp>
            <p:nvSpPr>
              <p:cNvPr id="124" name="Freeform 40"/>
              <p:cNvSpPr>
                <a:spLocks/>
              </p:cNvSpPr>
              <p:nvPr/>
            </p:nvSpPr>
            <p:spPr bwMode="auto">
              <a:xfrm>
                <a:off x="3798" y="2129"/>
                <a:ext cx="86" cy="51"/>
              </a:xfrm>
              <a:custGeom>
                <a:avLst/>
                <a:gdLst>
                  <a:gd name="T0" fmla="*/ 32 w 33"/>
                  <a:gd name="T1" fmla="*/ 3 h 19"/>
                  <a:gd name="T2" fmla="*/ 32 w 33"/>
                  <a:gd name="T3" fmla="*/ 3 h 19"/>
                  <a:gd name="T4" fmla="*/ 32 w 33"/>
                  <a:gd name="T5" fmla="*/ 1 h 19"/>
                  <a:gd name="T6" fmla="*/ 32 w 33"/>
                  <a:gd name="T7" fmla="*/ 1 h 19"/>
                  <a:gd name="T8" fmla="*/ 32 w 33"/>
                  <a:gd name="T9" fmla="*/ 0 h 19"/>
                  <a:gd name="T10" fmla="*/ 32 w 33"/>
                  <a:gd name="T11" fmla="*/ 0 h 19"/>
                  <a:gd name="T12" fmla="*/ 30 w 33"/>
                  <a:gd name="T13" fmla="*/ 1 h 19"/>
                  <a:gd name="T14" fmla="*/ 29 w 33"/>
                  <a:gd name="T15" fmla="*/ 1 h 19"/>
                  <a:gd name="T16" fmla="*/ 29 w 33"/>
                  <a:gd name="T17" fmla="*/ 2 h 19"/>
                  <a:gd name="T18" fmla="*/ 29 w 33"/>
                  <a:gd name="T19" fmla="*/ 2 h 19"/>
                  <a:gd name="T20" fmla="*/ 30 w 33"/>
                  <a:gd name="T21" fmla="*/ 2 h 19"/>
                  <a:gd name="T22" fmla="*/ 20 w 33"/>
                  <a:gd name="T23" fmla="*/ 11 h 19"/>
                  <a:gd name="T24" fmla="*/ 15 w 33"/>
                  <a:gd name="T25" fmla="*/ 5 h 19"/>
                  <a:gd name="T26" fmla="*/ 0 w 33"/>
                  <a:gd name="T27" fmla="*/ 19 h 19"/>
                  <a:gd name="T28" fmla="*/ 0 w 33"/>
                  <a:gd name="T29" fmla="*/ 19 h 19"/>
                  <a:gd name="T30" fmla="*/ 14 w 33"/>
                  <a:gd name="T31" fmla="*/ 6 h 19"/>
                  <a:gd name="T32" fmla="*/ 20 w 33"/>
                  <a:gd name="T33" fmla="*/ 12 h 19"/>
                  <a:gd name="T34" fmla="*/ 30 w 33"/>
                  <a:gd name="T35" fmla="*/ 3 h 19"/>
                  <a:gd name="T36" fmla="*/ 31 w 33"/>
                  <a:gd name="T37" fmla="*/ 3 h 19"/>
                  <a:gd name="T38" fmla="*/ 31 w 33"/>
                  <a:gd name="T39" fmla="*/ 4 h 19"/>
                  <a:gd name="T40" fmla="*/ 32 w 33"/>
                  <a:gd name="T4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19">
                    <a:moveTo>
                      <a:pt x="32" y="3"/>
                    </a:moveTo>
                    <a:cubicBezTo>
                      <a:pt x="32" y="3"/>
                      <a:pt x="32" y="3"/>
                      <a:pt x="32" y="3"/>
                    </a:cubicBezTo>
                    <a:cubicBezTo>
                      <a:pt x="32" y="3"/>
                      <a:pt x="32" y="2"/>
                      <a:pt x="32" y="1"/>
                    </a:cubicBezTo>
                    <a:cubicBezTo>
                      <a:pt x="32" y="1"/>
                      <a:pt x="32" y="1"/>
                      <a:pt x="32" y="1"/>
                    </a:cubicBezTo>
                    <a:cubicBezTo>
                      <a:pt x="33" y="0"/>
                      <a:pt x="32" y="0"/>
                      <a:pt x="32" y="0"/>
                    </a:cubicBezTo>
                    <a:cubicBezTo>
                      <a:pt x="32" y="0"/>
                      <a:pt x="32" y="0"/>
                      <a:pt x="32" y="0"/>
                    </a:cubicBezTo>
                    <a:cubicBezTo>
                      <a:pt x="31" y="0"/>
                      <a:pt x="30" y="1"/>
                      <a:pt x="30" y="1"/>
                    </a:cubicBezTo>
                    <a:cubicBezTo>
                      <a:pt x="29" y="1"/>
                      <a:pt x="29" y="1"/>
                      <a:pt x="29" y="1"/>
                    </a:cubicBezTo>
                    <a:cubicBezTo>
                      <a:pt x="29" y="1"/>
                      <a:pt x="29" y="1"/>
                      <a:pt x="29" y="2"/>
                    </a:cubicBezTo>
                    <a:cubicBezTo>
                      <a:pt x="29" y="2"/>
                      <a:pt x="29" y="2"/>
                      <a:pt x="29" y="2"/>
                    </a:cubicBezTo>
                    <a:cubicBezTo>
                      <a:pt x="29" y="2"/>
                      <a:pt x="29" y="2"/>
                      <a:pt x="30" y="2"/>
                    </a:cubicBezTo>
                    <a:cubicBezTo>
                      <a:pt x="20" y="11"/>
                      <a:pt x="20" y="11"/>
                      <a:pt x="20" y="11"/>
                    </a:cubicBezTo>
                    <a:cubicBezTo>
                      <a:pt x="15" y="5"/>
                      <a:pt x="15" y="5"/>
                      <a:pt x="15" y="5"/>
                    </a:cubicBezTo>
                    <a:cubicBezTo>
                      <a:pt x="0" y="19"/>
                      <a:pt x="0" y="19"/>
                      <a:pt x="0" y="19"/>
                    </a:cubicBezTo>
                    <a:cubicBezTo>
                      <a:pt x="0" y="19"/>
                      <a:pt x="0" y="19"/>
                      <a:pt x="0" y="19"/>
                    </a:cubicBezTo>
                    <a:cubicBezTo>
                      <a:pt x="14" y="6"/>
                      <a:pt x="14" y="6"/>
                      <a:pt x="14" y="6"/>
                    </a:cubicBezTo>
                    <a:cubicBezTo>
                      <a:pt x="20" y="12"/>
                      <a:pt x="20" y="12"/>
                      <a:pt x="20" y="12"/>
                    </a:cubicBezTo>
                    <a:cubicBezTo>
                      <a:pt x="30" y="3"/>
                      <a:pt x="30" y="3"/>
                      <a:pt x="30" y="3"/>
                    </a:cubicBezTo>
                    <a:cubicBezTo>
                      <a:pt x="30" y="3"/>
                      <a:pt x="30" y="3"/>
                      <a:pt x="31" y="3"/>
                    </a:cubicBezTo>
                    <a:cubicBezTo>
                      <a:pt x="31" y="4"/>
                      <a:pt x="31" y="4"/>
                      <a:pt x="31" y="4"/>
                    </a:cubicBezTo>
                    <a:cubicBezTo>
                      <a:pt x="31" y="4"/>
                      <a:pt x="32" y="4"/>
                      <a:pt x="32" y="3"/>
                    </a:cubicBez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sp>
            <p:nvSpPr>
              <p:cNvPr id="125" name="Freeform 41"/>
              <p:cNvSpPr>
                <a:spLocks/>
              </p:cNvSpPr>
              <p:nvPr/>
            </p:nvSpPr>
            <p:spPr bwMode="auto">
              <a:xfrm>
                <a:off x="3866" y="2140"/>
                <a:ext cx="8" cy="45"/>
              </a:xfrm>
              <a:custGeom>
                <a:avLst/>
                <a:gdLst>
                  <a:gd name="T0" fmla="*/ 0 w 8"/>
                  <a:gd name="T1" fmla="*/ 11 h 45"/>
                  <a:gd name="T2" fmla="*/ 0 w 8"/>
                  <a:gd name="T3" fmla="*/ 45 h 45"/>
                  <a:gd name="T4" fmla="*/ 8 w 8"/>
                  <a:gd name="T5" fmla="*/ 45 h 45"/>
                  <a:gd name="T6" fmla="*/ 8 w 8"/>
                  <a:gd name="T7" fmla="*/ 0 h 45"/>
                  <a:gd name="T8" fmla="*/ 0 w 8"/>
                  <a:gd name="T9" fmla="*/ 11 h 45"/>
                </a:gdLst>
                <a:ahLst/>
                <a:cxnLst>
                  <a:cxn ang="0">
                    <a:pos x="T0" y="T1"/>
                  </a:cxn>
                  <a:cxn ang="0">
                    <a:pos x="T2" y="T3"/>
                  </a:cxn>
                  <a:cxn ang="0">
                    <a:pos x="T4" y="T5"/>
                  </a:cxn>
                  <a:cxn ang="0">
                    <a:pos x="T6" y="T7"/>
                  </a:cxn>
                  <a:cxn ang="0">
                    <a:pos x="T8" y="T9"/>
                  </a:cxn>
                </a:cxnLst>
                <a:rect l="0" t="0" r="r" b="b"/>
                <a:pathLst>
                  <a:path w="8" h="45">
                    <a:moveTo>
                      <a:pt x="0" y="11"/>
                    </a:moveTo>
                    <a:lnTo>
                      <a:pt x="0" y="45"/>
                    </a:lnTo>
                    <a:lnTo>
                      <a:pt x="8" y="45"/>
                    </a:lnTo>
                    <a:lnTo>
                      <a:pt x="8" y="0"/>
                    </a:lnTo>
                    <a:lnTo>
                      <a:pt x="0" y="11"/>
                    </a:ln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sp>
            <p:nvSpPr>
              <p:cNvPr id="126" name="Freeform 42"/>
              <p:cNvSpPr>
                <a:spLocks/>
              </p:cNvSpPr>
              <p:nvPr/>
            </p:nvSpPr>
            <p:spPr bwMode="auto">
              <a:xfrm>
                <a:off x="3853" y="2153"/>
                <a:ext cx="8" cy="32"/>
              </a:xfrm>
              <a:custGeom>
                <a:avLst/>
                <a:gdLst>
                  <a:gd name="T0" fmla="*/ 0 w 8"/>
                  <a:gd name="T1" fmla="*/ 8 h 32"/>
                  <a:gd name="T2" fmla="*/ 0 w 8"/>
                  <a:gd name="T3" fmla="*/ 32 h 32"/>
                  <a:gd name="T4" fmla="*/ 8 w 8"/>
                  <a:gd name="T5" fmla="*/ 32 h 32"/>
                  <a:gd name="T6" fmla="*/ 8 w 8"/>
                  <a:gd name="T7" fmla="*/ 0 h 32"/>
                  <a:gd name="T8" fmla="*/ 0 w 8"/>
                  <a:gd name="T9" fmla="*/ 8 h 32"/>
                </a:gdLst>
                <a:ahLst/>
                <a:cxnLst>
                  <a:cxn ang="0">
                    <a:pos x="T0" y="T1"/>
                  </a:cxn>
                  <a:cxn ang="0">
                    <a:pos x="T2" y="T3"/>
                  </a:cxn>
                  <a:cxn ang="0">
                    <a:pos x="T4" y="T5"/>
                  </a:cxn>
                  <a:cxn ang="0">
                    <a:pos x="T6" y="T7"/>
                  </a:cxn>
                  <a:cxn ang="0">
                    <a:pos x="T8" y="T9"/>
                  </a:cxn>
                </a:cxnLst>
                <a:rect l="0" t="0" r="r" b="b"/>
                <a:pathLst>
                  <a:path w="8" h="32">
                    <a:moveTo>
                      <a:pt x="0" y="8"/>
                    </a:moveTo>
                    <a:lnTo>
                      <a:pt x="0" y="32"/>
                    </a:lnTo>
                    <a:lnTo>
                      <a:pt x="8" y="32"/>
                    </a:lnTo>
                    <a:lnTo>
                      <a:pt x="8" y="0"/>
                    </a:lnTo>
                    <a:lnTo>
                      <a:pt x="0" y="8"/>
                    </a:ln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sp>
            <p:nvSpPr>
              <p:cNvPr id="127" name="Freeform 43"/>
              <p:cNvSpPr>
                <a:spLocks/>
              </p:cNvSpPr>
              <p:nvPr/>
            </p:nvSpPr>
            <p:spPr bwMode="auto">
              <a:xfrm>
                <a:off x="3840" y="2153"/>
                <a:ext cx="8" cy="32"/>
              </a:xfrm>
              <a:custGeom>
                <a:avLst/>
                <a:gdLst>
                  <a:gd name="T0" fmla="*/ 0 w 8"/>
                  <a:gd name="T1" fmla="*/ 0 h 32"/>
                  <a:gd name="T2" fmla="*/ 0 w 8"/>
                  <a:gd name="T3" fmla="*/ 32 h 32"/>
                  <a:gd name="T4" fmla="*/ 8 w 8"/>
                  <a:gd name="T5" fmla="*/ 32 h 32"/>
                  <a:gd name="T6" fmla="*/ 8 w 8"/>
                  <a:gd name="T7" fmla="*/ 8 h 32"/>
                  <a:gd name="T8" fmla="*/ 0 w 8"/>
                  <a:gd name="T9" fmla="*/ 0 h 32"/>
                </a:gdLst>
                <a:ahLst/>
                <a:cxnLst>
                  <a:cxn ang="0">
                    <a:pos x="T0" y="T1"/>
                  </a:cxn>
                  <a:cxn ang="0">
                    <a:pos x="T2" y="T3"/>
                  </a:cxn>
                  <a:cxn ang="0">
                    <a:pos x="T4" y="T5"/>
                  </a:cxn>
                  <a:cxn ang="0">
                    <a:pos x="T6" y="T7"/>
                  </a:cxn>
                  <a:cxn ang="0">
                    <a:pos x="T8" y="T9"/>
                  </a:cxn>
                </a:cxnLst>
                <a:rect l="0" t="0" r="r" b="b"/>
                <a:pathLst>
                  <a:path w="8" h="32">
                    <a:moveTo>
                      <a:pt x="0" y="0"/>
                    </a:moveTo>
                    <a:lnTo>
                      <a:pt x="0" y="32"/>
                    </a:lnTo>
                    <a:lnTo>
                      <a:pt x="8" y="32"/>
                    </a:lnTo>
                    <a:lnTo>
                      <a:pt x="8" y="8"/>
                    </a:lnTo>
                    <a:lnTo>
                      <a:pt x="0" y="0"/>
                    </a:ln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sp>
            <p:nvSpPr>
              <p:cNvPr id="128" name="Freeform 44"/>
              <p:cNvSpPr>
                <a:spLocks/>
              </p:cNvSpPr>
              <p:nvPr/>
            </p:nvSpPr>
            <p:spPr bwMode="auto">
              <a:xfrm>
                <a:off x="3827" y="2148"/>
                <a:ext cx="8" cy="37"/>
              </a:xfrm>
              <a:custGeom>
                <a:avLst/>
                <a:gdLst>
                  <a:gd name="T0" fmla="*/ 8 w 8"/>
                  <a:gd name="T1" fmla="*/ 0 h 37"/>
                  <a:gd name="T2" fmla="*/ 0 w 8"/>
                  <a:gd name="T3" fmla="*/ 8 h 37"/>
                  <a:gd name="T4" fmla="*/ 0 w 8"/>
                  <a:gd name="T5" fmla="*/ 37 h 37"/>
                  <a:gd name="T6" fmla="*/ 8 w 8"/>
                  <a:gd name="T7" fmla="*/ 37 h 37"/>
                  <a:gd name="T8" fmla="*/ 8 w 8"/>
                  <a:gd name="T9" fmla="*/ 0 h 37"/>
                  <a:gd name="T10" fmla="*/ 8 w 8"/>
                  <a:gd name="T11" fmla="*/ 0 h 37"/>
                </a:gdLst>
                <a:ahLst/>
                <a:cxnLst>
                  <a:cxn ang="0">
                    <a:pos x="T0" y="T1"/>
                  </a:cxn>
                  <a:cxn ang="0">
                    <a:pos x="T2" y="T3"/>
                  </a:cxn>
                  <a:cxn ang="0">
                    <a:pos x="T4" y="T5"/>
                  </a:cxn>
                  <a:cxn ang="0">
                    <a:pos x="T6" y="T7"/>
                  </a:cxn>
                  <a:cxn ang="0">
                    <a:pos x="T8" y="T9"/>
                  </a:cxn>
                  <a:cxn ang="0">
                    <a:pos x="T10" y="T11"/>
                  </a:cxn>
                </a:cxnLst>
                <a:rect l="0" t="0" r="r" b="b"/>
                <a:pathLst>
                  <a:path w="8" h="37">
                    <a:moveTo>
                      <a:pt x="8" y="0"/>
                    </a:moveTo>
                    <a:lnTo>
                      <a:pt x="0" y="8"/>
                    </a:lnTo>
                    <a:lnTo>
                      <a:pt x="0" y="37"/>
                    </a:lnTo>
                    <a:lnTo>
                      <a:pt x="8" y="37"/>
                    </a:lnTo>
                    <a:lnTo>
                      <a:pt x="8" y="0"/>
                    </a:lnTo>
                    <a:lnTo>
                      <a:pt x="8" y="0"/>
                    </a:ln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sp>
            <p:nvSpPr>
              <p:cNvPr id="129" name="Freeform 45"/>
              <p:cNvSpPr>
                <a:spLocks/>
              </p:cNvSpPr>
              <p:nvPr/>
            </p:nvSpPr>
            <p:spPr bwMode="auto">
              <a:xfrm>
                <a:off x="3814" y="2161"/>
                <a:ext cx="8" cy="24"/>
              </a:xfrm>
              <a:custGeom>
                <a:avLst/>
                <a:gdLst>
                  <a:gd name="T0" fmla="*/ 0 w 8"/>
                  <a:gd name="T1" fmla="*/ 8 h 24"/>
                  <a:gd name="T2" fmla="*/ 0 w 8"/>
                  <a:gd name="T3" fmla="*/ 24 h 24"/>
                  <a:gd name="T4" fmla="*/ 8 w 8"/>
                  <a:gd name="T5" fmla="*/ 24 h 24"/>
                  <a:gd name="T6" fmla="*/ 8 w 8"/>
                  <a:gd name="T7" fmla="*/ 0 h 24"/>
                  <a:gd name="T8" fmla="*/ 0 w 8"/>
                  <a:gd name="T9" fmla="*/ 8 h 24"/>
                </a:gdLst>
                <a:ahLst/>
                <a:cxnLst>
                  <a:cxn ang="0">
                    <a:pos x="T0" y="T1"/>
                  </a:cxn>
                  <a:cxn ang="0">
                    <a:pos x="T2" y="T3"/>
                  </a:cxn>
                  <a:cxn ang="0">
                    <a:pos x="T4" y="T5"/>
                  </a:cxn>
                  <a:cxn ang="0">
                    <a:pos x="T6" y="T7"/>
                  </a:cxn>
                  <a:cxn ang="0">
                    <a:pos x="T8" y="T9"/>
                  </a:cxn>
                </a:cxnLst>
                <a:rect l="0" t="0" r="r" b="b"/>
                <a:pathLst>
                  <a:path w="8" h="24">
                    <a:moveTo>
                      <a:pt x="0" y="8"/>
                    </a:moveTo>
                    <a:lnTo>
                      <a:pt x="0" y="24"/>
                    </a:lnTo>
                    <a:lnTo>
                      <a:pt x="8" y="24"/>
                    </a:lnTo>
                    <a:lnTo>
                      <a:pt x="8" y="0"/>
                    </a:lnTo>
                    <a:lnTo>
                      <a:pt x="0" y="8"/>
                    </a:ln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sp>
            <p:nvSpPr>
              <p:cNvPr id="130" name="Freeform 46"/>
              <p:cNvSpPr>
                <a:spLocks/>
              </p:cNvSpPr>
              <p:nvPr/>
            </p:nvSpPr>
            <p:spPr bwMode="auto">
              <a:xfrm>
                <a:off x="3801" y="2172"/>
                <a:ext cx="8" cy="13"/>
              </a:xfrm>
              <a:custGeom>
                <a:avLst/>
                <a:gdLst>
                  <a:gd name="T0" fmla="*/ 0 w 8"/>
                  <a:gd name="T1" fmla="*/ 8 h 13"/>
                  <a:gd name="T2" fmla="*/ 0 w 8"/>
                  <a:gd name="T3" fmla="*/ 13 h 13"/>
                  <a:gd name="T4" fmla="*/ 8 w 8"/>
                  <a:gd name="T5" fmla="*/ 13 h 13"/>
                  <a:gd name="T6" fmla="*/ 8 w 8"/>
                  <a:gd name="T7" fmla="*/ 0 h 13"/>
                  <a:gd name="T8" fmla="*/ 0 w 8"/>
                  <a:gd name="T9" fmla="*/ 8 h 13"/>
                </a:gdLst>
                <a:ahLst/>
                <a:cxnLst>
                  <a:cxn ang="0">
                    <a:pos x="T0" y="T1"/>
                  </a:cxn>
                  <a:cxn ang="0">
                    <a:pos x="T2" y="T3"/>
                  </a:cxn>
                  <a:cxn ang="0">
                    <a:pos x="T4" y="T5"/>
                  </a:cxn>
                  <a:cxn ang="0">
                    <a:pos x="T6" y="T7"/>
                  </a:cxn>
                  <a:cxn ang="0">
                    <a:pos x="T8" y="T9"/>
                  </a:cxn>
                </a:cxnLst>
                <a:rect l="0" t="0" r="r" b="b"/>
                <a:pathLst>
                  <a:path w="8" h="13">
                    <a:moveTo>
                      <a:pt x="0" y="8"/>
                    </a:moveTo>
                    <a:lnTo>
                      <a:pt x="0" y="13"/>
                    </a:lnTo>
                    <a:lnTo>
                      <a:pt x="8" y="13"/>
                    </a:lnTo>
                    <a:lnTo>
                      <a:pt x="8" y="0"/>
                    </a:lnTo>
                    <a:lnTo>
                      <a:pt x="0" y="8"/>
                    </a:ln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grpSp>
        <p:sp>
          <p:nvSpPr>
            <p:cNvPr id="116761" name="文本框 96"/>
            <p:cNvSpPr txBox="1">
              <a:spLocks noChangeArrowheads="1"/>
            </p:cNvSpPr>
            <p:nvPr/>
          </p:nvSpPr>
          <p:spPr bwMode="auto">
            <a:xfrm>
              <a:off x="1878915" y="1629594"/>
              <a:ext cx="1493848" cy="944065"/>
            </a:xfrm>
            <a:prstGeom prst="rect">
              <a:avLst/>
            </a:prstGeom>
            <a:noFill/>
            <a:ln w="9525">
              <a:noFill/>
              <a:miter lim="800000"/>
              <a:headEnd/>
              <a:tailEnd/>
            </a:ln>
          </p:spPr>
          <p:txBody>
            <a:bodyPr lIns="121917" tIns="60958" rIns="121917" bIns="60958">
              <a:spAutoFit/>
            </a:bodyPr>
            <a:lstStyle/>
            <a:p>
              <a:r>
                <a:rPr lang="zh-CN" altLang="en-US" sz="2700" b="1">
                  <a:solidFill>
                    <a:srgbClr val="FFB850"/>
                  </a:solidFill>
                  <a:latin typeface="微软雅黑"/>
                  <a:ea typeface="微软雅黑"/>
                  <a:cs typeface="微软雅黑"/>
                </a:rPr>
                <a:t>师资队伍建设改进计划</a:t>
              </a:r>
            </a:p>
          </p:txBody>
        </p:sp>
      </p:grpSp>
      <p:grpSp>
        <p:nvGrpSpPr>
          <p:cNvPr id="131" name="组合 130"/>
          <p:cNvGrpSpPr>
            <a:grpSpLocks/>
          </p:cNvGrpSpPr>
          <p:nvPr/>
        </p:nvGrpSpPr>
        <p:grpSpPr bwMode="auto">
          <a:xfrm>
            <a:off x="8185150" y="5199063"/>
            <a:ext cx="2438400" cy="731837"/>
            <a:chOff x="5246304" y="4593021"/>
            <a:chExt cx="2438687" cy="732476"/>
          </a:xfrm>
        </p:grpSpPr>
        <p:sp>
          <p:nvSpPr>
            <p:cNvPr id="116758" name="椭圆 131"/>
            <p:cNvSpPr>
              <a:spLocks noChangeArrowheads="1"/>
            </p:cNvSpPr>
            <p:nvPr/>
          </p:nvSpPr>
          <p:spPr bwMode="auto">
            <a:xfrm>
              <a:off x="5246304" y="4593021"/>
              <a:ext cx="118623" cy="118623"/>
            </a:xfrm>
            <a:prstGeom prst="ellipse">
              <a:avLst/>
            </a:prstGeom>
            <a:solidFill>
              <a:srgbClr val="7F7F7F"/>
            </a:solidFill>
            <a:ln w="12700" algn="ctr">
              <a:noFill/>
              <a:miter lim="800000"/>
              <a:headEnd/>
              <a:tailEnd/>
            </a:ln>
          </p:spPr>
          <p:txBody>
            <a:bodyPr lIns="121917" tIns="60958" rIns="121917" bIns="60958" anchor="ctr"/>
            <a:lstStyle/>
            <a:p>
              <a:pPr algn="ctr"/>
              <a:endParaRPr lang="zh-CN" altLang="en-US" sz="1300">
                <a:solidFill>
                  <a:srgbClr val="FFFFFF"/>
                </a:solidFill>
                <a:latin typeface="Calibri" pitchFamily="34" charset="0"/>
              </a:endParaRPr>
            </a:p>
          </p:txBody>
        </p:sp>
        <p:sp>
          <p:nvSpPr>
            <p:cNvPr id="133" name="任意多边形 132"/>
            <p:cNvSpPr/>
            <p:nvPr/>
          </p:nvSpPr>
          <p:spPr>
            <a:xfrm>
              <a:off x="5335214" y="4686765"/>
              <a:ext cx="2349777" cy="638732"/>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zh-CN" altLang="en-US" sz="1013">
                <a:solidFill>
                  <a:prstClr val="white"/>
                </a:solidFill>
              </a:endParaRPr>
            </a:p>
          </p:txBody>
        </p:sp>
      </p:grpSp>
      <p:grpSp>
        <p:nvGrpSpPr>
          <p:cNvPr id="134" name="组合 133"/>
          <p:cNvGrpSpPr>
            <a:grpSpLocks/>
          </p:cNvGrpSpPr>
          <p:nvPr/>
        </p:nvGrpSpPr>
        <p:grpSpPr bwMode="auto">
          <a:xfrm flipH="1">
            <a:off x="1497013" y="5199063"/>
            <a:ext cx="2438400" cy="731837"/>
            <a:chOff x="5246304" y="4593021"/>
            <a:chExt cx="2438687" cy="732476"/>
          </a:xfrm>
        </p:grpSpPr>
        <p:sp>
          <p:nvSpPr>
            <p:cNvPr id="116756" name="椭圆 134"/>
            <p:cNvSpPr>
              <a:spLocks noChangeArrowheads="1"/>
            </p:cNvSpPr>
            <p:nvPr/>
          </p:nvSpPr>
          <p:spPr bwMode="auto">
            <a:xfrm>
              <a:off x="5246304" y="4593021"/>
              <a:ext cx="118623" cy="118623"/>
            </a:xfrm>
            <a:prstGeom prst="ellipse">
              <a:avLst/>
            </a:prstGeom>
            <a:solidFill>
              <a:srgbClr val="7F7F7F"/>
            </a:solidFill>
            <a:ln w="12700" algn="ctr">
              <a:noFill/>
              <a:miter lim="800000"/>
              <a:headEnd/>
              <a:tailEnd/>
            </a:ln>
          </p:spPr>
          <p:txBody>
            <a:bodyPr lIns="121917" tIns="60958" rIns="121917" bIns="60958" anchor="ctr"/>
            <a:lstStyle/>
            <a:p>
              <a:pPr algn="ctr"/>
              <a:endParaRPr lang="zh-CN" altLang="en-US" sz="1300">
                <a:solidFill>
                  <a:srgbClr val="FFFFFF"/>
                </a:solidFill>
                <a:latin typeface="Calibri" pitchFamily="34" charset="0"/>
              </a:endParaRPr>
            </a:p>
          </p:txBody>
        </p:sp>
        <p:sp>
          <p:nvSpPr>
            <p:cNvPr id="136" name="任意多边形 135"/>
            <p:cNvSpPr/>
            <p:nvPr/>
          </p:nvSpPr>
          <p:spPr>
            <a:xfrm>
              <a:off x="5335214" y="4686765"/>
              <a:ext cx="2349777" cy="638732"/>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zh-CN" altLang="en-US" sz="1013">
                <a:solidFill>
                  <a:prstClr val="white"/>
                </a:solidFill>
              </a:endParaRPr>
            </a:p>
          </p:txBody>
        </p:sp>
      </p:grpSp>
      <p:grpSp>
        <p:nvGrpSpPr>
          <p:cNvPr id="137" name="组合 136"/>
          <p:cNvGrpSpPr>
            <a:grpSpLocks/>
          </p:cNvGrpSpPr>
          <p:nvPr/>
        </p:nvGrpSpPr>
        <p:grpSpPr bwMode="auto">
          <a:xfrm>
            <a:off x="863600" y="4999038"/>
            <a:ext cx="2522538" cy="1765300"/>
            <a:chOff x="1524748" y="4509914"/>
            <a:chExt cx="1862385" cy="1764991"/>
          </a:xfrm>
        </p:grpSpPr>
        <p:grpSp>
          <p:nvGrpSpPr>
            <p:cNvPr id="138" name="Group 20"/>
            <p:cNvGrpSpPr>
              <a:grpSpLocks noChangeAspect="1"/>
            </p:cNvGrpSpPr>
            <p:nvPr/>
          </p:nvGrpSpPr>
          <p:grpSpPr bwMode="auto">
            <a:xfrm>
              <a:off x="1524748" y="4577163"/>
              <a:ext cx="335173" cy="267232"/>
              <a:chOff x="3899" y="2225"/>
              <a:chExt cx="74" cy="59"/>
            </a:xfrm>
            <a:solidFill>
              <a:srgbClr val="01ACBE"/>
            </a:solidFill>
            <a:effectLst/>
          </p:grpSpPr>
          <p:sp>
            <p:nvSpPr>
              <p:cNvPr id="140" name="Freeform 21"/>
              <p:cNvSpPr>
                <a:spLocks noEditPoints="1"/>
              </p:cNvSpPr>
              <p:nvPr/>
            </p:nvSpPr>
            <p:spPr bwMode="auto">
              <a:xfrm>
                <a:off x="3899" y="2225"/>
                <a:ext cx="74" cy="59"/>
              </a:xfrm>
              <a:custGeom>
                <a:avLst/>
                <a:gdLst>
                  <a:gd name="T0" fmla="*/ 27 w 29"/>
                  <a:gd name="T1" fmla="*/ 0 h 22"/>
                  <a:gd name="T2" fmla="*/ 3 w 29"/>
                  <a:gd name="T3" fmla="*/ 0 h 22"/>
                  <a:gd name="T4" fmla="*/ 0 w 29"/>
                  <a:gd name="T5" fmla="*/ 3 h 22"/>
                  <a:gd name="T6" fmla="*/ 0 w 29"/>
                  <a:gd name="T7" fmla="*/ 16 h 22"/>
                  <a:gd name="T8" fmla="*/ 3 w 29"/>
                  <a:gd name="T9" fmla="*/ 19 h 22"/>
                  <a:gd name="T10" fmla="*/ 10 w 29"/>
                  <a:gd name="T11" fmla="*/ 19 h 22"/>
                  <a:gd name="T12" fmla="*/ 9 w 29"/>
                  <a:gd name="T13" fmla="*/ 20 h 22"/>
                  <a:gd name="T14" fmla="*/ 5 w 29"/>
                  <a:gd name="T15" fmla="*/ 20 h 22"/>
                  <a:gd name="T16" fmla="*/ 3 w 29"/>
                  <a:gd name="T17" fmla="*/ 21 h 22"/>
                  <a:gd name="T18" fmla="*/ 5 w 29"/>
                  <a:gd name="T19" fmla="*/ 22 h 22"/>
                  <a:gd name="T20" fmla="*/ 24 w 29"/>
                  <a:gd name="T21" fmla="*/ 22 h 22"/>
                  <a:gd name="T22" fmla="*/ 26 w 29"/>
                  <a:gd name="T23" fmla="*/ 21 h 22"/>
                  <a:gd name="T24" fmla="*/ 24 w 29"/>
                  <a:gd name="T25" fmla="*/ 20 h 22"/>
                  <a:gd name="T26" fmla="*/ 21 w 29"/>
                  <a:gd name="T27" fmla="*/ 20 h 22"/>
                  <a:gd name="T28" fmla="*/ 19 w 29"/>
                  <a:gd name="T29" fmla="*/ 19 h 22"/>
                  <a:gd name="T30" fmla="*/ 27 w 29"/>
                  <a:gd name="T31" fmla="*/ 19 h 22"/>
                  <a:gd name="T32" fmla="*/ 29 w 29"/>
                  <a:gd name="T33" fmla="*/ 16 h 22"/>
                  <a:gd name="T34" fmla="*/ 29 w 29"/>
                  <a:gd name="T35" fmla="*/ 3 h 22"/>
                  <a:gd name="T36" fmla="*/ 27 w 29"/>
                  <a:gd name="T37" fmla="*/ 0 h 22"/>
                  <a:gd name="T38" fmla="*/ 28 w 29"/>
                  <a:gd name="T39" fmla="*/ 16 h 22"/>
                  <a:gd name="T40" fmla="*/ 27 w 29"/>
                  <a:gd name="T41" fmla="*/ 17 h 22"/>
                  <a:gd name="T42" fmla="*/ 3 w 29"/>
                  <a:gd name="T43" fmla="*/ 17 h 22"/>
                  <a:gd name="T44" fmla="*/ 2 w 29"/>
                  <a:gd name="T45" fmla="*/ 16 h 22"/>
                  <a:gd name="T46" fmla="*/ 2 w 29"/>
                  <a:gd name="T47" fmla="*/ 3 h 22"/>
                  <a:gd name="T48" fmla="*/ 3 w 29"/>
                  <a:gd name="T49" fmla="*/ 2 h 22"/>
                  <a:gd name="T50" fmla="*/ 27 w 29"/>
                  <a:gd name="T51" fmla="*/ 2 h 22"/>
                  <a:gd name="T52" fmla="*/ 28 w 29"/>
                  <a:gd name="T53" fmla="*/ 3 h 22"/>
                  <a:gd name="T54" fmla="*/ 28 w 29"/>
                  <a:gd name="T55"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22">
                    <a:moveTo>
                      <a:pt x="27" y="0"/>
                    </a:moveTo>
                    <a:cubicBezTo>
                      <a:pt x="3" y="0"/>
                      <a:pt x="3" y="0"/>
                      <a:pt x="3" y="0"/>
                    </a:cubicBezTo>
                    <a:cubicBezTo>
                      <a:pt x="2" y="0"/>
                      <a:pt x="0" y="1"/>
                      <a:pt x="0" y="3"/>
                    </a:cubicBezTo>
                    <a:cubicBezTo>
                      <a:pt x="0" y="16"/>
                      <a:pt x="0" y="16"/>
                      <a:pt x="0" y="16"/>
                    </a:cubicBezTo>
                    <a:cubicBezTo>
                      <a:pt x="0" y="18"/>
                      <a:pt x="2" y="19"/>
                      <a:pt x="3" y="19"/>
                    </a:cubicBezTo>
                    <a:cubicBezTo>
                      <a:pt x="10" y="19"/>
                      <a:pt x="10" y="19"/>
                      <a:pt x="10" y="19"/>
                    </a:cubicBezTo>
                    <a:cubicBezTo>
                      <a:pt x="10" y="19"/>
                      <a:pt x="9" y="19"/>
                      <a:pt x="9" y="20"/>
                    </a:cubicBezTo>
                    <a:cubicBezTo>
                      <a:pt x="5" y="20"/>
                      <a:pt x="5" y="20"/>
                      <a:pt x="5" y="20"/>
                    </a:cubicBezTo>
                    <a:cubicBezTo>
                      <a:pt x="4" y="20"/>
                      <a:pt x="3" y="20"/>
                      <a:pt x="3" y="21"/>
                    </a:cubicBezTo>
                    <a:cubicBezTo>
                      <a:pt x="3" y="21"/>
                      <a:pt x="4" y="22"/>
                      <a:pt x="5" y="22"/>
                    </a:cubicBezTo>
                    <a:cubicBezTo>
                      <a:pt x="24" y="22"/>
                      <a:pt x="24" y="22"/>
                      <a:pt x="24" y="22"/>
                    </a:cubicBezTo>
                    <a:cubicBezTo>
                      <a:pt x="25" y="22"/>
                      <a:pt x="26" y="21"/>
                      <a:pt x="26" y="21"/>
                    </a:cubicBezTo>
                    <a:cubicBezTo>
                      <a:pt x="26" y="20"/>
                      <a:pt x="25" y="20"/>
                      <a:pt x="24" y="20"/>
                    </a:cubicBezTo>
                    <a:cubicBezTo>
                      <a:pt x="21" y="20"/>
                      <a:pt x="21" y="20"/>
                      <a:pt x="21" y="20"/>
                    </a:cubicBezTo>
                    <a:cubicBezTo>
                      <a:pt x="20" y="19"/>
                      <a:pt x="20" y="19"/>
                      <a:pt x="19" y="19"/>
                    </a:cubicBezTo>
                    <a:cubicBezTo>
                      <a:pt x="27" y="19"/>
                      <a:pt x="27" y="19"/>
                      <a:pt x="27" y="19"/>
                    </a:cubicBezTo>
                    <a:cubicBezTo>
                      <a:pt x="28" y="19"/>
                      <a:pt x="29" y="18"/>
                      <a:pt x="29" y="16"/>
                    </a:cubicBezTo>
                    <a:cubicBezTo>
                      <a:pt x="29" y="3"/>
                      <a:pt x="29" y="3"/>
                      <a:pt x="29" y="3"/>
                    </a:cubicBezTo>
                    <a:cubicBezTo>
                      <a:pt x="29" y="1"/>
                      <a:pt x="28" y="0"/>
                      <a:pt x="27" y="0"/>
                    </a:cubicBezTo>
                    <a:close/>
                    <a:moveTo>
                      <a:pt x="28" y="16"/>
                    </a:moveTo>
                    <a:cubicBezTo>
                      <a:pt x="28" y="17"/>
                      <a:pt x="27" y="17"/>
                      <a:pt x="27" y="17"/>
                    </a:cubicBezTo>
                    <a:cubicBezTo>
                      <a:pt x="3" y="17"/>
                      <a:pt x="3" y="17"/>
                      <a:pt x="3" y="17"/>
                    </a:cubicBezTo>
                    <a:cubicBezTo>
                      <a:pt x="2" y="17"/>
                      <a:pt x="2" y="17"/>
                      <a:pt x="2" y="16"/>
                    </a:cubicBezTo>
                    <a:cubicBezTo>
                      <a:pt x="2" y="3"/>
                      <a:pt x="2" y="3"/>
                      <a:pt x="2" y="3"/>
                    </a:cubicBezTo>
                    <a:cubicBezTo>
                      <a:pt x="2" y="2"/>
                      <a:pt x="2" y="2"/>
                      <a:pt x="3" y="2"/>
                    </a:cubicBezTo>
                    <a:cubicBezTo>
                      <a:pt x="27" y="2"/>
                      <a:pt x="27" y="2"/>
                      <a:pt x="27" y="2"/>
                    </a:cubicBezTo>
                    <a:cubicBezTo>
                      <a:pt x="27" y="2"/>
                      <a:pt x="28" y="2"/>
                      <a:pt x="28" y="3"/>
                    </a:cubicBezTo>
                    <a:lnTo>
                      <a:pt x="28" y="16"/>
                    </a:ln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sp>
            <p:nvSpPr>
              <p:cNvPr id="141" name="Freeform 22"/>
              <p:cNvSpPr>
                <a:spLocks noEditPoints="1"/>
              </p:cNvSpPr>
              <p:nvPr/>
            </p:nvSpPr>
            <p:spPr bwMode="auto">
              <a:xfrm>
                <a:off x="3917" y="2241"/>
                <a:ext cx="25" cy="27"/>
              </a:xfrm>
              <a:custGeom>
                <a:avLst/>
                <a:gdLst>
                  <a:gd name="T0" fmla="*/ 10 w 10"/>
                  <a:gd name="T1" fmla="*/ 6 h 10"/>
                  <a:gd name="T2" fmla="*/ 10 w 10"/>
                  <a:gd name="T3" fmla="*/ 4 h 10"/>
                  <a:gd name="T4" fmla="*/ 9 w 10"/>
                  <a:gd name="T5" fmla="*/ 4 h 10"/>
                  <a:gd name="T6" fmla="*/ 8 w 10"/>
                  <a:gd name="T7" fmla="*/ 3 h 10"/>
                  <a:gd name="T8" fmla="*/ 9 w 10"/>
                  <a:gd name="T9" fmla="*/ 2 h 10"/>
                  <a:gd name="T10" fmla="*/ 8 w 10"/>
                  <a:gd name="T11" fmla="*/ 1 h 10"/>
                  <a:gd name="T12" fmla="*/ 8 w 10"/>
                  <a:gd name="T13" fmla="*/ 2 h 10"/>
                  <a:gd name="T14" fmla="*/ 6 w 10"/>
                  <a:gd name="T15" fmla="*/ 1 h 10"/>
                  <a:gd name="T16" fmla="*/ 6 w 10"/>
                  <a:gd name="T17" fmla="*/ 0 h 10"/>
                  <a:gd name="T18" fmla="*/ 4 w 10"/>
                  <a:gd name="T19" fmla="*/ 0 h 10"/>
                  <a:gd name="T20" fmla="*/ 4 w 10"/>
                  <a:gd name="T21" fmla="*/ 1 h 10"/>
                  <a:gd name="T22" fmla="*/ 3 w 10"/>
                  <a:gd name="T23" fmla="*/ 2 h 10"/>
                  <a:gd name="T24" fmla="*/ 2 w 10"/>
                  <a:gd name="T25" fmla="*/ 1 h 10"/>
                  <a:gd name="T26" fmla="*/ 1 w 10"/>
                  <a:gd name="T27" fmla="*/ 2 h 10"/>
                  <a:gd name="T28" fmla="*/ 2 w 10"/>
                  <a:gd name="T29" fmla="*/ 3 h 10"/>
                  <a:gd name="T30" fmla="*/ 1 w 10"/>
                  <a:gd name="T31" fmla="*/ 4 h 10"/>
                  <a:gd name="T32" fmla="*/ 0 w 10"/>
                  <a:gd name="T33" fmla="*/ 4 h 10"/>
                  <a:gd name="T34" fmla="*/ 0 w 10"/>
                  <a:gd name="T35" fmla="*/ 6 h 10"/>
                  <a:gd name="T36" fmla="*/ 1 w 10"/>
                  <a:gd name="T37" fmla="*/ 6 h 10"/>
                  <a:gd name="T38" fmla="*/ 2 w 10"/>
                  <a:gd name="T39" fmla="*/ 8 h 10"/>
                  <a:gd name="T40" fmla="*/ 1 w 10"/>
                  <a:gd name="T41" fmla="*/ 8 h 10"/>
                  <a:gd name="T42" fmla="*/ 2 w 10"/>
                  <a:gd name="T43" fmla="*/ 9 h 10"/>
                  <a:gd name="T44" fmla="*/ 3 w 10"/>
                  <a:gd name="T45" fmla="*/ 8 h 10"/>
                  <a:gd name="T46" fmla="*/ 4 w 10"/>
                  <a:gd name="T47" fmla="*/ 9 h 10"/>
                  <a:gd name="T48" fmla="*/ 4 w 10"/>
                  <a:gd name="T49" fmla="*/ 10 h 10"/>
                  <a:gd name="T50" fmla="*/ 6 w 10"/>
                  <a:gd name="T51" fmla="*/ 10 h 10"/>
                  <a:gd name="T52" fmla="*/ 6 w 10"/>
                  <a:gd name="T53" fmla="*/ 9 h 10"/>
                  <a:gd name="T54" fmla="*/ 8 w 10"/>
                  <a:gd name="T55" fmla="*/ 8 h 10"/>
                  <a:gd name="T56" fmla="*/ 8 w 10"/>
                  <a:gd name="T57" fmla="*/ 9 h 10"/>
                  <a:gd name="T58" fmla="*/ 9 w 10"/>
                  <a:gd name="T59" fmla="*/ 8 h 10"/>
                  <a:gd name="T60" fmla="*/ 8 w 10"/>
                  <a:gd name="T61" fmla="*/ 8 h 10"/>
                  <a:gd name="T62" fmla="*/ 9 w 10"/>
                  <a:gd name="T63" fmla="*/ 6 h 10"/>
                  <a:gd name="T64" fmla="*/ 10 w 10"/>
                  <a:gd name="T65" fmla="*/ 6 h 10"/>
                  <a:gd name="T66" fmla="*/ 8 w 10"/>
                  <a:gd name="T67" fmla="*/ 5 h 10"/>
                  <a:gd name="T68" fmla="*/ 5 w 10"/>
                  <a:gd name="T69" fmla="*/ 8 h 10"/>
                  <a:gd name="T70" fmla="*/ 2 w 10"/>
                  <a:gd name="T71" fmla="*/ 5 h 10"/>
                  <a:gd name="T72" fmla="*/ 5 w 10"/>
                  <a:gd name="T73" fmla="*/ 2 h 10"/>
                  <a:gd name="T74" fmla="*/ 8 w 10"/>
                  <a:gd name="T75"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 h="10">
                    <a:moveTo>
                      <a:pt x="10" y="6"/>
                    </a:moveTo>
                    <a:cubicBezTo>
                      <a:pt x="10" y="4"/>
                      <a:pt x="10" y="4"/>
                      <a:pt x="10" y="4"/>
                    </a:cubicBezTo>
                    <a:cubicBezTo>
                      <a:pt x="9" y="4"/>
                      <a:pt x="9" y="4"/>
                      <a:pt x="9" y="4"/>
                    </a:cubicBezTo>
                    <a:cubicBezTo>
                      <a:pt x="9" y="4"/>
                      <a:pt x="9" y="3"/>
                      <a:pt x="8" y="3"/>
                    </a:cubicBezTo>
                    <a:cubicBezTo>
                      <a:pt x="9" y="2"/>
                      <a:pt x="9" y="2"/>
                      <a:pt x="9" y="2"/>
                    </a:cubicBezTo>
                    <a:cubicBezTo>
                      <a:pt x="8" y="1"/>
                      <a:pt x="8" y="1"/>
                      <a:pt x="8" y="1"/>
                    </a:cubicBezTo>
                    <a:cubicBezTo>
                      <a:pt x="8" y="2"/>
                      <a:pt x="8" y="2"/>
                      <a:pt x="8" y="2"/>
                    </a:cubicBezTo>
                    <a:cubicBezTo>
                      <a:pt x="7" y="1"/>
                      <a:pt x="6" y="1"/>
                      <a:pt x="6" y="1"/>
                    </a:cubicBezTo>
                    <a:cubicBezTo>
                      <a:pt x="6" y="0"/>
                      <a:pt x="6" y="0"/>
                      <a:pt x="6" y="0"/>
                    </a:cubicBezTo>
                    <a:cubicBezTo>
                      <a:pt x="4" y="0"/>
                      <a:pt x="4" y="0"/>
                      <a:pt x="4" y="0"/>
                    </a:cubicBezTo>
                    <a:cubicBezTo>
                      <a:pt x="4" y="1"/>
                      <a:pt x="4" y="1"/>
                      <a:pt x="4" y="1"/>
                    </a:cubicBezTo>
                    <a:cubicBezTo>
                      <a:pt x="4" y="1"/>
                      <a:pt x="3" y="1"/>
                      <a:pt x="3" y="2"/>
                    </a:cubicBezTo>
                    <a:cubicBezTo>
                      <a:pt x="2" y="1"/>
                      <a:pt x="2" y="1"/>
                      <a:pt x="2" y="1"/>
                    </a:cubicBezTo>
                    <a:cubicBezTo>
                      <a:pt x="1" y="2"/>
                      <a:pt x="1" y="2"/>
                      <a:pt x="1" y="2"/>
                    </a:cubicBezTo>
                    <a:cubicBezTo>
                      <a:pt x="2" y="3"/>
                      <a:pt x="2" y="3"/>
                      <a:pt x="2" y="3"/>
                    </a:cubicBezTo>
                    <a:cubicBezTo>
                      <a:pt x="1" y="3"/>
                      <a:pt x="1" y="4"/>
                      <a:pt x="1" y="4"/>
                    </a:cubicBezTo>
                    <a:cubicBezTo>
                      <a:pt x="0" y="4"/>
                      <a:pt x="0" y="4"/>
                      <a:pt x="0" y="4"/>
                    </a:cubicBezTo>
                    <a:cubicBezTo>
                      <a:pt x="0" y="6"/>
                      <a:pt x="0" y="6"/>
                      <a:pt x="0" y="6"/>
                    </a:cubicBezTo>
                    <a:cubicBezTo>
                      <a:pt x="1" y="6"/>
                      <a:pt x="1" y="6"/>
                      <a:pt x="1" y="6"/>
                    </a:cubicBezTo>
                    <a:cubicBezTo>
                      <a:pt x="1" y="6"/>
                      <a:pt x="1" y="7"/>
                      <a:pt x="2" y="8"/>
                    </a:cubicBezTo>
                    <a:cubicBezTo>
                      <a:pt x="1" y="8"/>
                      <a:pt x="1" y="8"/>
                      <a:pt x="1" y="8"/>
                    </a:cubicBezTo>
                    <a:cubicBezTo>
                      <a:pt x="2" y="9"/>
                      <a:pt x="2" y="9"/>
                      <a:pt x="2" y="9"/>
                    </a:cubicBezTo>
                    <a:cubicBezTo>
                      <a:pt x="3" y="8"/>
                      <a:pt x="3" y="8"/>
                      <a:pt x="3" y="8"/>
                    </a:cubicBezTo>
                    <a:cubicBezTo>
                      <a:pt x="3" y="9"/>
                      <a:pt x="4" y="9"/>
                      <a:pt x="4" y="9"/>
                    </a:cubicBezTo>
                    <a:cubicBezTo>
                      <a:pt x="4" y="10"/>
                      <a:pt x="4" y="10"/>
                      <a:pt x="4" y="10"/>
                    </a:cubicBezTo>
                    <a:cubicBezTo>
                      <a:pt x="6" y="10"/>
                      <a:pt x="6" y="10"/>
                      <a:pt x="6" y="10"/>
                    </a:cubicBezTo>
                    <a:cubicBezTo>
                      <a:pt x="6" y="9"/>
                      <a:pt x="6" y="9"/>
                      <a:pt x="6" y="9"/>
                    </a:cubicBezTo>
                    <a:cubicBezTo>
                      <a:pt x="6" y="9"/>
                      <a:pt x="7" y="9"/>
                      <a:pt x="8" y="8"/>
                    </a:cubicBezTo>
                    <a:cubicBezTo>
                      <a:pt x="8" y="9"/>
                      <a:pt x="8" y="9"/>
                      <a:pt x="8" y="9"/>
                    </a:cubicBezTo>
                    <a:cubicBezTo>
                      <a:pt x="9" y="8"/>
                      <a:pt x="9" y="8"/>
                      <a:pt x="9" y="8"/>
                    </a:cubicBezTo>
                    <a:cubicBezTo>
                      <a:pt x="8" y="8"/>
                      <a:pt x="8" y="8"/>
                      <a:pt x="8" y="8"/>
                    </a:cubicBezTo>
                    <a:cubicBezTo>
                      <a:pt x="9" y="7"/>
                      <a:pt x="9" y="6"/>
                      <a:pt x="9" y="6"/>
                    </a:cubicBezTo>
                    <a:lnTo>
                      <a:pt x="10" y="6"/>
                    </a:lnTo>
                    <a:close/>
                    <a:moveTo>
                      <a:pt x="8" y="5"/>
                    </a:moveTo>
                    <a:cubicBezTo>
                      <a:pt x="8" y="7"/>
                      <a:pt x="7" y="8"/>
                      <a:pt x="5" y="8"/>
                    </a:cubicBezTo>
                    <a:cubicBezTo>
                      <a:pt x="3" y="8"/>
                      <a:pt x="2" y="7"/>
                      <a:pt x="2" y="5"/>
                    </a:cubicBezTo>
                    <a:cubicBezTo>
                      <a:pt x="2" y="3"/>
                      <a:pt x="3" y="2"/>
                      <a:pt x="5" y="2"/>
                    </a:cubicBezTo>
                    <a:cubicBezTo>
                      <a:pt x="7" y="2"/>
                      <a:pt x="8" y="3"/>
                      <a:pt x="8" y="5"/>
                    </a:cubicBez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sp>
            <p:nvSpPr>
              <p:cNvPr id="142" name="Freeform 23"/>
              <p:cNvSpPr>
                <a:spLocks noEditPoints="1"/>
              </p:cNvSpPr>
              <p:nvPr/>
            </p:nvSpPr>
            <p:spPr bwMode="auto">
              <a:xfrm>
                <a:off x="3942" y="2252"/>
                <a:ext cx="13" cy="13"/>
              </a:xfrm>
              <a:custGeom>
                <a:avLst/>
                <a:gdLst>
                  <a:gd name="T0" fmla="*/ 5 w 5"/>
                  <a:gd name="T1" fmla="*/ 3 h 5"/>
                  <a:gd name="T2" fmla="*/ 5 w 5"/>
                  <a:gd name="T3" fmla="*/ 2 h 5"/>
                  <a:gd name="T4" fmla="*/ 5 w 5"/>
                  <a:gd name="T5" fmla="*/ 2 h 5"/>
                  <a:gd name="T6" fmla="*/ 4 w 5"/>
                  <a:gd name="T7" fmla="*/ 1 h 5"/>
                  <a:gd name="T8" fmla="*/ 5 w 5"/>
                  <a:gd name="T9" fmla="*/ 1 h 5"/>
                  <a:gd name="T10" fmla="*/ 4 w 5"/>
                  <a:gd name="T11" fmla="*/ 1 h 5"/>
                  <a:gd name="T12" fmla="*/ 4 w 5"/>
                  <a:gd name="T13" fmla="*/ 1 h 5"/>
                  <a:gd name="T14" fmla="*/ 3 w 5"/>
                  <a:gd name="T15" fmla="*/ 1 h 5"/>
                  <a:gd name="T16" fmla="*/ 3 w 5"/>
                  <a:gd name="T17" fmla="*/ 0 h 5"/>
                  <a:gd name="T18" fmla="*/ 2 w 5"/>
                  <a:gd name="T19" fmla="*/ 0 h 5"/>
                  <a:gd name="T20" fmla="*/ 2 w 5"/>
                  <a:gd name="T21" fmla="*/ 1 h 5"/>
                  <a:gd name="T22" fmla="*/ 1 w 5"/>
                  <a:gd name="T23" fmla="*/ 1 h 5"/>
                  <a:gd name="T24" fmla="*/ 1 w 5"/>
                  <a:gd name="T25" fmla="*/ 1 h 5"/>
                  <a:gd name="T26" fmla="*/ 1 w 5"/>
                  <a:gd name="T27" fmla="*/ 1 h 5"/>
                  <a:gd name="T28" fmla="*/ 1 w 5"/>
                  <a:gd name="T29" fmla="*/ 1 h 5"/>
                  <a:gd name="T30" fmla="*/ 1 w 5"/>
                  <a:gd name="T31" fmla="*/ 2 h 5"/>
                  <a:gd name="T32" fmla="*/ 0 w 5"/>
                  <a:gd name="T33" fmla="*/ 2 h 5"/>
                  <a:gd name="T34" fmla="*/ 0 w 5"/>
                  <a:gd name="T35" fmla="*/ 3 h 5"/>
                  <a:gd name="T36" fmla="*/ 1 w 5"/>
                  <a:gd name="T37" fmla="*/ 3 h 5"/>
                  <a:gd name="T38" fmla="*/ 1 w 5"/>
                  <a:gd name="T39" fmla="*/ 4 h 5"/>
                  <a:gd name="T40" fmla="*/ 1 w 5"/>
                  <a:gd name="T41" fmla="*/ 4 h 5"/>
                  <a:gd name="T42" fmla="*/ 1 w 5"/>
                  <a:gd name="T43" fmla="*/ 5 h 5"/>
                  <a:gd name="T44" fmla="*/ 1 w 5"/>
                  <a:gd name="T45" fmla="*/ 4 h 5"/>
                  <a:gd name="T46" fmla="*/ 2 w 5"/>
                  <a:gd name="T47" fmla="*/ 5 h 5"/>
                  <a:gd name="T48" fmla="*/ 2 w 5"/>
                  <a:gd name="T49" fmla="*/ 5 h 5"/>
                  <a:gd name="T50" fmla="*/ 3 w 5"/>
                  <a:gd name="T51" fmla="*/ 5 h 5"/>
                  <a:gd name="T52" fmla="*/ 3 w 5"/>
                  <a:gd name="T53" fmla="*/ 5 h 5"/>
                  <a:gd name="T54" fmla="*/ 4 w 5"/>
                  <a:gd name="T55" fmla="*/ 4 h 5"/>
                  <a:gd name="T56" fmla="*/ 4 w 5"/>
                  <a:gd name="T57" fmla="*/ 5 h 5"/>
                  <a:gd name="T58" fmla="*/ 5 w 5"/>
                  <a:gd name="T59" fmla="*/ 4 h 5"/>
                  <a:gd name="T60" fmla="*/ 4 w 5"/>
                  <a:gd name="T61" fmla="*/ 4 h 5"/>
                  <a:gd name="T62" fmla="*/ 5 w 5"/>
                  <a:gd name="T63" fmla="*/ 3 h 5"/>
                  <a:gd name="T64" fmla="*/ 4 w 5"/>
                  <a:gd name="T65" fmla="*/ 3 h 5"/>
                  <a:gd name="T66" fmla="*/ 3 w 5"/>
                  <a:gd name="T67" fmla="*/ 4 h 5"/>
                  <a:gd name="T68" fmla="*/ 1 w 5"/>
                  <a:gd name="T69" fmla="*/ 3 h 5"/>
                  <a:gd name="T70" fmla="*/ 3 w 5"/>
                  <a:gd name="T71" fmla="*/ 1 h 5"/>
                  <a:gd name="T72" fmla="*/ 4 w 5"/>
                  <a:gd name="T7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 h="5">
                    <a:moveTo>
                      <a:pt x="5" y="3"/>
                    </a:moveTo>
                    <a:cubicBezTo>
                      <a:pt x="5" y="2"/>
                      <a:pt x="5" y="2"/>
                      <a:pt x="5" y="2"/>
                    </a:cubicBezTo>
                    <a:cubicBezTo>
                      <a:pt x="5" y="2"/>
                      <a:pt x="5" y="2"/>
                      <a:pt x="5" y="2"/>
                    </a:cubicBezTo>
                    <a:cubicBezTo>
                      <a:pt x="5" y="2"/>
                      <a:pt x="4" y="2"/>
                      <a:pt x="4" y="1"/>
                    </a:cubicBezTo>
                    <a:cubicBezTo>
                      <a:pt x="5" y="1"/>
                      <a:pt x="5" y="1"/>
                      <a:pt x="5" y="1"/>
                    </a:cubicBezTo>
                    <a:cubicBezTo>
                      <a:pt x="4" y="1"/>
                      <a:pt x="4" y="1"/>
                      <a:pt x="4" y="1"/>
                    </a:cubicBezTo>
                    <a:cubicBezTo>
                      <a:pt x="4" y="1"/>
                      <a:pt x="4" y="1"/>
                      <a:pt x="4" y="1"/>
                    </a:cubicBezTo>
                    <a:cubicBezTo>
                      <a:pt x="4" y="1"/>
                      <a:pt x="3" y="1"/>
                      <a:pt x="3" y="1"/>
                    </a:cubicBezTo>
                    <a:cubicBezTo>
                      <a:pt x="3" y="0"/>
                      <a:pt x="3" y="0"/>
                      <a:pt x="3" y="0"/>
                    </a:cubicBezTo>
                    <a:cubicBezTo>
                      <a:pt x="2" y="0"/>
                      <a:pt x="2" y="0"/>
                      <a:pt x="2" y="0"/>
                    </a:cubicBezTo>
                    <a:cubicBezTo>
                      <a:pt x="2" y="1"/>
                      <a:pt x="2" y="1"/>
                      <a:pt x="2" y="1"/>
                    </a:cubicBezTo>
                    <a:cubicBezTo>
                      <a:pt x="2" y="1"/>
                      <a:pt x="2" y="1"/>
                      <a:pt x="1" y="1"/>
                    </a:cubicBezTo>
                    <a:cubicBezTo>
                      <a:pt x="1" y="1"/>
                      <a:pt x="1" y="1"/>
                      <a:pt x="1" y="1"/>
                    </a:cubicBezTo>
                    <a:cubicBezTo>
                      <a:pt x="1" y="1"/>
                      <a:pt x="1" y="1"/>
                      <a:pt x="1" y="1"/>
                    </a:cubicBezTo>
                    <a:cubicBezTo>
                      <a:pt x="1" y="1"/>
                      <a:pt x="1" y="1"/>
                      <a:pt x="1" y="1"/>
                    </a:cubicBezTo>
                    <a:cubicBezTo>
                      <a:pt x="1" y="2"/>
                      <a:pt x="1" y="2"/>
                      <a:pt x="1" y="2"/>
                    </a:cubicBezTo>
                    <a:cubicBezTo>
                      <a:pt x="0" y="2"/>
                      <a:pt x="0" y="2"/>
                      <a:pt x="0" y="2"/>
                    </a:cubicBezTo>
                    <a:cubicBezTo>
                      <a:pt x="0" y="3"/>
                      <a:pt x="0" y="3"/>
                      <a:pt x="0" y="3"/>
                    </a:cubicBezTo>
                    <a:cubicBezTo>
                      <a:pt x="1" y="3"/>
                      <a:pt x="1" y="3"/>
                      <a:pt x="1" y="3"/>
                    </a:cubicBezTo>
                    <a:cubicBezTo>
                      <a:pt x="1" y="3"/>
                      <a:pt x="1" y="4"/>
                      <a:pt x="1" y="4"/>
                    </a:cubicBezTo>
                    <a:cubicBezTo>
                      <a:pt x="1" y="4"/>
                      <a:pt x="1" y="4"/>
                      <a:pt x="1" y="4"/>
                    </a:cubicBezTo>
                    <a:cubicBezTo>
                      <a:pt x="1" y="5"/>
                      <a:pt x="1" y="5"/>
                      <a:pt x="1" y="5"/>
                    </a:cubicBezTo>
                    <a:cubicBezTo>
                      <a:pt x="1" y="4"/>
                      <a:pt x="1" y="4"/>
                      <a:pt x="1" y="4"/>
                    </a:cubicBezTo>
                    <a:cubicBezTo>
                      <a:pt x="2" y="4"/>
                      <a:pt x="2" y="5"/>
                      <a:pt x="2" y="5"/>
                    </a:cubicBezTo>
                    <a:cubicBezTo>
                      <a:pt x="2" y="5"/>
                      <a:pt x="2" y="5"/>
                      <a:pt x="2" y="5"/>
                    </a:cubicBezTo>
                    <a:cubicBezTo>
                      <a:pt x="3" y="5"/>
                      <a:pt x="3" y="5"/>
                      <a:pt x="3" y="5"/>
                    </a:cubicBezTo>
                    <a:cubicBezTo>
                      <a:pt x="3" y="5"/>
                      <a:pt x="3" y="5"/>
                      <a:pt x="3" y="5"/>
                    </a:cubicBezTo>
                    <a:cubicBezTo>
                      <a:pt x="3" y="5"/>
                      <a:pt x="4" y="4"/>
                      <a:pt x="4" y="4"/>
                    </a:cubicBezTo>
                    <a:cubicBezTo>
                      <a:pt x="4" y="5"/>
                      <a:pt x="4" y="5"/>
                      <a:pt x="4" y="5"/>
                    </a:cubicBezTo>
                    <a:cubicBezTo>
                      <a:pt x="5" y="4"/>
                      <a:pt x="5" y="4"/>
                      <a:pt x="5" y="4"/>
                    </a:cubicBezTo>
                    <a:cubicBezTo>
                      <a:pt x="4" y="4"/>
                      <a:pt x="4" y="4"/>
                      <a:pt x="4" y="4"/>
                    </a:cubicBezTo>
                    <a:cubicBezTo>
                      <a:pt x="4" y="4"/>
                      <a:pt x="5" y="3"/>
                      <a:pt x="5" y="3"/>
                    </a:cubicBezTo>
                    <a:close/>
                    <a:moveTo>
                      <a:pt x="4" y="3"/>
                    </a:moveTo>
                    <a:cubicBezTo>
                      <a:pt x="4" y="3"/>
                      <a:pt x="3" y="4"/>
                      <a:pt x="3" y="4"/>
                    </a:cubicBezTo>
                    <a:cubicBezTo>
                      <a:pt x="2" y="4"/>
                      <a:pt x="1" y="3"/>
                      <a:pt x="1" y="3"/>
                    </a:cubicBezTo>
                    <a:cubicBezTo>
                      <a:pt x="1" y="2"/>
                      <a:pt x="2" y="1"/>
                      <a:pt x="3" y="1"/>
                    </a:cubicBezTo>
                    <a:cubicBezTo>
                      <a:pt x="3" y="1"/>
                      <a:pt x="4" y="2"/>
                      <a:pt x="4" y="3"/>
                    </a:cubicBez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sp>
            <p:nvSpPr>
              <p:cNvPr id="143" name="Freeform 24"/>
              <p:cNvSpPr>
                <a:spLocks noEditPoints="1"/>
              </p:cNvSpPr>
              <p:nvPr/>
            </p:nvSpPr>
            <p:spPr bwMode="auto">
              <a:xfrm>
                <a:off x="3937" y="2233"/>
                <a:ext cx="18" cy="19"/>
              </a:xfrm>
              <a:custGeom>
                <a:avLst/>
                <a:gdLst>
                  <a:gd name="T0" fmla="*/ 7 w 7"/>
                  <a:gd name="T1" fmla="*/ 4 h 7"/>
                  <a:gd name="T2" fmla="*/ 7 w 7"/>
                  <a:gd name="T3" fmla="*/ 3 h 7"/>
                  <a:gd name="T4" fmla="*/ 6 w 7"/>
                  <a:gd name="T5" fmla="*/ 3 h 7"/>
                  <a:gd name="T6" fmla="*/ 6 w 7"/>
                  <a:gd name="T7" fmla="*/ 2 h 7"/>
                  <a:gd name="T8" fmla="*/ 6 w 7"/>
                  <a:gd name="T9" fmla="*/ 1 h 7"/>
                  <a:gd name="T10" fmla="*/ 6 w 7"/>
                  <a:gd name="T11" fmla="*/ 1 h 7"/>
                  <a:gd name="T12" fmla="*/ 5 w 7"/>
                  <a:gd name="T13" fmla="*/ 1 h 7"/>
                  <a:gd name="T14" fmla="*/ 4 w 7"/>
                  <a:gd name="T15" fmla="*/ 1 h 7"/>
                  <a:gd name="T16" fmla="*/ 4 w 7"/>
                  <a:gd name="T17" fmla="*/ 0 h 7"/>
                  <a:gd name="T18" fmla="*/ 3 w 7"/>
                  <a:gd name="T19" fmla="*/ 0 h 7"/>
                  <a:gd name="T20" fmla="*/ 3 w 7"/>
                  <a:gd name="T21" fmla="*/ 1 h 7"/>
                  <a:gd name="T22" fmla="*/ 2 w 7"/>
                  <a:gd name="T23" fmla="*/ 1 h 7"/>
                  <a:gd name="T24" fmla="*/ 2 w 7"/>
                  <a:gd name="T25" fmla="*/ 1 h 7"/>
                  <a:gd name="T26" fmla="*/ 1 w 7"/>
                  <a:gd name="T27" fmla="*/ 1 h 7"/>
                  <a:gd name="T28" fmla="*/ 2 w 7"/>
                  <a:gd name="T29" fmla="*/ 2 h 7"/>
                  <a:gd name="T30" fmla="*/ 1 w 7"/>
                  <a:gd name="T31" fmla="*/ 3 h 7"/>
                  <a:gd name="T32" fmla="*/ 0 w 7"/>
                  <a:gd name="T33" fmla="*/ 3 h 7"/>
                  <a:gd name="T34" fmla="*/ 0 w 7"/>
                  <a:gd name="T35" fmla="*/ 4 h 7"/>
                  <a:gd name="T36" fmla="*/ 1 w 7"/>
                  <a:gd name="T37" fmla="*/ 4 h 7"/>
                  <a:gd name="T38" fmla="*/ 2 w 7"/>
                  <a:gd name="T39" fmla="*/ 5 h 7"/>
                  <a:gd name="T40" fmla="*/ 1 w 7"/>
                  <a:gd name="T41" fmla="*/ 5 h 7"/>
                  <a:gd name="T42" fmla="*/ 2 w 7"/>
                  <a:gd name="T43" fmla="*/ 6 h 7"/>
                  <a:gd name="T44" fmla="*/ 2 w 7"/>
                  <a:gd name="T45" fmla="*/ 5 h 7"/>
                  <a:gd name="T46" fmla="*/ 3 w 7"/>
                  <a:gd name="T47" fmla="*/ 6 h 7"/>
                  <a:gd name="T48" fmla="*/ 3 w 7"/>
                  <a:gd name="T49" fmla="*/ 7 h 7"/>
                  <a:gd name="T50" fmla="*/ 4 w 7"/>
                  <a:gd name="T51" fmla="*/ 7 h 7"/>
                  <a:gd name="T52" fmla="*/ 4 w 7"/>
                  <a:gd name="T53" fmla="*/ 6 h 7"/>
                  <a:gd name="T54" fmla="*/ 5 w 7"/>
                  <a:gd name="T55" fmla="*/ 5 h 7"/>
                  <a:gd name="T56" fmla="*/ 6 w 7"/>
                  <a:gd name="T57" fmla="*/ 6 h 7"/>
                  <a:gd name="T58" fmla="*/ 6 w 7"/>
                  <a:gd name="T59" fmla="*/ 5 h 7"/>
                  <a:gd name="T60" fmla="*/ 6 w 7"/>
                  <a:gd name="T61" fmla="*/ 5 h 7"/>
                  <a:gd name="T62" fmla="*/ 6 w 7"/>
                  <a:gd name="T63" fmla="*/ 4 h 7"/>
                  <a:gd name="T64" fmla="*/ 7 w 7"/>
                  <a:gd name="T65" fmla="*/ 4 h 7"/>
                  <a:gd name="T66" fmla="*/ 6 w 7"/>
                  <a:gd name="T67" fmla="*/ 3 h 7"/>
                  <a:gd name="T68" fmla="*/ 4 w 7"/>
                  <a:gd name="T69" fmla="*/ 5 h 7"/>
                  <a:gd name="T70" fmla="*/ 2 w 7"/>
                  <a:gd name="T71" fmla="*/ 3 h 7"/>
                  <a:gd name="T72" fmla="*/ 4 w 7"/>
                  <a:gd name="T73" fmla="*/ 1 h 7"/>
                  <a:gd name="T74" fmla="*/ 6 w 7"/>
                  <a:gd name="T75"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 h="7">
                    <a:moveTo>
                      <a:pt x="7" y="4"/>
                    </a:moveTo>
                    <a:cubicBezTo>
                      <a:pt x="7" y="3"/>
                      <a:pt x="7" y="3"/>
                      <a:pt x="7" y="3"/>
                    </a:cubicBezTo>
                    <a:cubicBezTo>
                      <a:pt x="6" y="3"/>
                      <a:pt x="6" y="3"/>
                      <a:pt x="6" y="3"/>
                    </a:cubicBezTo>
                    <a:cubicBezTo>
                      <a:pt x="6" y="2"/>
                      <a:pt x="6" y="2"/>
                      <a:pt x="6" y="2"/>
                    </a:cubicBezTo>
                    <a:cubicBezTo>
                      <a:pt x="6" y="1"/>
                      <a:pt x="6" y="1"/>
                      <a:pt x="6" y="1"/>
                    </a:cubicBezTo>
                    <a:cubicBezTo>
                      <a:pt x="6" y="1"/>
                      <a:pt x="6" y="1"/>
                      <a:pt x="6" y="1"/>
                    </a:cubicBezTo>
                    <a:cubicBezTo>
                      <a:pt x="5" y="1"/>
                      <a:pt x="5" y="1"/>
                      <a:pt x="5" y="1"/>
                    </a:cubicBezTo>
                    <a:cubicBezTo>
                      <a:pt x="5" y="1"/>
                      <a:pt x="5" y="1"/>
                      <a:pt x="4" y="1"/>
                    </a:cubicBezTo>
                    <a:cubicBezTo>
                      <a:pt x="4" y="0"/>
                      <a:pt x="4" y="0"/>
                      <a:pt x="4" y="0"/>
                    </a:cubicBezTo>
                    <a:cubicBezTo>
                      <a:pt x="3" y="0"/>
                      <a:pt x="3" y="0"/>
                      <a:pt x="3" y="0"/>
                    </a:cubicBezTo>
                    <a:cubicBezTo>
                      <a:pt x="3" y="1"/>
                      <a:pt x="3" y="1"/>
                      <a:pt x="3" y="1"/>
                    </a:cubicBezTo>
                    <a:cubicBezTo>
                      <a:pt x="3" y="1"/>
                      <a:pt x="2" y="1"/>
                      <a:pt x="2" y="1"/>
                    </a:cubicBezTo>
                    <a:cubicBezTo>
                      <a:pt x="2" y="1"/>
                      <a:pt x="2" y="1"/>
                      <a:pt x="2" y="1"/>
                    </a:cubicBezTo>
                    <a:cubicBezTo>
                      <a:pt x="1" y="1"/>
                      <a:pt x="1" y="1"/>
                      <a:pt x="1" y="1"/>
                    </a:cubicBezTo>
                    <a:cubicBezTo>
                      <a:pt x="2" y="2"/>
                      <a:pt x="2" y="2"/>
                      <a:pt x="2" y="2"/>
                    </a:cubicBezTo>
                    <a:cubicBezTo>
                      <a:pt x="1" y="2"/>
                      <a:pt x="1" y="2"/>
                      <a:pt x="1" y="3"/>
                    </a:cubicBezTo>
                    <a:cubicBezTo>
                      <a:pt x="0" y="3"/>
                      <a:pt x="0" y="3"/>
                      <a:pt x="0" y="3"/>
                    </a:cubicBezTo>
                    <a:cubicBezTo>
                      <a:pt x="0" y="4"/>
                      <a:pt x="0" y="4"/>
                      <a:pt x="0" y="4"/>
                    </a:cubicBezTo>
                    <a:cubicBezTo>
                      <a:pt x="1" y="4"/>
                      <a:pt x="1" y="4"/>
                      <a:pt x="1" y="4"/>
                    </a:cubicBezTo>
                    <a:cubicBezTo>
                      <a:pt x="1" y="4"/>
                      <a:pt x="1" y="5"/>
                      <a:pt x="2" y="5"/>
                    </a:cubicBezTo>
                    <a:cubicBezTo>
                      <a:pt x="1" y="5"/>
                      <a:pt x="1" y="5"/>
                      <a:pt x="1" y="5"/>
                    </a:cubicBezTo>
                    <a:cubicBezTo>
                      <a:pt x="2" y="6"/>
                      <a:pt x="2" y="6"/>
                      <a:pt x="2" y="6"/>
                    </a:cubicBezTo>
                    <a:cubicBezTo>
                      <a:pt x="2" y="5"/>
                      <a:pt x="2" y="5"/>
                      <a:pt x="2" y="5"/>
                    </a:cubicBezTo>
                    <a:cubicBezTo>
                      <a:pt x="2" y="6"/>
                      <a:pt x="3" y="6"/>
                      <a:pt x="3" y="6"/>
                    </a:cubicBezTo>
                    <a:cubicBezTo>
                      <a:pt x="3" y="7"/>
                      <a:pt x="3" y="7"/>
                      <a:pt x="3" y="7"/>
                    </a:cubicBezTo>
                    <a:cubicBezTo>
                      <a:pt x="4" y="7"/>
                      <a:pt x="4" y="7"/>
                      <a:pt x="4" y="7"/>
                    </a:cubicBezTo>
                    <a:cubicBezTo>
                      <a:pt x="4" y="6"/>
                      <a:pt x="4" y="6"/>
                      <a:pt x="4" y="6"/>
                    </a:cubicBezTo>
                    <a:cubicBezTo>
                      <a:pt x="5" y="6"/>
                      <a:pt x="5" y="6"/>
                      <a:pt x="5" y="5"/>
                    </a:cubicBezTo>
                    <a:cubicBezTo>
                      <a:pt x="6" y="6"/>
                      <a:pt x="6" y="6"/>
                      <a:pt x="6" y="6"/>
                    </a:cubicBezTo>
                    <a:cubicBezTo>
                      <a:pt x="6" y="5"/>
                      <a:pt x="6" y="5"/>
                      <a:pt x="6" y="5"/>
                    </a:cubicBezTo>
                    <a:cubicBezTo>
                      <a:pt x="6" y="5"/>
                      <a:pt x="6" y="5"/>
                      <a:pt x="6" y="5"/>
                    </a:cubicBezTo>
                    <a:cubicBezTo>
                      <a:pt x="6" y="5"/>
                      <a:pt x="6" y="4"/>
                      <a:pt x="6" y="4"/>
                    </a:cubicBezTo>
                    <a:lnTo>
                      <a:pt x="7" y="4"/>
                    </a:lnTo>
                    <a:close/>
                    <a:moveTo>
                      <a:pt x="6" y="3"/>
                    </a:moveTo>
                    <a:cubicBezTo>
                      <a:pt x="6" y="4"/>
                      <a:pt x="5" y="5"/>
                      <a:pt x="4" y="5"/>
                    </a:cubicBezTo>
                    <a:cubicBezTo>
                      <a:pt x="3" y="5"/>
                      <a:pt x="2" y="4"/>
                      <a:pt x="2" y="3"/>
                    </a:cubicBezTo>
                    <a:cubicBezTo>
                      <a:pt x="2" y="2"/>
                      <a:pt x="3" y="1"/>
                      <a:pt x="4" y="1"/>
                    </a:cubicBezTo>
                    <a:cubicBezTo>
                      <a:pt x="5" y="1"/>
                      <a:pt x="6" y="2"/>
                      <a:pt x="6" y="3"/>
                    </a:cubicBez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grpSp>
        <p:sp>
          <p:nvSpPr>
            <p:cNvPr id="116755" name="文本框 100"/>
            <p:cNvSpPr txBox="1">
              <a:spLocks noChangeArrowheads="1"/>
            </p:cNvSpPr>
            <p:nvPr/>
          </p:nvSpPr>
          <p:spPr bwMode="auto">
            <a:xfrm>
              <a:off x="1893284" y="4509914"/>
              <a:ext cx="1493849" cy="1764991"/>
            </a:xfrm>
            <a:prstGeom prst="rect">
              <a:avLst/>
            </a:prstGeom>
            <a:noFill/>
            <a:ln w="9525">
              <a:noFill/>
              <a:miter lim="800000"/>
              <a:headEnd/>
              <a:tailEnd/>
            </a:ln>
          </p:spPr>
          <p:txBody>
            <a:bodyPr lIns="121917" tIns="60958" rIns="121917" bIns="60958">
              <a:spAutoFit/>
            </a:bodyPr>
            <a:lstStyle/>
            <a:p>
              <a:r>
                <a:rPr lang="zh-CN" altLang="en-US" sz="2700" b="1">
                  <a:solidFill>
                    <a:srgbClr val="01ACBE"/>
                  </a:solidFill>
                  <a:latin typeface="微软雅黑"/>
                  <a:ea typeface="微软雅黑"/>
                  <a:cs typeface="微软雅黑"/>
                </a:rPr>
                <a:t>课程资源建设改进计划</a:t>
              </a:r>
            </a:p>
          </p:txBody>
        </p:sp>
      </p:grpSp>
      <p:grpSp>
        <p:nvGrpSpPr>
          <p:cNvPr id="144" name="组合 143"/>
          <p:cNvGrpSpPr>
            <a:grpSpLocks/>
          </p:cNvGrpSpPr>
          <p:nvPr/>
        </p:nvGrpSpPr>
        <p:grpSpPr bwMode="auto">
          <a:xfrm>
            <a:off x="8909050" y="2120900"/>
            <a:ext cx="2820988" cy="1763713"/>
            <a:chOff x="8908040" y="1629594"/>
            <a:chExt cx="1867686" cy="1764991"/>
          </a:xfrm>
        </p:grpSpPr>
        <p:grpSp>
          <p:nvGrpSpPr>
            <p:cNvPr id="145" name="Group 13"/>
            <p:cNvGrpSpPr>
              <a:grpSpLocks noChangeAspect="1"/>
            </p:cNvGrpSpPr>
            <p:nvPr/>
          </p:nvGrpSpPr>
          <p:grpSpPr bwMode="auto">
            <a:xfrm>
              <a:off x="8908040" y="1667664"/>
              <a:ext cx="339700" cy="267232"/>
              <a:chOff x="3996" y="2321"/>
              <a:chExt cx="75" cy="59"/>
            </a:xfrm>
            <a:solidFill>
              <a:srgbClr val="E87071"/>
            </a:solidFill>
            <a:effectLst/>
          </p:grpSpPr>
          <p:sp>
            <p:nvSpPr>
              <p:cNvPr id="147" name="Freeform 14"/>
              <p:cNvSpPr>
                <a:spLocks noEditPoints="1"/>
              </p:cNvSpPr>
              <p:nvPr/>
            </p:nvSpPr>
            <p:spPr bwMode="auto">
              <a:xfrm>
                <a:off x="4014" y="2329"/>
                <a:ext cx="39" cy="22"/>
              </a:xfrm>
              <a:custGeom>
                <a:avLst/>
                <a:gdLst>
                  <a:gd name="T0" fmla="*/ 6 w 15"/>
                  <a:gd name="T1" fmla="*/ 8 h 8"/>
                  <a:gd name="T2" fmla="*/ 6 w 15"/>
                  <a:gd name="T3" fmla="*/ 7 h 8"/>
                  <a:gd name="T4" fmla="*/ 7 w 15"/>
                  <a:gd name="T5" fmla="*/ 7 h 8"/>
                  <a:gd name="T6" fmla="*/ 8 w 15"/>
                  <a:gd name="T7" fmla="*/ 7 h 8"/>
                  <a:gd name="T8" fmla="*/ 8 w 15"/>
                  <a:gd name="T9" fmla="*/ 7 h 8"/>
                  <a:gd name="T10" fmla="*/ 8 w 15"/>
                  <a:gd name="T11" fmla="*/ 8 h 8"/>
                  <a:gd name="T12" fmla="*/ 15 w 15"/>
                  <a:gd name="T13" fmla="*/ 5 h 8"/>
                  <a:gd name="T14" fmla="*/ 12 w 15"/>
                  <a:gd name="T15" fmla="*/ 3 h 8"/>
                  <a:gd name="T16" fmla="*/ 10 w 15"/>
                  <a:gd name="T17" fmla="*/ 3 h 8"/>
                  <a:gd name="T18" fmla="*/ 7 w 15"/>
                  <a:gd name="T19" fmla="*/ 0 h 8"/>
                  <a:gd name="T20" fmla="*/ 4 w 15"/>
                  <a:gd name="T21" fmla="*/ 3 h 8"/>
                  <a:gd name="T22" fmla="*/ 2 w 15"/>
                  <a:gd name="T23" fmla="*/ 3 h 8"/>
                  <a:gd name="T24" fmla="*/ 0 w 15"/>
                  <a:gd name="T25" fmla="*/ 5 h 8"/>
                  <a:gd name="T26" fmla="*/ 6 w 15"/>
                  <a:gd name="T27" fmla="*/ 8 h 8"/>
                  <a:gd name="T28" fmla="*/ 7 w 15"/>
                  <a:gd name="T29" fmla="*/ 1 h 8"/>
                  <a:gd name="T30" fmla="*/ 10 w 15"/>
                  <a:gd name="T31" fmla="*/ 3 h 8"/>
                  <a:gd name="T32" fmla="*/ 5 w 15"/>
                  <a:gd name="T33" fmla="*/ 3 h 8"/>
                  <a:gd name="T34" fmla="*/ 7 w 15"/>
                  <a:gd name="T35"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8">
                    <a:moveTo>
                      <a:pt x="6" y="8"/>
                    </a:moveTo>
                    <a:cubicBezTo>
                      <a:pt x="6" y="7"/>
                      <a:pt x="6" y="7"/>
                      <a:pt x="6" y="7"/>
                    </a:cubicBezTo>
                    <a:cubicBezTo>
                      <a:pt x="6" y="7"/>
                      <a:pt x="7" y="7"/>
                      <a:pt x="7" y="7"/>
                    </a:cubicBezTo>
                    <a:cubicBezTo>
                      <a:pt x="8" y="7"/>
                      <a:pt x="8" y="7"/>
                      <a:pt x="8" y="7"/>
                    </a:cubicBezTo>
                    <a:cubicBezTo>
                      <a:pt x="8" y="7"/>
                      <a:pt x="8" y="7"/>
                      <a:pt x="8" y="7"/>
                    </a:cubicBezTo>
                    <a:cubicBezTo>
                      <a:pt x="8" y="8"/>
                      <a:pt x="8" y="8"/>
                      <a:pt x="8" y="8"/>
                    </a:cubicBezTo>
                    <a:cubicBezTo>
                      <a:pt x="15" y="5"/>
                      <a:pt x="15" y="5"/>
                      <a:pt x="15" y="5"/>
                    </a:cubicBezTo>
                    <a:cubicBezTo>
                      <a:pt x="15" y="4"/>
                      <a:pt x="14" y="3"/>
                      <a:pt x="12" y="3"/>
                    </a:cubicBezTo>
                    <a:cubicBezTo>
                      <a:pt x="10" y="3"/>
                      <a:pt x="10" y="3"/>
                      <a:pt x="10" y="3"/>
                    </a:cubicBezTo>
                    <a:cubicBezTo>
                      <a:pt x="10" y="1"/>
                      <a:pt x="9" y="0"/>
                      <a:pt x="7" y="0"/>
                    </a:cubicBezTo>
                    <a:cubicBezTo>
                      <a:pt x="6" y="0"/>
                      <a:pt x="4" y="1"/>
                      <a:pt x="4" y="3"/>
                    </a:cubicBezTo>
                    <a:cubicBezTo>
                      <a:pt x="2" y="3"/>
                      <a:pt x="2" y="3"/>
                      <a:pt x="2" y="3"/>
                    </a:cubicBezTo>
                    <a:cubicBezTo>
                      <a:pt x="1" y="3"/>
                      <a:pt x="0" y="4"/>
                      <a:pt x="0" y="5"/>
                    </a:cubicBezTo>
                    <a:lnTo>
                      <a:pt x="6" y="8"/>
                    </a:lnTo>
                    <a:close/>
                    <a:moveTo>
                      <a:pt x="7" y="1"/>
                    </a:moveTo>
                    <a:cubicBezTo>
                      <a:pt x="8" y="1"/>
                      <a:pt x="10" y="2"/>
                      <a:pt x="10" y="3"/>
                    </a:cubicBezTo>
                    <a:cubicBezTo>
                      <a:pt x="5" y="3"/>
                      <a:pt x="5" y="3"/>
                      <a:pt x="5" y="3"/>
                    </a:cubicBezTo>
                    <a:cubicBezTo>
                      <a:pt x="5" y="2"/>
                      <a:pt x="6" y="1"/>
                      <a:pt x="7" y="1"/>
                    </a:cubicBez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sp>
            <p:nvSpPr>
              <p:cNvPr id="148" name="Freeform 15"/>
              <p:cNvSpPr>
                <a:spLocks/>
              </p:cNvSpPr>
              <p:nvPr/>
            </p:nvSpPr>
            <p:spPr bwMode="auto">
              <a:xfrm>
                <a:off x="4032" y="2348"/>
                <a:ext cx="3" cy="3"/>
              </a:xfrm>
              <a:custGeom>
                <a:avLst/>
                <a:gdLst>
                  <a:gd name="T0" fmla="*/ 0 w 1"/>
                  <a:gd name="T1" fmla="*/ 0 h 1"/>
                  <a:gd name="T2" fmla="*/ 0 w 1"/>
                  <a:gd name="T3" fmla="*/ 0 h 1"/>
                  <a:gd name="T4" fmla="*/ 0 w 1"/>
                  <a:gd name="T5" fmla="*/ 1 h 1"/>
                  <a:gd name="T6" fmla="*/ 0 w 1"/>
                  <a:gd name="T7" fmla="*/ 1 h 1"/>
                  <a:gd name="T8" fmla="*/ 0 w 1"/>
                  <a:gd name="T9" fmla="*/ 1 h 1"/>
                  <a:gd name="T10" fmla="*/ 1 w 1"/>
                  <a:gd name="T11" fmla="*/ 1 h 1"/>
                  <a:gd name="T12" fmla="*/ 1 w 1"/>
                  <a:gd name="T13" fmla="*/ 0 h 1"/>
                  <a:gd name="T14" fmla="*/ 0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0"/>
                    </a:moveTo>
                    <a:cubicBezTo>
                      <a:pt x="0" y="0"/>
                      <a:pt x="0" y="0"/>
                      <a:pt x="0" y="0"/>
                    </a:cubicBezTo>
                    <a:cubicBezTo>
                      <a:pt x="0" y="1"/>
                      <a:pt x="0" y="1"/>
                      <a:pt x="0" y="1"/>
                    </a:cubicBezTo>
                    <a:cubicBezTo>
                      <a:pt x="0" y="1"/>
                      <a:pt x="0" y="1"/>
                      <a:pt x="0" y="1"/>
                    </a:cubicBezTo>
                    <a:cubicBezTo>
                      <a:pt x="0" y="1"/>
                      <a:pt x="0" y="1"/>
                      <a:pt x="0" y="1"/>
                    </a:cubicBezTo>
                    <a:cubicBezTo>
                      <a:pt x="1" y="1"/>
                      <a:pt x="1" y="1"/>
                      <a:pt x="1" y="1"/>
                    </a:cubicBezTo>
                    <a:cubicBezTo>
                      <a:pt x="1" y="0"/>
                      <a:pt x="1" y="0"/>
                      <a:pt x="1" y="0"/>
                    </a:cubicBezTo>
                    <a:cubicBezTo>
                      <a:pt x="1" y="0"/>
                      <a:pt x="1" y="0"/>
                      <a:pt x="0" y="0"/>
                    </a:cubicBez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sp>
            <p:nvSpPr>
              <p:cNvPr id="149" name="Freeform 16"/>
              <p:cNvSpPr>
                <a:spLocks/>
              </p:cNvSpPr>
              <p:nvPr/>
            </p:nvSpPr>
            <p:spPr bwMode="auto">
              <a:xfrm>
                <a:off x="4014" y="2343"/>
                <a:ext cx="39" cy="18"/>
              </a:xfrm>
              <a:custGeom>
                <a:avLst/>
                <a:gdLst>
                  <a:gd name="T0" fmla="*/ 8 w 15"/>
                  <a:gd name="T1" fmla="*/ 3 h 7"/>
                  <a:gd name="T2" fmla="*/ 8 w 15"/>
                  <a:gd name="T3" fmla="*/ 3 h 7"/>
                  <a:gd name="T4" fmla="*/ 7 w 15"/>
                  <a:gd name="T5" fmla="*/ 3 h 7"/>
                  <a:gd name="T6" fmla="*/ 6 w 15"/>
                  <a:gd name="T7" fmla="*/ 3 h 7"/>
                  <a:gd name="T8" fmla="*/ 6 w 15"/>
                  <a:gd name="T9" fmla="*/ 3 h 7"/>
                  <a:gd name="T10" fmla="*/ 0 w 15"/>
                  <a:gd name="T11" fmla="*/ 0 h 7"/>
                  <a:gd name="T12" fmla="*/ 0 w 15"/>
                  <a:gd name="T13" fmla="*/ 5 h 7"/>
                  <a:gd name="T14" fmla="*/ 2 w 15"/>
                  <a:gd name="T15" fmla="*/ 7 h 7"/>
                  <a:gd name="T16" fmla="*/ 12 w 15"/>
                  <a:gd name="T17" fmla="*/ 7 h 7"/>
                  <a:gd name="T18" fmla="*/ 15 w 15"/>
                  <a:gd name="T19" fmla="*/ 5 h 7"/>
                  <a:gd name="T20" fmla="*/ 15 w 15"/>
                  <a:gd name="T21" fmla="*/ 0 h 7"/>
                  <a:gd name="T22" fmla="*/ 8 w 15"/>
                  <a:gd name="T2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8" y="3"/>
                    </a:moveTo>
                    <a:cubicBezTo>
                      <a:pt x="8" y="3"/>
                      <a:pt x="8" y="3"/>
                      <a:pt x="8" y="3"/>
                    </a:cubicBezTo>
                    <a:cubicBezTo>
                      <a:pt x="7" y="3"/>
                      <a:pt x="7" y="3"/>
                      <a:pt x="7" y="3"/>
                    </a:cubicBezTo>
                    <a:cubicBezTo>
                      <a:pt x="7" y="3"/>
                      <a:pt x="6" y="3"/>
                      <a:pt x="6" y="3"/>
                    </a:cubicBezTo>
                    <a:cubicBezTo>
                      <a:pt x="6" y="3"/>
                      <a:pt x="6" y="3"/>
                      <a:pt x="6" y="3"/>
                    </a:cubicBezTo>
                    <a:cubicBezTo>
                      <a:pt x="0" y="0"/>
                      <a:pt x="0" y="0"/>
                      <a:pt x="0" y="0"/>
                    </a:cubicBezTo>
                    <a:cubicBezTo>
                      <a:pt x="0" y="5"/>
                      <a:pt x="0" y="5"/>
                      <a:pt x="0" y="5"/>
                    </a:cubicBezTo>
                    <a:cubicBezTo>
                      <a:pt x="0" y="6"/>
                      <a:pt x="1" y="7"/>
                      <a:pt x="2" y="7"/>
                    </a:cubicBezTo>
                    <a:cubicBezTo>
                      <a:pt x="12" y="7"/>
                      <a:pt x="12" y="7"/>
                      <a:pt x="12" y="7"/>
                    </a:cubicBezTo>
                    <a:cubicBezTo>
                      <a:pt x="14" y="7"/>
                      <a:pt x="15" y="6"/>
                      <a:pt x="15" y="5"/>
                    </a:cubicBezTo>
                    <a:cubicBezTo>
                      <a:pt x="15" y="0"/>
                      <a:pt x="15" y="0"/>
                      <a:pt x="15" y="0"/>
                    </a:cubicBezTo>
                    <a:cubicBezTo>
                      <a:pt x="8" y="3"/>
                      <a:pt x="8" y="3"/>
                      <a:pt x="8" y="3"/>
                    </a:cubicBez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sp>
            <p:nvSpPr>
              <p:cNvPr id="150" name="Freeform 17"/>
              <p:cNvSpPr>
                <a:spLocks noEditPoints="1"/>
              </p:cNvSpPr>
              <p:nvPr/>
            </p:nvSpPr>
            <p:spPr bwMode="auto">
              <a:xfrm>
                <a:off x="3996" y="2321"/>
                <a:ext cx="75" cy="59"/>
              </a:xfrm>
              <a:custGeom>
                <a:avLst/>
                <a:gdLst>
                  <a:gd name="T0" fmla="*/ 26 w 29"/>
                  <a:gd name="T1" fmla="*/ 0 h 22"/>
                  <a:gd name="T2" fmla="*/ 3 w 29"/>
                  <a:gd name="T3" fmla="*/ 0 h 22"/>
                  <a:gd name="T4" fmla="*/ 0 w 29"/>
                  <a:gd name="T5" fmla="*/ 3 h 22"/>
                  <a:gd name="T6" fmla="*/ 0 w 29"/>
                  <a:gd name="T7" fmla="*/ 16 h 22"/>
                  <a:gd name="T8" fmla="*/ 3 w 29"/>
                  <a:gd name="T9" fmla="*/ 19 h 22"/>
                  <a:gd name="T10" fmla="*/ 10 w 29"/>
                  <a:gd name="T11" fmla="*/ 19 h 22"/>
                  <a:gd name="T12" fmla="*/ 8 w 29"/>
                  <a:gd name="T13" fmla="*/ 20 h 22"/>
                  <a:gd name="T14" fmla="*/ 5 w 29"/>
                  <a:gd name="T15" fmla="*/ 20 h 22"/>
                  <a:gd name="T16" fmla="*/ 3 w 29"/>
                  <a:gd name="T17" fmla="*/ 21 h 22"/>
                  <a:gd name="T18" fmla="*/ 5 w 29"/>
                  <a:gd name="T19" fmla="*/ 22 h 22"/>
                  <a:gd name="T20" fmla="*/ 24 w 29"/>
                  <a:gd name="T21" fmla="*/ 22 h 22"/>
                  <a:gd name="T22" fmla="*/ 26 w 29"/>
                  <a:gd name="T23" fmla="*/ 21 h 22"/>
                  <a:gd name="T24" fmla="*/ 24 w 29"/>
                  <a:gd name="T25" fmla="*/ 20 h 22"/>
                  <a:gd name="T26" fmla="*/ 20 w 29"/>
                  <a:gd name="T27" fmla="*/ 20 h 22"/>
                  <a:gd name="T28" fmla="*/ 19 w 29"/>
                  <a:gd name="T29" fmla="*/ 19 h 22"/>
                  <a:gd name="T30" fmla="*/ 26 w 29"/>
                  <a:gd name="T31" fmla="*/ 19 h 22"/>
                  <a:gd name="T32" fmla="*/ 29 w 29"/>
                  <a:gd name="T33" fmla="*/ 16 h 22"/>
                  <a:gd name="T34" fmla="*/ 29 w 29"/>
                  <a:gd name="T35" fmla="*/ 3 h 22"/>
                  <a:gd name="T36" fmla="*/ 26 w 29"/>
                  <a:gd name="T37" fmla="*/ 0 h 22"/>
                  <a:gd name="T38" fmla="*/ 27 w 29"/>
                  <a:gd name="T39" fmla="*/ 16 h 22"/>
                  <a:gd name="T40" fmla="*/ 26 w 29"/>
                  <a:gd name="T41" fmla="*/ 17 h 22"/>
                  <a:gd name="T42" fmla="*/ 3 w 29"/>
                  <a:gd name="T43" fmla="*/ 17 h 22"/>
                  <a:gd name="T44" fmla="*/ 1 w 29"/>
                  <a:gd name="T45" fmla="*/ 16 h 22"/>
                  <a:gd name="T46" fmla="*/ 1 w 29"/>
                  <a:gd name="T47" fmla="*/ 3 h 22"/>
                  <a:gd name="T48" fmla="*/ 3 w 29"/>
                  <a:gd name="T49" fmla="*/ 2 h 22"/>
                  <a:gd name="T50" fmla="*/ 26 w 29"/>
                  <a:gd name="T51" fmla="*/ 2 h 22"/>
                  <a:gd name="T52" fmla="*/ 27 w 29"/>
                  <a:gd name="T53" fmla="*/ 3 h 22"/>
                  <a:gd name="T54" fmla="*/ 27 w 29"/>
                  <a:gd name="T55"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22">
                    <a:moveTo>
                      <a:pt x="26" y="0"/>
                    </a:moveTo>
                    <a:cubicBezTo>
                      <a:pt x="3" y="0"/>
                      <a:pt x="3" y="0"/>
                      <a:pt x="3" y="0"/>
                    </a:cubicBezTo>
                    <a:cubicBezTo>
                      <a:pt x="1" y="0"/>
                      <a:pt x="0" y="1"/>
                      <a:pt x="0" y="3"/>
                    </a:cubicBezTo>
                    <a:cubicBezTo>
                      <a:pt x="0" y="16"/>
                      <a:pt x="0" y="16"/>
                      <a:pt x="0" y="16"/>
                    </a:cubicBezTo>
                    <a:cubicBezTo>
                      <a:pt x="0" y="18"/>
                      <a:pt x="1" y="19"/>
                      <a:pt x="3" y="19"/>
                    </a:cubicBezTo>
                    <a:cubicBezTo>
                      <a:pt x="10" y="19"/>
                      <a:pt x="10" y="19"/>
                      <a:pt x="10" y="19"/>
                    </a:cubicBezTo>
                    <a:cubicBezTo>
                      <a:pt x="9" y="19"/>
                      <a:pt x="9" y="19"/>
                      <a:pt x="8" y="20"/>
                    </a:cubicBezTo>
                    <a:cubicBezTo>
                      <a:pt x="5" y="20"/>
                      <a:pt x="5" y="20"/>
                      <a:pt x="5" y="20"/>
                    </a:cubicBezTo>
                    <a:cubicBezTo>
                      <a:pt x="4" y="20"/>
                      <a:pt x="3" y="20"/>
                      <a:pt x="3" y="21"/>
                    </a:cubicBezTo>
                    <a:cubicBezTo>
                      <a:pt x="3" y="21"/>
                      <a:pt x="4" y="22"/>
                      <a:pt x="5" y="22"/>
                    </a:cubicBezTo>
                    <a:cubicBezTo>
                      <a:pt x="24" y="22"/>
                      <a:pt x="24" y="22"/>
                      <a:pt x="24" y="22"/>
                    </a:cubicBezTo>
                    <a:cubicBezTo>
                      <a:pt x="25" y="22"/>
                      <a:pt x="26" y="21"/>
                      <a:pt x="26" y="21"/>
                    </a:cubicBezTo>
                    <a:cubicBezTo>
                      <a:pt x="26" y="20"/>
                      <a:pt x="25" y="20"/>
                      <a:pt x="24" y="20"/>
                    </a:cubicBezTo>
                    <a:cubicBezTo>
                      <a:pt x="20" y="20"/>
                      <a:pt x="20" y="20"/>
                      <a:pt x="20" y="20"/>
                    </a:cubicBezTo>
                    <a:cubicBezTo>
                      <a:pt x="20" y="19"/>
                      <a:pt x="20" y="19"/>
                      <a:pt x="19" y="19"/>
                    </a:cubicBezTo>
                    <a:cubicBezTo>
                      <a:pt x="26" y="19"/>
                      <a:pt x="26" y="19"/>
                      <a:pt x="26" y="19"/>
                    </a:cubicBezTo>
                    <a:cubicBezTo>
                      <a:pt x="28" y="19"/>
                      <a:pt x="29" y="18"/>
                      <a:pt x="29" y="16"/>
                    </a:cubicBezTo>
                    <a:cubicBezTo>
                      <a:pt x="29" y="3"/>
                      <a:pt x="29" y="3"/>
                      <a:pt x="29" y="3"/>
                    </a:cubicBezTo>
                    <a:cubicBezTo>
                      <a:pt x="29" y="1"/>
                      <a:pt x="28" y="0"/>
                      <a:pt x="26" y="0"/>
                    </a:cubicBezTo>
                    <a:close/>
                    <a:moveTo>
                      <a:pt x="27" y="16"/>
                    </a:moveTo>
                    <a:cubicBezTo>
                      <a:pt x="27" y="17"/>
                      <a:pt x="27" y="17"/>
                      <a:pt x="26" y="17"/>
                    </a:cubicBezTo>
                    <a:cubicBezTo>
                      <a:pt x="3" y="17"/>
                      <a:pt x="3" y="17"/>
                      <a:pt x="3" y="17"/>
                    </a:cubicBezTo>
                    <a:cubicBezTo>
                      <a:pt x="2" y="17"/>
                      <a:pt x="1" y="17"/>
                      <a:pt x="1" y="16"/>
                    </a:cubicBezTo>
                    <a:cubicBezTo>
                      <a:pt x="1" y="3"/>
                      <a:pt x="1" y="3"/>
                      <a:pt x="1" y="3"/>
                    </a:cubicBezTo>
                    <a:cubicBezTo>
                      <a:pt x="1" y="2"/>
                      <a:pt x="2" y="2"/>
                      <a:pt x="3" y="2"/>
                    </a:cubicBezTo>
                    <a:cubicBezTo>
                      <a:pt x="26" y="2"/>
                      <a:pt x="26" y="2"/>
                      <a:pt x="26" y="2"/>
                    </a:cubicBezTo>
                    <a:cubicBezTo>
                      <a:pt x="27" y="2"/>
                      <a:pt x="27" y="2"/>
                      <a:pt x="27" y="3"/>
                    </a:cubicBezTo>
                    <a:lnTo>
                      <a:pt x="27" y="16"/>
                    </a:ln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grpSp>
        <p:sp>
          <p:nvSpPr>
            <p:cNvPr id="116753" name="文本框 102"/>
            <p:cNvSpPr txBox="1">
              <a:spLocks noChangeArrowheads="1"/>
            </p:cNvSpPr>
            <p:nvPr/>
          </p:nvSpPr>
          <p:spPr bwMode="auto">
            <a:xfrm>
              <a:off x="9281877" y="1629594"/>
              <a:ext cx="1493849" cy="1764991"/>
            </a:xfrm>
            <a:prstGeom prst="rect">
              <a:avLst/>
            </a:prstGeom>
            <a:noFill/>
            <a:ln w="9525">
              <a:noFill/>
              <a:miter lim="800000"/>
              <a:headEnd/>
              <a:tailEnd/>
            </a:ln>
          </p:spPr>
          <p:txBody>
            <a:bodyPr lIns="121917" tIns="60958" rIns="121917" bIns="60958">
              <a:spAutoFit/>
            </a:bodyPr>
            <a:lstStyle/>
            <a:p>
              <a:r>
                <a:rPr lang="zh-CN" altLang="en-US" sz="2700" b="1">
                  <a:solidFill>
                    <a:srgbClr val="E87071"/>
                  </a:solidFill>
                  <a:latin typeface="微软雅黑"/>
                  <a:ea typeface="微软雅黑"/>
                  <a:cs typeface="微软雅黑"/>
                </a:rPr>
                <a:t>课程标准制定改进计划</a:t>
              </a:r>
            </a:p>
          </p:txBody>
        </p:sp>
      </p:grpSp>
      <p:grpSp>
        <p:nvGrpSpPr>
          <p:cNvPr id="151" name="组合 150"/>
          <p:cNvGrpSpPr>
            <a:grpSpLocks/>
          </p:cNvGrpSpPr>
          <p:nvPr/>
        </p:nvGrpSpPr>
        <p:grpSpPr bwMode="auto">
          <a:xfrm>
            <a:off x="8985250" y="4999038"/>
            <a:ext cx="2360613" cy="1355725"/>
            <a:chOff x="8984997" y="4509914"/>
            <a:chExt cx="1850344" cy="1354529"/>
          </a:xfrm>
        </p:grpSpPr>
        <p:grpSp>
          <p:nvGrpSpPr>
            <p:cNvPr id="152" name="Group 27"/>
            <p:cNvGrpSpPr>
              <a:grpSpLocks noChangeAspect="1"/>
            </p:cNvGrpSpPr>
            <p:nvPr/>
          </p:nvGrpSpPr>
          <p:grpSpPr bwMode="auto">
            <a:xfrm>
              <a:off x="8984997" y="4518199"/>
              <a:ext cx="303918" cy="333814"/>
              <a:chOff x="3811" y="2125"/>
              <a:chExt cx="61" cy="67"/>
            </a:xfrm>
            <a:solidFill>
              <a:srgbClr val="653C76"/>
            </a:solidFill>
            <a:effectLst/>
          </p:grpSpPr>
          <p:sp>
            <p:nvSpPr>
              <p:cNvPr id="154" name="Freeform 28"/>
              <p:cNvSpPr>
                <a:spLocks noEditPoints="1"/>
              </p:cNvSpPr>
              <p:nvPr/>
            </p:nvSpPr>
            <p:spPr bwMode="auto">
              <a:xfrm>
                <a:off x="3811" y="2125"/>
                <a:ext cx="61" cy="67"/>
              </a:xfrm>
              <a:custGeom>
                <a:avLst/>
                <a:gdLst>
                  <a:gd name="T0" fmla="*/ 20 w 23"/>
                  <a:gd name="T1" fmla="*/ 14 h 25"/>
                  <a:gd name="T2" fmla="*/ 18 w 23"/>
                  <a:gd name="T3" fmla="*/ 20 h 25"/>
                  <a:gd name="T4" fmla="*/ 17 w 23"/>
                  <a:gd name="T5" fmla="*/ 16 h 25"/>
                  <a:gd name="T6" fmla="*/ 15 w 23"/>
                  <a:gd name="T7" fmla="*/ 15 h 25"/>
                  <a:gd name="T8" fmla="*/ 15 w 23"/>
                  <a:gd name="T9" fmla="*/ 15 h 25"/>
                  <a:gd name="T10" fmla="*/ 14 w 23"/>
                  <a:gd name="T11" fmla="*/ 15 h 25"/>
                  <a:gd name="T12" fmla="*/ 13 w 23"/>
                  <a:gd name="T13" fmla="*/ 17 h 25"/>
                  <a:gd name="T14" fmla="*/ 12 w 23"/>
                  <a:gd name="T15" fmla="*/ 18 h 25"/>
                  <a:gd name="T16" fmla="*/ 12 w 23"/>
                  <a:gd name="T17" fmla="*/ 15 h 25"/>
                  <a:gd name="T18" fmla="*/ 12 w 23"/>
                  <a:gd name="T19" fmla="*/ 15 h 25"/>
                  <a:gd name="T20" fmla="*/ 12 w 23"/>
                  <a:gd name="T21" fmla="*/ 15 h 25"/>
                  <a:gd name="T22" fmla="*/ 11 w 23"/>
                  <a:gd name="T23" fmla="*/ 15 h 25"/>
                  <a:gd name="T24" fmla="*/ 11 w 23"/>
                  <a:gd name="T25" fmla="*/ 15 h 25"/>
                  <a:gd name="T26" fmla="*/ 11 w 23"/>
                  <a:gd name="T27" fmla="*/ 18 h 25"/>
                  <a:gd name="T28" fmla="*/ 11 w 23"/>
                  <a:gd name="T29" fmla="*/ 17 h 25"/>
                  <a:gd name="T30" fmla="*/ 10 w 23"/>
                  <a:gd name="T31" fmla="*/ 15 h 25"/>
                  <a:gd name="T32" fmla="*/ 8 w 23"/>
                  <a:gd name="T33" fmla="*/ 15 h 25"/>
                  <a:gd name="T34" fmla="*/ 8 w 23"/>
                  <a:gd name="T35" fmla="*/ 15 h 25"/>
                  <a:gd name="T36" fmla="*/ 6 w 23"/>
                  <a:gd name="T37" fmla="*/ 16 h 25"/>
                  <a:gd name="T38" fmla="*/ 5 w 23"/>
                  <a:gd name="T39" fmla="*/ 20 h 25"/>
                  <a:gd name="T40" fmla="*/ 3 w 23"/>
                  <a:gd name="T41" fmla="*/ 14 h 25"/>
                  <a:gd name="T42" fmla="*/ 12 w 23"/>
                  <a:gd name="T43" fmla="*/ 5 h 25"/>
                  <a:gd name="T44" fmla="*/ 12 w 23"/>
                  <a:gd name="T45" fmla="*/ 6 h 25"/>
                  <a:gd name="T46" fmla="*/ 13 w 23"/>
                  <a:gd name="T47" fmla="*/ 7 h 25"/>
                  <a:gd name="T48" fmla="*/ 14 w 23"/>
                  <a:gd name="T49" fmla="*/ 6 h 25"/>
                  <a:gd name="T50" fmla="*/ 16 w 23"/>
                  <a:gd name="T51" fmla="*/ 5 h 25"/>
                  <a:gd name="T52" fmla="*/ 17 w 23"/>
                  <a:gd name="T53" fmla="*/ 4 h 25"/>
                  <a:gd name="T54" fmla="*/ 17 w 23"/>
                  <a:gd name="T55" fmla="*/ 3 h 25"/>
                  <a:gd name="T56" fmla="*/ 16 w 23"/>
                  <a:gd name="T57" fmla="*/ 2 h 25"/>
                  <a:gd name="T58" fmla="*/ 14 w 23"/>
                  <a:gd name="T59" fmla="*/ 1 h 25"/>
                  <a:gd name="T60" fmla="*/ 13 w 23"/>
                  <a:gd name="T61" fmla="*/ 0 h 25"/>
                  <a:gd name="T62" fmla="*/ 12 w 23"/>
                  <a:gd name="T63" fmla="*/ 1 h 25"/>
                  <a:gd name="T64" fmla="*/ 12 w 23"/>
                  <a:gd name="T65" fmla="*/ 2 h 25"/>
                  <a:gd name="T66" fmla="*/ 0 w 23"/>
                  <a:gd name="T67" fmla="*/ 14 h 25"/>
                  <a:gd name="T68" fmla="*/ 12 w 23"/>
                  <a:gd name="T69" fmla="*/ 25 h 25"/>
                  <a:gd name="T70" fmla="*/ 23 w 23"/>
                  <a:gd name="T71" fmla="*/ 14 h 25"/>
                  <a:gd name="T72" fmla="*/ 20 w 23"/>
                  <a:gd name="T73" fmla="*/ 14 h 25"/>
                  <a:gd name="T74" fmla="*/ 15 w 23"/>
                  <a:gd name="T75" fmla="*/ 18 h 25"/>
                  <a:gd name="T76" fmla="*/ 15 w 23"/>
                  <a:gd name="T77" fmla="*/ 18 h 25"/>
                  <a:gd name="T78" fmla="*/ 15 w 23"/>
                  <a:gd name="T79" fmla="*/ 22 h 25"/>
                  <a:gd name="T80" fmla="*/ 15 w 23"/>
                  <a:gd name="T81" fmla="*/ 22 h 25"/>
                  <a:gd name="T82" fmla="*/ 15 w 23"/>
                  <a:gd name="T83" fmla="*/ 18 h 25"/>
                  <a:gd name="T84" fmla="*/ 15 w 23"/>
                  <a:gd name="T85" fmla="*/ 18 h 25"/>
                  <a:gd name="T86" fmla="*/ 8 w 23"/>
                  <a:gd name="T87" fmla="*/ 18 h 25"/>
                  <a:gd name="T88" fmla="*/ 8 w 23"/>
                  <a:gd name="T89" fmla="*/ 22 h 25"/>
                  <a:gd name="T90" fmla="*/ 7 w 23"/>
                  <a:gd name="T91" fmla="*/ 21 h 25"/>
                  <a:gd name="T92" fmla="*/ 8 w 23"/>
                  <a:gd name="T93" fmla="*/ 18 h 25"/>
                  <a:gd name="T94" fmla="*/ 8 w 23"/>
                  <a:gd name="T95"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 h="25">
                    <a:moveTo>
                      <a:pt x="20" y="14"/>
                    </a:moveTo>
                    <a:cubicBezTo>
                      <a:pt x="20" y="16"/>
                      <a:pt x="19" y="19"/>
                      <a:pt x="18" y="20"/>
                    </a:cubicBezTo>
                    <a:cubicBezTo>
                      <a:pt x="17" y="18"/>
                      <a:pt x="17" y="17"/>
                      <a:pt x="17" y="16"/>
                    </a:cubicBezTo>
                    <a:cubicBezTo>
                      <a:pt x="17" y="15"/>
                      <a:pt x="16" y="15"/>
                      <a:pt x="15" y="15"/>
                    </a:cubicBezTo>
                    <a:cubicBezTo>
                      <a:pt x="15" y="15"/>
                      <a:pt x="15" y="15"/>
                      <a:pt x="15" y="15"/>
                    </a:cubicBezTo>
                    <a:cubicBezTo>
                      <a:pt x="14" y="15"/>
                      <a:pt x="14" y="15"/>
                      <a:pt x="14" y="15"/>
                    </a:cubicBezTo>
                    <a:cubicBezTo>
                      <a:pt x="13" y="17"/>
                      <a:pt x="13" y="17"/>
                      <a:pt x="13" y="17"/>
                    </a:cubicBezTo>
                    <a:cubicBezTo>
                      <a:pt x="12" y="18"/>
                      <a:pt x="12" y="18"/>
                      <a:pt x="12" y="18"/>
                    </a:cubicBezTo>
                    <a:cubicBezTo>
                      <a:pt x="12" y="15"/>
                      <a:pt x="12" y="15"/>
                      <a:pt x="12" y="15"/>
                    </a:cubicBezTo>
                    <a:cubicBezTo>
                      <a:pt x="12" y="15"/>
                      <a:pt x="12" y="15"/>
                      <a:pt x="12" y="15"/>
                    </a:cubicBezTo>
                    <a:cubicBezTo>
                      <a:pt x="12" y="15"/>
                      <a:pt x="12" y="15"/>
                      <a:pt x="12" y="15"/>
                    </a:cubicBezTo>
                    <a:cubicBezTo>
                      <a:pt x="11" y="15"/>
                      <a:pt x="11" y="15"/>
                      <a:pt x="11" y="15"/>
                    </a:cubicBezTo>
                    <a:cubicBezTo>
                      <a:pt x="11" y="15"/>
                      <a:pt x="11" y="15"/>
                      <a:pt x="11" y="15"/>
                    </a:cubicBezTo>
                    <a:cubicBezTo>
                      <a:pt x="11" y="18"/>
                      <a:pt x="11" y="18"/>
                      <a:pt x="11" y="18"/>
                    </a:cubicBezTo>
                    <a:cubicBezTo>
                      <a:pt x="11" y="17"/>
                      <a:pt x="11" y="17"/>
                      <a:pt x="11" y="17"/>
                    </a:cubicBezTo>
                    <a:cubicBezTo>
                      <a:pt x="10" y="15"/>
                      <a:pt x="10" y="15"/>
                      <a:pt x="10" y="15"/>
                    </a:cubicBezTo>
                    <a:cubicBezTo>
                      <a:pt x="8" y="15"/>
                      <a:pt x="8" y="15"/>
                      <a:pt x="8" y="15"/>
                    </a:cubicBezTo>
                    <a:cubicBezTo>
                      <a:pt x="8" y="15"/>
                      <a:pt x="8" y="15"/>
                      <a:pt x="8" y="15"/>
                    </a:cubicBezTo>
                    <a:cubicBezTo>
                      <a:pt x="7" y="15"/>
                      <a:pt x="6" y="15"/>
                      <a:pt x="6" y="16"/>
                    </a:cubicBezTo>
                    <a:cubicBezTo>
                      <a:pt x="6" y="17"/>
                      <a:pt x="5" y="18"/>
                      <a:pt x="5" y="20"/>
                    </a:cubicBezTo>
                    <a:cubicBezTo>
                      <a:pt x="4" y="18"/>
                      <a:pt x="3" y="16"/>
                      <a:pt x="3" y="14"/>
                    </a:cubicBezTo>
                    <a:cubicBezTo>
                      <a:pt x="3" y="9"/>
                      <a:pt x="7" y="5"/>
                      <a:pt x="12" y="5"/>
                    </a:cubicBezTo>
                    <a:cubicBezTo>
                      <a:pt x="12" y="6"/>
                      <a:pt x="12" y="6"/>
                      <a:pt x="12" y="6"/>
                    </a:cubicBezTo>
                    <a:cubicBezTo>
                      <a:pt x="12" y="7"/>
                      <a:pt x="12" y="7"/>
                      <a:pt x="13" y="7"/>
                    </a:cubicBezTo>
                    <a:cubicBezTo>
                      <a:pt x="14" y="6"/>
                      <a:pt x="14" y="6"/>
                      <a:pt x="14" y="6"/>
                    </a:cubicBezTo>
                    <a:cubicBezTo>
                      <a:pt x="15" y="6"/>
                      <a:pt x="16" y="5"/>
                      <a:pt x="16" y="5"/>
                    </a:cubicBezTo>
                    <a:cubicBezTo>
                      <a:pt x="17" y="4"/>
                      <a:pt x="17" y="4"/>
                      <a:pt x="17" y="4"/>
                    </a:cubicBezTo>
                    <a:cubicBezTo>
                      <a:pt x="18" y="4"/>
                      <a:pt x="18" y="3"/>
                      <a:pt x="17" y="3"/>
                    </a:cubicBezTo>
                    <a:cubicBezTo>
                      <a:pt x="16" y="2"/>
                      <a:pt x="16" y="2"/>
                      <a:pt x="16" y="2"/>
                    </a:cubicBezTo>
                    <a:cubicBezTo>
                      <a:pt x="16" y="2"/>
                      <a:pt x="15" y="1"/>
                      <a:pt x="14" y="1"/>
                    </a:cubicBezTo>
                    <a:cubicBezTo>
                      <a:pt x="13" y="0"/>
                      <a:pt x="13" y="0"/>
                      <a:pt x="13" y="0"/>
                    </a:cubicBezTo>
                    <a:cubicBezTo>
                      <a:pt x="12" y="0"/>
                      <a:pt x="12" y="0"/>
                      <a:pt x="12" y="1"/>
                    </a:cubicBezTo>
                    <a:cubicBezTo>
                      <a:pt x="12" y="2"/>
                      <a:pt x="12" y="2"/>
                      <a:pt x="12" y="2"/>
                    </a:cubicBezTo>
                    <a:cubicBezTo>
                      <a:pt x="5" y="2"/>
                      <a:pt x="0" y="7"/>
                      <a:pt x="0" y="14"/>
                    </a:cubicBezTo>
                    <a:cubicBezTo>
                      <a:pt x="0" y="20"/>
                      <a:pt x="5" y="25"/>
                      <a:pt x="12" y="25"/>
                    </a:cubicBezTo>
                    <a:cubicBezTo>
                      <a:pt x="18" y="25"/>
                      <a:pt x="23" y="20"/>
                      <a:pt x="23" y="14"/>
                    </a:cubicBezTo>
                    <a:lnTo>
                      <a:pt x="20" y="14"/>
                    </a:lnTo>
                    <a:close/>
                    <a:moveTo>
                      <a:pt x="15" y="18"/>
                    </a:moveTo>
                    <a:cubicBezTo>
                      <a:pt x="15" y="18"/>
                      <a:pt x="15" y="18"/>
                      <a:pt x="15" y="18"/>
                    </a:cubicBezTo>
                    <a:cubicBezTo>
                      <a:pt x="15" y="22"/>
                      <a:pt x="15" y="22"/>
                      <a:pt x="15" y="22"/>
                    </a:cubicBezTo>
                    <a:cubicBezTo>
                      <a:pt x="15" y="22"/>
                      <a:pt x="15" y="22"/>
                      <a:pt x="15" y="22"/>
                    </a:cubicBezTo>
                    <a:cubicBezTo>
                      <a:pt x="15" y="18"/>
                      <a:pt x="15" y="18"/>
                      <a:pt x="15" y="18"/>
                    </a:cubicBezTo>
                    <a:cubicBezTo>
                      <a:pt x="15" y="18"/>
                      <a:pt x="15" y="18"/>
                      <a:pt x="15" y="18"/>
                    </a:cubicBezTo>
                    <a:close/>
                    <a:moveTo>
                      <a:pt x="8" y="18"/>
                    </a:moveTo>
                    <a:cubicBezTo>
                      <a:pt x="8" y="22"/>
                      <a:pt x="8" y="22"/>
                      <a:pt x="8" y="22"/>
                    </a:cubicBezTo>
                    <a:cubicBezTo>
                      <a:pt x="8" y="21"/>
                      <a:pt x="8" y="21"/>
                      <a:pt x="7" y="21"/>
                    </a:cubicBezTo>
                    <a:cubicBezTo>
                      <a:pt x="8" y="18"/>
                      <a:pt x="8" y="18"/>
                      <a:pt x="8" y="18"/>
                    </a:cubicBezTo>
                    <a:cubicBezTo>
                      <a:pt x="8" y="18"/>
                      <a:pt x="8" y="18"/>
                      <a:pt x="8" y="18"/>
                    </a:cubicBezTo>
                    <a:close/>
                  </a:path>
                </a:pathLst>
              </a:cu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sp>
            <p:nvSpPr>
              <p:cNvPr id="155" name="Oval 29"/>
              <p:cNvSpPr>
                <a:spLocks noChangeArrowheads="1"/>
              </p:cNvSpPr>
              <p:nvPr/>
            </p:nvSpPr>
            <p:spPr bwMode="auto">
              <a:xfrm>
                <a:off x="3835" y="2149"/>
                <a:ext cx="13" cy="14"/>
              </a:xfrm>
              <a:prstGeom prst="ellipse">
                <a:avLst/>
              </a:prstGeom>
              <a:grpFill/>
              <a:ln>
                <a:noFill/>
              </a:ln>
              <a:extLst>
                <a:ext uri="{91240B29-F687-4F45-9708-019B960494DF}"/>
              </a:extLst>
            </p:spPr>
            <p:txBody>
              <a:bodyPr lIns="68580" tIns="34290" rIns="68580" bIns="34290"/>
              <a:lstStyle/>
              <a:p>
                <a:pPr defTabSz="685800" fontAlgn="auto">
                  <a:spcBef>
                    <a:spcPts val="0"/>
                  </a:spcBef>
                  <a:spcAft>
                    <a:spcPts val="0"/>
                  </a:spcAft>
                  <a:defRPr/>
                </a:pPr>
                <a:endParaRPr lang="zh-CN" altLang="en-US" sz="1013">
                  <a:solidFill>
                    <a:prstClr val="black"/>
                  </a:solidFill>
                  <a:latin typeface="+mn-lt"/>
                  <a:ea typeface="+mn-ea"/>
                </a:endParaRPr>
              </a:p>
            </p:txBody>
          </p:sp>
        </p:grpSp>
        <p:sp>
          <p:nvSpPr>
            <p:cNvPr id="116751" name="文本框 104"/>
            <p:cNvSpPr txBox="1">
              <a:spLocks noChangeArrowheads="1"/>
            </p:cNvSpPr>
            <p:nvPr/>
          </p:nvSpPr>
          <p:spPr bwMode="auto">
            <a:xfrm>
              <a:off x="9341492" y="4509914"/>
              <a:ext cx="1493849" cy="1354529"/>
            </a:xfrm>
            <a:prstGeom prst="rect">
              <a:avLst/>
            </a:prstGeom>
            <a:noFill/>
            <a:ln w="9525">
              <a:noFill/>
              <a:miter lim="800000"/>
              <a:headEnd/>
              <a:tailEnd/>
            </a:ln>
          </p:spPr>
          <p:txBody>
            <a:bodyPr lIns="121917" tIns="60958" rIns="121917" bIns="60958">
              <a:spAutoFit/>
            </a:bodyPr>
            <a:lstStyle/>
            <a:p>
              <a:r>
                <a:rPr lang="zh-CN" altLang="en-US" sz="2700" b="1">
                  <a:solidFill>
                    <a:srgbClr val="653C76"/>
                  </a:solidFill>
                  <a:latin typeface="微软雅黑"/>
                  <a:ea typeface="微软雅黑"/>
                  <a:cs typeface="微软雅黑"/>
                </a:rPr>
                <a:t>课程实施改进计划</a:t>
              </a:r>
            </a:p>
          </p:txBody>
        </p:sp>
      </p:grpSp>
      <p:sp>
        <p:nvSpPr>
          <p:cNvPr id="160" name="TextBox 4"/>
          <p:cNvSpPr txBox="1">
            <a:spLocks noChangeArrowheads="1"/>
          </p:cNvSpPr>
          <p:nvPr/>
        </p:nvSpPr>
        <p:spPr bwMode="auto">
          <a:xfrm>
            <a:off x="514350" y="842963"/>
            <a:ext cx="11215688" cy="644525"/>
          </a:xfrm>
          <a:prstGeom prst="rect">
            <a:avLst/>
          </a:prstGeom>
          <a:noFill/>
          <a:ln w="9525">
            <a:noFill/>
            <a:miter lim="800000"/>
            <a:headEnd/>
            <a:tailEnd/>
          </a:ln>
        </p:spPr>
        <p:txBody>
          <a:bodyPr lIns="91443" rIns="91443">
            <a:spAutoFit/>
          </a:bodyPr>
          <a:lstStyle/>
          <a:p>
            <a:pPr algn="just" eaLnBrk="0" hangingPunct="0">
              <a:lnSpc>
                <a:spcPct val="150000"/>
              </a:lnSpc>
            </a:pPr>
            <a:r>
              <a:rPr lang="zh-CN" altLang="en-US" sz="2400" b="1">
                <a:solidFill>
                  <a:srgbClr val="262626"/>
                </a:solidFill>
                <a:latin typeface="微软雅黑"/>
                <a:ea typeface="微软雅黑"/>
                <a:cs typeface="微软雅黑"/>
              </a:rPr>
              <a:t>在确保完成“十三五”规划的措施与计划的基础上，构想未来“十四五”规划：</a:t>
            </a:r>
            <a:endParaRPr lang="en-US" altLang="zh-CN" sz="2400" b="1">
              <a:solidFill>
                <a:srgbClr val="262626"/>
              </a:solidFill>
              <a:latin typeface="微软雅黑"/>
              <a:ea typeface="微软雅黑"/>
              <a:cs typeface="微软雅黑"/>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2000" fill="hold"/>
                                        <p:tgtEl>
                                          <p:spTgt spid="72"/>
                                        </p:tgtEl>
                                        <p:attrNameLst>
                                          <p:attrName>ppt_x</p:attrName>
                                        </p:attrNameLst>
                                      </p:cBhvr>
                                      <p:tavLst>
                                        <p:tav tm="0">
                                          <p:val>
                                            <p:strVal val="0-#ppt_w/2"/>
                                          </p:val>
                                        </p:tav>
                                        <p:tav tm="100000">
                                          <p:val>
                                            <p:strVal val="#ppt_x"/>
                                          </p:val>
                                        </p:tav>
                                      </p:tavLst>
                                    </p:anim>
                                    <p:anim calcmode="lin" valueType="num">
                                      <p:cBhvr additive="base">
                                        <p:cTn id="8" dur="2000" fill="hold"/>
                                        <p:tgtEl>
                                          <p:spTgt spid="72"/>
                                        </p:tgtEl>
                                        <p:attrNameLst>
                                          <p:attrName>ppt_y</p:attrName>
                                        </p:attrNameLst>
                                      </p:cBhvr>
                                      <p:tavLst>
                                        <p:tav tm="0">
                                          <p:val>
                                            <p:strVal val="#ppt_y"/>
                                          </p:val>
                                        </p:tav>
                                        <p:tav tm="100000">
                                          <p:val>
                                            <p:strVal val="#ppt_y"/>
                                          </p:val>
                                        </p:tav>
                                      </p:tavLst>
                                    </p:anim>
                                  </p:childTnLst>
                                </p:cTn>
                              </p:par>
                              <p:par>
                                <p:cTn id="9" presetID="2" presetClass="entr" presetSubtype="8" accel="40000" fill="hold" nodeType="withEffect">
                                  <p:stCondLst>
                                    <p:cond delay="50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2000" fill="hold"/>
                                        <p:tgtEl>
                                          <p:spTgt spid="90"/>
                                        </p:tgtEl>
                                        <p:attrNameLst>
                                          <p:attrName>ppt_x</p:attrName>
                                        </p:attrNameLst>
                                      </p:cBhvr>
                                      <p:tavLst>
                                        <p:tav tm="0">
                                          <p:val>
                                            <p:strVal val="0-#ppt_w/2"/>
                                          </p:val>
                                        </p:tav>
                                        <p:tav tm="100000">
                                          <p:val>
                                            <p:strVal val="#ppt_x"/>
                                          </p:val>
                                        </p:tav>
                                      </p:tavLst>
                                    </p:anim>
                                    <p:anim calcmode="lin" valueType="num">
                                      <p:cBhvr additive="base">
                                        <p:cTn id="12" dur="2000" fill="hold"/>
                                        <p:tgtEl>
                                          <p:spTgt spid="90"/>
                                        </p:tgtEl>
                                        <p:attrNameLst>
                                          <p:attrName>ppt_y</p:attrName>
                                        </p:attrNameLst>
                                      </p:cBhvr>
                                      <p:tavLst>
                                        <p:tav tm="0">
                                          <p:val>
                                            <p:strVal val="#ppt_y"/>
                                          </p:val>
                                        </p:tav>
                                        <p:tav tm="100000">
                                          <p:val>
                                            <p:strVal val="#ppt_y"/>
                                          </p:val>
                                        </p:tav>
                                      </p:tavLst>
                                    </p:anim>
                                  </p:childTnLst>
                                </p:cTn>
                              </p:par>
                              <p:par>
                                <p:cTn id="13" presetID="2" presetClass="entr" presetSubtype="8" accel="40000" fill="hold" nodeType="withEffect">
                                  <p:stCondLst>
                                    <p:cond delay="1000"/>
                                  </p:stCondLst>
                                  <p:childTnLst>
                                    <p:set>
                                      <p:cBhvr>
                                        <p:cTn id="14" dur="1" fill="hold">
                                          <p:stCondLst>
                                            <p:cond delay="0"/>
                                          </p:stCondLst>
                                        </p:cTn>
                                        <p:tgtEl>
                                          <p:spTgt spid="81"/>
                                        </p:tgtEl>
                                        <p:attrNameLst>
                                          <p:attrName>style.visibility</p:attrName>
                                        </p:attrNameLst>
                                      </p:cBhvr>
                                      <p:to>
                                        <p:strVal val="visible"/>
                                      </p:to>
                                    </p:set>
                                    <p:anim calcmode="lin" valueType="num">
                                      <p:cBhvr additive="base">
                                        <p:cTn id="15" dur="2000" fill="hold"/>
                                        <p:tgtEl>
                                          <p:spTgt spid="81"/>
                                        </p:tgtEl>
                                        <p:attrNameLst>
                                          <p:attrName>ppt_x</p:attrName>
                                        </p:attrNameLst>
                                      </p:cBhvr>
                                      <p:tavLst>
                                        <p:tav tm="0">
                                          <p:val>
                                            <p:strVal val="0-#ppt_w/2"/>
                                          </p:val>
                                        </p:tav>
                                        <p:tav tm="100000">
                                          <p:val>
                                            <p:strVal val="#ppt_x"/>
                                          </p:val>
                                        </p:tav>
                                      </p:tavLst>
                                    </p:anim>
                                    <p:anim calcmode="lin" valueType="num">
                                      <p:cBhvr additive="base">
                                        <p:cTn id="16" dur="2000" fill="hold"/>
                                        <p:tgtEl>
                                          <p:spTgt spid="81"/>
                                        </p:tgtEl>
                                        <p:attrNameLst>
                                          <p:attrName>ppt_y</p:attrName>
                                        </p:attrNameLst>
                                      </p:cBhvr>
                                      <p:tavLst>
                                        <p:tav tm="0">
                                          <p:val>
                                            <p:strVal val="#ppt_y"/>
                                          </p:val>
                                        </p:tav>
                                        <p:tav tm="100000">
                                          <p:val>
                                            <p:strVal val="#ppt_y"/>
                                          </p:val>
                                        </p:tav>
                                      </p:tavLst>
                                    </p:anim>
                                  </p:childTnLst>
                                </p:cTn>
                              </p:par>
                              <p:par>
                                <p:cTn id="17" presetID="2" presetClass="entr" presetSubtype="8" accel="40000" fill="hold" nodeType="withEffect">
                                  <p:stCondLst>
                                    <p:cond delay="1500"/>
                                  </p:stCondLst>
                                  <p:childTnLst>
                                    <p:set>
                                      <p:cBhvr>
                                        <p:cTn id="18" dur="1" fill="hold">
                                          <p:stCondLst>
                                            <p:cond delay="0"/>
                                          </p:stCondLst>
                                        </p:cTn>
                                        <p:tgtEl>
                                          <p:spTgt spid="99"/>
                                        </p:tgtEl>
                                        <p:attrNameLst>
                                          <p:attrName>style.visibility</p:attrName>
                                        </p:attrNameLst>
                                      </p:cBhvr>
                                      <p:to>
                                        <p:strVal val="visible"/>
                                      </p:to>
                                    </p:set>
                                    <p:anim calcmode="lin" valueType="num">
                                      <p:cBhvr additive="base">
                                        <p:cTn id="19" dur="2000" fill="hold"/>
                                        <p:tgtEl>
                                          <p:spTgt spid="99"/>
                                        </p:tgtEl>
                                        <p:attrNameLst>
                                          <p:attrName>ppt_x</p:attrName>
                                        </p:attrNameLst>
                                      </p:cBhvr>
                                      <p:tavLst>
                                        <p:tav tm="0">
                                          <p:val>
                                            <p:strVal val="0-#ppt_w/2"/>
                                          </p:val>
                                        </p:tav>
                                        <p:tav tm="100000">
                                          <p:val>
                                            <p:strVal val="#ppt_x"/>
                                          </p:val>
                                        </p:tav>
                                      </p:tavLst>
                                    </p:anim>
                                    <p:anim calcmode="lin" valueType="num">
                                      <p:cBhvr additive="base">
                                        <p:cTn id="20" dur="2000" fill="hold"/>
                                        <p:tgtEl>
                                          <p:spTgt spid="99"/>
                                        </p:tgtEl>
                                        <p:attrNameLst>
                                          <p:attrName>ppt_y</p:attrName>
                                        </p:attrNameLst>
                                      </p:cBhvr>
                                      <p:tavLst>
                                        <p:tav tm="0">
                                          <p:val>
                                            <p:strVal val="#ppt_y"/>
                                          </p:val>
                                        </p:tav>
                                        <p:tav tm="100000">
                                          <p:val>
                                            <p:strVal val="#ppt_y"/>
                                          </p:val>
                                        </p:tav>
                                      </p:tavLst>
                                    </p:anim>
                                  </p:childTnLst>
                                </p:cTn>
                              </p:par>
                            </p:childTnLst>
                          </p:cTn>
                        </p:par>
                        <p:par>
                          <p:cTn id="21" fill="hold">
                            <p:stCondLst>
                              <p:cond delay="3500"/>
                            </p:stCondLst>
                            <p:childTnLst>
                              <p:par>
                                <p:cTn id="22" presetID="22" presetClass="entr" presetSubtype="8" fill="hold" nodeType="afterEffect">
                                  <p:stCondLst>
                                    <p:cond delay="0"/>
                                  </p:stCondLst>
                                  <p:childTnLst>
                                    <p:set>
                                      <p:cBhvr>
                                        <p:cTn id="23" dur="1" fill="hold">
                                          <p:stCondLst>
                                            <p:cond delay="0"/>
                                          </p:stCondLst>
                                        </p:cTn>
                                        <p:tgtEl>
                                          <p:spTgt spid="108"/>
                                        </p:tgtEl>
                                        <p:attrNameLst>
                                          <p:attrName>style.visibility</p:attrName>
                                        </p:attrNameLst>
                                      </p:cBhvr>
                                      <p:to>
                                        <p:strVal val="visible"/>
                                      </p:to>
                                    </p:set>
                                    <p:animEffect transition="in" filter="wipe(left)">
                                      <p:cBhvr>
                                        <p:cTn id="24" dur="500"/>
                                        <p:tgtEl>
                                          <p:spTgt spid="108"/>
                                        </p:tgtEl>
                                      </p:cBhvr>
                                    </p:animEffect>
                                  </p:childTnLst>
                                </p:cTn>
                              </p:par>
                              <p:par>
                                <p:cTn id="25" presetID="22" presetClass="entr" presetSubtype="2"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animEffect transition="in" filter="wipe(right)">
                                      <p:cBhvr>
                                        <p:cTn id="27" dur="500"/>
                                        <p:tgtEl>
                                          <p:spTgt spid="111"/>
                                        </p:tgtEl>
                                      </p:cBhvr>
                                    </p:animEffect>
                                  </p:childTnLst>
                                </p:cTn>
                              </p:par>
                              <p:par>
                                <p:cTn id="28" presetID="22" presetClass="entr" presetSubtype="2" fill="hold" nodeType="withEffect">
                                  <p:stCondLst>
                                    <p:cond delay="0"/>
                                  </p:stCondLst>
                                  <p:childTnLst>
                                    <p:set>
                                      <p:cBhvr>
                                        <p:cTn id="29" dur="1" fill="hold">
                                          <p:stCondLst>
                                            <p:cond delay="0"/>
                                          </p:stCondLst>
                                        </p:cTn>
                                        <p:tgtEl>
                                          <p:spTgt spid="134"/>
                                        </p:tgtEl>
                                        <p:attrNameLst>
                                          <p:attrName>style.visibility</p:attrName>
                                        </p:attrNameLst>
                                      </p:cBhvr>
                                      <p:to>
                                        <p:strVal val="visible"/>
                                      </p:to>
                                    </p:set>
                                    <p:animEffect transition="in" filter="wipe(right)">
                                      <p:cBhvr>
                                        <p:cTn id="30" dur="500"/>
                                        <p:tgtEl>
                                          <p:spTgt spid="134"/>
                                        </p:tgtEl>
                                      </p:cBhvr>
                                    </p:animEffect>
                                  </p:childTnLst>
                                </p:cTn>
                              </p:par>
                              <p:par>
                                <p:cTn id="31" presetID="22" presetClass="entr" presetSubtype="8" fill="hold" nodeType="withEffect">
                                  <p:stCondLst>
                                    <p:cond delay="0"/>
                                  </p:stCondLst>
                                  <p:childTnLst>
                                    <p:set>
                                      <p:cBhvr>
                                        <p:cTn id="32" dur="1" fill="hold">
                                          <p:stCondLst>
                                            <p:cond delay="0"/>
                                          </p:stCondLst>
                                        </p:cTn>
                                        <p:tgtEl>
                                          <p:spTgt spid="131"/>
                                        </p:tgtEl>
                                        <p:attrNameLst>
                                          <p:attrName>style.visibility</p:attrName>
                                        </p:attrNameLst>
                                      </p:cBhvr>
                                      <p:to>
                                        <p:strVal val="visible"/>
                                      </p:to>
                                    </p:set>
                                    <p:animEffect transition="in" filter="wipe(left)">
                                      <p:cBhvr>
                                        <p:cTn id="33" dur="500"/>
                                        <p:tgtEl>
                                          <p:spTgt spid="131"/>
                                        </p:tgtEl>
                                      </p:cBhvr>
                                    </p:animEffect>
                                  </p:childTnLst>
                                </p:cTn>
                              </p:par>
                            </p:childTnLst>
                          </p:cTn>
                        </p:par>
                        <p:par>
                          <p:cTn id="34" fill="hold">
                            <p:stCondLst>
                              <p:cond delay="4000"/>
                            </p:stCondLst>
                            <p:childTnLst>
                              <p:par>
                                <p:cTn id="35" presetID="22" presetClass="entr" presetSubtype="8" fill="hold" nodeType="afterEffect">
                                  <p:stCondLst>
                                    <p:cond delay="0"/>
                                  </p:stCondLst>
                                  <p:childTnLst>
                                    <p:set>
                                      <p:cBhvr>
                                        <p:cTn id="36" dur="1" fill="hold">
                                          <p:stCondLst>
                                            <p:cond delay="0"/>
                                          </p:stCondLst>
                                        </p:cTn>
                                        <p:tgtEl>
                                          <p:spTgt spid="114"/>
                                        </p:tgtEl>
                                        <p:attrNameLst>
                                          <p:attrName>style.visibility</p:attrName>
                                        </p:attrNameLst>
                                      </p:cBhvr>
                                      <p:to>
                                        <p:strVal val="visible"/>
                                      </p:to>
                                    </p:set>
                                    <p:animEffect transition="in" filter="wipe(left)">
                                      <p:cBhvr>
                                        <p:cTn id="37" dur="500"/>
                                        <p:tgtEl>
                                          <p:spTgt spid="114"/>
                                        </p:tgtEl>
                                      </p:cBhvr>
                                    </p:animEffect>
                                  </p:childTnLst>
                                </p:cTn>
                              </p:par>
                              <p:par>
                                <p:cTn id="38" presetID="22" presetClass="entr" presetSubtype="8" fill="hold" nodeType="withEffect">
                                  <p:stCondLst>
                                    <p:cond delay="0"/>
                                  </p:stCondLst>
                                  <p:childTnLst>
                                    <p:set>
                                      <p:cBhvr>
                                        <p:cTn id="39" dur="1" fill="hold">
                                          <p:stCondLst>
                                            <p:cond delay="0"/>
                                          </p:stCondLst>
                                        </p:cTn>
                                        <p:tgtEl>
                                          <p:spTgt spid="144"/>
                                        </p:tgtEl>
                                        <p:attrNameLst>
                                          <p:attrName>style.visibility</p:attrName>
                                        </p:attrNameLst>
                                      </p:cBhvr>
                                      <p:to>
                                        <p:strVal val="visible"/>
                                      </p:to>
                                    </p:set>
                                    <p:animEffect transition="in" filter="wipe(left)">
                                      <p:cBhvr>
                                        <p:cTn id="40" dur="500"/>
                                        <p:tgtEl>
                                          <p:spTgt spid="144"/>
                                        </p:tgtEl>
                                      </p:cBhvr>
                                    </p:animEffect>
                                  </p:childTnLst>
                                </p:cTn>
                              </p:par>
                              <p:par>
                                <p:cTn id="41" presetID="22" presetClass="entr" presetSubtype="8" fill="hold" nodeType="withEffect">
                                  <p:stCondLst>
                                    <p:cond delay="0"/>
                                  </p:stCondLst>
                                  <p:childTnLst>
                                    <p:set>
                                      <p:cBhvr>
                                        <p:cTn id="42" dur="1" fill="hold">
                                          <p:stCondLst>
                                            <p:cond delay="0"/>
                                          </p:stCondLst>
                                        </p:cTn>
                                        <p:tgtEl>
                                          <p:spTgt spid="137"/>
                                        </p:tgtEl>
                                        <p:attrNameLst>
                                          <p:attrName>style.visibility</p:attrName>
                                        </p:attrNameLst>
                                      </p:cBhvr>
                                      <p:to>
                                        <p:strVal val="visible"/>
                                      </p:to>
                                    </p:set>
                                    <p:animEffect transition="in" filter="wipe(left)">
                                      <p:cBhvr>
                                        <p:cTn id="43" dur="500"/>
                                        <p:tgtEl>
                                          <p:spTgt spid="137"/>
                                        </p:tgtEl>
                                      </p:cBhvr>
                                    </p:animEffect>
                                  </p:childTnLst>
                                </p:cTn>
                              </p:par>
                              <p:par>
                                <p:cTn id="44" presetID="22" presetClass="entr" presetSubtype="8" fill="hold" nodeType="withEffect">
                                  <p:stCondLst>
                                    <p:cond delay="0"/>
                                  </p:stCondLst>
                                  <p:childTnLst>
                                    <p:set>
                                      <p:cBhvr>
                                        <p:cTn id="45" dur="1" fill="hold">
                                          <p:stCondLst>
                                            <p:cond delay="0"/>
                                          </p:stCondLst>
                                        </p:cTn>
                                        <p:tgtEl>
                                          <p:spTgt spid="151"/>
                                        </p:tgtEl>
                                        <p:attrNameLst>
                                          <p:attrName>style.visibility</p:attrName>
                                        </p:attrNameLst>
                                      </p:cBhvr>
                                      <p:to>
                                        <p:strVal val="visible"/>
                                      </p:to>
                                    </p:set>
                                    <p:animEffect transition="in" filter="wipe(left)">
                                      <p:cBhvr>
                                        <p:cTn id="46" dur="500"/>
                                        <p:tgtEl>
                                          <p:spTgt spid="151"/>
                                        </p:tgtEl>
                                      </p:cBhvr>
                                    </p:animEffect>
                                  </p:childTnLst>
                                </p:cTn>
                              </p:par>
                            </p:childTnLst>
                          </p:cTn>
                        </p:par>
                        <p:par>
                          <p:cTn id="47" fill="hold">
                            <p:stCondLst>
                              <p:cond delay="4500"/>
                            </p:stCondLst>
                            <p:childTnLst>
                              <p:par>
                                <p:cTn id="48" presetID="22" presetClass="entr" presetSubtype="8" fill="hold" grpId="0" nodeType="afterEffect">
                                  <p:stCondLst>
                                    <p:cond delay="0"/>
                                  </p:stCondLst>
                                  <p:iterate type="lt">
                                    <p:tmPct val="30000"/>
                                  </p:iterate>
                                  <p:childTnLst>
                                    <p:set>
                                      <p:cBhvr>
                                        <p:cTn id="49" dur="1" fill="hold">
                                          <p:stCondLst>
                                            <p:cond delay="0"/>
                                          </p:stCondLst>
                                        </p:cTn>
                                        <p:tgtEl>
                                          <p:spTgt spid="160"/>
                                        </p:tgtEl>
                                        <p:attrNameLst>
                                          <p:attrName>style.visibility</p:attrName>
                                        </p:attrNameLst>
                                      </p:cBhvr>
                                      <p:to>
                                        <p:strVal val="visible"/>
                                      </p:to>
                                    </p:set>
                                    <p:animEffect transition="in" filter="wipe(left)">
                                      <p:cBhvr>
                                        <p:cTn id="50" dur="100"/>
                                        <p:tgtEl>
                                          <p:spTgt spid="160"/>
                                        </p:tgtEl>
                                      </p:cBhvr>
                                    </p:animEffect>
                                  </p:childTnLst>
                                </p:cTn>
                              </p:par>
                              <p:par>
                                <p:cTn id="51" presetID="36" presetClass="emph" presetSubtype="0" fill="hold" grpId="1" nodeType="withEffect">
                                  <p:stCondLst>
                                    <p:cond delay="0"/>
                                  </p:stCondLst>
                                  <p:iterate type="lt">
                                    <p:tmPct val="30000"/>
                                  </p:iterate>
                                  <p:childTnLst>
                                    <p:animScale>
                                      <p:cBhvr>
                                        <p:cTn id="52" dur="50" autoRev="1" fill="hold">
                                          <p:stCondLst>
                                            <p:cond delay="0"/>
                                          </p:stCondLst>
                                        </p:cTn>
                                        <p:tgtEl>
                                          <p:spTgt spid="160"/>
                                        </p:tgtEl>
                                      </p:cBhvr>
                                      <p:to x="80000" y="100000"/>
                                    </p:animScale>
                                    <p:anim by="(#ppt_w*0.10)" calcmode="lin" valueType="num">
                                      <p:cBhvr>
                                        <p:cTn id="53" dur="50" autoRev="1" fill="hold">
                                          <p:stCondLst>
                                            <p:cond delay="0"/>
                                          </p:stCondLst>
                                        </p:cTn>
                                        <p:tgtEl>
                                          <p:spTgt spid="160"/>
                                        </p:tgtEl>
                                        <p:attrNameLst>
                                          <p:attrName>ppt_x</p:attrName>
                                        </p:attrNameLst>
                                      </p:cBhvr>
                                    </p:anim>
                                    <p:anim by="(-#ppt_w*0.10)" calcmode="lin" valueType="num">
                                      <p:cBhvr>
                                        <p:cTn id="54" dur="50" autoRev="1" fill="hold">
                                          <p:stCondLst>
                                            <p:cond delay="0"/>
                                          </p:stCondLst>
                                        </p:cTn>
                                        <p:tgtEl>
                                          <p:spTgt spid="160"/>
                                        </p:tgtEl>
                                        <p:attrNameLst>
                                          <p:attrName>ppt_y</p:attrName>
                                        </p:attrNameLst>
                                      </p:cBhvr>
                                    </p:anim>
                                    <p:animRot by="-480000">
                                      <p:cBhvr>
                                        <p:cTn id="55" dur="50" autoRev="1" fill="hold">
                                          <p:stCondLst>
                                            <p:cond delay="0"/>
                                          </p:stCondLst>
                                        </p:cTn>
                                        <p:tgtEl>
                                          <p:spTgt spid="16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P spid="160"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527050" y="933450"/>
            <a:ext cx="2208213" cy="6715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spcBef>
                <a:spcPts val="0"/>
              </a:spcBef>
              <a:spcAft>
                <a:spcPts val="0"/>
              </a:spcAft>
              <a:defRPr/>
            </a:pPr>
            <a:r>
              <a:rPr lang="zh-CN" altLang="en-US" sz="2800" dirty="0">
                <a:solidFill>
                  <a:schemeClr val="bg1"/>
                </a:solidFill>
                <a:latin typeface="微软雅黑" pitchFamily="34" charset="-122"/>
                <a:ea typeface="微软雅黑" pitchFamily="34" charset="-122"/>
              </a:rPr>
              <a:t>改进措施</a:t>
            </a:r>
          </a:p>
        </p:txBody>
      </p:sp>
      <p:sp>
        <p:nvSpPr>
          <p:cNvPr id="147467" name="TextBox 4"/>
          <p:cNvSpPr txBox="1">
            <a:spLocks noChangeArrowheads="1"/>
          </p:cNvSpPr>
          <p:nvPr/>
        </p:nvSpPr>
        <p:spPr bwMode="auto">
          <a:xfrm>
            <a:off x="2544763" y="1747838"/>
            <a:ext cx="9502775" cy="1139825"/>
          </a:xfrm>
          <a:prstGeom prst="rect">
            <a:avLst/>
          </a:prstGeom>
          <a:solidFill>
            <a:schemeClr val="bg1"/>
          </a:solidFill>
          <a:ln w="19050">
            <a:solidFill>
              <a:srgbClr val="C00000"/>
            </a:solidFill>
            <a:miter lim="800000"/>
            <a:headEnd/>
            <a:tailEnd/>
          </a:ln>
        </p:spPr>
        <p:txBody>
          <a:bodyPr lIns="91443" rIns="91443">
            <a:spAutoFit/>
          </a:bodyPr>
          <a:lstStyle/>
          <a:p>
            <a:pPr marL="455613" indent="-455613" eaLnBrk="0" hangingPunct="0">
              <a:lnSpc>
                <a:spcPct val="125000"/>
              </a:lnSpc>
            </a:pPr>
            <a:r>
              <a:rPr lang="zh-CN" altLang="en-US" b="1">
                <a:latin typeface="微软雅黑"/>
                <a:ea typeface="微软雅黑"/>
                <a:cs typeface="微软雅黑"/>
              </a:rPr>
              <a:t>       </a:t>
            </a:r>
            <a:r>
              <a:rPr lang="zh-CN" altLang="en-US">
                <a:latin typeface="微软雅黑"/>
                <a:ea typeface="微软雅黑"/>
                <a:cs typeface="微软雅黑"/>
              </a:rPr>
              <a:t>现阶段教研室共有教师</a:t>
            </a:r>
            <a:r>
              <a:rPr lang="en-US" altLang="zh-CN">
                <a:latin typeface="微软雅黑"/>
                <a:ea typeface="微软雅黑"/>
                <a:cs typeface="微软雅黑"/>
              </a:rPr>
              <a:t>19</a:t>
            </a:r>
            <a:r>
              <a:rPr lang="zh-CN" altLang="en-US">
                <a:latin typeface="微软雅黑"/>
                <a:ea typeface="微软雅黑"/>
                <a:cs typeface="微软雅黑"/>
              </a:rPr>
              <a:t>人，其中副教授</a:t>
            </a:r>
            <a:r>
              <a:rPr lang="en-US" altLang="zh-CN">
                <a:latin typeface="微软雅黑"/>
                <a:ea typeface="微软雅黑"/>
                <a:cs typeface="微软雅黑"/>
              </a:rPr>
              <a:t>5</a:t>
            </a:r>
            <a:r>
              <a:rPr lang="zh-CN" altLang="en-US">
                <a:latin typeface="微软雅黑"/>
                <a:ea typeface="微软雅黑"/>
                <a:cs typeface="微软雅黑"/>
              </a:rPr>
              <a:t>人，高级讲师</a:t>
            </a:r>
            <a:r>
              <a:rPr lang="en-US" altLang="zh-CN">
                <a:latin typeface="微软雅黑"/>
                <a:ea typeface="微软雅黑"/>
                <a:cs typeface="微软雅黑"/>
              </a:rPr>
              <a:t>1</a:t>
            </a:r>
            <a:r>
              <a:rPr lang="zh-CN" altLang="en-US">
                <a:latin typeface="微软雅黑"/>
                <a:ea typeface="微软雅黑"/>
                <a:cs typeface="微软雅黑"/>
              </a:rPr>
              <a:t>人，讲师</a:t>
            </a:r>
            <a:r>
              <a:rPr lang="en-US" altLang="zh-CN">
                <a:latin typeface="微软雅黑"/>
                <a:ea typeface="微软雅黑"/>
                <a:cs typeface="微软雅黑"/>
              </a:rPr>
              <a:t>13</a:t>
            </a:r>
            <a:r>
              <a:rPr lang="zh-CN" altLang="en-US">
                <a:latin typeface="微软雅黑"/>
                <a:ea typeface="微软雅黑"/>
                <a:cs typeface="微软雅黑"/>
              </a:rPr>
              <a:t>人，高职职称比例偏低，接下来将大力加强职称晋升建设，力争“十四五”期间晋升教授</a:t>
            </a:r>
            <a:r>
              <a:rPr lang="en-US" altLang="zh-CN">
                <a:latin typeface="微软雅黑"/>
                <a:ea typeface="微软雅黑"/>
                <a:cs typeface="微软雅黑"/>
              </a:rPr>
              <a:t>1</a:t>
            </a:r>
            <a:r>
              <a:rPr lang="zh-CN" altLang="en-US">
                <a:latin typeface="微软雅黑"/>
                <a:ea typeface="微软雅黑"/>
                <a:cs typeface="微软雅黑"/>
              </a:rPr>
              <a:t>人，副教授</a:t>
            </a:r>
            <a:r>
              <a:rPr lang="en-US" altLang="zh-CN">
                <a:latin typeface="微软雅黑"/>
                <a:ea typeface="微软雅黑"/>
                <a:cs typeface="微软雅黑"/>
              </a:rPr>
              <a:t>2-3</a:t>
            </a:r>
            <a:r>
              <a:rPr lang="zh-CN" altLang="en-US">
                <a:latin typeface="微软雅黑"/>
                <a:ea typeface="微软雅黑"/>
                <a:cs typeface="微软雅黑"/>
              </a:rPr>
              <a:t>人，同时加强现有教师的进修培训和教学、科研、竞赛团队建设。</a:t>
            </a:r>
            <a:endParaRPr lang="zh-CN" altLang="en-US" b="1">
              <a:solidFill>
                <a:srgbClr val="262626"/>
              </a:solidFill>
              <a:latin typeface="微软雅黑"/>
              <a:ea typeface="微软雅黑"/>
              <a:cs typeface="微软雅黑"/>
            </a:endParaRPr>
          </a:p>
        </p:txBody>
      </p:sp>
      <p:sp>
        <p:nvSpPr>
          <p:cNvPr id="2" name="矩形 1"/>
          <p:cNvSpPr>
            <a:spLocks noChangeArrowheads="1"/>
          </p:cNvSpPr>
          <p:nvPr/>
        </p:nvSpPr>
        <p:spPr bwMode="auto">
          <a:xfrm>
            <a:off x="190500" y="2087563"/>
            <a:ext cx="2543175" cy="485775"/>
          </a:xfrm>
          <a:prstGeom prst="rect">
            <a:avLst/>
          </a:prstGeom>
          <a:noFill/>
          <a:ln w="9525">
            <a:noFill/>
            <a:miter lim="800000"/>
            <a:headEnd/>
            <a:tailEnd/>
          </a:ln>
        </p:spPr>
        <p:txBody>
          <a:bodyPr wrap="none" lIns="121917" tIns="60958" rIns="121917" bIns="60958">
            <a:spAutoFit/>
          </a:bodyPr>
          <a:lstStyle/>
          <a:p>
            <a:r>
              <a:rPr lang="zh-CN" altLang="en-US" sz="2400" b="1">
                <a:solidFill>
                  <a:srgbClr val="262626"/>
                </a:solidFill>
                <a:latin typeface="微软雅黑"/>
                <a:ea typeface="微软雅黑"/>
                <a:cs typeface="微软雅黑"/>
              </a:rPr>
              <a:t>师资队伍建设：</a:t>
            </a:r>
            <a:r>
              <a:rPr lang="en-US" altLang="zh-CN" sz="2400" b="1">
                <a:solidFill>
                  <a:srgbClr val="262626"/>
                </a:solidFill>
                <a:latin typeface="微软雅黑"/>
                <a:ea typeface="微软雅黑"/>
                <a:cs typeface="微软雅黑"/>
              </a:rPr>
              <a:t> </a:t>
            </a:r>
            <a:endParaRPr lang="zh-CN" altLang="en-US" sz="2400">
              <a:latin typeface="Calibri" pitchFamily="34" charset="0"/>
            </a:endParaRPr>
          </a:p>
        </p:txBody>
      </p:sp>
      <p:sp>
        <p:nvSpPr>
          <p:cNvPr id="4" name="矩形 3"/>
          <p:cNvSpPr>
            <a:spLocks noChangeArrowheads="1"/>
          </p:cNvSpPr>
          <p:nvPr/>
        </p:nvSpPr>
        <p:spPr bwMode="auto">
          <a:xfrm>
            <a:off x="190500" y="3260725"/>
            <a:ext cx="2543175" cy="485775"/>
          </a:xfrm>
          <a:prstGeom prst="rect">
            <a:avLst/>
          </a:prstGeom>
          <a:noFill/>
          <a:ln w="9525">
            <a:noFill/>
            <a:miter lim="800000"/>
            <a:headEnd/>
            <a:tailEnd/>
          </a:ln>
        </p:spPr>
        <p:txBody>
          <a:bodyPr wrap="none" lIns="121917" tIns="60958" rIns="121917" bIns="60958">
            <a:spAutoFit/>
          </a:bodyPr>
          <a:lstStyle/>
          <a:p>
            <a:r>
              <a:rPr lang="zh-CN" altLang="en-US" sz="2400" b="1">
                <a:solidFill>
                  <a:srgbClr val="262626"/>
                </a:solidFill>
                <a:latin typeface="微软雅黑"/>
                <a:ea typeface="微软雅黑"/>
                <a:cs typeface="微软雅黑"/>
              </a:rPr>
              <a:t>课程标准制定：</a:t>
            </a:r>
            <a:r>
              <a:rPr lang="en-US" altLang="zh-CN" sz="2400" b="1">
                <a:solidFill>
                  <a:srgbClr val="262626"/>
                </a:solidFill>
                <a:latin typeface="微软雅黑"/>
                <a:ea typeface="微软雅黑"/>
                <a:cs typeface="微软雅黑"/>
              </a:rPr>
              <a:t> </a:t>
            </a:r>
            <a:endParaRPr lang="zh-CN" altLang="en-US" sz="2400">
              <a:latin typeface="Calibri" pitchFamily="34" charset="0"/>
            </a:endParaRPr>
          </a:p>
        </p:txBody>
      </p:sp>
      <p:sp>
        <p:nvSpPr>
          <p:cNvPr id="5" name="矩形 4"/>
          <p:cNvSpPr>
            <a:spLocks noChangeArrowheads="1"/>
          </p:cNvSpPr>
          <p:nvPr/>
        </p:nvSpPr>
        <p:spPr bwMode="auto">
          <a:xfrm>
            <a:off x="190500" y="4391025"/>
            <a:ext cx="2389188" cy="485775"/>
          </a:xfrm>
          <a:prstGeom prst="rect">
            <a:avLst/>
          </a:prstGeom>
          <a:noFill/>
          <a:ln w="9525">
            <a:noFill/>
            <a:miter lim="800000"/>
            <a:headEnd/>
            <a:tailEnd/>
          </a:ln>
        </p:spPr>
        <p:txBody>
          <a:bodyPr wrap="none" lIns="121917" tIns="60958" rIns="121917" bIns="60958">
            <a:spAutoFit/>
          </a:bodyPr>
          <a:lstStyle/>
          <a:p>
            <a:r>
              <a:rPr lang="zh-CN" altLang="en-US" sz="2400" b="1">
                <a:solidFill>
                  <a:srgbClr val="262626"/>
                </a:solidFill>
                <a:latin typeface="微软雅黑"/>
                <a:ea typeface="微软雅黑"/>
                <a:cs typeface="微软雅黑"/>
              </a:rPr>
              <a:t>课程资源建设：</a:t>
            </a:r>
            <a:endParaRPr lang="zh-CN" altLang="en-US" sz="2400">
              <a:latin typeface="Calibri" pitchFamily="34" charset="0"/>
            </a:endParaRPr>
          </a:p>
        </p:txBody>
      </p:sp>
      <p:sp>
        <p:nvSpPr>
          <p:cNvPr id="147471" name="矩形 5"/>
          <p:cNvSpPr>
            <a:spLocks noChangeArrowheads="1"/>
          </p:cNvSpPr>
          <p:nvPr/>
        </p:nvSpPr>
        <p:spPr bwMode="auto">
          <a:xfrm>
            <a:off x="2544763" y="3246438"/>
            <a:ext cx="9502775" cy="825500"/>
          </a:xfrm>
          <a:prstGeom prst="rect">
            <a:avLst/>
          </a:prstGeom>
          <a:solidFill>
            <a:schemeClr val="bg1"/>
          </a:solidFill>
          <a:ln w="19050">
            <a:solidFill>
              <a:srgbClr val="C00000"/>
            </a:solidFill>
            <a:miter lim="800000"/>
            <a:headEnd/>
            <a:tailEnd/>
          </a:ln>
        </p:spPr>
        <p:txBody>
          <a:bodyPr lIns="121917" tIns="60958" rIns="121917" bIns="60958">
            <a:spAutoFit/>
          </a:bodyPr>
          <a:lstStyle/>
          <a:p>
            <a:pPr marL="342900" indent="-342900">
              <a:lnSpc>
                <a:spcPct val="125000"/>
              </a:lnSpc>
            </a:pPr>
            <a:r>
              <a:rPr lang="zh-CN" altLang="en-US">
                <a:solidFill>
                  <a:srgbClr val="262626"/>
                </a:solidFill>
                <a:latin typeface="Wingdings 3" pitchFamily="18" charset="2"/>
              </a:rPr>
              <a:t>    按照专业大类完善</a:t>
            </a:r>
            <a:r>
              <a:rPr lang="en-US" altLang="zh-CN">
                <a:solidFill>
                  <a:srgbClr val="262626"/>
                </a:solidFill>
                <a:latin typeface="Wingdings 3" pitchFamily="18" charset="2"/>
              </a:rPr>
              <a:t>《</a:t>
            </a:r>
            <a:r>
              <a:rPr lang="zh-CN" altLang="en-US">
                <a:solidFill>
                  <a:srgbClr val="262626"/>
                </a:solidFill>
                <a:latin typeface="Wingdings 3" pitchFamily="18" charset="2"/>
              </a:rPr>
              <a:t>大学英语</a:t>
            </a:r>
            <a:r>
              <a:rPr lang="en-US" altLang="zh-CN">
                <a:solidFill>
                  <a:srgbClr val="262626"/>
                </a:solidFill>
                <a:latin typeface="Wingdings 3" pitchFamily="18" charset="2"/>
              </a:rPr>
              <a:t>》</a:t>
            </a:r>
            <a:r>
              <a:rPr lang="zh-CN" altLang="en-US">
                <a:solidFill>
                  <a:srgbClr val="262626"/>
                </a:solidFill>
                <a:latin typeface="Wingdings 3" pitchFamily="18" charset="2"/>
              </a:rPr>
              <a:t>课程标准，同时优化适合各专业大类的英语课程体  系，使英语课程既能为学生可持续发展服务，又能为学生学习专业课程服务。</a:t>
            </a:r>
            <a:endParaRPr lang="en-US" altLang="zh-CN">
              <a:solidFill>
                <a:srgbClr val="262626"/>
              </a:solidFill>
              <a:latin typeface="Wingdings 3" pitchFamily="18" charset="2"/>
            </a:endParaRPr>
          </a:p>
        </p:txBody>
      </p:sp>
      <p:sp>
        <p:nvSpPr>
          <p:cNvPr id="147472" name="矩形 6"/>
          <p:cNvSpPr>
            <a:spLocks noChangeArrowheads="1"/>
          </p:cNvSpPr>
          <p:nvPr/>
        </p:nvSpPr>
        <p:spPr bwMode="auto">
          <a:xfrm>
            <a:off x="2544763" y="4430713"/>
            <a:ext cx="9502775" cy="965200"/>
          </a:xfrm>
          <a:prstGeom prst="rect">
            <a:avLst/>
          </a:prstGeom>
          <a:solidFill>
            <a:schemeClr val="bg1"/>
          </a:solidFill>
          <a:ln w="19050">
            <a:solidFill>
              <a:srgbClr val="C00000"/>
            </a:solidFill>
            <a:miter lim="800000"/>
            <a:headEnd/>
            <a:tailEnd/>
          </a:ln>
        </p:spPr>
        <p:txBody>
          <a:bodyPr lIns="121917" tIns="60958" rIns="121917" bIns="60958">
            <a:spAutoFit/>
          </a:bodyPr>
          <a:lstStyle/>
          <a:p>
            <a:pPr lvl="1" algn="just" eaLnBrk="0" hangingPunct="0">
              <a:lnSpc>
                <a:spcPct val="150000"/>
              </a:lnSpc>
            </a:pPr>
            <a:r>
              <a:rPr lang="zh-CN" altLang="en-US">
                <a:solidFill>
                  <a:srgbClr val="262626"/>
                </a:solidFill>
                <a:latin typeface="微软雅黑"/>
                <a:ea typeface="微软雅黑"/>
                <a:cs typeface="微软雅黑"/>
              </a:rPr>
              <a:t>   继续制作与</a:t>
            </a:r>
            <a:r>
              <a:rPr lang="en-US" altLang="zh-CN">
                <a:solidFill>
                  <a:srgbClr val="262626"/>
                </a:solidFill>
                <a:latin typeface="微软雅黑"/>
                <a:ea typeface="微软雅黑"/>
                <a:cs typeface="微软雅黑"/>
              </a:rPr>
              <a:t>《</a:t>
            </a:r>
            <a:r>
              <a:rPr lang="zh-CN" altLang="en-US">
                <a:solidFill>
                  <a:srgbClr val="262626"/>
                </a:solidFill>
                <a:latin typeface="微软雅黑"/>
                <a:ea typeface="微软雅黑"/>
                <a:cs typeface="微软雅黑"/>
              </a:rPr>
              <a:t>新编实用英语</a:t>
            </a:r>
            <a:r>
              <a:rPr lang="en-US" altLang="zh-CN">
                <a:solidFill>
                  <a:srgbClr val="262626"/>
                </a:solidFill>
                <a:latin typeface="微软雅黑"/>
                <a:ea typeface="微软雅黑"/>
                <a:cs typeface="微软雅黑"/>
              </a:rPr>
              <a:t>》</a:t>
            </a:r>
            <a:r>
              <a:rPr lang="zh-CN" altLang="en-US">
                <a:solidFill>
                  <a:srgbClr val="262626"/>
                </a:solidFill>
                <a:latin typeface="微软雅黑"/>
                <a:ea typeface="微软雅黑"/>
                <a:cs typeface="微软雅黑"/>
              </a:rPr>
              <a:t>综合教程相配套的微课，同时完善并进一步推广</a:t>
            </a:r>
            <a:r>
              <a:rPr lang="zh-CN" altLang="en-US"/>
              <a:t>省级精品在线开放课程项目</a:t>
            </a:r>
            <a:r>
              <a:rPr lang="en-US" altLang="zh-CN"/>
              <a:t>《</a:t>
            </a:r>
            <a:r>
              <a:rPr lang="zh-CN" altLang="en-US"/>
              <a:t>公共英语</a:t>
            </a:r>
            <a:r>
              <a:rPr lang="en-US" altLang="zh-CN"/>
              <a:t>》</a:t>
            </a:r>
            <a:endParaRPr lang="zh-CN" altLang="en-US"/>
          </a:p>
        </p:txBody>
      </p:sp>
      <p:sp>
        <p:nvSpPr>
          <p:cNvPr id="6" name="矩形 4"/>
          <p:cNvSpPr>
            <a:spLocks noChangeArrowheads="1"/>
          </p:cNvSpPr>
          <p:nvPr/>
        </p:nvSpPr>
        <p:spPr bwMode="auto">
          <a:xfrm>
            <a:off x="184150" y="5762625"/>
            <a:ext cx="1776413" cy="485775"/>
          </a:xfrm>
          <a:prstGeom prst="rect">
            <a:avLst/>
          </a:prstGeom>
          <a:noFill/>
          <a:ln w="9525">
            <a:noFill/>
            <a:miter lim="800000"/>
            <a:headEnd/>
            <a:tailEnd/>
          </a:ln>
        </p:spPr>
        <p:txBody>
          <a:bodyPr wrap="none" lIns="121917" tIns="60958" rIns="121917" bIns="60958">
            <a:spAutoFit/>
          </a:bodyPr>
          <a:lstStyle/>
          <a:p>
            <a:r>
              <a:rPr lang="zh-CN" altLang="en-US" sz="2400" b="1">
                <a:solidFill>
                  <a:srgbClr val="262626"/>
                </a:solidFill>
                <a:latin typeface="微软雅黑"/>
                <a:ea typeface="微软雅黑"/>
                <a:cs typeface="微软雅黑"/>
              </a:rPr>
              <a:t>课程实施：</a:t>
            </a:r>
            <a:endParaRPr lang="zh-CN" altLang="en-US" sz="2400">
              <a:latin typeface="Calibri" pitchFamily="34" charset="0"/>
            </a:endParaRPr>
          </a:p>
        </p:txBody>
      </p:sp>
      <p:sp>
        <p:nvSpPr>
          <p:cNvPr id="147483" name="矩形 6"/>
          <p:cNvSpPr>
            <a:spLocks noChangeArrowheads="1"/>
          </p:cNvSpPr>
          <p:nvPr/>
        </p:nvSpPr>
        <p:spPr bwMode="auto">
          <a:xfrm>
            <a:off x="2538413" y="5780088"/>
            <a:ext cx="9502775" cy="414337"/>
          </a:xfrm>
          <a:prstGeom prst="rect">
            <a:avLst/>
          </a:prstGeom>
          <a:solidFill>
            <a:schemeClr val="bg1"/>
          </a:solidFill>
          <a:ln w="19050">
            <a:solidFill>
              <a:srgbClr val="C00000"/>
            </a:solidFill>
            <a:miter lim="800000"/>
            <a:headEnd/>
            <a:tailEnd/>
          </a:ln>
        </p:spPr>
        <p:txBody>
          <a:bodyPr lIns="121917" tIns="60958" rIns="121917" bIns="60958">
            <a:spAutoFit/>
          </a:bodyPr>
          <a:lstStyle/>
          <a:p>
            <a:pPr marL="342900" indent="-342900"/>
            <a:r>
              <a:rPr lang="zh-CN" altLang="en-US"/>
              <a:t>       完善教学内容；尝试、完善新的教学方法和教学手段；尝试、完善新的考核体系  </a:t>
            </a:r>
            <a:endParaRPr lang="zh-CN" altLang="en-US" b="1">
              <a:latin typeface="微软雅黑"/>
            </a:endParaRPr>
          </a:p>
        </p:txBody>
      </p:sp>
      <p:sp>
        <p:nvSpPr>
          <p:cNvPr id="117770" name="Title 1"/>
          <p:cNvSpPr txBox="1">
            <a:spLocks/>
          </p:cNvSpPr>
          <p:nvPr/>
        </p:nvSpPr>
        <p:spPr bwMode="auto">
          <a:xfrm>
            <a:off x="1143000" y="333375"/>
            <a:ext cx="1892300" cy="506413"/>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持续改进与计划</a:t>
            </a:r>
            <a:endParaRPr lang="zh-CN" altLang="en-GB" sz="2000" b="1">
              <a:solidFill>
                <a:srgbClr val="404040"/>
              </a:solidFill>
              <a:latin typeface="微软雅黑"/>
              <a:ea typeface="微软雅黑"/>
              <a:cs typeface="Open Sans Light"/>
            </a:endParaRPr>
          </a:p>
        </p:txBody>
      </p:sp>
      <p:sp>
        <p:nvSpPr>
          <p:cNvPr id="117771" name="Title 1"/>
          <p:cNvSpPr txBox="1">
            <a:spLocks/>
          </p:cNvSpPr>
          <p:nvPr/>
        </p:nvSpPr>
        <p:spPr bwMode="auto">
          <a:xfrm>
            <a:off x="3503613" y="338138"/>
            <a:ext cx="1892300" cy="506412"/>
          </a:xfrm>
          <a:prstGeom prst="rect">
            <a:avLst/>
          </a:prstGeom>
          <a:noFill/>
          <a:ln w="9525">
            <a:noFill/>
            <a:miter lim="800000"/>
            <a:headEnd/>
            <a:tailEnd/>
          </a:ln>
        </p:spPr>
        <p:txBody>
          <a:bodyPr lIns="0" tIns="60958" rIns="0" bIns="60958" anchor="ctr"/>
          <a:lstStyle/>
          <a:p>
            <a:r>
              <a:rPr lang="zh-CN" altLang="en-US" sz="2000" b="1">
                <a:solidFill>
                  <a:srgbClr val="FF0000"/>
                </a:solidFill>
                <a:latin typeface="微软雅黑"/>
                <a:ea typeface="微软雅黑"/>
                <a:cs typeface="Open Sans Light"/>
              </a:rPr>
              <a:t>师资队伍建设</a:t>
            </a:r>
            <a:endParaRPr lang="zh-CN" altLang="en-GB" sz="2000" b="1">
              <a:solidFill>
                <a:srgbClr val="FF0000"/>
              </a:solidFill>
              <a:latin typeface="微软雅黑"/>
              <a:ea typeface="微软雅黑"/>
              <a:cs typeface="Open Sans Light"/>
            </a:endParaRPr>
          </a:p>
        </p:txBody>
      </p:sp>
      <p:sp>
        <p:nvSpPr>
          <p:cNvPr id="117772" name="Title 1"/>
          <p:cNvSpPr txBox="1">
            <a:spLocks/>
          </p:cNvSpPr>
          <p:nvPr/>
        </p:nvSpPr>
        <p:spPr bwMode="auto">
          <a:xfrm>
            <a:off x="5603875" y="327025"/>
            <a:ext cx="1892300" cy="506413"/>
          </a:xfrm>
          <a:prstGeom prst="rect">
            <a:avLst/>
          </a:prstGeom>
          <a:noFill/>
          <a:ln w="9525">
            <a:noFill/>
            <a:miter lim="800000"/>
            <a:headEnd/>
            <a:tailEnd/>
          </a:ln>
        </p:spPr>
        <p:txBody>
          <a:bodyPr lIns="0" tIns="60958" rIns="0" bIns="60958" anchor="ctr"/>
          <a:lstStyle/>
          <a:p>
            <a:r>
              <a:rPr lang="zh-CN" altLang="en-US" sz="2000" b="1">
                <a:solidFill>
                  <a:srgbClr val="FF0000"/>
                </a:solidFill>
                <a:latin typeface="微软雅黑"/>
                <a:ea typeface="微软雅黑"/>
                <a:cs typeface="Open Sans Light"/>
              </a:rPr>
              <a:t>课程标准制定</a:t>
            </a:r>
            <a:endParaRPr lang="zh-CN" altLang="en-GB" sz="2000" b="1">
              <a:solidFill>
                <a:srgbClr val="FF0000"/>
              </a:solidFill>
              <a:latin typeface="微软雅黑"/>
              <a:ea typeface="微软雅黑"/>
              <a:cs typeface="Open Sans Light"/>
            </a:endParaRPr>
          </a:p>
        </p:txBody>
      </p:sp>
      <p:sp>
        <p:nvSpPr>
          <p:cNvPr id="117773" name="Title 1"/>
          <p:cNvSpPr txBox="1">
            <a:spLocks/>
          </p:cNvSpPr>
          <p:nvPr/>
        </p:nvSpPr>
        <p:spPr bwMode="auto">
          <a:xfrm>
            <a:off x="7908925" y="331788"/>
            <a:ext cx="1892300" cy="506412"/>
          </a:xfrm>
          <a:prstGeom prst="rect">
            <a:avLst/>
          </a:prstGeom>
          <a:noFill/>
          <a:ln w="9525">
            <a:noFill/>
            <a:miter lim="800000"/>
            <a:headEnd/>
            <a:tailEnd/>
          </a:ln>
        </p:spPr>
        <p:txBody>
          <a:bodyPr lIns="0" tIns="60958" rIns="0" bIns="60958" anchor="ctr"/>
          <a:lstStyle/>
          <a:p>
            <a:r>
              <a:rPr lang="zh-CN" altLang="en-US" sz="2000" b="1">
                <a:solidFill>
                  <a:srgbClr val="FF0000"/>
                </a:solidFill>
                <a:latin typeface="微软雅黑"/>
                <a:ea typeface="微软雅黑"/>
                <a:cs typeface="Open Sans Light"/>
              </a:rPr>
              <a:t>课程资源建设</a:t>
            </a:r>
            <a:endParaRPr lang="zh-CN" altLang="en-GB" sz="2000" b="1">
              <a:solidFill>
                <a:srgbClr val="FF0000"/>
              </a:solidFill>
              <a:latin typeface="微软雅黑"/>
              <a:ea typeface="微软雅黑"/>
              <a:cs typeface="Open Sans Light"/>
            </a:endParaRPr>
          </a:p>
        </p:txBody>
      </p:sp>
      <p:sp>
        <p:nvSpPr>
          <p:cNvPr id="117774" name="Title 1"/>
          <p:cNvSpPr txBox="1">
            <a:spLocks/>
          </p:cNvSpPr>
          <p:nvPr/>
        </p:nvSpPr>
        <p:spPr bwMode="auto">
          <a:xfrm>
            <a:off x="10125075" y="347663"/>
            <a:ext cx="1892300" cy="506412"/>
          </a:xfrm>
          <a:prstGeom prst="rect">
            <a:avLst/>
          </a:prstGeom>
          <a:noFill/>
          <a:ln w="9525">
            <a:noFill/>
            <a:miter lim="800000"/>
            <a:headEnd/>
            <a:tailEnd/>
          </a:ln>
        </p:spPr>
        <p:txBody>
          <a:bodyPr lIns="0" tIns="60958" rIns="0" bIns="60958" anchor="ctr"/>
          <a:lstStyle/>
          <a:p>
            <a:r>
              <a:rPr lang="zh-CN" altLang="en-US" sz="2000" b="1">
                <a:solidFill>
                  <a:srgbClr val="FF0000"/>
                </a:solidFill>
                <a:latin typeface="微软雅黑"/>
                <a:ea typeface="微软雅黑"/>
                <a:cs typeface="Open Sans Light"/>
              </a:rPr>
              <a:t>课程实施</a:t>
            </a:r>
            <a:endParaRPr lang="zh-CN" altLang="en-GB" sz="2000" b="1">
              <a:solidFill>
                <a:srgbClr val="FF0000"/>
              </a:solidFill>
              <a:latin typeface="微软雅黑"/>
              <a:ea typeface="微软雅黑"/>
              <a:cs typeface="Open Sans Light"/>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47467"/>
                                        </p:tgtEl>
                                        <p:attrNameLst>
                                          <p:attrName>style.visibility</p:attrName>
                                        </p:attrNameLst>
                                      </p:cBhvr>
                                      <p:to>
                                        <p:strVal val="visible"/>
                                      </p:to>
                                    </p:set>
                                    <p:animEffect transition="in" filter="diamond(in)">
                                      <p:cBhvr>
                                        <p:cTn id="12" dur="1000"/>
                                        <p:tgtEl>
                                          <p:spTgt spid="14746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47471"/>
                                        </p:tgtEl>
                                        <p:attrNameLst>
                                          <p:attrName>style.visibility</p:attrName>
                                        </p:attrNameLst>
                                      </p:cBhvr>
                                      <p:to>
                                        <p:strVal val="visible"/>
                                      </p:to>
                                    </p:set>
                                    <p:animEffect transition="in" filter="diamond(in)">
                                      <p:cBhvr>
                                        <p:cTn id="22" dur="1000"/>
                                        <p:tgtEl>
                                          <p:spTgt spid="147471"/>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amond(in)">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47472"/>
                                        </p:tgtEl>
                                        <p:attrNameLst>
                                          <p:attrName>style.visibility</p:attrName>
                                        </p:attrNameLst>
                                      </p:cBhvr>
                                      <p:to>
                                        <p:strVal val="visible"/>
                                      </p:to>
                                    </p:set>
                                    <p:animEffect transition="in" filter="diamond(in)">
                                      <p:cBhvr>
                                        <p:cTn id="32" dur="1000"/>
                                        <p:tgtEl>
                                          <p:spTgt spid="147472"/>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diamond(in)">
                                      <p:cBhvr>
                                        <p:cTn id="37" dur="1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47483"/>
                                        </p:tgtEl>
                                        <p:attrNameLst>
                                          <p:attrName>style.visibility</p:attrName>
                                        </p:attrNameLst>
                                      </p:cBhvr>
                                      <p:to>
                                        <p:strVal val="visible"/>
                                      </p:to>
                                    </p:set>
                                    <p:animEffect transition="in" filter="diamond(in)">
                                      <p:cBhvr>
                                        <p:cTn id="42" dur="1000"/>
                                        <p:tgtEl>
                                          <p:spTgt spid="147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7" grpId="0" animBg="1"/>
      <p:bldP spid="2" grpId="0"/>
      <p:bldP spid="4" grpId="0"/>
      <p:bldP spid="5" grpId="0"/>
      <p:bldP spid="147471" grpId="0" animBg="1"/>
      <p:bldP spid="147472" grpId="0" animBg="1"/>
      <p:bldP spid="6" grpId="0"/>
      <p:bldP spid="14748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684338"/>
            <a:ext cx="4241800" cy="3816350"/>
          </a:xfrm>
          <a:prstGeom prst="rect">
            <a:avLst/>
          </a:prstGeom>
          <a:solidFill>
            <a:srgbClr val="539C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6" name="组合 5"/>
          <p:cNvGrpSpPr>
            <a:grpSpLocks/>
          </p:cNvGrpSpPr>
          <p:nvPr/>
        </p:nvGrpSpPr>
        <p:grpSpPr bwMode="auto">
          <a:xfrm>
            <a:off x="919163" y="2419350"/>
            <a:ext cx="2346325" cy="2346325"/>
            <a:chOff x="1008115" y="2542722"/>
            <a:chExt cx="1360493" cy="1360493"/>
          </a:xfrm>
        </p:grpSpPr>
        <p:grpSp>
          <p:nvGrpSpPr>
            <p:cNvPr id="7" name="组合 6"/>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0" name="菱形 9"/>
              <p:cNvSpPr/>
              <p:nvPr/>
            </p:nvSpPr>
            <p:spPr>
              <a:xfrm>
                <a:off x="392113" y="760413"/>
                <a:ext cx="3825874" cy="3825874"/>
              </a:xfrm>
              <a:prstGeom prst="diamond">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49159" name="TextBox 54"/>
            <p:cNvSpPr txBox="1">
              <a:spLocks noChangeArrowheads="1"/>
            </p:cNvSpPr>
            <p:nvPr/>
          </p:nvSpPr>
          <p:spPr bwMode="auto">
            <a:xfrm>
              <a:off x="1451259" y="2836107"/>
              <a:ext cx="474210" cy="767083"/>
            </a:xfrm>
            <a:prstGeom prst="rect">
              <a:avLst/>
            </a:prstGeom>
            <a:noFill/>
            <a:ln w="9525">
              <a:noFill/>
              <a:miter lim="800000"/>
              <a:headEnd/>
              <a:tailEnd/>
            </a:ln>
          </p:spPr>
          <p:txBody>
            <a:bodyPr wrap="none">
              <a:spAutoFit/>
            </a:bodyPr>
            <a:lstStyle/>
            <a:p>
              <a:pPr algn="ctr"/>
              <a:r>
                <a:rPr lang="en-US" altLang="zh-CN" sz="8000" b="1">
                  <a:solidFill>
                    <a:srgbClr val="BF1347"/>
                  </a:solidFill>
                  <a:latin typeface="微软雅黑"/>
                  <a:ea typeface="造字工房劲黑（非商用）常规体"/>
                  <a:cs typeface="造字工房劲黑（非商用）常规体"/>
                </a:rPr>
                <a:t>1</a:t>
              </a:r>
              <a:endParaRPr lang="zh-CN" altLang="en-US" sz="8000" b="1">
                <a:solidFill>
                  <a:srgbClr val="BF1347"/>
                </a:solidFill>
                <a:latin typeface="微软雅黑"/>
                <a:ea typeface="造字工房劲黑（非商用）常规体"/>
                <a:cs typeface="造字工房劲黑（非商用）常规体"/>
              </a:endParaRPr>
            </a:p>
          </p:txBody>
        </p:sp>
      </p:grpSp>
      <p:sp>
        <p:nvSpPr>
          <p:cNvPr id="20" name="TextBox 6"/>
          <p:cNvSpPr txBox="1">
            <a:spLocks noChangeArrowheads="1"/>
          </p:cNvSpPr>
          <p:nvPr/>
        </p:nvSpPr>
        <p:spPr bwMode="auto">
          <a:xfrm>
            <a:off x="5743575" y="3078163"/>
            <a:ext cx="3916363" cy="800100"/>
          </a:xfrm>
          <a:prstGeom prst="rect">
            <a:avLst/>
          </a:prstGeom>
          <a:noFill/>
          <a:ln w="9525">
            <a:noFill/>
            <a:miter lim="800000"/>
            <a:headEnd/>
            <a:tailEnd/>
          </a:ln>
        </p:spPr>
        <p:txBody>
          <a:bodyPr lIns="121917" tIns="60958" rIns="121917" bIns="60958">
            <a:spAutoFit/>
          </a:bodyPr>
          <a:lstStyle/>
          <a:p>
            <a:pPr marL="0" lvl="1" algn="ctr"/>
            <a:r>
              <a:rPr lang="zh-CN" altLang="en-US" sz="4400" b="1">
                <a:solidFill>
                  <a:srgbClr val="BF1347"/>
                </a:solidFill>
                <a:latin typeface="微软雅黑"/>
                <a:ea typeface="微软雅黑"/>
                <a:cs typeface="微软雅黑"/>
              </a:rPr>
              <a:t>课程建设规划</a:t>
            </a:r>
          </a:p>
        </p:txBody>
      </p:sp>
      <p:sp>
        <p:nvSpPr>
          <p:cNvPr id="67" name="文本框 66"/>
          <p:cNvSpPr txBox="1">
            <a:spLocks noChangeArrowheads="1"/>
          </p:cNvSpPr>
          <p:nvPr/>
        </p:nvSpPr>
        <p:spPr bwMode="auto">
          <a:xfrm>
            <a:off x="9378950" y="-990600"/>
            <a:ext cx="877888" cy="369887"/>
          </a:xfrm>
          <a:prstGeom prst="rect">
            <a:avLst/>
          </a:prstGeom>
          <a:noFill/>
          <a:ln w="9525">
            <a:noFill/>
            <a:miter lim="800000"/>
            <a:headEnd/>
            <a:tailEnd/>
          </a:ln>
        </p:spPr>
        <p:txBody>
          <a:bodyPr wrap="none">
            <a:spAutoFit/>
          </a:bodyPr>
          <a:lstStyle/>
          <a:p>
            <a:r>
              <a:rPr lang="zh-CN" altLang="en-US">
                <a:latin typeface="Calibri" pitchFamily="34" charset="0"/>
              </a:rPr>
              <a:t>延迟符</a:t>
            </a:r>
          </a:p>
        </p:txBody>
      </p:sp>
      <p:sp>
        <p:nvSpPr>
          <p:cNvPr id="13" name="矩形 12"/>
          <p:cNvSpPr/>
          <p:nvPr/>
        </p:nvSpPr>
        <p:spPr>
          <a:xfrm>
            <a:off x="11161713" y="1684338"/>
            <a:ext cx="1030287" cy="3816350"/>
          </a:xfrm>
          <a:prstGeom prst="rect">
            <a:avLst/>
          </a:prstGeom>
          <a:solidFill>
            <a:srgbClr val="539C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down)">
                                      <p:cBhvr>
                                        <p:cTn id="28" dur="75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p:bldP spid="67" grpId="0"/>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39CD3"/>
        </a:solidFill>
        <a:effectLst/>
      </p:bgPr>
    </p:bg>
    <p:spTree>
      <p:nvGrpSpPr>
        <p:cNvPr id="1" name=""/>
        <p:cNvGrpSpPr/>
        <p:nvPr/>
      </p:nvGrpSpPr>
      <p:grpSpPr>
        <a:xfrm>
          <a:off x="0" y="0"/>
          <a:ext cx="0" cy="0"/>
          <a:chOff x="0" y="0"/>
          <a:chExt cx="0" cy="0"/>
        </a:xfrm>
      </p:grpSpPr>
      <p:sp>
        <p:nvSpPr>
          <p:cNvPr id="17" name="矩形 16"/>
          <p:cNvSpPr/>
          <p:nvPr/>
        </p:nvSpPr>
        <p:spPr>
          <a:xfrm>
            <a:off x="258763" y="1762125"/>
            <a:ext cx="774700" cy="230188"/>
          </a:xfrm>
          <a:prstGeom prst="rect">
            <a:avLst/>
          </a:prstGeom>
        </p:spPr>
        <p:txBody>
          <a:bodyPr>
            <a:spAutoFit/>
          </a:bodyPr>
          <a:lstStyle/>
          <a:p>
            <a:pPr fontAlgn="auto">
              <a:spcBef>
                <a:spcPts val="0"/>
              </a:spcBef>
              <a:spcAft>
                <a:spcPts val="0"/>
              </a:spcAft>
              <a:defRPr/>
            </a:pPr>
            <a:r>
              <a:rPr lang="en-US" altLang="zh-CN" sz="100" kern="0" dirty="0">
                <a:solidFill>
                  <a:schemeClr val="accent1">
                    <a:lumMod val="60000"/>
                    <a:lumOff val="40000"/>
                  </a:schemeClr>
                </a:solidFill>
                <a:latin typeface="+mn-lt"/>
                <a:ea typeface="+mn-ea"/>
              </a:rPr>
              <a:t>PPT</a:t>
            </a:r>
            <a:r>
              <a:rPr lang="zh-CN" altLang="en-US" sz="100" kern="0" dirty="0">
                <a:solidFill>
                  <a:schemeClr val="accent1">
                    <a:lumMod val="60000"/>
                    <a:lumOff val="40000"/>
                  </a:schemeClr>
                </a:solidFill>
                <a:latin typeface="+mn-lt"/>
                <a:ea typeface="+mn-ea"/>
              </a:rPr>
              <a:t>模板下载：</a:t>
            </a:r>
            <a:r>
              <a:rPr lang="en-US" altLang="zh-CN" sz="100" kern="0" dirty="0">
                <a:solidFill>
                  <a:schemeClr val="accent1">
                    <a:lumMod val="60000"/>
                    <a:lumOff val="40000"/>
                  </a:schemeClr>
                </a:solidFill>
                <a:latin typeface="+mn-lt"/>
                <a:ea typeface="+mn-ea"/>
              </a:rPr>
              <a:t>www.1ppt.com/moban/     </a:t>
            </a:r>
            <a:r>
              <a:rPr lang="zh-CN" altLang="en-US" sz="100" kern="0" dirty="0">
                <a:solidFill>
                  <a:schemeClr val="accent1">
                    <a:lumMod val="60000"/>
                    <a:lumOff val="40000"/>
                  </a:schemeClr>
                </a:solidFill>
                <a:latin typeface="+mn-lt"/>
                <a:ea typeface="+mn-ea"/>
              </a:rPr>
              <a:t>行业</a:t>
            </a:r>
            <a:r>
              <a:rPr lang="en-US" altLang="zh-CN" sz="100" kern="0" dirty="0">
                <a:solidFill>
                  <a:schemeClr val="accent1">
                    <a:lumMod val="60000"/>
                    <a:lumOff val="40000"/>
                  </a:schemeClr>
                </a:solidFill>
                <a:latin typeface="+mn-lt"/>
                <a:ea typeface="+mn-ea"/>
              </a:rPr>
              <a:t>PPT</a:t>
            </a:r>
            <a:r>
              <a:rPr lang="zh-CN" altLang="en-US" sz="100" kern="0" dirty="0">
                <a:solidFill>
                  <a:schemeClr val="accent1">
                    <a:lumMod val="60000"/>
                    <a:lumOff val="40000"/>
                  </a:schemeClr>
                </a:solidFill>
                <a:latin typeface="+mn-lt"/>
                <a:ea typeface="+mn-ea"/>
              </a:rPr>
              <a:t>模板：</a:t>
            </a:r>
            <a:r>
              <a:rPr lang="en-US" altLang="zh-CN" sz="100" kern="0" dirty="0">
                <a:solidFill>
                  <a:schemeClr val="accent1">
                    <a:lumMod val="60000"/>
                    <a:lumOff val="40000"/>
                  </a:schemeClr>
                </a:solidFill>
                <a:latin typeface="+mn-lt"/>
                <a:ea typeface="+mn-ea"/>
              </a:rPr>
              <a:t>www.1ppt.com/hangye/ </a:t>
            </a:r>
          </a:p>
          <a:p>
            <a:pPr fontAlgn="auto">
              <a:spcBef>
                <a:spcPts val="0"/>
              </a:spcBef>
              <a:spcAft>
                <a:spcPts val="0"/>
              </a:spcAft>
              <a:defRPr/>
            </a:pPr>
            <a:r>
              <a:rPr lang="zh-CN" altLang="en-US" sz="100" kern="0" dirty="0">
                <a:solidFill>
                  <a:schemeClr val="accent1">
                    <a:lumMod val="60000"/>
                    <a:lumOff val="40000"/>
                  </a:schemeClr>
                </a:solidFill>
                <a:latin typeface="+mn-lt"/>
                <a:ea typeface="+mn-ea"/>
              </a:rPr>
              <a:t>节日</a:t>
            </a:r>
            <a:r>
              <a:rPr lang="en-US" altLang="zh-CN" sz="100" kern="0" dirty="0">
                <a:solidFill>
                  <a:schemeClr val="accent1">
                    <a:lumMod val="60000"/>
                    <a:lumOff val="40000"/>
                  </a:schemeClr>
                </a:solidFill>
                <a:latin typeface="+mn-lt"/>
                <a:ea typeface="+mn-ea"/>
              </a:rPr>
              <a:t>PPT</a:t>
            </a:r>
            <a:r>
              <a:rPr lang="zh-CN" altLang="en-US" sz="100" kern="0" dirty="0">
                <a:solidFill>
                  <a:schemeClr val="accent1">
                    <a:lumMod val="60000"/>
                    <a:lumOff val="40000"/>
                  </a:schemeClr>
                </a:solidFill>
                <a:latin typeface="+mn-lt"/>
                <a:ea typeface="+mn-ea"/>
              </a:rPr>
              <a:t>模板：</a:t>
            </a:r>
            <a:r>
              <a:rPr lang="en-US" altLang="zh-CN" sz="100" kern="0" dirty="0">
                <a:solidFill>
                  <a:schemeClr val="accent1">
                    <a:lumMod val="60000"/>
                    <a:lumOff val="40000"/>
                  </a:schemeClr>
                </a:solidFill>
                <a:latin typeface="+mn-lt"/>
                <a:ea typeface="+mn-ea"/>
              </a:rPr>
              <a:t>www.1ppt.com/jieri/           PPT</a:t>
            </a:r>
            <a:r>
              <a:rPr lang="zh-CN" altLang="en-US" sz="100" kern="0" dirty="0">
                <a:solidFill>
                  <a:schemeClr val="accent1">
                    <a:lumMod val="60000"/>
                    <a:lumOff val="40000"/>
                  </a:schemeClr>
                </a:solidFill>
                <a:latin typeface="+mn-lt"/>
                <a:ea typeface="+mn-ea"/>
              </a:rPr>
              <a:t>素材下载：</a:t>
            </a:r>
            <a:r>
              <a:rPr lang="en-US" altLang="zh-CN" sz="100" kern="0" dirty="0">
                <a:solidFill>
                  <a:schemeClr val="accent1">
                    <a:lumMod val="60000"/>
                    <a:lumOff val="40000"/>
                  </a:schemeClr>
                </a:solidFill>
                <a:latin typeface="+mn-lt"/>
                <a:ea typeface="+mn-ea"/>
              </a:rPr>
              <a:t>www.1ppt.com/sucai/</a:t>
            </a:r>
          </a:p>
          <a:p>
            <a:pPr fontAlgn="auto">
              <a:spcBef>
                <a:spcPts val="0"/>
              </a:spcBef>
              <a:spcAft>
                <a:spcPts val="0"/>
              </a:spcAft>
              <a:defRPr/>
            </a:pPr>
            <a:r>
              <a:rPr lang="en-US" altLang="zh-CN" sz="100" kern="0" dirty="0">
                <a:solidFill>
                  <a:schemeClr val="accent1">
                    <a:lumMod val="60000"/>
                    <a:lumOff val="40000"/>
                  </a:schemeClr>
                </a:solidFill>
                <a:latin typeface="+mn-lt"/>
                <a:ea typeface="+mn-ea"/>
              </a:rPr>
              <a:t>PPT</a:t>
            </a:r>
            <a:r>
              <a:rPr lang="zh-CN" altLang="en-US" sz="100" kern="0" dirty="0">
                <a:solidFill>
                  <a:schemeClr val="accent1">
                    <a:lumMod val="60000"/>
                    <a:lumOff val="40000"/>
                  </a:schemeClr>
                </a:solidFill>
                <a:latin typeface="+mn-lt"/>
                <a:ea typeface="+mn-ea"/>
              </a:rPr>
              <a:t>背景图片：</a:t>
            </a:r>
            <a:r>
              <a:rPr lang="en-US" altLang="zh-CN" sz="100" kern="0" dirty="0">
                <a:solidFill>
                  <a:schemeClr val="accent1">
                    <a:lumMod val="60000"/>
                    <a:lumOff val="40000"/>
                  </a:schemeClr>
                </a:solidFill>
                <a:latin typeface="+mn-lt"/>
                <a:ea typeface="+mn-ea"/>
              </a:rPr>
              <a:t>www.1ppt.com/beijing/      PPT</a:t>
            </a:r>
            <a:r>
              <a:rPr lang="zh-CN" altLang="en-US" sz="100" kern="0" dirty="0">
                <a:solidFill>
                  <a:schemeClr val="accent1">
                    <a:lumMod val="60000"/>
                    <a:lumOff val="40000"/>
                  </a:schemeClr>
                </a:solidFill>
                <a:latin typeface="+mn-lt"/>
                <a:ea typeface="+mn-ea"/>
              </a:rPr>
              <a:t>图表下载：</a:t>
            </a:r>
            <a:r>
              <a:rPr lang="en-US" altLang="zh-CN" sz="100" kern="0" dirty="0">
                <a:solidFill>
                  <a:schemeClr val="accent1">
                    <a:lumMod val="60000"/>
                    <a:lumOff val="40000"/>
                  </a:schemeClr>
                </a:solidFill>
                <a:latin typeface="+mn-lt"/>
                <a:ea typeface="+mn-ea"/>
              </a:rPr>
              <a:t>www.1ppt.com/tubiao/      </a:t>
            </a:r>
          </a:p>
          <a:p>
            <a:pPr fontAlgn="auto">
              <a:spcBef>
                <a:spcPts val="0"/>
              </a:spcBef>
              <a:spcAft>
                <a:spcPts val="0"/>
              </a:spcAft>
              <a:defRPr/>
            </a:pPr>
            <a:r>
              <a:rPr lang="zh-CN" altLang="en-US" sz="100" kern="0" dirty="0">
                <a:solidFill>
                  <a:schemeClr val="accent1">
                    <a:lumMod val="60000"/>
                    <a:lumOff val="40000"/>
                  </a:schemeClr>
                </a:solidFill>
                <a:latin typeface="+mn-lt"/>
                <a:ea typeface="+mn-ea"/>
              </a:rPr>
              <a:t>优秀</a:t>
            </a:r>
            <a:r>
              <a:rPr lang="en-US" altLang="zh-CN" sz="100" kern="0" dirty="0">
                <a:solidFill>
                  <a:schemeClr val="accent1">
                    <a:lumMod val="60000"/>
                    <a:lumOff val="40000"/>
                  </a:schemeClr>
                </a:solidFill>
                <a:latin typeface="+mn-lt"/>
                <a:ea typeface="+mn-ea"/>
              </a:rPr>
              <a:t>PPT</a:t>
            </a:r>
            <a:r>
              <a:rPr lang="zh-CN" altLang="en-US" sz="100" kern="0" dirty="0">
                <a:solidFill>
                  <a:schemeClr val="accent1">
                    <a:lumMod val="60000"/>
                    <a:lumOff val="40000"/>
                  </a:schemeClr>
                </a:solidFill>
                <a:latin typeface="+mn-lt"/>
                <a:ea typeface="+mn-ea"/>
              </a:rPr>
              <a:t>下载：</a:t>
            </a:r>
            <a:r>
              <a:rPr lang="en-US" altLang="zh-CN" sz="100" kern="0" dirty="0">
                <a:solidFill>
                  <a:schemeClr val="accent1">
                    <a:lumMod val="60000"/>
                    <a:lumOff val="40000"/>
                  </a:schemeClr>
                </a:solidFill>
                <a:latin typeface="+mn-lt"/>
                <a:ea typeface="+mn-ea"/>
              </a:rPr>
              <a:t>www.1ppt.com/xiazai/        PPT</a:t>
            </a:r>
            <a:r>
              <a:rPr lang="zh-CN" altLang="en-US" sz="100" kern="0" dirty="0">
                <a:solidFill>
                  <a:schemeClr val="accent1">
                    <a:lumMod val="60000"/>
                    <a:lumOff val="40000"/>
                  </a:schemeClr>
                </a:solidFill>
                <a:latin typeface="+mn-lt"/>
                <a:ea typeface="+mn-ea"/>
              </a:rPr>
              <a:t>教程： </a:t>
            </a:r>
            <a:r>
              <a:rPr lang="en-US" altLang="zh-CN" sz="100" kern="0" dirty="0">
                <a:solidFill>
                  <a:schemeClr val="accent1">
                    <a:lumMod val="60000"/>
                    <a:lumOff val="40000"/>
                  </a:schemeClr>
                </a:solidFill>
                <a:latin typeface="+mn-lt"/>
                <a:ea typeface="+mn-ea"/>
              </a:rPr>
              <a:t>www.1ppt.com/powerpoint/      </a:t>
            </a:r>
          </a:p>
          <a:p>
            <a:pPr fontAlgn="auto">
              <a:spcBef>
                <a:spcPts val="0"/>
              </a:spcBef>
              <a:spcAft>
                <a:spcPts val="0"/>
              </a:spcAft>
              <a:defRPr/>
            </a:pPr>
            <a:r>
              <a:rPr lang="en-US" altLang="zh-CN" sz="100" kern="0" dirty="0">
                <a:solidFill>
                  <a:schemeClr val="accent1">
                    <a:lumMod val="60000"/>
                    <a:lumOff val="40000"/>
                  </a:schemeClr>
                </a:solidFill>
                <a:latin typeface="+mn-lt"/>
                <a:ea typeface="+mn-ea"/>
              </a:rPr>
              <a:t>Word</a:t>
            </a:r>
            <a:r>
              <a:rPr lang="zh-CN" altLang="en-US" sz="100" kern="0" dirty="0">
                <a:solidFill>
                  <a:schemeClr val="accent1">
                    <a:lumMod val="60000"/>
                    <a:lumOff val="40000"/>
                  </a:schemeClr>
                </a:solidFill>
                <a:latin typeface="+mn-lt"/>
                <a:ea typeface="+mn-ea"/>
              </a:rPr>
              <a:t>教程： </a:t>
            </a:r>
            <a:r>
              <a:rPr lang="en-US" altLang="zh-CN" sz="100" kern="0" dirty="0">
                <a:solidFill>
                  <a:schemeClr val="accent1">
                    <a:lumMod val="60000"/>
                    <a:lumOff val="40000"/>
                  </a:schemeClr>
                </a:solidFill>
                <a:latin typeface="+mn-lt"/>
                <a:ea typeface="+mn-ea"/>
              </a:rPr>
              <a:t>www.1ppt.com/word/              Excel</a:t>
            </a:r>
            <a:r>
              <a:rPr lang="zh-CN" altLang="en-US" sz="100" kern="0" dirty="0">
                <a:solidFill>
                  <a:schemeClr val="accent1">
                    <a:lumMod val="60000"/>
                    <a:lumOff val="40000"/>
                  </a:schemeClr>
                </a:solidFill>
                <a:latin typeface="+mn-lt"/>
                <a:ea typeface="+mn-ea"/>
              </a:rPr>
              <a:t>教程：</a:t>
            </a:r>
            <a:r>
              <a:rPr lang="en-US" altLang="zh-CN" sz="100" kern="0" dirty="0">
                <a:solidFill>
                  <a:schemeClr val="accent1">
                    <a:lumMod val="60000"/>
                    <a:lumOff val="40000"/>
                  </a:schemeClr>
                </a:solidFill>
                <a:latin typeface="+mn-lt"/>
                <a:ea typeface="+mn-ea"/>
              </a:rPr>
              <a:t>www.1ppt.com/excel/  </a:t>
            </a:r>
          </a:p>
          <a:p>
            <a:pPr fontAlgn="auto">
              <a:spcBef>
                <a:spcPts val="0"/>
              </a:spcBef>
              <a:spcAft>
                <a:spcPts val="0"/>
              </a:spcAft>
              <a:defRPr/>
            </a:pPr>
            <a:r>
              <a:rPr lang="zh-CN" altLang="en-US" sz="100" kern="0" dirty="0">
                <a:solidFill>
                  <a:schemeClr val="accent1">
                    <a:lumMod val="60000"/>
                    <a:lumOff val="40000"/>
                  </a:schemeClr>
                </a:solidFill>
                <a:latin typeface="+mn-lt"/>
                <a:ea typeface="+mn-ea"/>
              </a:rPr>
              <a:t>资料下载：</a:t>
            </a:r>
            <a:r>
              <a:rPr lang="en-US" altLang="zh-CN" sz="100" kern="0" dirty="0">
                <a:solidFill>
                  <a:schemeClr val="accent1">
                    <a:lumMod val="60000"/>
                    <a:lumOff val="40000"/>
                  </a:schemeClr>
                </a:solidFill>
                <a:latin typeface="+mn-lt"/>
                <a:ea typeface="+mn-ea"/>
              </a:rPr>
              <a:t>www.1ppt.com/ziliao/                PPT</a:t>
            </a:r>
            <a:r>
              <a:rPr lang="zh-CN" altLang="en-US" sz="100" kern="0" dirty="0">
                <a:solidFill>
                  <a:schemeClr val="accent1">
                    <a:lumMod val="60000"/>
                    <a:lumOff val="40000"/>
                  </a:schemeClr>
                </a:solidFill>
                <a:latin typeface="+mn-lt"/>
                <a:ea typeface="+mn-ea"/>
              </a:rPr>
              <a:t>课件下载：</a:t>
            </a:r>
            <a:r>
              <a:rPr lang="en-US" altLang="zh-CN" sz="100" kern="0" dirty="0">
                <a:solidFill>
                  <a:schemeClr val="accent1">
                    <a:lumMod val="60000"/>
                    <a:lumOff val="40000"/>
                  </a:schemeClr>
                </a:solidFill>
                <a:latin typeface="+mn-lt"/>
                <a:ea typeface="+mn-ea"/>
              </a:rPr>
              <a:t>www.1ppt.com/kejian/ </a:t>
            </a:r>
          </a:p>
          <a:p>
            <a:pPr fontAlgn="auto">
              <a:spcBef>
                <a:spcPts val="0"/>
              </a:spcBef>
              <a:spcAft>
                <a:spcPts val="0"/>
              </a:spcAft>
              <a:defRPr/>
            </a:pPr>
            <a:r>
              <a:rPr lang="zh-CN" altLang="en-US" sz="100" kern="0" dirty="0">
                <a:solidFill>
                  <a:schemeClr val="accent1">
                    <a:lumMod val="60000"/>
                    <a:lumOff val="40000"/>
                  </a:schemeClr>
                </a:solidFill>
                <a:latin typeface="+mn-lt"/>
                <a:ea typeface="+mn-ea"/>
              </a:rPr>
              <a:t>范文下载：</a:t>
            </a:r>
            <a:r>
              <a:rPr lang="en-US" altLang="zh-CN" sz="100" kern="0" dirty="0">
                <a:solidFill>
                  <a:schemeClr val="accent1">
                    <a:lumMod val="60000"/>
                    <a:lumOff val="40000"/>
                  </a:schemeClr>
                </a:solidFill>
                <a:latin typeface="+mn-lt"/>
                <a:ea typeface="+mn-ea"/>
              </a:rPr>
              <a:t>www.1ppt.com/fanwen/             </a:t>
            </a:r>
            <a:r>
              <a:rPr lang="zh-CN" altLang="en-US" sz="100" kern="0" dirty="0">
                <a:solidFill>
                  <a:schemeClr val="accent1">
                    <a:lumMod val="60000"/>
                    <a:lumOff val="40000"/>
                  </a:schemeClr>
                </a:solidFill>
                <a:latin typeface="+mn-lt"/>
                <a:ea typeface="+mn-ea"/>
              </a:rPr>
              <a:t>试卷下载：</a:t>
            </a:r>
            <a:r>
              <a:rPr lang="en-US" altLang="zh-CN" sz="100" kern="0" dirty="0">
                <a:solidFill>
                  <a:schemeClr val="accent1">
                    <a:lumMod val="60000"/>
                    <a:lumOff val="40000"/>
                  </a:schemeClr>
                </a:solidFill>
                <a:latin typeface="+mn-lt"/>
                <a:ea typeface="+mn-ea"/>
              </a:rPr>
              <a:t>www.1ppt.com/shiti/  </a:t>
            </a:r>
          </a:p>
          <a:p>
            <a:pPr fontAlgn="auto">
              <a:spcBef>
                <a:spcPts val="0"/>
              </a:spcBef>
              <a:spcAft>
                <a:spcPts val="0"/>
              </a:spcAft>
              <a:defRPr/>
            </a:pPr>
            <a:r>
              <a:rPr lang="zh-CN" altLang="en-US" sz="100" kern="0" dirty="0">
                <a:solidFill>
                  <a:schemeClr val="accent1">
                    <a:lumMod val="60000"/>
                    <a:lumOff val="40000"/>
                  </a:schemeClr>
                </a:solidFill>
                <a:latin typeface="+mn-lt"/>
                <a:ea typeface="+mn-ea"/>
              </a:rPr>
              <a:t>教案下载：</a:t>
            </a:r>
            <a:r>
              <a:rPr lang="en-US" altLang="zh-CN" sz="100" kern="0" dirty="0">
                <a:solidFill>
                  <a:schemeClr val="accent1">
                    <a:lumMod val="60000"/>
                    <a:lumOff val="40000"/>
                  </a:schemeClr>
                </a:solidFill>
                <a:latin typeface="+mn-lt"/>
                <a:ea typeface="+mn-ea"/>
              </a:rPr>
              <a:t>www.1ppt.com/jiaoan/        PPT</a:t>
            </a:r>
            <a:r>
              <a:rPr lang="zh-CN" altLang="en-US" sz="100" kern="0" dirty="0">
                <a:solidFill>
                  <a:schemeClr val="accent1">
                    <a:lumMod val="60000"/>
                    <a:lumOff val="40000"/>
                  </a:schemeClr>
                </a:solidFill>
                <a:latin typeface="+mn-lt"/>
                <a:ea typeface="+mn-ea"/>
              </a:rPr>
              <a:t>论坛：</a:t>
            </a:r>
            <a:r>
              <a:rPr lang="en-US" altLang="zh-CN" sz="100" kern="0" dirty="0">
                <a:solidFill>
                  <a:schemeClr val="accent1">
                    <a:lumMod val="60000"/>
                    <a:lumOff val="40000"/>
                  </a:schemeClr>
                </a:solidFill>
                <a:latin typeface="+mn-lt"/>
                <a:ea typeface="+mn-ea"/>
              </a:rPr>
              <a:t>www.1ppt.cn</a:t>
            </a:r>
          </a:p>
          <a:p>
            <a:pPr fontAlgn="auto">
              <a:spcBef>
                <a:spcPts val="0"/>
              </a:spcBef>
              <a:spcAft>
                <a:spcPts val="0"/>
              </a:spcAft>
              <a:defRPr/>
            </a:pPr>
            <a:r>
              <a:rPr lang="en-US" altLang="zh-CN" sz="100" kern="0" dirty="0">
                <a:solidFill>
                  <a:schemeClr val="accent1">
                    <a:lumMod val="60000"/>
                    <a:lumOff val="40000"/>
                  </a:schemeClr>
                </a:solidFill>
                <a:latin typeface="+mn-lt"/>
                <a:ea typeface="+mn-ea"/>
              </a:rPr>
              <a:t> </a:t>
            </a:r>
            <a:endParaRPr lang="zh-CN" altLang="en-US" sz="100" kern="0" dirty="0">
              <a:solidFill>
                <a:schemeClr val="accent1">
                  <a:lumMod val="60000"/>
                  <a:lumOff val="40000"/>
                </a:schemeClr>
              </a:solidFill>
              <a:latin typeface="+mn-lt"/>
              <a:ea typeface="+mn-ea"/>
            </a:endParaRPr>
          </a:p>
        </p:txBody>
      </p:sp>
      <p:pic>
        <p:nvPicPr>
          <p:cNvPr id="119811" name="图片 15"/>
          <p:cNvPicPr>
            <a:picLocks noChangeAspect="1"/>
          </p:cNvPicPr>
          <p:nvPr/>
        </p:nvPicPr>
        <p:blipFill>
          <a:blip r:embed="rId3"/>
          <a:srcRect/>
          <a:stretch>
            <a:fillRect/>
          </a:stretch>
        </p:blipFill>
        <p:spPr bwMode="auto">
          <a:xfrm>
            <a:off x="0" y="1462088"/>
            <a:ext cx="12179300" cy="5395912"/>
          </a:xfrm>
          <a:prstGeom prst="rect">
            <a:avLst/>
          </a:prstGeom>
          <a:noFill/>
          <a:ln w="9525">
            <a:noFill/>
            <a:miter lim="800000"/>
            <a:headEnd/>
            <a:tailEnd/>
          </a:ln>
        </p:spPr>
      </p:pic>
      <p:sp>
        <p:nvSpPr>
          <p:cNvPr id="18" name="文本框 17"/>
          <p:cNvSpPr txBox="1">
            <a:spLocks noChangeArrowheads="1"/>
          </p:cNvSpPr>
          <p:nvPr/>
        </p:nvSpPr>
        <p:spPr bwMode="auto">
          <a:xfrm>
            <a:off x="9378950" y="-990600"/>
            <a:ext cx="877888" cy="369887"/>
          </a:xfrm>
          <a:prstGeom prst="rect">
            <a:avLst/>
          </a:prstGeom>
          <a:noFill/>
          <a:ln w="9525">
            <a:noFill/>
            <a:miter lim="800000"/>
            <a:headEnd/>
            <a:tailEnd/>
          </a:ln>
        </p:spPr>
        <p:txBody>
          <a:bodyPr wrap="none">
            <a:spAutoFit/>
          </a:bodyPr>
          <a:lstStyle/>
          <a:p>
            <a:r>
              <a:rPr lang="zh-CN" altLang="en-US">
                <a:latin typeface="Calibri" pitchFamily="34" charset="0"/>
              </a:rPr>
              <a:t>延迟符</a:t>
            </a:r>
          </a:p>
        </p:txBody>
      </p:sp>
      <p:sp>
        <p:nvSpPr>
          <p:cNvPr id="119813" name="Rectangle 3"/>
          <p:cNvSpPr txBox="1">
            <a:spLocks noChangeArrowheads="1"/>
          </p:cNvSpPr>
          <p:nvPr/>
        </p:nvSpPr>
        <p:spPr bwMode="auto">
          <a:xfrm>
            <a:off x="879475" y="2665413"/>
            <a:ext cx="5140325" cy="501650"/>
          </a:xfrm>
          <a:prstGeom prst="rect">
            <a:avLst/>
          </a:prstGeom>
          <a:noFill/>
          <a:ln w="9525">
            <a:noFill/>
            <a:miter lim="800000"/>
            <a:headEnd/>
            <a:tailEnd/>
          </a:ln>
        </p:spPr>
        <p:txBody>
          <a:bodyPr anchor="ctr"/>
          <a:lstStyle/>
          <a:p>
            <a:pPr algn="r"/>
            <a:r>
              <a:rPr lang="zh-CN" altLang="en-US" sz="3200" b="1">
                <a:solidFill>
                  <a:schemeClr val="accent1"/>
                </a:solidFill>
                <a:latin typeface="微软雅黑"/>
                <a:ea typeface="微软雅黑"/>
                <a:cs typeface="微软雅黑"/>
              </a:rPr>
              <a:t>汇报完毕 请专家批评指正</a:t>
            </a:r>
          </a:p>
        </p:txBody>
      </p:sp>
    </p:spTree>
  </p:cSld>
  <p:clrMapOvr>
    <a:masterClrMapping/>
  </p:clrMapOvr>
  <p:transition spd="slow" advClick="0" advTm="0">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1143000" y="266700"/>
            <a:ext cx="5335588" cy="506413"/>
          </a:xfrm>
          <a:prstGeom prst="rect">
            <a:avLst/>
          </a:prstGeom>
        </p:spPr>
        <p:txBody>
          <a:bodyPr lIns="0" tIns="60958" rIns="0" bIns="60958" anchor="ct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fontAlgn="auto">
              <a:spcAft>
                <a:spcPts val="0"/>
              </a:spcAft>
              <a:defRPr/>
            </a:pPr>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课程建设规划</a:t>
            </a:r>
            <a:endParaRPr lang="en-GB" altLang="zh-CN"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TextBox 4"/>
          <p:cNvSpPr txBox="1"/>
          <p:nvPr/>
        </p:nvSpPr>
        <p:spPr>
          <a:xfrm>
            <a:off x="911225" y="2201863"/>
            <a:ext cx="2603500" cy="554037"/>
          </a:xfrm>
          <a:prstGeom prst="rect">
            <a:avLst/>
          </a:prstGeom>
        </p:spPr>
        <p:style>
          <a:lnRef idx="0">
            <a:schemeClr val="accent2"/>
          </a:lnRef>
          <a:fillRef idx="3">
            <a:schemeClr val="accent2"/>
          </a:fillRef>
          <a:effectRef idx="3">
            <a:schemeClr val="accent2"/>
          </a:effectRef>
          <a:fontRef idx="minor">
            <a:schemeClr val="lt1"/>
          </a:fontRef>
        </p:style>
        <p:txBody>
          <a:bodyPr lIns="91443" rIns="91443">
            <a:spAutoFit/>
          </a:bodyPr>
          <a:lstStyle/>
          <a:p>
            <a:pPr algn="just" eaLnBrk="0" fontAlgn="auto" hangingPunct="0">
              <a:lnSpc>
                <a:spcPct val="150000"/>
              </a:lnSpc>
              <a:spcBef>
                <a:spcPts val="0"/>
              </a:spcBef>
              <a:spcAft>
                <a:spcPts val="0"/>
              </a:spcAft>
              <a:defRPr/>
            </a:pPr>
            <a:r>
              <a:rPr lang="zh-CN" altLang="en-US" sz="2000" b="1" dirty="0">
                <a:solidFill>
                  <a:schemeClr val="bg1"/>
                </a:solidFill>
                <a:latin typeface="微软雅黑" pitchFamily="34" charset="-122"/>
                <a:ea typeface="微软雅黑" pitchFamily="34" charset="-122"/>
              </a:rPr>
              <a:t>课程规划制定依据：</a:t>
            </a:r>
            <a:endParaRPr lang="zh-CN" altLang="zh-CN" sz="2000" b="1" dirty="0">
              <a:solidFill>
                <a:schemeClr val="bg1"/>
              </a:solidFill>
              <a:latin typeface="微软雅黑" pitchFamily="34" charset="-122"/>
              <a:ea typeface="微软雅黑" pitchFamily="34" charset="-122"/>
            </a:endParaRPr>
          </a:p>
        </p:txBody>
      </p:sp>
      <p:sp>
        <p:nvSpPr>
          <p:cNvPr id="23" name="TextBox 4"/>
          <p:cNvSpPr txBox="1"/>
          <p:nvPr/>
        </p:nvSpPr>
        <p:spPr>
          <a:xfrm>
            <a:off x="971550" y="4510088"/>
            <a:ext cx="2566988" cy="554037"/>
          </a:xfrm>
          <a:prstGeom prst="rect">
            <a:avLst/>
          </a:prstGeom>
        </p:spPr>
        <p:style>
          <a:lnRef idx="0">
            <a:schemeClr val="accent2"/>
          </a:lnRef>
          <a:fillRef idx="3">
            <a:schemeClr val="accent2"/>
          </a:fillRef>
          <a:effectRef idx="3">
            <a:schemeClr val="accent2"/>
          </a:effectRef>
          <a:fontRef idx="minor">
            <a:schemeClr val="lt1"/>
          </a:fontRef>
        </p:style>
        <p:txBody>
          <a:bodyPr lIns="91443" rIns="91443">
            <a:spAutoFit/>
          </a:bodyPr>
          <a:lstStyle/>
          <a:p>
            <a:pPr algn="just" eaLnBrk="0" fontAlgn="auto" hangingPunct="0">
              <a:lnSpc>
                <a:spcPct val="150000"/>
              </a:lnSpc>
              <a:spcBef>
                <a:spcPts val="0"/>
              </a:spcBef>
              <a:spcAft>
                <a:spcPts val="0"/>
              </a:spcAft>
              <a:defRPr/>
            </a:pPr>
            <a:r>
              <a:rPr lang="zh-CN" altLang="en-US" sz="2000" b="1" dirty="0">
                <a:solidFill>
                  <a:schemeClr val="bg1"/>
                </a:solidFill>
                <a:latin typeface="微软雅黑" pitchFamily="34" charset="-122"/>
                <a:ea typeface="微软雅黑" pitchFamily="34" charset="-122"/>
              </a:rPr>
              <a:t>课程规划总目标：</a:t>
            </a:r>
            <a:endParaRPr lang="zh-CN" altLang="zh-CN" sz="2000" b="1" dirty="0">
              <a:solidFill>
                <a:schemeClr val="bg1"/>
              </a:solidFill>
              <a:latin typeface="微软雅黑" pitchFamily="34" charset="-122"/>
              <a:ea typeface="微软雅黑" pitchFamily="34" charset="-122"/>
            </a:endParaRPr>
          </a:p>
        </p:txBody>
      </p:sp>
      <p:sp>
        <p:nvSpPr>
          <p:cNvPr id="24" name="矩形 23"/>
          <p:cNvSpPr/>
          <p:nvPr/>
        </p:nvSpPr>
        <p:spPr>
          <a:xfrm>
            <a:off x="4846638" y="4484688"/>
            <a:ext cx="6721475" cy="1082675"/>
          </a:xfrm>
          <a:prstGeom prst="rect">
            <a:avLst/>
          </a:prstGeom>
          <a:noFill/>
          <a:ln>
            <a:no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121917" tIns="60958" rIns="121917" bIns="60958">
            <a:spAutoFit/>
          </a:bodyPr>
          <a:lstStyle/>
          <a:p>
            <a:pPr algn="ctr" eaLnBrk="0" hangingPunct="0">
              <a:lnSpc>
                <a:spcPct val="150000"/>
              </a:lnSpc>
              <a:defRPr/>
            </a:pPr>
            <a:r>
              <a:rPr lang="zh-CN" altLang="en-US" sz="2100">
                <a:solidFill>
                  <a:srgbClr val="262626"/>
                </a:solidFill>
                <a:latin typeface="微软雅黑"/>
                <a:ea typeface="微软雅黑"/>
                <a:cs typeface="微软雅黑"/>
              </a:rPr>
              <a:t>立德树人，提高人才培养质量</a:t>
            </a:r>
          </a:p>
          <a:p>
            <a:pPr algn="ctr" eaLnBrk="0" hangingPunct="0">
              <a:lnSpc>
                <a:spcPct val="150000"/>
              </a:lnSpc>
              <a:defRPr/>
            </a:pPr>
            <a:r>
              <a:rPr lang="zh-CN" altLang="en-US" sz="2100">
                <a:solidFill>
                  <a:srgbClr val="262626"/>
                </a:solidFill>
                <a:latin typeface="微软雅黑"/>
                <a:ea typeface="微软雅黑"/>
                <a:cs typeface="微软雅黑"/>
              </a:rPr>
              <a:t>省级网络资源优质课程</a:t>
            </a:r>
          </a:p>
        </p:txBody>
      </p:sp>
      <p:sp>
        <p:nvSpPr>
          <p:cNvPr id="27" name="矩形 26"/>
          <p:cNvSpPr/>
          <p:nvPr/>
        </p:nvSpPr>
        <p:spPr>
          <a:xfrm>
            <a:off x="4846638" y="1701800"/>
            <a:ext cx="6642100" cy="1577975"/>
          </a:xfrm>
          <a:prstGeom prst="rect">
            <a:avLst/>
          </a:prstGeom>
          <a:noFill/>
          <a:ln>
            <a:noFill/>
          </a:ln>
          <a:effectLst>
            <a:outerShdw blurRad="50800" dist="38100" dir="16200000"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121917" tIns="60958" rIns="121917" bIns="60958">
            <a:spAutoFit/>
          </a:bodyPr>
          <a:lstStyle/>
          <a:p>
            <a:pPr algn="ctr" eaLnBrk="0" fontAlgn="auto" hangingPunct="0">
              <a:lnSpc>
                <a:spcPct val="150000"/>
              </a:lnSpc>
              <a:spcBef>
                <a:spcPts val="0"/>
              </a:spcBef>
              <a:spcAft>
                <a:spcPts val="0"/>
              </a:spcAft>
              <a:defRPr/>
            </a:pPr>
            <a:r>
              <a:rPr lang="zh-CN" altLang="en-US" sz="2100" dirty="0">
                <a:solidFill>
                  <a:schemeClr val="tx1">
                    <a:lumMod val="85000"/>
                    <a:lumOff val="15000"/>
                  </a:schemeClr>
                </a:solidFill>
                <a:latin typeface="微软雅黑" pitchFamily="34" charset="-122"/>
                <a:ea typeface="微软雅黑" pitchFamily="34" charset="-122"/>
              </a:rPr>
              <a:t>课程“十二五”规划完成现状；</a:t>
            </a:r>
            <a:endParaRPr lang="en-US" altLang="zh-CN" sz="2100" dirty="0">
              <a:solidFill>
                <a:schemeClr val="tx1">
                  <a:lumMod val="85000"/>
                  <a:lumOff val="15000"/>
                </a:schemeClr>
              </a:solidFill>
              <a:latin typeface="微软雅黑" pitchFamily="34" charset="-122"/>
              <a:ea typeface="微软雅黑" pitchFamily="34" charset="-122"/>
            </a:endParaRPr>
          </a:p>
          <a:p>
            <a:pPr algn="ctr" eaLnBrk="0" fontAlgn="auto" hangingPunct="0">
              <a:lnSpc>
                <a:spcPct val="150000"/>
              </a:lnSpc>
              <a:spcBef>
                <a:spcPts val="0"/>
              </a:spcBef>
              <a:spcAft>
                <a:spcPts val="0"/>
              </a:spcAft>
              <a:defRPr/>
            </a:pPr>
            <a:r>
              <a:rPr lang="zh-CN" altLang="en-US" sz="2100" dirty="0">
                <a:solidFill>
                  <a:schemeClr val="tx1">
                    <a:lumMod val="85000"/>
                    <a:lumOff val="15000"/>
                  </a:schemeClr>
                </a:solidFill>
                <a:latin typeface="微软雅黑" pitchFamily="34" charset="-122"/>
                <a:ea typeface="微软雅黑" pitchFamily="34" charset="-122"/>
              </a:rPr>
              <a:t>学院 “十三五”规划；</a:t>
            </a:r>
            <a:endParaRPr lang="en-US" altLang="zh-CN" sz="2100" dirty="0">
              <a:solidFill>
                <a:schemeClr val="tx1">
                  <a:lumMod val="85000"/>
                  <a:lumOff val="15000"/>
                </a:schemeClr>
              </a:solidFill>
              <a:latin typeface="微软雅黑" pitchFamily="34" charset="-122"/>
              <a:ea typeface="微软雅黑" pitchFamily="34" charset="-122"/>
            </a:endParaRPr>
          </a:p>
          <a:p>
            <a:pPr algn="ctr" eaLnBrk="0" fontAlgn="auto" hangingPunct="0">
              <a:lnSpc>
                <a:spcPct val="150000"/>
              </a:lnSpc>
              <a:spcBef>
                <a:spcPts val="0"/>
              </a:spcBef>
              <a:spcAft>
                <a:spcPts val="0"/>
              </a:spcAft>
              <a:defRPr/>
            </a:pPr>
            <a:r>
              <a:rPr lang="zh-CN" altLang="en-US" sz="2100" dirty="0">
                <a:solidFill>
                  <a:schemeClr val="tx1">
                    <a:lumMod val="85000"/>
                    <a:lumOff val="15000"/>
                  </a:schemeClr>
                </a:solidFill>
                <a:latin typeface="微软雅黑" pitchFamily="34" charset="-122"/>
                <a:ea typeface="微软雅黑" pitchFamily="34" charset="-122"/>
              </a:rPr>
              <a:t>专业结构调整及专业人才培养方案</a:t>
            </a:r>
            <a:r>
              <a:rPr lang="en-US" altLang="zh-CN" sz="2100" dirty="0">
                <a:solidFill>
                  <a:schemeClr val="tx1">
                    <a:lumMod val="85000"/>
                    <a:lumOff val="15000"/>
                  </a:schemeClr>
                </a:solidFill>
                <a:latin typeface="微软雅黑" pitchFamily="34" charset="-122"/>
                <a:ea typeface="微软雅黑" pitchFamily="34" charset="-122"/>
              </a:rPr>
              <a:t>.</a:t>
            </a:r>
          </a:p>
        </p:txBody>
      </p:sp>
      <p:sp>
        <p:nvSpPr>
          <p:cNvPr id="4" name="圆角矩形 3"/>
          <p:cNvSpPr/>
          <p:nvPr/>
        </p:nvSpPr>
        <p:spPr>
          <a:xfrm>
            <a:off x="4846638" y="1701800"/>
            <a:ext cx="6642100" cy="1600200"/>
          </a:xfrm>
          <a:prstGeom prst="roundRect">
            <a:avLst/>
          </a:prstGeom>
          <a:noFill/>
          <a:ln>
            <a:solidFill>
              <a:srgbClr val="F796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spcBef>
                <a:spcPts val="0"/>
              </a:spcBef>
              <a:spcAft>
                <a:spcPts val="0"/>
              </a:spcAft>
              <a:defRPr/>
            </a:pPr>
            <a:endParaRPr lang="zh-CN" altLang="en-US" dirty="0"/>
          </a:p>
        </p:txBody>
      </p:sp>
      <p:sp>
        <p:nvSpPr>
          <p:cNvPr id="5" name="圆角矩形 4"/>
          <p:cNvSpPr/>
          <p:nvPr/>
        </p:nvSpPr>
        <p:spPr>
          <a:xfrm>
            <a:off x="4846638" y="4508500"/>
            <a:ext cx="6721475" cy="1098550"/>
          </a:xfrm>
          <a:prstGeom prst="roundRect">
            <a:avLst/>
          </a:prstGeom>
          <a:noFill/>
          <a:ln>
            <a:solidFill>
              <a:srgbClr val="F796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spcBef>
                <a:spcPts val="0"/>
              </a:spcBef>
              <a:spcAft>
                <a:spcPts val="0"/>
              </a:spcAft>
              <a:defRPr/>
            </a:pPr>
            <a:endParaRPr lang="zh-CN" altLang="en-US" dirty="0"/>
          </a:p>
        </p:txBody>
      </p:sp>
    </p:spTree>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AutoShape 15"/>
          <p:cNvSpPr>
            <a:spLocks noChangeArrowheads="1"/>
          </p:cNvSpPr>
          <p:nvPr/>
        </p:nvSpPr>
        <p:spPr bwMode="auto">
          <a:xfrm>
            <a:off x="1022350" y="1504950"/>
            <a:ext cx="10058400" cy="3925888"/>
          </a:xfrm>
          <a:prstGeom prst="roundRect">
            <a:avLst>
              <a:gd name="adj" fmla="val 4329"/>
            </a:avLst>
          </a:prstGeom>
          <a:solidFill>
            <a:schemeClr val="bg1"/>
          </a:solidFill>
          <a:ln w="9525">
            <a:solidFill>
              <a:srgbClr val="0033CC"/>
            </a:solidFill>
            <a:round/>
            <a:headEnd/>
            <a:tailEnd/>
          </a:ln>
        </p:spPr>
        <p:txBody>
          <a:bodyPr wrap="none" anchor="ctr"/>
          <a:lstStyle/>
          <a:p>
            <a:pPr>
              <a:lnSpc>
                <a:spcPct val="110000"/>
              </a:lnSpc>
            </a:pPr>
            <a:endParaRPr lang="zh-CN" altLang="en-US" sz="2400" b="1">
              <a:ea typeface="楷体_GB2312" pitchFamily="49" charset="-122"/>
            </a:endParaRPr>
          </a:p>
          <a:p>
            <a:endParaRPr lang="en-US" altLang="zh-CN" sz="2400" b="1">
              <a:ea typeface="楷体_GB2312" pitchFamily="49" charset="-122"/>
            </a:endParaRPr>
          </a:p>
        </p:txBody>
      </p:sp>
      <p:sp>
        <p:nvSpPr>
          <p:cNvPr id="53250" name="AutoShape 16"/>
          <p:cNvSpPr>
            <a:spLocks noChangeArrowheads="1"/>
          </p:cNvSpPr>
          <p:nvPr/>
        </p:nvSpPr>
        <p:spPr bwMode="auto">
          <a:xfrm>
            <a:off x="1966913" y="1262063"/>
            <a:ext cx="3368675" cy="471487"/>
          </a:xfrm>
          <a:prstGeom prst="roundRect">
            <a:avLst>
              <a:gd name="adj" fmla="val 36699"/>
            </a:avLst>
          </a:prstGeom>
          <a:solidFill>
            <a:schemeClr val="bg1"/>
          </a:solidFill>
          <a:ln w="9525">
            <a:solidFill>
              <a:srgbClr val="0033CC"/>
            </a:solidFill>
            <a:round/>
            <a:headEnd/>
            <a:tailEnd/>
          </a:ln>
        </p:spPr>
        <p:txBody>
          <a:bodyPr wrap="none" anchor="ctr"/>
          <a:lstStyle/>
          <a:p>
            <a:endParaRPr lang="zh-CN" altLang="en-US" sz="2400" b="1"/>
          </a:p>
        </p:txBody>
      </p:sp>
      <p:sp>
        <p:nvSpPr>
          <p:cNvPr id="203780" name="Text Box 17"/>
          <p:cNvSpPr txBox="1">
            <a:spLocks noChangeArrowheads="1"/>
          </p:cNvSpPr>
          <p:nvPr/>
        </p:nvSpPr>
        <p:spPr bwMode="auto">
          <a:xfrm>
            <a:off x="2097088" y="1296988"/>
            <a:ext cx="3511550" cy="519112"/>
          </a:xfrm>
          <a:prstGeom prst="rect">
            <a:avLst/>
          </a:prstGeom>
          <a:noFill/>
          <a:ln w="9525">
            <a:noFill/>
            <a:miter lim="800000"/>
            <a:headEnd/>
            <a:tailEnd/>
          </a:ln>
        </p:spPr>
        <p:txBody>
          <a:bodyPr>
            <a:spAutoFit/>
          </a:bodyPr>
          <a:lstStyle/>
          <a:p>
            <a:pPr>
              <a:spcBef>
                <a:spcPct val="50000"/>
              </a:spcBef>
            </a:pPr>
            <a:r>
              <a:rPr lang="zh-CN" altLang="en-US" sz="2800" b="1"/>
              <a:t>课程概述</a:t>
            </a:r>
          </a:p>
        </p:txBody>
      </p:sp>
      <p:pic>
        <p:nvPicPr>
          <p:cNvPr id="53252" name="Picture 6" descr="未标题-1"/>
          <p:cNvPicPr>
            <a:picLocks noChangeAspect="1" noChangeArrowheads="1"/>
          </p:cNvPicPr>
          <p:nvPr/>
        </p:nvPicPr>
        <p:blipFill>
          <a:blip r:embed="rId2"/>
          <a:srcRect/>
          <a:stretch>
            <a:fillRect/>
          </a:stretch>
        </p:blipFill>
        <p:spPr bwMode="auto">
          <a:xfrm>
            <a:off x="4649788" y="2746375"/>
            <a:ext cx="2139950" cy="2706688"/>
          </a:xfrm>
          <a:prstGeom prst="rect">
            <a:avLst/>
          </a:prstGeom>
          <a:noFill/>
          <a:ln w="9525">
            <a:noFill/>
            <a:miter lim="800000"/>
            <a:headEnd/>
            <a:tailEnd/>
          </a:ln>
        </p:spPr>
      </p:pic>
      <p:sp>
        <p:nvSpPr>
          <p:cNvPr id="53253" name="Line 18"/>
          <p:cNvSpPr>
            <a:spLocks noChangeShapeType="1"/>
          </p:cNvSpPr>
          <p:nvPr/>
        </p:nvSpPr>
        <p:spPr bwMode="auto">
          <a:xfrm>
            <a:off x="6062663" y="1503363"/>
            <a:ext cx="0" cy="1365250"/>
          </a:xfrm>
          <a:prstGeom prst="line">
            <a:avLst/>
          </a:prstGeom>
          <a:noFill/>
          <a:ln w="9525">
            <a:solidFill>
              <a:srgbClr val="0033CC"/>
            </a:solidFill>
            <a:round/>
            <a:headEnd/>
            <a:tailEnd/>
          </a:ln>
        </p:spPr>
        <p:txBody>
          <a:bodyPr wrap="none" anchor="ctr"/>
          <a:lstStyle/>
          <a:p>
            <a:endParaRPr lang="zh-CN" altLang="en-US"/>
          </a:p>
        </p:txBody>
      </p:sp>
      <p:sp>
        <p:nvSpPr>
          <p:cNvPr id="53254" name="AutoShape 19"/>
          <p:cNvSpPr>
            <a:spLocks noChangeArrowheads="1"/>
          </p:cNvSpPr>
          <p:nvPr/>
        </p:nvSpPr>
        <p:spPr bwMode="auto">
          <a:xfrm>
            <a:off x="6897688" y="1265238"/>
            <a:ext cx="3370262" cy="471487"/>
          </a:xfrm>
          <a:prstGeom prst="roundRect">
            <a:avLst>
              <a:gd name="adj" fmla="val 36699"/>
            </a:avLst>
          </a:prstGeom>
          <a:solidFill>
            <a:schemeClr val="bg1"/>
          </a:solidFill>
          <a:ln w="9525">
            <a:solidFill>
              <a:srgbClr val="0033CC"/>
            </a:solidFill>
            <a:round/>
            <a:headEnd/>
            <a:tailEnd/>
          </a:ln>
        </p:spPr>
        <p:txBody>
          <a:bodyPr wrap="none" anchor="ctr"/>
          <a:lstStyle/>
          <a:p>
            <a:endParaRPr lang="zh-CN" altLang="en-US"/>
          </a:p>
        </p:txBody>
      </p:sp>
      <p:sp>
        <p:nvSpPr>
          <p:cNvPr id="203784" name="Text Box 20"/>
          <p:cNvSpPr txBox="1">
            <a:spLocks noChangeArrowheads="1"/>
          </p:cNvSpPr>
          <p:nvPr/>
        </p:nvSpPr>
        <p:spPr bwMode="auto">
          <a:xfrm>
            <a:off x="7029450" y="1300163"/>
            <a:ext cx="3511550" cy="519112"/>
          </a:xfrm>
          <a:prstGeom prst="rect">
            <a:avLst/>
          </a:prstGeom>
          <a:noFill/>
          <a:ln w="9525">
            <a:noFill/>
            <a:miter lim="800000"/>
            <a:headEnd/>
            <a:tailEnd/>
          </a:ln>
        </p:spPr>
        <p:txBody>
          <a:bodyPr>
            <a:spAutoFit/>
          </a:bodyPr>
          <a:lstStyle/>
          <a:p>
            <a:pPr>
              <a:spcBef>
                <a:spcPct val="50000"/>
              </a:spcBef>
            </a:pPr>
            <a:r>
              <a:rPr lang="zh-CN" altLang="en-US" sz="2800" b="1"/>
              <a:t>课程定位</a:t>
            </a:r>
          </a:p>
        </p:txBody>
      </p:sp>
      <p:sp>
        <p:nvSpPr>
          <p:cNvPr id="203786" name="Rectangle 10"/>
          <p:cNvSpPr>
            <a:spLocks noChangeArrowheads="1"/>
          </p:cNvSpPr>
          <p:nvPr/>
        </p:nvSpPr>
        <p:spPr bwMode="auto">
          <a:xfrm>
            <a:off x="6513513" y="2055813"/>
            <a:ext cx="4467225" cy="2898775"/>
          </a:xfrm>
          <a:prstGeom prst="rect">
            <a:avLst/>
          </a:prstGeom>
          <a:noFill/>
          <a:ln w="9525">
            <a:noFill/>
            <a:miter lim="800000"/>
            <a:headEnd/>
            <a:tailEnd/>
          </a:ln>
        </p:spPr>
        <p:txBody>
          <a:bodyPr anchor="ctr">
            <a:spAutoFit/>
          </a:bodyPr>
          <a:lstStyle/>
          <a:p>
            <a:pPr algn="just" eaLnBrk="0" hangingPunct="0">
              <a:lnSpc>
                <a:spcPct val="115000"/>
              </a:lnSpc>
            </a:pPr>
            <a:r>
              <a:rPr lang="zh-CN" altLang="en-US" sz="2000" b="1">
                <a:ea typeface="楷体_GB2312" pitchFamily="49" charset="-122"/>
              </a:rPr>
              <a:t>大学英语课程是高职学生必修的一门公共基础课程，兼有工具性与人文性，是为培养面向生产、建设、服务和管理第一线需要的高素质技能型人才的目标服务的，以培养学生在将来工作和生活中所需要的英语应用能力为目标，支撑和促进着</a:t>
            </a:r>
            <a:r>
              <a:rPr lang="zh-CN" altLang="en-US" sz="2000" b="1">
                <a:solidFill>
                  <a:srgbClr val="000000"/>
                </a:solidFill>
                <a:ea typeface="楷体_GB2312" pitchFamily="49" charset="-122"/>
              </a:rPr>
              <a:t>学生的职业能力培养和职业素质养成。</a:t>
            </a:r>
          </a:p>
        </p:txBody>
      </p:sp>
      <p:sp>
        <p:nvSpPr>
          <p:cNvPr id="203787" name="Rectangle 11"/>
          <p:cNvSpPr>
            <a:spLocks noChangeArrowheads="1"/>
          </p:cNvSpPr>
          <p:nvPr/>
        </p:nvSpPr>
        <p:spPr bwMode="auto">
          <a:xfrm>
            <a:off x="1333500" y="2027238"/>
            <a:ext cx="4179888" cy="2898775"/>
          </a:xfrm>
          <a:prstGeom prst="rect">
            <a:avLst/>
          </a:prstGeom>
          <a:noFill/>
          <a:ln w="9525">
            <a:noFill/>
            <a:miter lim="800000"/>
            <a:headEnd/>
            <a:tailEnd/>
          </a:ln>
        </p:spPr>
        <p:txBody>
          <a:bodyPr>
            <a:spAutoFit/>
          </a:bodyPr>
          <a:lstStyle/>
          <a:p>
            <a:pPr>
              <a:lnSpc>
                <a:spcPct val="115000"/>
              </a:lnSpc>
            </a:pPr>
            <a:r>
              <a:rPr lang="zh-CN" altLang="en-US" sz="2000" b="1">
                <a:ea typeface="楷体_GB2312" pitchFamily="49" charset="-122"/>
              </a:rPr>
              <a:t>课程类型：必修课</a:t>
            </a:r>
          </a:p>
          <a:p>
            <a:pPr>
              <a:lnSpc>
                <a:spcPct val="115000"/>
              </a:lnSpc>
            </a:pPr>
            <a:r>
              <a:rPr lang="zh-CN" altLang="en-US" sz="2000" b="1">
                <a:ea typeface="楷体_GB2312" pitchFamily="49" charset="-122"/>
              </a:rPr>
              <a:t>课程性质：公共基础课</a:t>
            </a:r>
          </a:p>
          <a:p>
            <a:pPr>
              <a:lnSpc>
                <a:spcPct val="115000"/>
              </a:lnSpc>
            </a:pPr>
            <a:r>
              <a:rPr lang="zh-CN" altLang="en-US" sz="2000" b="1">
                <a:ea typeface="楷体_GB2312" pitchFamily="49" charset="-122"/>
              </a:rPr>
              <a:t>课程属类：人文社科类</a:t>
            </a:r>
          </a:p>
          <a:p>
            <a:pPr>
              <a:lnSpc>
                <a:spcPct val="115000"/>
              </a:lnSpc>
            </a:pPr>
            <a:r>
              <a:rPr lang="zh-CN" altLang="en-US" sz="2000" b="1">
                <a:ea typeface="楷体_GB2312" pitchFamily="49" charset="-122"/>
              </a:rPr>
              <a:t>课程名称：大学英语</a:t>
            </a:r>
          </a:p>
          <a:p>
            <a:pPr>
              <a:lnSpc>
                <a:spcPct val="115000"/>
              </a:lnSpc>
            </a:pPr>
            <a:r>
              <a:rPr lang="zh-CN" altLang="en-US" sz="2000" b="1">
                <a:ea typeface="楷体_GB2312" pitchFamily="49" charset="-122"/>
              </a:rPr>
              <a:t>计划课时：</a:t>
            </a:r>
            <a:r>
              <a:rPr lang="en-US" altLang="zh-CN" sz="2000" b="1">
                <a:ea typeface="楷体_GB2312" pitchFamily="49" charset="-122"/>
              </a:rPr>
              <a:t>90-110</a:t>
            </a:r>
            <a:r>
              <a:rPr lang="zh-CN" altLang="en-US" sz="2000" b="1">
                <a:ea typeface="楷体_GB2312" pitchFamily="49" charset="-122"/>
              </a:rPr>
              <a:t>学时</a:t>
            </a:r>
          </a:p>
          <a:p>
            <a:pPr>
              <a:lnSpc>
                <a:spcPct val="115000"/>
              </a:lnSpc>
            </a:pPr>
            <a:r>
              <a:rPr lang="zh-CN" altLang="en-US" sz="2000" b="1">
                <a:ea typeface="楷体_GB2312" pitchFamily="49" charset="-122"/>
              </a:rPr>
              <a:t>适用专业：三年制大专非</a:t>
            </a:r>
          </a:p>
          <a:p>
            <a:pPr>
              <a:lnSpc>
                <a:spcPct val="115000"/>
              </a:lnSpc>
            </a:pPr>
            <a:r>
              <a:rPr lang="zh-CN" altLang="en-US" sz="2000" b="1">
                <a:ea typeface="楷体_GB2312" pitchFamily="49" charset="-122"/>
              </a:rPr>
              <a:t>                  英语专业一年</a:t>
            </a:r>
          </a:p>
          <a:p>
            <a:pPr>
              <a:lnSpc>
                <a:spcPct val="115000"/>
              </a:lnSpc>
            </a:pPr>
            <a:r>
              <a:rPr lang="zh-CN" altLang="en-US" sz="2000" b="1">
                <a:ea typeface="楷体_GB2312" pitchFamily="49" charset="-122"/>
              </a:rPr>
              <a:t>                  级学生</a:t>
            </a:r>
          </a:p>
        </p:txBody>
      </p:sp>
      <p:grpSp>
        <p:nvGrpSpPr>
          <p:cNvPr id="53258" name="Group 17"/>
          <p:cNvGrpSpPr>
            <a:grpSpLocks/>
          </p:cNvGrpSpPr>
          <p:nvPr/>
        </p:nvGrpSpPr>
        <p:grpSpPr bwMode="auto">
          <a:xfrm>
            <a:off x="1143000" y="311150"/>
            <a:ext cx="6481763" cy="506413"/>
            <a:chOff x="720" y="196"/>
            <a:chExt cx="4083" cy="319"/>
          </a:xfrm>
        </p:grpSpPr>
        <p:sp>
          <p:nvSpPr>
            <p:cNvPr id="53260" name="Title 1"/>
            <p:cNvSpPr txBox="1">
              <a:spLocks/>
            </p:cNvSpPr>
            <p:nvPr/>
          </p:nvSpPr>
          <p:spPr bwMode="auto">
            <a:xfrm>
              <a:off x="720" y="196"/>
              <a:ext cx="1416"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课程建设规划</a:t>
              </a:r>
              <a:endParaRPr lang="en-GB" altLang="zh-CN" sz="2000" b="1">
                <a:solidFill>
                  <a:srgbClr val="404040"/>
                </a:solidFill>
                <a:latin typeface="微软雅黑"/>
                <a:ea typeface="微软雅黑"/>
                <a:cs typeface="Open Sans Light"/>
              </a:endParaRPr>
            </a:p>
          </p:txBody>
        </p:sp>
        <p:sp>
          <p:nvSpPr>
            <p:cNvPr id="53261" name="矩形 101"/>
            <p:cNvSpPr>
              <a:spLocks noChangeArrowheads="1"/>
            </p:cNvSpPr>
            <p:nvPr/>
          </p:nvSpPr>
          <p:spPr bwMode="auto">
            <a:xfrm>
              <a:off x="2058" y="225"/>
              <a:ext cx="760" cy="250"/>
            </a:xfrm>
            <a:prstGeom prst="rect">
              <a:avLst/>
            </a:prstGeom>
            <a:noFill/>
            <a:ln w="9525">
              <a:noFill/>
              <a:miter lim="800000"/>
              <a:headEnd/>
              <a:tailEnd/>
            </a:ln>
          </p:spPr>
          <p:txBody>
            <a:bodyPr wrap="none">
              <a:spAutoFit/>
            </a:bodyPr>
            <a:lstStyle/>
            <a:p>
              <a:pPr defTabSz="685800"/>
              <a:r>
                <a:rPr lang="zh-CN" altLang="en-US" sz="2000" b="1">
                  <a:solidFill>
                    <a:srgbClr val="FF0000"/>
                  </a:solidFill>
                  <a:latin typeface="微软雅黑"/>
                  <a:ea typeface="微软雅黑"/>
                  <a:cs typeface="微软雅黑"/>
                </a:rPr>
                <a:t>课程概况</a:t>
              </a:r>
            </a:p>
          </p:txBody>
        </p:sp>
        <p:sp>
          <p:nvSpPr>
            <p:cNvPr id="53262" name="矩形 102"/>
            <p:cNvSpPr>
              <a:spLocks noChangeArrowheads="1"/>
            </p:cNvSpPr>
            <p:nvPr/>
          </p:nvSpPr>
          <p:spPr bwMode="auto">
            <a:xfrm>
              <a:off x="3029" y="233"/>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师资队伍</a:t>
              </a:r>
            </a:p>
          </p:txBody>
        </p:sp>
        <p:sp>
          <p:nvSpPr>
            <p:cNvPr id="53263" name="矩形 103"/>
            <p:cNvSpPr>
              <a:spLocks noChangeArrowheads="1"/>
            </p:cNvSpPr>
            <p:nvPr/>
          </p:nvSpPr>
          <p:spPr bwMode="auto">
            <a:xfrm>
              <a:off x="4043" y="238"/>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课程标准</a:t>
              </a:r>
            </a:p>
          </p:txBody>
        </p:sp>
      </p:grpSp>
      <p:sp>
        <p:nvSpPr>
          <p:cNvPr id="53259" name="矩形 107"/>
          <p:cNvSpPr>
            <a:spLocks noChangeArrowheads="1"/>
          </p:cNvSpPr>
          <p:nvPr/>
        </p:nvSpPr>
        <p:spPr bwMode="auto">
          <a:xfrm>
            <a:off x="7891463" y="366713"/>
            <a:ext cx="1206500" cy="396875"/>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课程资源</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3780"/>
                                        </p:tgtEl>
                                        <p:attrNameLst>
                                          <p:attrName>style.visibility</p:attrName>
                                        </p:attrNameLst>
                                      </p:cBhvr>
                                      <p:to>
                                        <p:strVal val="visible"/>
                                      </p:to>
                                    </p:set>
                                    <p:animEffect transition="in" filter="diamond(in)">
                                      <p:cBhvr>
                                        <p:cTn id="7" dur="1000"/>
                                        <p:tgtEl>
                                          <p:spTgt spid="20378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03787"/>
                                        </p:tgtEl>
                                        <p:attrNameLst>
                                          <p:attrName>style.visibility</p:attrName>
                                        </p:attrNameLst>
                                      </p:cBhvr>
                                      <p:to>
                                        <p:strVal val="visible"/>
                                      </p:to>
                                    </p:set>
                                    <p:animEffect transition="in" filter="diamond(in)">
                                      <p:cBhvr>
                                        <p:cTn id="12" dur="1000"/>
                                        <p:tgtEl>
                                          <p:spTgt spid="20378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03784"/>
                                        </p:tgtEl>
                                        <p:attrNameLst>
                                          <p:attrName>style.visibility</p:attrName>
                                        </p:attrNameLst>
                                      </p:cBhvr>
                                      <p:to>
                                        <p:strVal val="visible"/>
                                      </p:to>
                                    </p:set>
                                    <p:animEffect transition="in" filter="diamond(in)">
                                      <p:cBhvr>
                                        <p:cTn id="17" dur="1000"/>
                                        <p:tgtEl>
                                          <p:spTgt spid="20378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03786"/>
                                        </p:tgtEl>
                                        <p:attrNameLst>
                                          <p:attrName>style.visibility</p:attrName>
                                        </p:attrNameLst>
                                      </p:cBhvr>
                                      <p:to>
                                        <p:strVal val="visible"/>
                                      </p:to>
                                    </p:set>
                                    <p:animEffect transition="in" filter="diamond(in)">
                                      <p:cBhvr>
                                        <p:cTn id="22" dur="1000"/>
                                        <p:tgtEl>
                                          <p:spTgt spid="203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0" grpId="0"/>
      <p:bldP spid="203784" grpId="0"/>
      <p:bldP spid="203786" grpId="0"/>
      <p:bldP spid="20378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矩形 78"/>
          <p:cNvPicPr>
            <a:picLocks noChangeArrowheads="1"/>
          </p:cNvPicPr>
          <p:nvPr/>
        </p:nvPicPr>
        <p:blipFill>
          <a:blip r:embed="rId2"/>
          <a:srcRect/>
          <a:stretch>
            <a:fillRect/>
          </a:stretch>
        </p:blipFill>
        <p:spPr bwMode="auto">
          <a:xfrm>
            <a:off x="1360488" y="1524000"/>
            <a:ext cx="10493375" cy="1538288"/>
          </a:xfrm>
          <a:prstGeom prst="rect">
            <a:avLst/>
          </a:prstGeom>
          <a:noFill/>
          <a:ln w="9525">
            <a:noFill/>
            <a:miter lim="800000"/>
            <a:headEnd/>
            <a:tailEnd/>
          </a:ln>
        </p:spPr>
      </p:pic>
      <p:sp>
        <p:nvSpPr>
          <p:cNvPr id="54274" name="Text Box 11"/>
          <p:cNvSpPr txBox="1">
            <a:spLocks noChangeArrowheads="1"/>
          </p:cNvSpPr>
          <p:nvPr/>
        </p:nvSpPr>
        <p:spPr bwMode="auto">
          <a:xfrm>
            <a:off x="1343025" y="1527175"/>
            <a:ext cx="10434638" cy="1457325"/>
          </a:xfrm>
          <a:prstGeom prst="rect">
            <a:avLst/>
          </a:prstGeom>
          <a:noFill/>
          <a:ln w="9525">
            <a:noFill/>
            <a:miter lim="800000"/>
            <a:headEnd/>
            <a:tailEnd/>
          </a:ln>
        </p:spPr>
        <p:txBody>
          <a:bodyPr lIns="121917" tIns="60958" rIns="121917" bIns="60958" anchor="ctr"/>
          <a:lstStyle/>
          <a:p>
            <a:pPr algn="ctr"/>
            <a:endParaRPr lang="zh-CN" altLang="en-US" sz="1300">
              <a:solidFill>
                <a:srgbClr val="FFFFFF"/>
              </a:solidFill>
              <a:latin typeface="Calibri" pitchFamily="34" charset="0"/>
            </a:endParaRPr>
          </a:p>
        </p:txBody>
      </p:sp>
      <p:sp>
        <p:nvSpPr>
          <p:cNvPr id="204812" name="矩形 47"/>
          <p:cNvSpPr>
            <a:spLocks noChangeArrowheads="1"/>
          </p:cNvSpPr>
          <p:nvPr/>
        </p:nvSpPr>
        <p:spPr bwMode="auto">
          <a:xfrm>
            <a:off x="1525588" y="1576388"/>
            <a:ext cx="10240962" cy="1333500"/>
          </a:xfrm>
          <a:prstGeom prst="rect">
            <a:avLst/>
          </a:prstGeom>
          <a:noFill/>
          <a:ln w="9525">
            <a:noFill/>
            <a:miter lim="800000"/>
            <a:headEnd/>
            <a:tailEnd/>
          </a:ln>
        </p:spPr>
        <p:txBody>
          <a:bodyPr lIns="68572" tIns="34286" rIns="68572" bIns="34286">
            <a:spAutoFit/>
          </a:bodyPr>
          <a:lstStyle/>
          <a:p>
            <a:pPr indent="406400">
              <a:lnSpc>
                <a:spcPct val="115000"/>
              </a:lnSpc>
            </a:pPr>
            <a:r>
              <a:rPr lang="zh-CN" altLang="en-US" b="1">
                <a:ea typeface="楷体_GB2312" pitchFamily="49" charset="-122"/>
              </a:rPr>
              <a:t>在高中教育基础上，进一步激发学生英语学习兴趣，培养和发展学生在接受高中英语教育后应具备的语言能力、文化意识、思维能力、学习能力等学科核心素养，达到本课程标准所设定的学科核心素养的发展目标， 为学生的职业生涯、继续学习和终身发展奠定基础。通过本课程的学习，学生应能达到课程标准所设定的四项学科核心素养的发展目标。</a:t>
            </a:r>
          </a:p>
        </p:txBody>
      </p:sp>
      <p:sp>
        <p:nvSpPr>
          <p:cNvPr id="81" name="矩形 3"/>
          <p:cNvSpPr>
            <a:spLocks noChangeArrowheads="1"/>
          </p:cNvSpPr>
          <p:nvPr/>
        </p:nvSpPr>
        <p:spPr bwMode="auto">
          <a:xfrm>
            <a:off x="1514475" y="1049338"/>
            <a:ext cx="1158875" cy="374650"/>
          </a:xfrm>
          <a:prstGeom prst="rect">
            <a:avLst/>
          </a:prstGeom>
          <a:noFill/>
          <a:ln w="9525">
            <a:noFill/>
            <a:miter lim="800000"/>
            <a:headEnd/>
            <a:tailEnd/>
          </a:ln>
        </p:spPr>
        <p:txBody>
          <a:bodyPr wrap="none" lIns="68572" tIns="34286" rIns="68572" bIns="34286">
            <a:spAutoFit/>
          </a:bodyPr>
          <a:lstStyle/>
          <a:p>
            <a:pPr>
              <a:buFont typeface="Arial" charset="0"/>
              <a:buNone/>
            </a:pPr>
            <a:r>
              <a:rPr lang="zh-CN" altLang="en-US" sz="2000" b="1">
                <a:solidFill>
                  <a:srgbClr val="C00000"/>
                </a:solidFill>
                <a:ea typeface="微软雅黑"/>
                <a:cs typeface="Arial" charset="0"/>
              </a:rPr>
              <a:t>总体目标</a:t>
            </a:r>
          </a:p>
        </p:txBody>
      </p:sp>
      <p:grpSp>
        <p:nvGrpSpPr>
          <p:cNvPr id="54277" name="组合 81"/>
          <p:cNvGrpSpPr>
            <a:grpSpLocks/>
          </p:cNvGrpSpPr>
          <p:nvPr/>
        </p:nvGrpSpPr>
        <p:grpSpPr bwMode="auto">
          <a:xfrm>
            <a:off x="1323975" y="3668713"/>
            <a:ext cx="10558463" cy="2857500"/>
            <a:chOff x="7118102" y="4054725"/>
            <a:chExt cx="4131282" cy="869532"/>
          </a:xfrm>
        </p:grpSpPr>
        <p:grpSp>
          <p:nvGrpSpPr>
            <p:cNvPr id="54287" name="矩形 82"/>
            <p:cNvGrpSpPr>
              <a:grpSpLocks/>
            </p:cNvGrpSpPr>
            <p:nvPr/>
          </p:nvGrpSpPr>
          <p:grpSpPr bwMode="auto">
            <a:xfrm>
              <a:off x="7118102" y="4054725"/>
              <a:ext cx="4131282" cy="869532"/>
              <a:chOff x="1871472" y="3054096"/>
              <a:chExt cx="6888480" cy="1840992"/>
            </a:xfrm>
          </p:grpSpPr>
          <p:pic>
            <p:nvPicPr>
              <p:cNvPr id="54289" name="矩形 82"/>
              <p:cNvPicPr>
                <a:picLocks noChangeArrowheads="1"/>
              </p:cNvPicPr>
              <p:nvPr/>
            </p:nvPicPr>
            <p:blipFill>
              <a:blip r:embed="rId3"/>
              <a:srcRect/>
              <a:stretch>
                <a:fillRect/>
              </a:stretch>
            </p:blipFill>
            <p:spPr bwMode="auto">
              <a:xfrm>
                <a:off x="1871472" y="3054096"/>
                <a:ext cx="6888480" cy="1840992"/>
              </a:xfrm>
              <a:prstGeom prst="rect">
                <a:avLst/>
              </a:prstGeom>
              <a:noFill/>
              <a:ln w="9525">
                <a:noFill/>
                <a:miter lim="800000"/>
                <a:headEnd/>
                <a:tailEnd/>
              </a:ln>
            </p:spPr>
          </p:pic>
          <p:sp>
            <p:nvSpPr>
              <p:cNvPr id="54290" name="Text Box 17"/>
              <p:cNvSpPr txBox="1">
                <a:spLocks noChangeArrowheads="1"/>
              </p:cNvSpPr>
              <p:nvPr/>
            </p:nvSpPr>
            <p:spPr bwMode="auto">
              <a:xfrm>
                <a:off x="1886762" y="3070887"/>
                <a:ext cx="6856710" cy="1807725"/>
              </a:xfrm>
              <a:prstGeom prst="rect">
                <a:avLst/>
              </a:prstGeom>
              <a:noFill/>
              <a:ln w="9525">
                <a:noFill/>
                <a:miter lim="800000"/>
                <a:headEnd/>
                <a:tailEnd/>
              </a:ln>
            </p:spPr>
            <p:txBody>
              <a:bodyPr lIns="121917" tIns="60958" rIns="121917" bIns="60958" anchor="ctr"/>
              <a:lstStyle/>
              <a:p>
                <a:pPr algn="ctr"/>
                <a:endParaRPr lang="zh-CN" altLang="en-US" sz="1300">
                  <a:solidFill>
                    <a:srgbClr val="FFFFFF"/>
                  </a:solidFill>
                  <a:latin typeface="Calibri" pitchFamily="34" charset="0"/>
                </a:endParaRPr>
              </a:p>
            </p:txBody>
          </p:sp>
        </p:grpSp>
        <p:sp>
          <p:nvSpPr>
            <p:cNvPr id="54288" name="矩形 47"/>
            <p:cNvSpPr>
              <a:spLocks noChangeArrowheads="1"/>
            </p:cNvSpPr>
            <p:nvPr/>
          </p:nvSpPr>
          <p:spPr bwMode="auto">
            <a:xfrm>
              <a:off x="7165931" y="4175493"/>
              <a:ext cx="3700202" cy="99997"/>
            </a:xfrm>
            <a:prstGeom prst="rect">
              <a:avLst/>
            </a:prstGeom>
            <a:noFill/>
            <a:ln w="9525">
              <a:noFill/>
              <a:miter lim="800000"/>
              <a:headEnd/>
              <a:tailEnd/>
            </a:ln>
          </p:spPr>
          <p:txBody>
            <a:bodyPr lIns="68572" tIns="34286" rIns="68572" bIns="34286">
              <a:spAutoFit/>
            </a:bodyPr>
            <a:lstStyle/>
            <a:p>
              <a:pPr>
                <a:lnSpc>
                  <a:spcPct val="130000"/>
                </a:lnSpc>
              </a:pPr>
              <a:endParaRPr lang="en-US" altLang="zh-CN" sz="1300">
                <a:solidFill>
                  <a:srgbClr val="404040"/>
                </a:solidFill>
                <a:latin typeface="微软雅黑"/>
                <a:ea typeface="微软雅黑"/>
                <a:cs typeface="微软雅黑"/>
                <a:sym typeface="微软雅黑"/>
              </a:endParaRPr>
            </a:p>
          </p:txBody>
        </p:sp>
      </p:grpSp>
      <p:sp>
        <p:nvSpPr>
          <p:cNvPr id="85" name="矩形 3"/>
          <p:cNvSpPr>
            <a:spLocks noChangeArrowheads="1"/>
          </p:cNvSpPr>
          <p:nvPr/>
        </p:nvSpPr>
        <p:spPr bwMode="auto">
          <a:xfrm>
            <a:off x="1468438" y="3281363"/>
            <a:ext cx="1158875" cy="374650"/>
          </a:xfrm>
          <a:prstGeom prst="rect">
            <a:avLst/>
          </a:prstGeom>
          <a:noFill/>
          <a:ln w="9525">
            <a:noFill/>
            <a:miter lim="800000"/>
            <a:headEnd/>
            <a:tailEnd/>
          </a:ln>
        </p:spPr>
        <p:txBody>
          <a:bodyPr wrap="none" lIns="68572" tIns="34286" rIns="68572" bIns="34286">
            <a:spAutoFit/>
          </a:bodyPr>
          <a:lstStyle/>
          <a:p>
            <a:pPr>
              <a:buFont typeface="Arial" charset="0"/>
              <a:buNone/>
            </a:pPr>
            <a:r>
              <a:rPr lang="zh-CN" altLang="en-US" sz="2000" b="1">
                <a:solidFill>
                  <a:srgbClr val="EB9624"/>
                </a:solidFill>
                <a:ea typeface="微软雅黑"/>
                <a:cs typeface="Arial" charset="0"/>
              </a:rPr>
              <a:t>具体目标</a:t>
            </a:r>
          </a:p>
        </p:txBody>
      </p:sp>
      <p:sp>
        <p:nvSpPr>
          <p:cNvPr id="54279" name="矩形 106"/>
          <p:cNvSpPr>
            <a:spLocks noChangeArrowheads="1"/>
          </p:cNvSpPr>
          <p:nvPr/>
        </p:nvSpPr>
        <p:spPr bwMode="auto">
          <a:xfrm>
            <a:off x="150813" y="901700"/>
            <a:ext cx="1614487" cy="614363"/>
          </a:xfrm>
          <a:prstGeom prst="rect">
            <a:avLst/>
          </a:prstGeom>
          <a:noFill/>
          <a:ln w="9525">
            <a:noFill/>
            <a:miter lim="800000"/>
            <a:headEnd/>
            <a:tailEnd/>
          </a:ln>
        </p:spPr>
        <p:txBody>
          <a:bodyPr wrap="none" lIns="121917" tIns="60958" rIns="121917" bIns="60958">
            <a:spAutoFit/>
          </a:bodyPr>
          <a:lstStyle/>
          <a:p>
            <a:pPr algn="just" eaLnBrk="0" hangingPunct="0">
              <a:lnSpc>
                <a:spcPct val="150000"/>
              </a:lnSpc>
            </a:pPr>
            <a:r>
              <a:rPr lang="zh-CN" altLang="en-US" sz="2100" b="1">
                <a:solidFill>
                  <a:srgbClr val="262626"/>
                </a:solidFill>
                <a:latin typeface="微软雅黑"/>
                <a:ea typeface="微软雅黑"/>
                <a:cs typeface="微软雅黑"/>
              </a:rPr>
              <a:t>教学目标：</a:t>
            </a:r>
            <a:endParaRPr lang="zh-CN" altLang="zh-CN" sz="2100" b="1">
              <a:solidFill>
                <a:srgbClr val="262626"/>
              </a:solidFill>
              <a:latin typeface="微软雅黑"/>
              <a:ea typeface="微软雅黑"/>
              <a:cs typeface="微软雅黑"/>
            </a:endParaRPr>
          </a:p>
        </p:txBody>
      </p:sp>
      <p:sp>
        <p:nvSpPr>
          <p:cNvPr id="204834" name="矩形 2"/>
          <p:cNvSpPr>
            <a:spLocks noChangeArrowheads="1"/>
          </p:cNvSpPr>
          <p:nvPr/>
        </p:nvSpPr>
        <p:spPr bwMode="auto">
          <a:xfrm>
            <a:off x="1397000" y="3727450"/>
            <a:ext cx="10575925" cy="2647950"/>
          </a:xfrm>
          <a:prstGeom prst="rect">
            <a:avLst/>
          </a:prstGeom>
          <a:noFill/>
          <a:ln w="9525">
            <a:noFill/>
            <a:miter lim="800000"/>
            <a:headEnd/>
            <a:tailEnd/>
          </a:ln>
        </p:spPr>
        <p:txBody>
          <a:bodyPr lIns="121917" tIns="60958" rIns="121917" bIns="60958">
            <a:spAutoFit/>
          </a:bodyPr>
          <a:lstStyle/>
          <a:p>
            <a:pPr indent="406400">
              <a:lnSpc>
                <a:spcPct val="115000"/>
              </a:lnSpc>
            </a:pPr>
            <a:r>
              <a:rPr lang="zh-CN" altLang="zh-CN" b="1">
                <a:ea typeface="楷体_GB2312" pitchFamily="49" charset="-122"/>
              </a:rPr>
              <a:t>语言能力目标：能在常见的具体语境中围绕相关主题范围运用所学语言知识，理解不同类型语篇所传递的意义和情感，以口头或书面形式在交际活动中完成基本的交流，并能简单传递信息、表达态度和观点等。</a:t>
            </a:r>
          </a:p>
          <a:p>
            <a:pPr indent="406400">
              <a:lnSpc>
                <a:spcPct val="115000"/>
              </a:lnSpc>
            </a:pPr>
            <a:r>
              <a:rPr lang="zh-CN" altLang="zh-CN" b="1">
                <a:ea typeface="楷体_GB2312" pitchFamily="49" charset="-122"/>
              </a:rPr>
              <a:t>文化意识目标：获取文化信息和知识，了解中外文化差异，基本形成跨文化意识</a:t>
            </a:r>
            <a:r>
              <a:rPr lang="zh-CN" altLang="en-US" b="1">
                <a:ea typeface="楷体_GB2312" pitchFamily="49" charset="-122"/>
              </a:rPr>
              <a:t>。</a:t>
            </a:r>
          </a:p>
          <a:p>
            <a:pPr indent="406400">
              <a:lnSpc>
                <a:spcPct val="115000"/>
              </a:lnSpc>
            </a:pPr>
            <a:r>
              <a:rPr lang="zh-CN" altLang="zh-CN" b="1">
                <a:ea typeface="楷体_GB2312" pitchFamily="49" charset="-122"/>
              </a:rPr>
              <a:t>思维能力目标：能主动观察语言和文化中的具体现象；初步具备运用英语进行独立思考、创新思维的能力。</a:t>
            </a:r>
          </a:p>
          <a:p>
            <a:pPr indent="406400">
              <a:lnSpc>
                <a:spcPct val="115000"/>
              </a:lnSpc>
            </a:pPr>
            <a:r>
              <a:rPr lang="zh-CN" altLang="zh-CN" b="1">
                <a:ea typeface="楷体_GB2312" pitchFamily="49" charset="-122"/>
              </a:rPr>
              <a:t>学习能力目标：能认识到英语的重要性，保持对英语学习的兴趣，并能有效利用各种资源开展自主学习与合作学习。</a:t>
            </a:r>
            <a:endParaRPr lang="zh-CN" altLang="en-US" b="1">
              <a:ea typeface="楷体_GB2312" pitchFamily="49" charset="-122"/>
            </a:endParaRPr>
          </a:p>
        </p:txBody>
      </p:sp>
      <p:grpSp>
        <p:nvGrpSpPr>
          <p:cNvPr id="54281" name="Group 35"/>
          <p:cNvGrpSpPr>
            <a:grpSpLocks/>
          </p:cNvGrpSpPr>
          <p:nvPr/>
        </p:nvGrpSpPr>
        <p:grpSpPr bwMode="auto">
          <a:xfrm>
            <a:off x="1143000" y="311150"/>
            <a:ext cx="6481763" cy="506413"/>
            <a:chOff x="720" y="196"/>
            <a:chExt cx="4083" cy="319"/>
          </a:xfrm>
        </p:grpSpPr>
        <p:sp>
          <p:nvSpPr>
            <p:cNvPr id="54283" name="Title 1"/>
            <p:cNvSpPr txBox="1">
              <a:spLocks/>
            </p:cNvSpPr>
            <p:nvPr/>
          </p:nvSpPr>
          <p:spPr bwMode="auto">
            <a:xfrm>
              <a:off x="720" y="196"/>
              <a:ext cx="1416"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课程建设规划</a:t>
              </a:r>
              <a:endParaRPr lang="en-GB" altLang="zh-CN" sz="2000" b="1">
                <a:solidFill>
                  <a:srgbClr val="404040"/>
                </a:solidFill>
                <a:latin typeface="微软雅黑"/>
                <a:ea typeface="微软雅黑"/>
                <a:cs typeface="Open Sans Light"/>
              </a:endParaRPr>
            </a:p>
          </p:txBody>
        </p:sp>
        <p:sp>
          <p:nvSpPr>
            <p:cNvPr id="54284" name="矩形 101"/>
            <p:cNvSpPr>
              <a:spLocks noChangeArrowheads="1"/>
            </p:cNvSpPr>
            <p:nvPr/>
          </p:nvSpPr>
          <p:spPr bwMode="auto">
            <a:xfrm>
              <a:off x="2058" y="225"/>
              <a:ext cx="760" cy="250"/>
            </a:xfrm>
            <a:prstGeom prst="rect">
              <a:avLst/>
            </a:prstGeom>
            <a:noFill/>
            <a:ln w="9525">
              <a:noFill/>
              <a:miter lim="800000"/>
              <a:headEnd/>
              <a:tailEnd/>
            </a:ln>
          </p:spPr>
          <p:txBody>
            <a:bodyPr wrap="none">
              <a:spAutoFit/>
            </a:bodyPr>
            <a:lstStyle/>
            <a:p>
              <a:pPr defTabSz="685800"/>
              <a:r>
                <a:rPr lang="zh-CN" altLang="en-US" sz="2000" b="1">
                  <a:solidFill>
                    <a:srgbClr val="FF0000"/>
                  </a:solidFill>
                  <a:latin typeface="微软雅黑"/>
                  <a:ea typeface="微软雅黑"/>
                  <a:cs typeface="微软雅黑"/>
                </a:rPr>
                <a:t>课程概况</a:t>
              </a:r>
            </a:p>
          </p:txBody>
        </p:sp>
        <p:sp>
          <p:nvSpPr>
            <p:cNvPr id="54285" name="矩形 102"/>
            <p:cNvSpPr>
              <a:spLocks noChangeArrowheads="1"/>
            </p:cNvSpPr>
            <p:nvPr/>
          </p:nvSpPr>
          <p:spPr bwMode="auto">
            <a:xfrm>
              <a:off x="3029" y="233"/>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师资队伍</a:t>
              </a:r>
            </a:p>
          </p:txBody>
        </p:sp>
        <p:sp>
          <p:nvSpPr>
            <p:cNvPr id="54286" name="矩形 103"/>
            <p:cNvSpPr>
              <a:spLocks noChangeArrowheads="1"/>
            </p:cNvSpPr>
            <p:nvPr/>
          </p:nvSpPr>
          <p:spPr bwMode="auto">
            <a:xfrm>
              <a:off x="4043" y="238"/>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课程标准</a:t>
              </a:r>
            </a:p>
          </p:txBody>
        </p:sp>
      </p:grpSp>
      <p:sp>
        <p:nvSpPr>
          <p:cNvPr id="54282" name="矩形 107"/>
          <p:cNvSpPr>
            <a:spLocks noChangeArrowheads="1"/>
          </p:cNvSpPr>
          <p:nvPr/>
        </p:nvSpPr>
        <p:spPr bwMode="auto">
          <a:xfrm>
            <a:off x="7891463" y="377825"/>
            <a:ext cx="1206500" cy="396875"/>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课程资源</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1000" fill="hold"/>
                                        <p:tgtEl>
                                          <p:spTgt spid="81"/>
                                        </p:tgtEl>
                                        <p:attrNameLst>
                                          <p:attrName>ppt_x</p:attrName>
                                        </p:attrNameLst>
                                      </p:cBhvr>
                                      <p:tavLst>
                                        <p:tav tm="0">
                                          <p:val>
                                            <p:strVal val="1+#ppt_w/2"/>
                                          </p:val>
                                        </p:tav>
                                        <p:tav tm="100000">
                                          <p:val>
                                            <p:strVal val="#ppt_x"/>
                                          </p:val>
                                        </p:tav>
                                      </p:tavLst>
                                    </p:anim>
                                    <p:anim calcmode="lin" valueType="num">
                                      <p:cBhvr additive="base">
                                        <p:cTn id="8" dur="10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204812"/>
                                        </p:tgtEl>
                                        <p:attrNameLst>
                                          <p:attrName>style.visibility</p:attrName>
                                        </p:attrNameLst>
                                      </p:cBhvr>
                                      <p:to>
                                        <p:strVal val="visible"/>
                                      </p:to>
                                    </p:set>
                                    <p:animEffect transition="in" filter="diamond(in)">
                                      <p:cBhvr>
                                        <p:cTn id="13" dur="1000"/>
                                        <p:tgtEl>
                                          <p:spTgt spid="204812"/>
                                        </p:tgtEl>
                                      </p:cBhvr>
                                    </p:animEffect>
                                  </p:childTnLst>
                                </p:cTn>
                              </p:par>
                            </p:childTnLst>
                          </p:cTn>
                        </p:par>
                        <p:par>
                          <p:cTn id="14" fill="hold">
                            <p:stCondLst>
                              <p:cond delay="1000"/>
                            </p:stCondLst>
                            <p:childTnLst>
                              <p:par>
                                <p:cTn id="15" presetID="2" presetClass="entr" presetSubtype="2" accel="50000" decel="50000" fill="hold" grpId="0" nodeType="afterEffect">
                                  <p:stCondLst>
                                    <p:cond delay="0"/>
                                  </p:stCondLst>
                                  <p:childTnLst>
                                    <p:set>
                                      <p:cBhvr>
                                        <p:cTn id="16" dur="1" fill="hold">
                                          <p:stCondLst>
                                            <p:cond delay="0"/>
                                          </p:stCondLst>
                                        </p:cTn>
                                        <p:tgtEl>
                                          <p:spTgt spid="85"/>
                                        </p:tgtEl>
                                        <p:attrNameLst>
                                          <p:attrName>style.visibility</p:attrName>
                                        </p:attrNameLst>
                                      </p:cBhvr>
                                      <p:to>
                                        <p:strVal val="visible"/>
                                      </p:to>
                                    </p:set>
                                    <p:anim calcmode="lin" valueType="num">
                                      <p:cBhvr additive="base">
                                        <p:cTn id="17" dur="1000" fill="hold"/>
                                        <p:tgtEl>
                                          <p:spTgt spid="85"/>
                                        </p:tgtEl>
                                        <p:attrNameLst>
                                          <p:attrName>ppt_x</p:attrName>
                                        </p:attrNameLst>
                                      </p:cBhvr>
                                      <p:tavLst>
                                        <p:tav tm="0">
                                          <p:val>
                                            <p:strVal val="1+#ppt_w/2"/>
                                          </p:val>
                                        </p:tav>
                                        <p:tav tm="100000">
                                          <p:val>
                                            <p:strVal val="#ppt_x"/>
                                          </p:val>
                                        </p:tav>
                                      </p:tavLst>
                                    </p:anim>
                                    <p:anim calcmode="lin" valueType="num">
                                      <p:cBhvr additive="base">
                                        <p:cTn id="18" dur="10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04834"/>
                                        </p:tgtEl>
                                        <p:attrNameLst>
                                          <p:attrName>style.visibility</p:attrName>
                                        </p:attrNameLst>
                                      </p:cBhvr>
                                      <p:to>
                                        <p:strVal val="visible"/>
                                      </p:to>
                                    </p:set>
                                    <p:animEffect transition="in" filter="diamond(in)">
                                      <p:cBhvr>
                                        <p:cTn id="23" dur="1000"/>
                                        <p:tgtEl>
                                          <p:spTgt spid="204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2" grpId="0"/>
      <p:bldP spid="81" grpId="0"/>
      <p:bldP spid="85" grpId="0"/>
      <p:bldP spid="2048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Box 4"/>
          <p:cNvSpPr txBox="1">
            <a:spLocks noChangeArrowheads="1"/>
          </p:cNvSpPr>
          <p:nvPr/>
        </p:nvSpPr>
        <p:spPr bwMode="auto">
          <a:xfrm>
            <a:off x="527050" y="1054100"/>
            <a:ext cx="11112500" cy="1463675"/>
          </a:xfrm>
          <a:prstGeom prst="rect">
            <a:avLst/>
          </a:prstGeom>
          <a:noFill/>
          <a:ln w="9525">
            <a:noFill/>
            <a:miter lim="800000"/>
            <a:headEnd/>
            <a:tailEnd/>
          </a:ln>
        </p:spPr>
        <p:txBody>
          <a:bodyPr lIns="91443" rIns="91443">
            <a:spAutoFit/>
          </a:bodyPr>
          <a:lstStyle/>
          <a:p>
            <a:pPr algn="just" eaLnBrk="0" hangingPunct="0">
              <a:lnSpc>
                <a:spcPct val="150000"/>
              </a:lnSpc>
            </a:pPr>
            <a:r>
              <a:rPr lang="zh-CN" altLang="en-US" sz="2000" b="1">
                <a:solidFill>
                  <a:srgbClr val="262626"/>
                </a:solidFill>
                <a:latin typeface="微软雅黑"/>
                <a:ea typeface="微软雅黑"/>
                <a:cs typeface="微软雅黑"/>
              </a:rPr>
              <a:t>“十二五”期间师资现状（共</a:t>
            </a:r>
            <a:r>
              <a:rPr lang="en-US" altLang="zh-CN" sz="2000" b="1">
                <a:solidFill>
                  <a:srgbClr val="262626"/>
                </a:solidFill>
                <a:latin typeface="微软雅黑"/>
                <a:ea typeface="微软雅黑"/>
                <a:cs typeface="微软雅黑"/>
              </a:rPr>
              <a:t>20</a:t>
            </a:r>
            <a:r>
              <a:rPr lang="zh-CN" altLang="en-US" sz="2000" b="1">
                <a:solidFill>
                  <a:srgbClr val="262626"/>
                </a:solidFill>
                <a:latin typeface="微软雅黑"/>
                <a:ea typeface="微软雅黑"/>
                <a:cs typeface="微软雅黑"/>
              </a:rPr>
              <a:t>名教师）： </a:t>
            </a:r>
            <a:endParaRPr lang="en-US" altLang="zh-CN" sz="2000" b="1">
              <a:solidFill>
                <a:srgbClr val="262626"/>
              </a:solidFill>
              <a:latin typeface="微软雅黑"/>
              <a:ea typeface="微软雅黑"/>
              <a:cs typeface="微软雅黑"/>
            </a:endParaRPr>
          </a:p>
          <a:p>
            <a:pPr algn="just" eaLnBrk="0" hangingPunct="0">
              <a:lnSpc>
                <a:spcPct val="150000"/>
              </a:lnSpc>
            </a:pPr>
            <a:r>
              <a:rPr lang="zh-CN" altLang="en-US" sz="2000" b="1">
                <a:solidFill>
                  <a:srgbClr val="262626"/>
                </a:solidFill>
                <a:latin typeface="微软雅黑"/>
                <a:ea typeface="微软雅黑"/>
                <a:cs typeface="微软雅黑"/>
              </a:rPr>
              <a:t>        年龄结构：</a:t>
            </a:r>
            <a:r>
              <a:rPr lang="zh-CN" altLang="en-US" sz="2000" b="1">
                <a:latin typeface="微软雅黑"/>
                <a:ea typeface="微软雅黑"/>
                <a:cs typeface="微软雅黑"/>
              </a:rPr>
              <a:t>老中青比为</a:t>
            </a:r>
            <a:r>
              <a:rPr lang="en-US" altLang="zh-CN" sz="2000" b="1">
                <a:latin typeface="微软雅黑"/>
                <a:ea typeface="微软雅黑"/>
                <a:cs typeface="微软雅黑"/>
              </a:rPr>
              <a:t>5:8:7</a:t>
            </a:r>
            <a:r>
              <a:rPr lang="zh-CN" altLang="en-US" sz="2000" b="1">
                <a:latin typeface="微软雅黑"/>
                <a:ea typeface="微软雅黑"/>
                <a:cs typeface="微软雅黑"/>
              </a:rPr>
              <a:t>；职称结构：高级中级比为</a:t>
            </a:r>
            <a:r>
              <a:rPr lang="en-US" altLang="zh-CN" sz="2000" b="1">
                <a:latin typeface="微软雅黑"/>
                <a:ea typeface="微软雅黑"/>
                <a:cs typeface="微软雅黑"/>
              </a:rPr>
              <a:t>4:16</a:t>
            </a:r>
            <a:r>
              <a:rPr lang="zh-CN" altLang="en-US" sz="2000" b="1">
                <a:latin typeface="微软雅黑"/>
                <a:ea typeface="微软雅黑"/>
                <a:cs typeface="微软雅黑"/>
              </a:rPr>
              <a:t>；学历结构：学士硕士比：</a:t>
            </a:r>
            <a:r>
              <a:rPr lang="en-US" altLang="zh-CN" sz="2000" b="1">
                <a:latin typeface="微软雅黑"/>
                <a:ea typeface="微软雅黑"/>
                <a:cs typeface="微软雅黑"/>
              </a:rPr>
              <a:t>6:14</a:t>
            </a:r>
            <a:endParaRPr lang="en-US" altLang="zh-CN" sz="2000" b="1">
              <a:solidFill>
                <a:srgbClr val="262626"/>
              </a:solidFill>
              <a:latin typeface="微软雅黑"/>
              <a:ea typeface="微软雅黑"/>
              <a:cs typeface="微软雅黑"/>
            </a:endParaRPr>
          </a:p>
        </p:txBody>
      </p:sp>
      <p:graphicFrame>
        <p:nvGraphicFramePr>
          <p:cNvPr id="1026" name="图表 7"/>
          <p:cNvGraphicFramePr>
            <a:graphicFrameLocks/>
          </p:cNvGraphicFramePr>
          <p:nvPr/>
        </p:nvGraphicFramePr>
        <p:xfrm>
          <a:off x="652463" y="2789238"/>
          <a:ext cx="4167187" cy="2889250"/>
        </p:xfrm>
        <a:graphic>
          <a:graphicData uri="http://schemas.openxmlformats.org/presentationml/2006/ole">
            <p:oleObj spid="_x0000_s1026" name="图表" r:id="rId4" imgW="3124403" imgH="2162124" progId="Excel.Chart.8">
              <p:embed/>
            </p:oleObj>
          </a:graphicData>
        </a:graphic>
      </p:graphicFrame>
      <p:graphicFrame>
        <p:nvGraphicFramePr>
          <p:cNvPr id="1027" name="图表 19"/>
          <p:cNvGraphicFramePr>
            <a:graphicFrameLocks/>
          </p:cNvGraphicFramePr>
          <p:nvPr/>
        </p:nvGraphicFramePr>
        <p:xfrm>
          <a:off x="4541838" y="2763838"/>
          <a:ext cx="3876675" cy="2940050"/>
        </p:xfrm>
        <a:graphic>
          <a:graphicData uri="http://schemas.openxmlformats.org/presentationml/2006/ole">
            <p:oleObj spid="_x0000_s1027" name="图表" r:id="rId5" imgW="2904947" imgH="2209800" progId="Excel.Chart.8">
              <p:embed/>
            </p:oleObj>
          </a:graphicData>
        </a:graphic>
      </p:graphicFrame>
      <p:graphicFrame>
        <p:nvGraphicFramePr>
          <p:cNvPr id="1028" name="图表 22"/>
          <p:cNvGraphicFramePr>
            <a:graphicFrameLocks/>
          </p:cNvGraphicFramePr>
          <p:nvPr/>
        </p:nvGraphicFramePr>
        <p:xfrm>
          <a:off x="8710613" y="2738438"/>
          <a:ext cx="2997200" cy="2940050"/>
        </p:xfrm>
        <a:graphic>
          <a:graphicData uri="http://schemas.openxmlformats.org/presentationml/2006/ole">
            <p:oleObj spid="_x0000_s1028" name="图表" r:id="rId6" imgW="2247798" imgH="2209800" progId="Excel.Chart.8">
              <p:embed/>
            </p:oleObj>
          </a:graphicData>
        </a:graphic>
      </p:graphicFrame>
      <p:sp>
        <p:nvSpPr>
          <p:cNvPr id="1030" name="矩形 23"/>
          <p:cNvSpPr>
            <a:spLocks noChangeArrowheads="1"/>
          </p:cNvSpPr>
          <p:nvPr/>
        </p:nvSpPr>
        <p:spPr bwMode="auto">
          <a:xfrm>
            <a:off x="922338" y="5637213"/>
            <a:ext cx="10801350" cy="430212"/>
          </a:xfrm>
          <a:prstGeom prst="rect">
            <a:avLst/>
          </a:prstGeom>
          <a:noFill/>
          <a:ln w="9525">
            <a:noFill/>
            <a:miter lim="800000"/>
            <a:headEnd/>
            <a:tailEnd/>
          </a:ln>
        </p:spPr>
        <p:txBody>
          <a:bodyPr lIns="121917" tIns="60958" rIns="121917" bIns="60958">
            <a:spAutoFit/>
          </a:bodyPr>
          <a:lstStyle/>
          <a:p>
            <a:r>
              <a:rPr lang="zh-CN" altLang="en-US" sz="2000">
                <a:solidFill>
                  <a:srgbClr val="262626"/>
                </a:solidFill>
                <a:latin typeface="微软雅黑"/>
                <a:ea typeface="微软雅黑"/>
                <a:cs typeface="微软雅黑"/>
              </a:rPr>
              <a:t>教学能力：</a:t>
            </a:r>
            <a:r>
              <a:rPr lang="zh-CN" altLang="en-US" sz="2000">
                <a:solidFill>
                  <a:srgbClr val="FF0000"/>
                </a:solidFill>
                <a:latin typeface="微软雅黑"/>
                <a:ea typeface="微软雅黑"/>
                <a:cs typeface="微软雅黑"/>
              </a:rPr>
              <a:t>有较强的教学能力和指导学生参加英语口语大赛和高职高专英语写作大赛的能力</a:t>
            </a:r>
            <a:r>
              <a:rPr lang="zh-CN" altLang="en-US" sz="2000">
                <a:solidFill>
                  <a:srgbClr val="262626"/>
                </a:solidFill>
                <a:latin typeface="微软雅黑"/>
                <a:ea typeface="微软雅黑"/>
                <a:cs typeface="微软雅黑"/>
              </a:rPr>
              <a:t>。</a:t>
            </a:r>
            <a:endParaRPr lang="zh-CN" altLang="en-US" sz="2000">
              <a:latin typeface="Calibri" pitchFamily="34" charset="0"/>
            </a:endParaRPr>
          </a:p>
        </p:txBody>
      </p:sp>
      <p:grpSp>
        <p:nvGrpSpPr>
          <p:cNvPr id="1031" name="Group 21"/>
          <p:cNvGrpSpPr>
            <a:grpSpLocks/>
          </p:cNvGrpSpPr>
          <p:nvPr/>
        </p:nvGrpSpPr>
        <p:grpSpPr bwMode="auto">
          <a:xfrm>
            <a:off x="1143000" y="311150"/>
            <a:ext cx="6481763" cy="506413"/>
            <a:chOff x="720" y="196"/>
            <a:chExt cx="4083" cy="319"/>
          </a:xfrm>
        </p:grpSpPr>
        <p:sp>
          <p:nvSpPr>
            <p:cNvPr id="1033" name="Title 1"/>
            <p:cNvSpPr txBox="1">
              <a:spLocks/>
            </p:cNvSpPr>
            <p:nvPr/>
          </p:nvSpPr>
          <p:spPr bwMode="auto">
            <a:xfrm>
              <a:off x="720" y="196"/>
              <a:ext cx="1416"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课程建设规划</a:t>
              </a:r>
              <a:endParaRPr lang="en-GB" altLang="zh-CN" sz="2000" b="1">
                <a:solidFill>
                  <a:srgbClr val="404040"/>
                </a:solidFill>
                <a:latin typeface="微软雅黑"/>
                <a:ea typeface="微软雅黑"/>
                <a:cs typeface="Open Sans Light"/>
              </a:endParaRPr>
            </a:p>
          </p:txBody>
        </p:sp>
        <p:sp>
          <p:nvSpPr>
            <p:cNvPr id="1034" name="矩形 101"/>
            <p:cNvSpPr>
              <a:spLocks noChangeArrowheads="1"/>
            </p:cNvSpPr>
            <p:nvPr/>
          </p:nvSpPr>
          <p:spPr bwMode="auto">
            <a:xfrm>
              <a:off x="2058" y="225"/>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课程概况</a:t>
              </a:r>
            </a:p>
          </p:txBody>
        </p:sp>
        <p:sp>
          <p:nvSpPr>
            <p:cNvPr id="1035" name="矩形 102"/>
            <p:cNvSpPr>
              <a:spLocks noChangeArrowheads="1"/>
            </p:cNvSpPr>
            <p:nvPr/>
          </p:nvSpPr>
          <p:spPr bwMode="auto">
            <a:xfrm>
              <a:off x="3029" y="233"/>
              <a:ext cx="760" cy="250"/>
            </a:xfrm>
            <a:prstGeom prst="rect">
              <a:avLst/>
            </a:prstGeom>
            <a:noFill/>
            <a:ln w="9525">
              <a:noFill/>
              <a:miter lim="800000"/>
              <a:headEnd/>
              <a:tailEnd/>
            </a:ln>
          </p:spPr>
          <p:txBody>
            <a:bodyPr wrap="none">
              <a:spAutoFit/>
            </a:bodyPr>
            <a:lstStyle/>
            <a:p>
              <a:pPr defTabSz="685800"/>
              <a:r>
                <a:rPr lang="zh-CN" altLang="en-US" sz="2000" b="1">
                  <a:solidFill>
                    <a:srgbClr val="FF0000"/>
                  </a:solidFill>
                  <a:latin typeface="微软雅黑"/>
                  <a:ea typeface="微软雅黑"/>
                  <a:cs typeface="微软雅黑"/>
                </a:rPr>
                <a:t>师资队伍</a:t>
              </a:r>
            </a:p>
          </p:txBody>
        </p:sp>
        <p:sp>
          <p:nvSpPr>
            <p:cNvPr id="1036" name="矩形 103"/>
            <p:cNvSpPr>
              <a:spLocks noChangeArrowheads="1"/>
            </p:cNvSpPr>
            <p:nvPr/>
          </p:nvSpPr>
          <p:spPr bwMode="auto">
            <a:xfrm>
              <a:off x="4043" y="238"/>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课程标准</a:t>
              </a:r>
            </a:p>
          </p:txBody>
        </p:sp>
      </p:grpSp>
      <p:sp>
        <p:nvSpPr>
          <p:cNvPr id="1032" name="矩形 107"/>
          <p:cNvSpPr>
            <a:spLocks noChangeArrowheads="1"/>
          </p:cNvSpPr>
          <p:nvPr/>
        </p:nvSpPr>
        <p:spPr bwMode="auto">
          <a:xfrm>
            <a:off x="7891463" y="377825"/>
            <a:ext cx="1206500" cy="396875"/>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课程资源</a:t>
            </a:r>
          </a:p>
        </p:txBody>
      </p:sp>
    </p:spTree>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70" name="Group 46"/>
          <p:cNvGraphicFramePr>
            <a:graphicFrameLocks noGrp="1"/>
          </p:cNvGraphicFramePr>
          <p:nvPr/>
        </p:nvGraphicFramePr>
        <p:xfrm>
          <a:off x="322263" y="3617913"/>
          <a:ext cx="11520487" cy="3246437"/>
        </p:xfrm>
        <a:graphic>
          <a:graphicData uri="http://schemas.openxmlformats.org/drawingml/2006/table">
            <a:tbl>
              <a:tblPr/>
              <a:tblGrid>
                <a:gridCol w="998537"/>
                <a:gridCol w="3498850"/>
                <a:gridCol w="3759200"/>
                <a:gridCol w="3263900"/>
              </a:tblGrid>
              <a:tr h="4492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FFFF"/>
                          </a:solidFill>
                          <a:effectLst/>
                          <a:latin typeface="Calibri" pitchFamily="34" charset="0"/>
                          <a:ea typeface="宋体" charset="-122"/>
                        </a:rPr>
                        <a:t>年份</a:t>
                      </a: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FFFF"/>
                          </a:solidFill>
                          <a:effectLst/>
                          <a:latin typeface="Calibri" pitchFamily="34" charset="0"/>
                          <a:ea typeface="宋体" charset="-122"/>
                        </a:rPr>
                        <a:t>2016-2017</a:t>
                      </a:r>
                      <a:r>
                        <a:rPr kumimoji="0" lang="zh-CN" altLang="en-US" sz="2400" b="1" i="0" u="none" strike="noStrike" cap="none" normalizeH="0" baseline="0" smtClean="0">
                          <a:ln>
                            <a:noFill/>
                          </a:ln>
                          <a:solidFill>
                            <a:srgbClr val="FFFFFF"/>
                          </a:solidFill>
                          <a:effectLst/>
                          <a:latin typeface="Calibri" pitchFamily="34" charset="0"/>
                          <a:ea typeface="宋体" charset="-122"/>
                        </a:rPr>
                        <a:t>年</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FFFF"/>
                          </a:solidFill>
                          <a:effectLst/>
                          <a:latin typeface="Calibri" pitchFamily="34" charset="0"/>
                          <a:ea typeface="宋体" charset="-122"/>
                        </a:rPr>
                        <a:t>2017-2018</a:t>
                      </a:r>
                      <a:r>
                        <a:rPr kumimoji="0" lang="zh-CN" altLang="en-US" sz="2400" b="1" i="0" u="none" strike="noStrike" cap="none" normalizeH="0" baseline="0" smtClean="0">
                          <a:ln>
                            <a:noFill/>
                          </a:ln>
                          <a:solidFill>
                            <a:srgbClr val="FFFFFF"/>
                          </a:solidFill>
                          <a:effectLst/>
                          <a:latin typeface="Calibri" pitchFamily="34" charset="0"/>
                          <a:ea typeface="宋体" charset="-122"/>
                        </a:rPr>
                        <a:t>年</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FFFF"/>
                          </a:solidFill>
                          <a:effectLst/>
                          <a:latin typeface="Calibri" pitchFamily="34" charset="0"/>
                          <a:ea typeface="宋体" charset="-122"/>
                        </a:rPr>
                        <a:t>2019-2020</a:t>
                      </a:r>
                      <a:r>
                        <a:rPr kumimoji="0" lang="zh-CN" altLang="en-US" sz="2400" b="1" i="0" u="none" strike="noStrike" cap="none" normalizeH="0" baseline="0" smtClean="0">
                          <a:ln>
                            <a:noFill/>
                          </a:ln>
                          <a:solidFill>
                            <a:srgbClr val="FFFFFF"/>
                          </a:solidFill>
                          <a:effectLst/>
                          <a:latin typeface="Calibri" pitchFamily="34" charset="0"/>
                          <a:ea typeface="宋体" charset="-122"/>
                        </a:rPr>
                        <a:t>年</a:t>
                      </a: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112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000000"/>
                          </a:solidFill>
                          <a:effectLst/>
                          <a:latin typeface="Calibri" pitchFamily="34" charset="0"/>
                          <a:ea typeface="宋体" charset="-122"/>
                        </a:rPr>
                        <a:t>计划</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000000"/>
                          </a:solidFill>
                          <a:effectLst/>
                          <a:latin typeface="Calibri" pitchFamily="34" charset="0"/>
                          <a:ea typeface="宋体" charset="-122"/>
                        </a:rPr>
                        <a:t>进程</a:t>
                      </a:r>
                      <a:endParaRPr kumimoji="0" lang="en-US" altLang="zh-CN" sz="2400" b="1" i="0" u="none" strike="noStrike" cap="none" normalizeH="0" baseline="0" smtClean="0">
                        <a:ln>
                          <a:noFill/>
                        </a:ln>
                        <a:solidFill>
                          <a:srgbClr val="000000"/>
                        </a:solidFill>
                        <a:effectLst/>
                        <a:latin typeface="Calibri" pitchFamily="34" charset="0"/>
                        <a:ea typeface="宋体" charset="-122"/>
                      </a:endParaRPr>
                    </a:p>
                  </a:txBody>
                  <a:tcPr marL="121920" marR="12192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zh-CN" altLang="en-US" sz="2000" b="1" i="0" u="none" strike="noStrike" cap="none" normalizeH="0" baseline="0" smtClean="0">
                          <a:ln>
                            <a:noFill/>
                          </a:ln>
                          <a:solidFill>
                            <a:srgbClr val="262626"/>
                          </a:solidFill>
                          <a:effectLst/>
                          <a:latin typeface="微软雅黑"/>
                          <a:ea typeface="楷体_GB2312" pitchFamily="49" charset="-122"/>
                          <a:cs typeface="微软雅黑"/>
                        </a:rPr>
                        <a:t>引进高学历的青年教师</a:t>
                      </a:r>
                      <a:r>
                        <a:rPr kumimoji="0" lang="en-US" altLang="zh-CN" sz="2000" b="1" i="0" u="none" strike="noStrike" cap="none" normalizeH="0" baseline="0" smtClean="0">
                          <a:ln>
                            <a:noFill/>
                          </a:ln>
                          <a:solidFill>
                            <a:srgbClr val="262626"/>
                          </a:solidFill>
                          <a:effectLst/>
                          <a:latin typeface="微软雅黑"/>
                          <a:ea typeface="楷体_GB2312" pitchFamily="49" charset="-122"/>
                          <a:cs typeface="微软雅黑"/>
                        </a:rPr>
                        <a:t>1-2</a:t>
                      </a:r>
                      <a:r>
                        <a:rPr kumimoji="0" lang="zh-CN" altLang="en-US" sz="2000" b="1" i="0" u="none" strike="noStrike" cap="none" normalizeH="0" baseline="0" smtClean="0">
                          <a:ln>
                            <a:noFill/>
                          </a:ln>
                          <a:solidFill>
                            <a:srgbClr val="262626"/>
                          </a:solidFill>
                          <a:effectLst/>
                          <a:latin typeface="微软雅黑"/>
                          <a:ea typeface="楷体_GB2312" pitchFamily="49" charset="-122"/>
                          <a:cs typeface="微软雅黑"/>
                        </a:rPr>
                        <a:t>名；</a:t>
                      </a:r>
                      <a:endParaRPr kumimoji="0" lang="en-US" altLang="zh-CN" sz="2000" b="1" i="0" u="none" strike="noStrike" cap="none" normalizeH="0" baseline="0" smtClean="0">
                        <a:ln>
                          <a:noFill/>
                        </a:ln>
                        <a:solidFill>
                          <a:srgbClr val="262626"/>
                        </a:solidFill>
                        <a:effectLst/>
                        <a:latin typeface="微软雅黑"/>
                        <a:ea typeface="楷体_GB2312" pitchFamily="49" charset="-122"/>
                        <a:cs typeface="微软雅黑"/>
                      </a:endParaRPr>
                    </a:p>
                    <a:p>
                      <a:pPr marL="0" marR="0" lvl="0" indent="0" algn="l" defTabSz="914400" rtl="0" eaLnBrk="1" fontAlgn="base" latinLnBrk="0" hangingPunct="1">
                        <a:lnSpc>
                          <a:spcPct val="110000"/>
                        </a:lnSpc>
                        <a:spcBef>
                          <a:spcPct val="0"/>
                        </a:spcBef>
                        <a:spcAft>
                          <a:spcPct val="0"/>
                        </a:spcAft>
                        <a:buClrTx/>
                        <a:buSzTx/>
                        <a:buFontTx/>
                        <a:buNone/>
                        <a:tabLst/>
                      </a:pPr>
                      <a:r>
                        <a:rPr kumimoji="0" lang="zh-CN" altLang="en-US" sz="2000" b="1" i="0" u="none" strike="noStrike" cap="none" normalizeH="0" baseline="0" smtClean="0">
                          <a:ln>
                            <a:noFill/>
                          </a:ln>
                          <a:solidFill>
                            <a:srgbClr val="262626"/>
                          </a:solidFill>
                          <a:effectLst/>
                          <a:latin typeface="微软雅黑"/>
                          <a:ea typeface="楷体_GB2312" pitchFamily="49" charset="-122"/>
                          <a:cs typeface="微软雅黑"/>
                        </a:rPr>
                        <a:t>选派</a:t>
                      </a:r>
                      <a:r>
                        <a:rPr kumimoji="0" lang="en-US" altLang="zh-CN" sz="2000" b="1" i="0" u="none" strike="noStrike" cap="none" normalizeH="0" baseline="0" smtClean="0">
                          <a:ln>
                            <a:noFill/>
                          </a:ln>
                          <a:solidFill>
                            <a:srgbClr val="262626"/>
                          </a:solidFill>
                          <a:effectLst/>
                          <a:latin typeface="微软雅黑"/>
                          <a:ea typeface="楷体_GB2312" pitchFamily="49" charset="-122"/>
                          <a:cs typeface="微软雅黑"/>
                        </a:rPr>
                        <a:t>1-2</a:t>
                      </a:r>
                      <a:r>
                        <a:rPr kumimoji="0" lang="zh-CN" altLang="en-US" sz="2000" b="1" i="0" u="none" strike="noStrike" cap="none" normalizeH="0" baseline="0" smtClean="0">
                          <a:ln>
                            <a:noFill/>
                          </a:ln>
                          <a:solidFill>
                            <a:srgbClr val="262626"/>
                          </a:solidFill>
                          <a:effectLst/>
                          <a:latin typeface="微软雅黑"/>
                          <a:ea typeface="楷体_GB2312" pitchFamily="49" charset="-122"/>
                          <a:cs typeface="微软雅黑"/>
                        </a:rPr>
                        <a:t>人出国进修；</a:t>
                      </a:r>
                      <a:endParaRPr kumimoji="0" lang="en-US" altLang="zh-CN" sz="2000" b="1" i="0" u="none" strike="noStrike" cap="none" normalizeH="0" baseline="0" smtClean="0">
                        <a:ln>
                          <a:noFill/>
                        </a:ln>
                        <a:solidFill>
                          <a:srgbClr val="262626"/>
                        </a:solidFill>
                        <a:effectLst/>
                        <a:latin typeface="微软雅黑"/>
                        <a:ea typeface="楷体_GB2312" pitchFamily="49" charset="-122"/>
                        <a:cs typeface="微软雅黑"/>
                      </a:endParaRPr>
                    </a:p>
                    <a:p>
                      <a:pPr marL="0" marR="0" lvl="0" indent="0" algn="l" defTabSz="914400" rtl="0" eaLnBrk="1" fontAlgn="base" latinLnBrk="0" hangingPunct="1">
                        <a:lnSpc>
                          <a:spcPct val="110000"/>
                        </a:lnSpc>
                        <a:spcBef>
                          <a:spcPct val="0"/>
                        </a:spcBef>
                        <a:spcAft>
                          <a:spcPct val="0"/>
                        </a:spcAft>
                        <a:buClrTx/>
                        <a:buSzTx/>
                        <a:buFontTx/>
                        <a:buNone/>
                        <a:tabLst/>
                      </a:pPr>
                      <a:r>
                        <a:rPr kumimoji="0" lang="zh-CN" altLang="en-US" sz="2000" b="1" i="0" u="none" strike="noStrike" cap="none" normalizeH="0" baseline="0" smtClean="0">
                          <a:ln>
                            <a:noFill/>
                          </a:ln>
                          <a:solidFill>
                            <a:srgbClr val="262626"/>
                          </a:solidFill>
                          <a:effectLst/>
                          <a:latin typeface="微软雅黑"/>
                          <a:ea typeface="楷体_GB2312" pitchFamily="49" charset="-122"/>
                          <a:cs typeface="微软雅黑"/>
                        </a:rPr>
                        <a:t>职称晋升</a:t>
                      </a:r>
                      <a:r>
                        <a:rPr kumimoji="0" lang="en-US" altLang="zh-CN" sz="2000" b="1" i="0" u="none" strike="noStrike" cap="none" normalizeH="0" baseline="0" smtClean="0">
                          <a:ln>
                            <a:noFill/>
                          </a:ln>
                          <a:solidFill>
                            <a:srgbClr val="262626"/>
                          </a:solidFill>
                          <a:effectLst/>
                          <a:latin typeface="微软雅黑"/>
                          <a:ea typeface="楷体_GB2312" pitchFamily="49" charset="-122"/>
                          <a:cs typeface="微软雅黑"/>
                        </a:rPr>
                        <a:t>1-2</a:t>
                      </a:r>
                      <a:r>
                        <a:rPr kumimoji="0" lang="zh-CN" altLang="en-US" sz="2000" b="1" i="0" u="none" strike="noStrike" cap="none" normalizeH="0" baseline="0" smtClean="0">
                          <a:ln>
                            <a:noFill/>
                          </a:ln>
                          <a:solidFill>
                            <a:srgbClr val="262626"/>
                          </a:solidFill>
                          <a:effectLst/>
                          <a:latin typeface="微软雅黑"/>
                          <a:ea typeface="楷体_GB2312" pitchFamily="49" charset="-122"/>
                          <a:cs typeface="微软雅黑"/>
                        </a:rPr>
                        <a:t>人；</a:t>
                      </a:r>
                      <a:endParaRPr kumimoji="0" lang="en-US" altLang="zh-CN" sz="2000" b="1" i="0" u="none" strike="noStrike" cap="none" normalizeH="0" baseline="0" smtClean="0">
                        <a:ln>
                          <a:noFill/>
                        </a:ln>
                        <a:solidFill>
                          <a:srgbClr val="262626"/>
                        </a:solidFill>
                        <a:effectLst/>
                        <a:latin typeface="微软雅黑"/>
                        <a:ea typeface="楷体_GB2312" pitchFamily="49" charset="-122"/>
                        <a:cs typeface="微软雅黑"/>
                      </a:endParaRPr>
                    </a:p>
                    <a:p>
                      <a:pPr marL="0" marR="0" lvl="0" indent="0" algn="l" defTabSz="914400" rtl="0" eaLnBrk="1" fontAlgn="base" latinLnBrk="0" hangingPunct="1">
                        <a:lnSpc>
                          <a:spcPct val="110000"/>
                        </a:lnSpc>
                        <a:spcBef>
                          <a:spcPct val="0"/>
                        </a:spcBef>
                        <a:spcAft>
                          <a:spcPct val="0"/>
                        </a:spcAft>
                        <a:buClrTx/>
                        <a:buSzTx/>
                        <a:buFontTx/>
                        <a:buNone/>
                        <a:tabLst/>
                      </a:pPr>
                      <a:r>
                        <a:rPr kumimoji="0" lang="zh-CN" altLang="en-US" sz="2000" b="1" i="0" u="none" strike="noStrike" cap="none" normalizeH="0" baseline="0" smtClean="0">
                          <a:ln>
                            <a:noFill/>
                          </a:ln>
                          <a:solidFill>
                            <a:srgbClr val="262626"/>
                          </a:solidFill>
                          <a:effectLst/>
                          <a:latin typeface="微软雅黑"/>
                          <a:ea typeface="楷体_GB2312" pitchFamily="49" charset="-122"/>
                          <a:cs typeface="微软雅黑"/>
                        </a:rPr>
                        <a:t>参加教学比赛获省、国家奖；指导学生参加比赛获省、国家奖。</a:t>
                      </a:r>
                      <a:endParaRPr kumimoji="0" lang="en-US" altLang="zh-CN" sz="2000" b="1" i="0" u="none" strike="noStrike" cap="none" normalizeH="0" baseline="0" smtClean="0">
                        <a:ln>
                          <a:noFill/>
                        </a:ln>
                        <a:solidFill>
                          <a:srgbClr val="262626"/>
                        </a:solidFill>
                        <a:effectLst/>
                        <a:latin typeface="微软雅黑"/>
                        <a:ea typeface="楷体_GB2312" pitchFamily="49" charset="-122"/>
                        <a:cs typeface="微软雅黑"/>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900" b="0" i="0" u="none" strike="noStrike" cap="none" normalizeH="0" baseline="0" smtClean="0">
                        <a:ln>
                          <a:noFill/>
                        </a:ln>
                        <a:solidFill>
                          <a:srgbClr val="000000"/>
                        </a:solidFill>
                        <a:effectLst/>
                        <a:latin typeface="Calibri" pitchFamily="34" charset="0"/>
                        <a:ea typeface="楷体_GB2312" pitchFamily="49" charset="-122"/>
                        <a:cs typeface="微软雅黑"/>
                      </a:endParaRP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900" b="0" i="0" u="none" strike="noStrike" cap="none" normalizeH="0" baseline="0" smtClean="0">
                        <a:ln>
                          <a:noFill/>
                        </a:ln>
                        <a:solidFill>
                          <a:srgbClr val="262626"/>
                        </a:solidFill>
                        <a:effectLst/>
                        <a:latin typeface="微软雅黑"/>
                        <a:ea typeface="微软雅黑"/>
                        <a:cs typeface="微软雅黑"/>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zh-CN" altLang="en-US" sz="2000" b="1" i="0" u="none" strike="noStrike" cap="none" normalizeH="0" baseline="0" smtClean="0">
                          <a:ln>
                            <a:noFill/>
                          </a:ln>
                          <a:solidFill>
                            <a:srgbClr val="262626"/>
                          </a:solidFill>
                          <a:effectLst/>
                          <a:latin typeface="微软雅黑"/>
                          <a:ea typeface="楷体_GB2312" pitchFamily="49" charset="-122"/>
                          <a:cs typeface="微软雅黑"/>
                        </a:rPr>
                        <a:t>选派</a:t>
                      </a:r>
                      <a:r>
                        <a:rPr kumimoji="0" lang="en-US" altLang="zh-CN" sz="2000" b="1" i="0" u="none" strike="noStrike" cap="none" normalizeH="0" baseline="0" smtClean="0">
                          <a:ln>
                            <a:noFill/>
                          </a:ln>
                          <a:solidFill>
                            <a:srgbClr val="262626"/>
                          </a:solidFill>
                          <a:effectLst/>
                          <a:latin typeface="微软雅黑"/>
                          <a:ea typeface="楷体_GB2312" pitchFamily="49" charset="-122"/>
                          <a:cs typeface="微软雅黑"/>
                        </a:rPr>
                        <a:t>1-2</a:t>
                      </a:r>
                      <a:r>
                        <a:rPr kumimoji="0" lang="zh-CN" altLang="en-US" sz="2000" b="1" i="0" u="none" strike="noStrike" cap="none" normalizeH="0" baseline="0" smtClean="0">
                          <a:ln>
                            <a:noFill/>
                          </a:ln>
                          <a:solidFill>
                            <a:srgbClr val="262626"/>
                          </a:solidFill>
                          <a:effectLst/>
                          <a:latin typeface="微软雅黑"/>
                          <a:ea typeface="楷体_GB2312" pitchFamily="49" charset="-122"/>
                          <a:cs typeface="微软雅黑"/>
                        </a:rPr>
                        <a:t>人出国进修；</a:t>
                      </a:r>
                      <a:endParaRPr kumimoji="0" lang="en-US" altLang="zh-CN" sz="2000" b="1" i="0" u="none" strike="noStrike" cap="none" normalizeH="0" baseline="0" smtClean="0">
                        <a:ln>
                          <a:noFill/>
                        </a:ln>
                        <a:solidFill>
                          <a:srgbClr val="262626"/>
                        </a:solidFill>
                        <a:effectLst/>
                        <a:latin typeface="微软雅黑"/>
                        <a:ea typeface="楷体_GB2312" pitchFamily="49" charset="-122"/>
                        <a:cs typeface="微软雅黑"/>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zh-CN" altLang="en-US" sz="2000" b="1" i="0" u="none" strike="noStrike" cap="none" normalizeH="0" baseline="0" smtClean="0">
                          <a:ln>
                            <a:noFill/>
                          </a:ln>
                          <a:solidFill>
                            <a:srgbClr val="262626"/>
                          </a:solidFill>
                          <a:effectLst/>
                          <a:latin typeface="微软雅黑"/>
                          <a:ea typeface="楷体_GB2312" pitchFamily="49" charset="-122"/>
                          <a:cs typeface="微软雅黑"/>
                        </a:rPr>
                        <a:t>职称晋升</a:t>
                      </a:r>
                      <a:r>
                        <a:rPr kumimoji="0" lang="en-US" altLang="zh-CN" sz="2000" b="1" i="0" u="none" strike="noStrike" cap="none" normalizeH="0" baseline="0" smtClean="0">
                          <a:ln>
                            <a:noFill/>
                          </a:ln>
                          <a:solidFill>
                            <a:srgbClr val="262626"/>
                          </a:solidFill>
                          <a:effectLst/>
                          <a:latin typeface="微软雅黑"/>
                          <a:ea typeface="楷体_GB2312" pitchFamily="49" charset="-122"/>
                          <a:cs typeface="微软雅黑"/>
                        </a:rPr>
                        <a:t>1-2</a:t>
                      </a:r>
                      <a:r>
                        <a:rPr kumimoji="0" lang="zh-CN" altLang="en-US" sz="2000" b="1" i="0" u="none" strike="noStrike" cap="none" normalizeH="0" baseline="0" smtClean="0">
                          <a:ln>
                            <a:noFill/>
                          </a:ln>
                          <a:solidFill>
                            <a:srgbClr val="262626"/>
                          </a:solidFill>
                          <a:effectLst/>
                          <a:latin typeface="微软雅黑"/>
                          <a:ea typeface="楷体_GB2312" pitchFamily="49" charset="-122"/>
                          <a:cs typeface="微软雅黑"/>
                        </a:rPr>
                        <a:t>人</a:t>
                      </a:r>
                    </a:p>
                    <a:p>
                      <a:pPr marL="0" marR="0" lvl="0" indent="0" algn="l" defTabSz="914400" rtl="0" eaLnBrk="1" fontAlgn="base" latinLnBrk="0" hangingPunct="1">
                        <a:lnSpc>
                          <a:spcPct val="115000"/>
                        </a:lnSpc>
                        <a:spcBef>
                          <a:spcPct val="0"/>
                        </a:spcBef>
                        <a:spcAft>
                          <a:spcPct val="0"/>
                        </a:spcAft>
                        <a:buClrTx/>
                        <a:buSzTx/>
                        <a:buFontTx/>
                        <a:buNone/>
                        <a:tabLst/>
                      </a:pPr>
                      <a:r>
                        <a:rPr kumimoji="0" lang="zh-CN" altLang="en-US" sz="2000" b="1" i="0" u="none" strike="noStrike" cap="none" normalizeH="0" baseline="0" smtClean="0">
                          <a:ln>
                            <a:noFill/>
                          </a:ln>
                          <a:solidFill>
                            <a:srgbClr val="262626"/>
                          </a:solidFill>
                          <a:effectLst/>
                          <a:latin typeface="微软雅黑"/>
                          <a:ea typeface="楷体_GB2312" pitchFamily="49" charset="-122"/>
                          <a:cs typeface="微软雅黑"/>
                        </a:rPr>
                        <a:t>参加教学比赛获省、国家奖；</a:t>
                      </a:r>
                      <a:endParaRPr kumimoji="0" lang="en-US" altLang="zh-CN" sz="2000" b="1" i="0" u="none" strike="noStrike" cap="none" normalizeH="0" baseline="0" smtClean="0">
                        <a:ln>
                          <a:noFill/>
                        </a:ln>
                        <a:solidFill>
                          <a:srgbClr val="262626"/>
                        </a:solidFill>
                        <a:effectLst/>
                        <a:latin typeface="微软雅黑"/>
                        <a:ea typeface="楷体_GB2312" pitchFamily="49" charset="-122"/>
                        <a:cs typeface="微软雅黑"/>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zh-CN" altLang="en-US" sz="2000" b="1" i="0" u="none" strike="noStrike" cap="none" normalizeH="0" baseline="0" smtClean="0">
                          <a:ln>
                            <a:noFill/>
                          </a:ln>
                          <a:solidFill>
                            <a:srgbClr val="262626"/>
                          </a:solidFill>
                          <a:effectLst/>
                          <a:latin typeface="微软雅黑"/>
                          <a:ea typeface="楷体_GB2312" pitchFamily="49" charset="-122"/>
                          <a:cs typeface="微软雅黑"/>
                        </a:rPr>
                        <a:t>指导学生参加比赛获省、国家奖。</a:t>
                      </a:r>
                      <a:endParaRPr kumimoji="0" lang="en-US" altLang="zh-CN" sz="2000" b="1" i="0" u="none" strike="noStrike" cap="none" normalizeH="0" baseline="0" smtClean="0">
                        <a:ln>
                          <a:noFill/>
                        </a:ln>
                        <a:solidFill>
                          <a:srgbClr val="262626"/>
                        </a:solidFill>
                        <a:effectLst/>
                        <a:latin typeface="微软雅黑"/>
                        <a:ea typeface="楷体_GB2312" pitchFamily="49" charset="-122"/>
                        <a:cs typeface="微软雅黑"/>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900" b="0" i="0" u="none" strike="noStrike" cap="none" normalizeH="0" baseline="0" smtClean="0">
                        <a:ln>
                          <a:noFill/>
                        </a:ln>
                        <a:solidFill>
                          <a:srgbClr val="000000"/>
                        </a:solidFill>
                        <a:effectLst/>
                        <a:latin typeface="Calibri" pitchFamily="34" charset="0"/>
                        <a:ea typeface="宋体" charset="-122"/>
                      </a:endParaRP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900" b="0" i="0" u="none" strike="noStrike" cap="none" normalizeH="0" baseline="0" smtClean="0">
                        <a:ln>
                          <a:noFill/>
                        </a:ln>
                        <a:solidFill>
                          <a:srgbClr val="262626"/>
                        </a:solidFill>
                        <a:effectLst/>
                        <a:latin typeface="微软雅黑"/>
                        <a:ea typeface="微软雅黑"/>
                        <a:cs typeface="微软雅黑"/>
                      </a:endParaRPr>
                    </a:p>
                    <a:p>
                      <a:pPr marL="0" marR="0" lvl="0" indent="0" algn="l" defTabSz="914400" rtl="0" eaLnBrk="1" fontAlgn="base" latinLnBrk="0" hangingPunct="1">
                        <a:lnSpc>
                          <a:spcPct val="110000"/>
                        </a:lnSpc>
                        <a:spcBef>
                          <a:spcPct val="0"/>
                        </a:spcBef>
                        <a:spcAft>
                          <a:spcPct val="0"/>
                        </a:spcAft>
                        <a:buClrTx/>
                        <a:buSzTx/>
                        <a:buFontTx/>
                        <a:buNone/>
                        <a:tabLst/>
                      </a:pPr>
                      <a:r>
                        <a:rPr kumimoji="0" lang="zh-CN" altLang="en-US" sz="2000" b="1" i="0" u="none" strike="noStrike" cap="none" normalizeH="0" baseline="0" smtClean="0">
                          <a:ln>
                            <a:noFill/>
                          </a:ln>
                          <a:solidFill>
                            <a:srgbClr val="262626"/>
                          </a:solidFill>
                          <a:effectLst/>
                          <a:latin typeface="微软雅黑"/>
                          <a:ea typeface="楷体_GB2312" pitchFamily="49" charset="-122"/>
                          <a:cs typeface="微软雅黑"/>
                        </a:rPr>
                        <a:t>选派</a:t>
                      </a:r>
                      <a:r>
                        <a:rPr kumimoji="0" lang="en-US" altLang="zh-CN" sz="2000" b="1" i="0" u="none" strike="noStrike" cap="none" normalizeH="0" baseline="0" smtClean="0">
                          <a:ln>
                            <a:noFill/>
                          </a:ln>
                          <a:solidFill>
                            <a:srgbClr val="262626"/>
                          </a:solidFill>
                          <a:effectLst/>
                          <a:latin typeface="微软雅黑"/>
                          <a:ea typeface="楷体_GB2312" pitchFamily="49" charset="-122"/>
                          <a:cs typeface="微软雅黑"/>
                        </a:rPr>
                        <a:t>2-3</a:t>
                      </a:r>
                      <a:r>
                        <a:rPr kumimoji="0" lang="zh-CN" altLang="en-US" sz="2000" b="1" i="0" u="none" strike="noStrike" cap="none" normalizeH="0" baseline="0" smtClean="0">
                          <a:ln>
                            <a:noFill/>
                          </a:ln>
                          <a:solidFill>
                            <a:srgbClr val="262626"/>
                          </a:solidFill>
                          <a:effectLst/>
                          <a:latin typeface="微软雅黑"/>
                          <a:ea typeface="楷体_GB2312" pitchFamily="49" charset="-122"/>
                          <a:cs typeface="微软雅黑"/>
                        </a:rPr>
                        <a:t>人出国进修；</a:t>
                      </a:r>
                      <a:endParaRPr kumimoji="0" lang="en-US" altLang="zh-CN" sz="2000" b="1" i="0" u="none" strike="noStrike" cap="none" normalizeH="0" baseline="0" smtClean="0">
                        <a:ln>
                          <a:noFill/>
                        </a:ln>
                        <a:solidFill>
                          <a:srgbClr val="262626"/>
                        </a:solidFill>
                        <a:effectLst/>
                        <a:latin typeface="微软雅黑"/>
                        <a:ea typeface="楷体_GB2312" pitchFamily="49" charset="-122"/>
                        <a:cs typeface="微软雅黑"/>
                      </a:endParaRPr>
                    </a:p>
                    <a:p>
                      <a:pPr marL="0" marR="0" lvl="0" indent="0" algn="l" defTabSz="914400" rtl="0" eaLnBrk="1" fontAlgn="base" latinLnBrk="0" hangingPunct="1">
                        <a:lnSpc>
                          <a:spcPct val="110000"/>
                        </a:lnSpc>
                        <a:spcBef>
                          <a:spcPct val="0"/>
                        </a:spcBef>
                        <a:spcAft>
                          <a:spcPct val="0"/>
                        </a:spcAft>
                        <a:buClrTx/>
                        <a:buSzTx/>
                        <a:buFontTx/>
                        <a:buNone/>
                        <a:tabLst/>
                      </a:pPr>
                      <a:r>
                        <a:rPr kumimoji="0" lang="zh-CN" altLang="en-US" sz="2000" b="1" i="0" u="none" strike="noStrike" cap="none" normalizeH="0" baseline="0" smtClean="0">
                          <a:ln>
                            <a:noFill/>
                          </a:ln>
                          <a:solidFill>
                            <a:srgbClr val="262626"/>
                          </a:solidFill>
                          <a:effectLst/>
                          <a:latin typeface="微软雅黑"/>
                          <a:ea typeface="楷体_GB2312" pitchFamily="49" charset="-122"/>
                          <a:cs typeface="微软雅黑"/>
                        </a:rPr>
                        <a:t>职称晋升</a:t>
                      </a:r>
                      <a:r>
                        <a:rPr kumimoji="0" lang="en-US" altLang="zh-CN" sz="2000" b="1" i="0" u="none" strike="noStrike" cap="none" normalizeH="0" baseline="0" smtClean="0">
                          <a:ln>
                            <a:noFill/>
                          </a:ln>
                          <a:solidFill>
                            <a:srgbClr val="262626"/>
                          </a:solidFill>
                          <a:effectLst/>
                          <a:latin typeface="微软雅黑"/>
                          <a:ea typeface="楷体_GB2312" pitchFamily="49" charset="-122"/>
                          <a:cs typeface="微软雅黑"/>
                        </a:rPr>
                        <a:t>1-2</a:t>
                      </a:r>
                      <a:r>
                        <a:rPr kumimoji="0" lang="zh-CN" altLang="en-US" sz="2000" b="1" i="0" u="none" strike="noStrike" cap="none" normalizeH="0" baseline="0" smtClean="0">
                          <a:ln>
                            <a:noFill/>
                          </a:ln>
                          <a:solidFill>
                            <a:srgbClr val="262626"/>
                          </a:solidFill>
                          <a:effectLst/>
                          <a:latin typeface="微软雅黑"/>
                          <a:ea typeface="楷体_GB2312" pitchFamily="49" charset="-122"/>
                          <a:cs typeface="微软雅黑"/>
                        </a:rPr>
                        <a:t>人</a:t>
                      </a:r>
                    </a:p>
                    <a:p>
                      <a:pPr marL="0" marR="0" lvl="0" indent="0" algn="l" defTabSz="914400" rtl="0" eaLnBrk="1" fontAlgn="base" latinLnBrk="0" hangingPunct="1">
                        <a:lnSpc>
                          <a:spcPct val="110000"/>
                        </a:lnSpc>
                        <a:spcBef>
                          <a:spcPct val="0"/>
                        </a:spcBef>
                        <a:spcAft>
                          <a:spcPct val="0"/>
                        </a:spcAft>
                        <a:buClrTx/>
                        <a:buSzTx/>
                        <a:buFontTx/>
                        <a:buNone/>
                        <a:tabLst/>
                      </a:pPr>
                      <a:r>
                        <a:rPr kumimoji="0" lang="zh-CN" altLang="en-US" sz="2000" b="1" i="0" u="none" strike="noStrike" cap="none" normalizeH="0" baseline="0" smtClean="0">
                          <a:ln>
                            <a:noFill/>
                          </a:ln>
                          <a:solidFill>
                            <a:srgbClr val="262626"/>
                          </a:solidFill>
                          <a:effectLst/>
                          <a:latin typeface="微软雅黑"/>
                          <a:ea typeface="楷体_GB2312" pitchFamily="49" charset="-122"/>
                          <a:cs typeface="微软雅黑"/>
                        </a:rPr>
                        <a:t>参加教学比赛获省、国家奖；</a:t>
                      </a:r>
                      <a:endParaRPr kumimoji="0" lang="en-US" altLang="zh-CN" sz="2000" b="1" i="0" u="none" strike="noStrike" cap="none" normalizeH="0" baseline="0" smtClean="0">
                        <a:ln>
                          <a:noFill/>
                        </a:ln>
                        <a:solidFill>
                          <a:srgbClr val="262626"/>
                        </a:solidFill>
                        <a:effectLst/>
                        <a:latin typeface="微软雅黑"/>
                        <a:ea typeface="楷体_GB2312" pitchFamily="49" charset="-122"/>
                        <a:cs typeface="微软雅黑"/>
                      </a:endParaRPr>
                    </a:p>
                    <a:p>
                      <a:pPr marL="0" marR="0" lvl="0" indent="0" algn="l" defTabSz="914400" rtl="0" eaLnBrk="1" fontAlgn="base" latinLnBrk="0" hangingPunct="1">
                        <a:lnSpc>
                          <a:spcPct val="110000"/>
                        </a:lnSpc>
                        <a:spcBef>
                          <a:spcPct val="0"/>
                        </a:spcBef>
                        <a:spcAft>
                          <a:spcPct val="0"/>
                        </a:spcAft>
                        <a:buClrTx/>
                        <a:buSzTx/>
                        <a:buFontTx/>
                        <a:buNone/>
                        <a:tabLst/>
                      </a:pPr>
                      <a:r>
                        <a:rPr kumimoji="0" lang="zh-CN" altLang="en-US" sz="2000" b="1" i="0" u="none" strike="noStrike" cap="none" normalizeH="0" baseline="0" smtClean="0">
                          <a:ln>
                            <a:noFill/>
                          </a:ln>
                          <a:solidFill>
                            <a:srgbClr val="262626"/>
                          </a:solidFill>
                          <a:effectLst/>
                          <a:latin typeface="微软雅黑"/>
                          <a:ea typeface="楷体_GB2312" pitchFamily="49" charset="-122"/>
                          <a:cs typeface="微软雅黑"/>
                        </a:rPr>
                        <a:t>指导学生参加比赛获省、国家奖。</a:t>
                      </a:r>
                      <a:endParaRPr kumimoji="0" lang="zh-CN" altLang="en-US" sz="2000" b="1" i="0" u="none" strike="noStrike" cap="none" normalizeH="0" baseline="0" smtClean="0">
                        <a:ln>
                          <a:noFill/>
                        </a:ln>
                        <a:solidFill>
                          <a:srgbClr val="262626"/>
                        </a:solidFill>
                        <a:effectLst/>
                        <a:latin typeface="微软雅黑"/>
                        <a:ea typeface="楷体_GB2312" pitchFamily="49" charset="-122"/>
                      </a:endParaRPr>
                    </a:p>
                  </a:txBody>
                  <a:tcPr marL="121920" marR="121920"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E0"/>
                    </a:solidFill>
                  </a:tcPr>
                </a:tc>
              </a:tr>
            </a:tbl>
          </a:graphicData>
        </a:graphic>
      </p:graphicFrame>
      <p:sp>
        <p:nvSpPr>
          <p:cNvPr id="32" name="矩形 31"/>
          <p:cNvSpPr/>
          <p:nvPr/>
        </p:nvSpPr>
        <p:spPr>
          <a:xfrm>
            <a:off x="3214688" y="1147763"/>
            <a:ext cx="8258175" cy="1949450"/>
          </a:xfrm>
          <a:prstGeom prst="rect">
            <a:avLst/>
          </a:prstGeom>
          <a:ln>
            <a:noFill/>
          </a:ln>
        </p:spPr>
        <p:style>
          <a:lnRef idx="2">
            <a:schemeClr val="dk1"/>
          </a:lnRef>
          <a:fillRef idx="1">
            <a:schemeClr val="lt1"/>
          </a:fillRef>
          <a:effectRef idx="0">
            <a:schemeClr val="dk1"/>
          </a:effectRef>
          <a:fontRef idx="minor">
            <a:schemeClr val="dk1"/>
          </a:fontRef>
        </p:style>
        <p:txBody>
          <a:bodyPr lIns="121917" tIns="60958" rIns="121917" bIns="60958">
            <a:spAutoFit/>
          </a:bodyPr>
          <a:lstStyle/>
          <a:p>
            <a:pPr lvl="2">
              <a:lnSpc>
                <a:spcPct val="150000"/>
              </a:lnSpc>
              <a:defRPr/>
            </a:pPr>
            <a:r>
              <a:rPr lang="zh-CN" altLang="en-US" sz="2000">
                <a:solidFill>
                  <a:srgbClr val="FF0000"/>
                </a:solidFill>
                <a:latin typeface="微软雅黑"/>
                <a:ea typeface="微软雅黑"/>
                <a:cs typeface="微软雅黑"/>
              </a:rPr>
              <a:t>引进青年人才</a:t>
            </a:r>
            <a:r>
              <a:rPr lang="en-US" altLang="zh-CN" sz="2000">
                <a:solidFill>
                  <a:srgbClr val="FF0000"/>
                </a:solidFill>
                <a:latin typeface="微软雅黑"/>
                <a:ea typeface="微软雅黑"/>
                <a:cs typeface="微软雅黑"/>
              </a:rPr>
              <a:t>1-2</a:t>
            </a:r>
            <a:r>
              <a:rPr lang="zh-CN" altLang="en-US" sz="2000">
                <a:solidFill>
                  <a:srgbClr val="FF0000"/>
                </a:solidFill>
                <a:latin typeface="微软雅黑"/>
                <a:ea typeface="微软雅黑"/>
                <a:cs typeface="微软雅黑"/>
              </a:rPr>
              <a:t>名</a:t>
            </a:r>
            <a:endParaRPr lang="en-US" altLang="zh-CN" sz="2000">
              <a:solidFill>
                <a:srgbClr val="FF0000"/>
              </a:solidFill>
              <a:latin typeface="微软雅黑"/>
              <a:ea typeface="微软雅黑"/>
              <a:cs typeface="微软雅黑"/>
            </a:endParaRPr>
          </a:p>
          <a:p>
            <a:pPr lvl="2">
              <a:lnSpc>
                <a:spcPct val="150000"/>
              </a:lnSpc>
              <a:defRPr/>
            </a:pPr>
            <a:r>
              <a:rPr lang="zh-CN" altLang="en-US" sz="2000">
                <a:solidFill>
                  <a:srgbClr val="FF0000"/>
                </a:solidFill>
                <a:latin typeface="微软雅黑"/>
                <a:ea typeface="微软雅黑"/>
                <a:cs typeface="微软雅黑"/>
              </a:rPr>
              <a:t>教师出国进修、培训</a:t>
            </a:r>
            <a:r>
              <a:rPr lang="en-US" altLang="zh-CN" sz="2000">
                <a:solidFill>
                  <a:srgbClr val="FF0000"/>
                </a:solidFill>
                <a:latin typeface="微软雅黑"/>
                <a:ea typeface="微软雅黑"/>
                <a:cs typeface="微软雅黑"/>
              </a:rPr>
              <a:t>3-4</a:t>
            </a:r>
            <a:r>
              <a:rPr lang="zh-CN" altLang="en-US" sz="2000">
                <a:solidFill>
                  <a:srgbClr val="FF0000"/>
                </a:solidFill>
                <a:latin typeface="微软雅黑"/>
                <a:ea typeface="微软雅黑"/>
                <a:cs typeface="微软雅黑"/>
              </a:rPr>
              <a:t>名</a:t>
            </a:r>
          </a:p>
          <a:p>
            <a:pPr lvl="2">
              <a:lnSpc>
                <a:spcPct val="150000"/>
              </a:lnSpc>
              <a:defRPr/>
            </a:pPr>
            <a:r>
              <a:rPr lang="zh-CN" altLang="en-US" sz="2000">
                <a:solidFill>
                  <a:srgbClr val="FF0000"/>
                </a:solidFill>
                <a:latin typeface="微软雅黑"/>
                <a:ea typeface="微软雅黑"/>
                <a:cs typeface="微软雅黑"/>
              </a:rPr>
              <a:t>教师职称晋升</a:t>
            </a:r>
            <a:r>
              <a:rPr lang="en-US" altLang="zh-CN" sz="2000">
                <a:solidFill>
                  <a:srgbClr val="FF0000"/>
                </a:solidFill>
                <a:latin typeface="微软雅黑"/>
                <a:ea typeface="微软雅黑"/>
                <a:cs typeface="微软雅黑"/>
              </a:rPr>
              <a:t>2-3</a:t>
            </a:r>
            <a:r>
              <a:rPr lang="zh-CN" altLang="en-US" sz="2000">
                <a:solidFill>
                  <a:srgbClr val="FF0000"/>
                </a:solidFill>
                <a:latin typeface="微软雅黑"/>
                <a:ea typeface="微软雅黑"/>
                <a:cs typeface="微软雅黑"/>
              </a:rPr>
              <a:t>名</a:t>
            </a:r>
          </a:p>
          <a:p>
            <a:pPr lvl="2">
              <a:lnSpc>
                <a:spcPct val="150000"/>
              </a:lnSpc>
              <a:defRPr/>
            </a:pPr>
            <a:r>
              <a:rPr lang="zh-CN" altLang="en-US" sz="2000">
                <a:solidFill>
                  <a:srgbClr val="FF0000"/>
                </a:solidFill>
                <a:latin typeface="微软雅黑"/>
                <a:ea typeface="微软雅黑"/>
                <a:cs typeface="微软雅黑"/>
              </a:rPr>
              <a:t>提高教学能力和指导学生竞赛能力</a:t>
            </a:r>
          </a:p>
        </p:txBody>
      </p:sp>
      <p:sp>
        <p:nvSpPr>
          <p:cNvPr id="58387" name="TextBox 2"/>
          <p:cNvSpPr txBox="1">
            <a:spLocks noChangeArrowheads="1"/>
          </p:cNvSpPr>
          <p:nvPr/>
        </p:nvSpPr>
        <p:spPr bwMode="auto">
          <a:xfrm>
            <a:off x="536575" y="1701800"/>
            <a:ext cx="2584450" cy="914400"/>
          </a:xfrm>
          <a:prstGeom prst="rect">
            <a:avLst/>
          </a:prstGeom>
          <a:noFill/>
          <a:ln w="9525">
            <a:noFill/>
            <a:miter lim="800000"/>
            <a:headEnd/>
            <a:tailEnd/>
          </a:ln>
        </p:spPr>
        <p:txBody>
          <a:bodyPr lIns="0" tIns="0" rIns="0" bIns="0">
            <a:spAutoFit/>
          </a:bodyPr>
          <a:lstStyle/>
          <a:p>
            <a:pPr algn="ctr">
              <a:lnSpc>
                <a:spcPct val="150000"/>
              </a:lnSpc>
            </a:pPr>
            <a:r>
              <a:rPr lang="zh-CN" altLang="en-US" sz="2000" b="1">
                <a:latin typeface="微软雅黑"/>
                <a:ea typeface="楷体_GB2312" pitchFamily="49" charset="-122"/>
                <a:cs typeface="微软雅黑"/>
              </a:rPr>
              <a:t>在“十二五”基础上制定师资队伍建设规划</a:t>
            </a:r>
          </a:p>
        </p:txBody>
      </p:sp>
      <p:sp>
        <p:nvSpPr>
          <p:cNvPr id="2" name="圆角矩形 1"/>
          <p:cNvSpPr/>
          <p:nvPr/>
        </p:nvSpPr>
        <p:spPr>
          <a:xfrm>
            <a:off x="3214688" y="946150"/>
            <a:ext cx="8258175" cy="2316163"/>
          </a:xfrm>
          <a:prstGeom prst="roundRect">
            <a:avLst/>
          </a:prstGeom>
          <a:noFill/>
          <a:ln>
            <a:solidFill>
              <a:srgbClr val="F796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spcBef>
                <a:spcPts val="0"/>
              </a:spcBef>
              <a:spcAft>
                <a:spcPts val="0"/>
              </a:spcAft>
              <a:defRPr/>
            </a:pPr>
            <a:endParaRPr lang="zh-CN" altLang="en-US" dirty="0"/>
          </a:p>
        </p:txBody>
      </p:sp>
      <p:grpSp>
        <p:nvGrpSpPr>
          <p:cNvPr id="58389" name="Group 35"/>
          <p:cNvGrpSpPr>
            <a:grpSpLocks/>
          </p:cNvGrpSpPr>
          <p:nvPr/>
        </p:nvGrpSpPr>
        <p:grpSpPr bwMode="auto">
          <a:xfrm>
            <a:off x="1143000" y="311150"/>
            <a:ext cx="6481763" cy="506413"/>
            <a:chOff x="720" y="196"/>
            <a:chExt cx="4083" cy="319"/>
          </a:xfrm>
        </p:grpSpPr>
        <p:sp>
          <p:nvSpPr>
            <p:cNvPr id="58391" name="Title 1"/>
            <p:cNvSpPr txBox="1">
              <a:spLocks/>
            </p:cNvSpPr>
            <p:nvPr/>
          </p:nvSpPr>
          <p:spPr bwMode="auto">
            <a:xfrm>
              <a:off x="720" y="196"/>
              <a:ext cx="1416" cy="319"/>
            </a:xfrm>
            <a:prstGeom prst="rect">
              <a:avLst/>
            </a:prstGeom>
            <a:noFill/>
            <a:ln w="9525">
              <a:noFill/>
              <a:miter lim="800000"/>
              <a:headEnd/>
              <a:tailEnd/>
            </a:ln>
          </p:spPr>
          <p:txBody>
            <a:bodyPr lIns="0" tIns="60958" rIns="0" bIns="60958" anchor="ctr"/>
            <a:lstStyle/>
            <a:p>
              <a:r>
                <a:rPr lang="zh-CN" altLang="en-US" sz="2000" b="1">
                  <a:solidFill>
                    <a:srgbClr val="404040"/>
                  </a:solidFill>
                  <a:latin typeface="微软雅黑"/>
                  <a:ea typeface="微软雅黑"/>
                  <a:cs typeface="Open Sans Light"/>
                </a:rPr>
                <a:t>课程建设规划</a:t>
              </a:r>
              <a:endParaRPr lang="en-GB" altLang="zh-CN" sz="2000" b="1">
                <a:solidFill>
                  <a:srgbClr val="404040"/>
                </a:solidFill>
                <a:latin typeface="微软雅黑"/>
                <a:ea typeface="微软雅黑"/>
                <a:cs typeface="Open Sans Light"/>
              </a:endParaRPr>
            </a:p>
          </p:txBody>
        </p:sp>
        <p:sp>
          <p:nvSpPr>
            <p:cNvPr id="58392" name="矩形 101"/>
            <p:cNvSpPr>
              <a:spLocks noChangeArrowheads="1"/>
            </p:cNvSpPr>
            <p:nvPr/>
          </p:nvSpPr>
          <p:spPr bwMode="auto">
            <a:xfrm>
              <a:off x="2058" y="225"/>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课程概况</a:t>
              </a:r>
            </a:p>
          </p:txBody>
        </p:sp>
        <p:sp>
          <p:nvSpPr>
            <p:cNvPr id="58393" name="矩形 102"/>
            <p:cNvSpPr>
              <a:spLocks noChangeArrowheads="1"/>
            </p:cNvSpPr>
            <p:nvPr/>
          </p:nvSpPr>
          <p:spPr bwMode="auto">
            <a:xfrm>
              <a:off x="3029" y="233"/>
              <a:ext cx="760" cy="250"/>
            </a:xfrm>
            <a:prstGeom prst="rect">
              <a:avLst/>
            </a:prstGeom>
            <a:noFill/>
            <a:ln w="9525">
              <a:noFill/>
              <a:miter lim="800000"/>
              <a:headEnd/>
              <a:tailEnd/>
            </a:ln>
          </p:spPr>
          <p:txBody>
            <a:bodyPr wrap="none">
              <a:spAutoFit/>
            </a:bodyPr>
            <a:lstStyle/>
            <a:p>
              <a:pPr defTabSz="685800"/>
              <a:r>
                <a:rPr lang="zh-CN" altLang="en-US" sz="2000" b="1">
                  <a:solidFill>
                    <a:srgbClr val="FF0000"/>
                  </a:solidFill>
                  <a:latin typeface="微软雅黑"/>
                  <a:ea typeface="微软雅黑"/>
                  <a:cs typeface="微软雅黑"/>
                </a:rPr>
                <a:t>师资队伍</a:t>
              </a:r>
            </a:p>
          </p:txBody>
        </p:sp>
        <p:sp>
          <p:nvSpPr>
            <p:cNvPr id="58394" name="矩形 103"/>
            <p:cNvSpPr>
              <a:spLocks noChangeArrowheads="1"/>
            </p:cNvSpPr>
            <p:nvPr/>
          </p:nvSpPr>
          <p:spPr bwMode="auto">
            <a:xfrm>
              <a:off x="4043" y="238"/>
              <a:ext cx="760" cy="250"/>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课程标准</a:t>
              </a:r>
            </a:p>
          </p:txBody>
        </p:sp>
      </p:grpSp>
      <p:sp>
        <p:nvSpPr>
          <p:cNvPr id="58390" name="矩形 107"/>
          <p:cNvSpPr>
            <a:spLocks noChangeArrowheads="1"/>
          </p:cNvSpPr>
          <p:nvPr/>
        </p:nvSpPr>
        <p:spPr bwMode="auto">
          <a:xfrm>
            <a:off x="7891463" y="377825"/>
            <a:ext cx="1206500" cy="396875"/>
          </a:xfrm>
          <a:prstGeom prst="rect">
            <a:avLst/>
          </a:prstGeom>
          <a:noFill/>
          <a:ln w="9525">
            <a:noFill/>
            <a:miter lim="800000"/>
            <a:headEnd/>
            <a:tailEnd/>
          </a:ln>
        </p:spPr>
        <p:txBody>
          <a:bodyPr wrap="none">
            <a:spAutoFit/>
          </a:bodyPr>
          <a:lstStyle/>
          <a:p>
            <a:pPr defTabSz="685800"/>
            <a:r>
              <a:rPr lang="zh-CN" altLang="en-US" sz="2000" b="1">
                <a:latin typeface="微软雅黑"/>
                <a:ea typeface="微软雅黑"/>
                <a:cs typeface="微软雅黑"/>
              </a:rPr>
              <a:t>课程资源</a:t>
            </a:r>
          </a:p>
        </p:txBody>
      </p:sp>
    </p:spTree>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第一PPT，www.1ppt.com">
  <a:themeElements>
    <a:clrScheme name="配色1">
      <a:dk1>
        <a:sysClr val="windowText" lastClr="000000"/>
      </a:dk1>
      <a:lt1>
        <a:sysClr val="window" lastClr="FFFFFF"/>
      </a:lt1>
      <a:dk2>
        <a:srgbClr val="000000"/>
      </a:dk2>
      <a:lt2>
        <a:srgbClr val="F8F8F8"/>
      </a:lt2>
      <a:accent1>
        <a:srgbClr val="04447F"/>
      </a:accent1>
      <a:accent2>
        <a:srgbClr val="04447F"/>
      </a:accent2>
      <a:accent3>
        <a:srgbClr val="04447F"/>
      </a:accent3>
      <a:accent4>
        <a:srgbClr val="04447F"/>
      </a:accent4>
      <a:accent5>
        <a:srgbClr val="04447F"/>
      </a:accent5>
      <a:accent6>
        <a:srgbClr val="04447F"/>
      </a:accent6>
      <a:hlink>
        <a:srgbClr val="04447F"/>
      </a:hlink>
      <a:folHlink>
        <a:srgbClr val="04447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824</TotalTime>
  <Words>4910</Words>
  <Application>Microsoft Office PowerPoint</Application>
  <PresentationFormat>自定义</PresentationFormat>
  <Paragraphs>623</Paragraphs>
  <Slides>40</Slides>
  <Notes>36</Notes>
  <HiddenSlides>0</HiddenSlides>
  <MMClips>0</MMClips>
  <ScaleCrop>false</ScaleCrop>
  <HeadingPairs>
    <vt:vector size="8" baseType="variant">
      <vt:variant>
        <vt:lpstr>已用的字体</vt:lpstr>
      </vt:variant>
      <vt:variant>
        <vt:i4>17</vt:i4>
      </vt:variant>
      <vt:variant>
        <vt:lpstr>演示文稿设计模板</vt:lpstr>
      </vt:variant>
      <vt:variant>
        <vt:i4>28</vt:i4>
      </vt:variant>
      <vt:variant>
        <vt:lpstr>嵌入 OLE 服务器</vt:lpstr>
      </vt:variant>
      <vt:variant>
        <vt:i4>1</vt:i4>
      </vt:variant>
      <vt:variant>
        <vt:lpstr>幻灯片标题</vt:lpstr>
      </vt:variant>
      <vt:variant>
        <vt:i4>40</vt:i4>
      </vt:variant>
    </vt:vector>
  </HeadingPairs>
  <TitlesOfParts>
    <vt:vector size="86" baseType="lpstr">
      <vt:lpstr>Arial</vt:lpstr>
      <vt:lpstr>宋体</vt:lpstr>
      <vt:lpstr>Calibri Light</vt:lpstr>
      <vt:lpstr>Calibri</vt:lpstr>
      <vt:lpstr>微软雅黑</vt:lpstr>
      <vt:lpstr>造字工房劲黑（非商用）常规体</vt:lpstr>
      <vt:lpstr>Open Sans Light</vt:lpstr>
      <vt:lpstr>楷体_GB2312</vt:lpstr>
      <vt:lpstr>Comic Sans MS</vt:lpstr>
      <vt:lpstr>造字工房童心（非商用）常规体</vt:lpstr>
      <vt:lpstr>Times New Roman</vt:lpstr>
      <vt:lpstr>华文新魏</vt:lpstr>
      <vt:lpstr>华文楷体</vt:lpstr>
      <vt:lpstr>DengXian</vt:lpstr>
      <vt:lpstr>Impact</vt:lpstr>
      <vt:lpstr>时尚中黑简体</vt:lpstr>
      <vt:lpstr>Wingdings 3</vt:lpstr>
      <vt:lpstr>第一PPT，www.1ppt.com</vt:lpstr>
      <vt:lpstr>第一PPT，www.1ppt.com</vt:lpstr>
      <vt:lpstr>第一PPT，www.1ppt.com</vt:lpstr>
      <vt:lpstr>第一PPT，www.1ppt.com</vt:lpstr>
      <vt:lpstr>第一PPT，www.1ppt.com</vt:lpstr>
      <vt:lpstr>第一PPT，www.1ppt.com</vt:lpstr>
      <vt:lpstr>第一PPT，www.1ppt.com</vt:lpstr>
      <vt:lpstr>第一PPT，www.1ppt.com</vt:lpstr>
      <vt:lpstr>第一PPT，www.1ppt.com</vt:lpstr>
      <vt:lpstr>第一PPT，www.1ppt.com</vt:lpstr>
      <vt:lpstr>第一PPT，www.1ppt.com</vt:lpstr>
      <vt:lpstr>第一PPT，www.1ppt.com</vt:lpstr>
      <vt:lpstr>第一PPT，www.1ppt.com</vt:lpstr>
      <vt:lpstr>第一PPT，www.1ppt.com</vt:lpstr>
      <vt:lpstr>第一PPT，www.1ppt.com</vt:lpstr>
      <vt:lpstr>第一PPT，www.1ppt.com</vt:lpstr>
      <vt:lpstr>第一PPT，www.1ppt.com</vt:lpstr>
      <vt:lpstr>第一PPT，www.1ppt.com</vt:lpstr>
      <vt:lpstr>第一PPT，www.1ppt.com</vt:lpstr>
      <vt:lpstr>第一PPT，www.1ppt.com</vt:lpstr>
      <vt:lpstr>第一PPT，www.1ppt.com</vt:lpstr>
      <vt:lpstr>第一PPT，www.1ppt.com</vt:lpstr>
      <vt:lpstr>第一PPT，www.1ppt.com</vt:lpstr>
      <vt:lpstr>第一PPT，www.1ppt.com</vt:lpstr>
      <vt:lpstr>第一PPT，www.1ppt.com</vt:lpstr>
      <vt:lpstr>第一PPT，www.1ppt.com</vt:lpstr>
      <vt:lpstr>第一PPT，www.1ppt.com</vt:lpstr>
      <vt:lpstr>第一PPT，www.1ppt.com</vt:lpstr>
      <vt:lpstr>图表</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www.1ppt.com</dc:title>
  <dc:creator>www.1ppt.com</dc:creator>
  <cp:lastModifiedBy>微软用户</cp:lastModifiedBy>
  <cp:revision>71</cp:revision>
  <dcterms:created xsi:type="dcterms:W3CDTF">2016-06-26T06:40:03Z</dcterms:created>
  <dcterms:modified xsi:type="dcterms:W3CDTF">2019-09-23T10:11:18Z</dcterms:modified>
</cp:coreProperties>
</file>