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2" r:id="rId3"/>
    <p:sldId id="257" r:id="rId4"/>
    <p:sldId id="258" r:id="rId5"/>
    <p:sldId id="283" r:id="rId6"/>
    <p:sldId id="285" r:id="rId7"/>
    <p:sldId id="263" r:id="rId8"/>
    <p:sldId id="306" r:id="rId9"/>
    <p:sldId id="286" r:id="rId10"/>
    <p:sldId id="287" r:id="rId11"/>
    <p:sldId id="288" r:id="rId12"/>
    <p:sldId id="259" r:id="rId13"/>
    <p:sldId id="289" r:id="rId14"/>
    <p:sldId id="290" r:id="rId15"/>
    <p:sldId id="291" r:id="rId16"/>
    <p:sldId id="292" r:id="rId17"/>
    <p:sldId id="293" r:id="rId18"/>
    <p:sldId id="294" r:id="rId19"/>
    <p:sldId id="295" r:id="rId20"/>
    <p:sldId id="260" r:id="rId21"/>
    <p:sldId id="296" r:id="rId22"/>
    <p:sldId id="307" r:id="rId23"/>
    <p:sldId id="297" r:id="rId24"/>
    <p:sldId id="298" r:id="rId25"/>
    <p:sldId id="299" r:id="rId26"/>
    <p:sldId id="300" r:id="rId27"/>
    <p:sldId id="301" r:id="rId28"/>
    <p:sldId id="302" r:id="rId29"/>
    <p:sldId id="303" r:id="rId30"/>
    <p:sldId id="305" r:id="rId31"/>
    <p:sldId id="304" r:id="rId32"/>
    <p:sldId id="308" r:id="rId33"/>
    <p:sldId id="261" r:id="rId34"/>
    <p:sldId id="309" r:id="rId35"/>
    <p:sldId id="310" r:id="rId36"/>
    <p:sldId id="311" r:id="rId37"/>
    <p:sldId id="312" r:id="rId38"/>
    <p:sldId id="313" r:id="rId39"/>
    <p:sldId id="281" r:id="rId4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773"/>
    <a:srgbClr val="FFB850"/>
    <a:srgbClr val="01ACBE"/>
    <a:srgbClr val="E87071"/>
    <a:srgbClr val="66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3487" autoAdjust="0"/>
  </p:normalViewPr>
  <p:slideViewPr>
    <p:cSldViewPr snapToGrid="0">
      <p:cViewPr varScale="1">
        <p:scale>
          <a:sx n="86" d="100"/>
          <a:sy n="86" d="100"/>
        </p:scale>
        <p:origin x="966" y="6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DA128-8B3A-472E-9DBC-DF7AC25E2E25}" type="datetimeFigureOut">
              <a:rPr lang="zh-CN" altLang="en-US" smtClean="0"/>
              <a:t>2019/6/2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754FF-BBB6-4731-9758-B73C27A5A96F}" type="slidenum">
              <a:rPr lang="zh-CN" altLang="en-US" smtClean="0"/>
              <a:t>‹#›</a:t>
            </a:fld>
            <a:endParaRPr lang="zh-CN" altLang="en-US"/>
          </a:p>
        </p:txBody>
      </p:sp>
    </p:spTree>
    <p:extLst>
      <p:ext uri="{BB962C8B-B14F-4D97-AF65-F5344CB8AC3E}">
        <p14:creationId xmlns:p14="http://schemas.microsoft.com/office/powerpoint/2010/main" val="52953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2997597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规划教学内容</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选择教学资源</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选择教学手段</a:t>
            </a:r>
            <a:endParaRPr lang="zh-CN" altLang="en-US" sz="1400" b="1" dirty="0">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课程实施</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课程考核</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131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规划教学内容</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选择教学资源</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选择教学手段</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课程实施</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课程考核</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1172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规划教学内容</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选择教学资源</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选择教学手段</a:t>
            </a:r>
            <a:endParaRPr lang="zh-CN" altLang="en-US" sz="1400" b="1" dirty="0">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课程实施</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902811"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课程考核</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0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师资队伍诊断</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课程标准诊断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课程资源诊断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8" y="123500"/>
            <a:ext cx="1271644"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课程诊断</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教学质量诊断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4373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师资队伍诊断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课程标准诊断</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课程资源诊断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8" y="123500"/>
            <a:ext cx="1271644"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课程诊断</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教学质量诊断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15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师资队伍诊断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课程标准诊断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课程资源诊断</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8" y="123500"/>
            <a:ext cx="1271644"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课程诊断</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教学质量诊断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539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师资队伍诊断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课程标准诊断</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课程资源诊断</a:t>
            </a:r>
            <a:endParaRPr lang="zh-CN" altLang="en-US" sz="1400" b="1" dirty="0">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8" y="123500"/>
            <a:ext cx="1271644"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课程诊断</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1261884"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教学质量诊断</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4285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文本框 9"/>
          <p:cNvSpPr txBox="1"/>
          <p:nvPr userDrawn="1"/>
        </p:nvSpPr>
        <p:spPr>
          <a:xfrm>
            <a:off x="573488" y="123500"/>
            <a:ext cx="2112562"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持续改进与计划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3962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3118458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244223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5050639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2320142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73317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3598564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414125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384090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E0DA7E-D895-4CC3-B2BC-EDA4EEE6DE0E}" type="slidenum">
              <a:rPr lang="zh-CN" altLang="en-US" smtClean="0"/>
              <a:t>‹#›</a:t>
            </a:fld>
            <a:endParaRPr lang="zh-CN" altLang="en-US"/>
          </a:p>
        </p:txBody>
      </p:sp>
    </p:spTree>
    <p:extLst>
      <p:ext uri="{BB962C8B-B14F-4D97-AF65-F5344CB8AC3E}">
        <p14:creationId xmlns:p14="http://schemas.microsoft.com/office/powerpoint/2010/main" val="53664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2277476" y="101755"/>
            <a:ext cx="902811"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课程概况</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396312" y="95866"/>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师资队伍</a:t>
            </a:r>
            <a:endParaRPr lang="zh-CN" altLang="en-US" sz="1400" b="1"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4518598" y="101860"/>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课程标准</a:t>
            </a:r>
            <a:endParaRPr lang="zh-CN" altLang="en-US" sz="1400" b="1" dirty="0">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课程建设规划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637434" y="98207"/>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课程资源</a:t>
            </a:r>
            <a:endParaRPr lang="zh-CN" altLang="en-US" sz="1400" b="1" dirty="0">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917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2277476" y="101755"/>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课程概况</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396312" y="95866"/>
            <a:ext cx="902811"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师资队伍</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18598" y="101860"/>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课程标准</a:t>
            </a:r>
            <a:endParaRPr lang="zh-CN" altLang="en-US" sz="1400" b="1" dirty="0">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课程建设规划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637434" y="98207"/>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课程资源</a:t>
            </a:r>
            <a:endParaRPr lang="zh-CN" altLang="en-US" sz="1400" b="1" dirty="0">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985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2277476" y="101755"/>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课程概况</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396312" y="95866"/>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师资队伍</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18598" y="101860"/>
            <a:ext cx="902811"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课程标准</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课程建设规划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637434" y="98207"/>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课程资源</a:t>
            </a:r>
            <a:endParaRPr lang="zh-CN" altLang="en-US" sz="1400" b="1" dirty="0">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905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2277476" y="101755"/>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课程概况</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396312" y="95866"/>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师资队伍</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18598" y="101860"/>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课程标准</a:t>
            </a:r>
            <a:endParaRPr lang="zh-CN" altLang="en-US" sz="1400" b="1" dirty="0">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课程建设规划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637434" y="98207"/>
            <a:ext cx="902811"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课程资源</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0208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8E329D8-F643-48CB-BACD-A78DCC4D60D9}" type="datetimeFigureOut">
              <a:rPr lang="zh-CN" altLang="en-US" smtClean="0"/>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t>‹#›</a:t>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8" name="矩形 7"/>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矩形 8"/>
          <p:cNvSpPr/>
          <p:nvPr userDrawn="1"/>
        </p:nvSpPr>
        <p:spPr>
          <a:xfrm>
            <a:off x="1845131" y="103295"/>
            <a:ext cx="1261884"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规划教学内容</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3221435" y="93672"/>
            <a:ext cx="1261884"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选择教学资源</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592434" y="101661"/>
            <a:ext cx="1261884"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选择教学手段</a:t>
            </a:r>
            <a:endParaRPr lang="zh-CN" altLang="en-US" sz="1400" b="1" dirty="0">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课程实施</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5963433" y="105060"/>
            <a:ext cx="902811" cy="307777"/>
          </a:xfrm>
          <a:prstGeom prst="rect">
            <a:avLst/>
          </a:prstGeom>
        </p:spPr>
        <p:txBody>
          <a:bodyPr wrap="none">
            <a:spAutoFi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课程考核</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5" name="组合 14"/>
          <p:cNvGrpSpPr/>
          <p:nvPr userDrawn="1"/>
        </p:nvGrpSpPr>
        <p:grpSpPr>
          <a:xfrm>
            <a:off x="144661" y="670"/>
            <a:ext cx="431936" cy="627371"/>
            <a:chOff x="144661" y="670"/>
            <a:chExt cx="431936" cy="627371"/>
          </a:xfrm>
        </p:grpSpPr>
        <p:grpSp>
          <p:nvGrpSpPr>
            <p:cNvPr id="16" name="组合 15"/>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20" name="直接连接符 19"/>
          <p:cNvCxnSpPr/>
          <p:nvPr userDrawn="1"/>
        </p:nvCxnSpPr>
        <p:spPr>
          <a:xfrm flipV="1">
            <a:off x="573487" y="385289"/>
            <a:ext cx="8570513" cy="267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3333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8DBDE"/>
            </a:gs>
            <a:gs pos="100000">
              <a:srgbClr val="F9F9F9"/>
            </a:gs>
          </a:gsLst>
          <a:lin ang="168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8E329D8-F643-48CB-BACD-A78DCC4D60D9}" type="datetimeFigureOut">
              <a:rPr lang="zh-CN" altLang="en-US" smtClean="0"/>
              <a:t>2019/6/2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E0DA7E-D895-4CC3-B2BC-EDA4EEE6DE0E}" type="slidenum">
              <a:rPr lang="zh-CN" altLang="en-US" smtClean="0"/>
              <a:t>‹#›</a:t>
            </a:fld>
            <a:endParaRPr lang="zh-CN" altLang="en-US"/>
          </a:p>
        </p:txBody>
      </p:sp>
      <p:grpSp>
        <p:nvGrpSpPr>
          <p:cNvPr id="13" name="组合 12"/>
          <p:cNvGrpSpPr/>
          <p:nvPr userDrawn="1"/>
        </p:nvGrpSpPr>
        <p:grpSpPr>
          <a:xfrm flipH="1">
            <a:off x="-17314" y="3705581"/>
            <a:ext cx="3040988" cy="1498512"/>
            <a:chOff x="5917425" y="3435846"/>
            <a:chExt cx="3226575" cy="1707654"/>
          </a:xfrm>
        </p:grpSpPr>
        <p:pic>
          <p:nvPicPr>
            <p:cNvPr id="14" name="Picture 2"/>
            <p:cNvPicPr>
              <a:picLocks noChangeAspect="1" noChangeArrowheads="1"/>
            </p:cNvPicPr>
            <p:nvPr/>
          </p:nvPicPr>
          <p:blipFill rotWithShape="1">
            <a:blip r:embed="rId25" cstate="screen">
              <a:extLst>
                <a:ext uri="{BEBA8EAE-BF5A-486C-A8C5-ECC9F3942E4B}">
                  <a14:imgProps xmlns:a14="http://schemas.microsoft.com/office/drawing/2010/main">
                    <a14:imgLayer r:embed="rId2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5" cstate="screen">
              <a:extLst>
                <a:ext uri="{BEBA8EAE-BF5A-486C-A8C5-ECC9F3942E4B}">
                  <a14:imgProps xmlns:a14="http://schemas.microsoft.com/office/drawing/2010/main">
                    <a14:imgLayer r:embed="rId2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组合 15"/>
          <p:cNvGrpSpPr/>
          <p:nvPr userDrawn="1"/>
        </p:nvGrpSpPr>
        <p:grpSpPr>
          <a:xfrm>
            <a:off x="6304849" y="3705581"/>
            <a:ext cx="2856466" cy="1511774"/>
            <a:chOff x="5917425" y="3435846"/>
            <a:chExt cx="3226575" cy="1707654"/>
          </a:xfrm>
        </p:grpSpPr>
        <p:pic>
          <p:nvPicPr>
            <p:cNvPr id="17" name="Picture 2"/>
            <p:cNvPicPr>
              <a:picLocks noChangeAspect="1" noChangeArrowheads="1"/>
            </p:cNvPicPr>
            <p:nvPr/>
          </p:nvPicPr>
          <p:blipFill rotWithShape="1">
            <a:blip r:embed="rId25" cstate="screen">
              <a:extLst>
                <a:ext uri="{BEBA8EAE-BF5A-486C-A8C5-ECC9F3942E4B}">
                  <a14:imgProps xmlns:a14="http://schemas.microsoft.com/office/drawing/2010/main">
                    <a14:imgLayer r:embed="rId2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5" cstate="screen">
              <a:extLst>
                <a:ext uri="{BEBA8EAE-BF5A-486C-A8C5-ECC9F3942E4B}">
                  <a14:imgProps xmlns:a14="http://schemas.microsoft.com/office/drawing/2010/main">
                    <a14:imgLayer r:embed="rId2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92895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73" r:id="rId6"/>
    <p:sldLayoutId id="2147483674" r:id="rId7"/>
    <p:sldLayoutId id="2147483675" r:id="rId8"/>
    <p:sldLayoutId id="2147483677" r:id="rId9"/>
    <p:sldLayoutId id="2147483678" r:id="rId10"/>
    <p:sldLayoutId id="2147483679" r:id="rId11"/>
    <p:sldLayoutId id="2147483676" r:id="rId12"/>
    <p:sldLayoutId id="2147483683" r:id="rId13"/>
    <p:sldLayoutId id="2147483682" r:id="rId14"/>
    <p:sldLayoutId id="2147483681" r:id="rId15"/>
    <p:sldLayoutId id="2147483680" r:id="rId16"/>
    <p:sldLayoutId id="2147483684" r:id="rId17"/>
    <p:sldLayoutId id="2147483666" r:id="rId18"/>
    <p:sldLayoutId id="2147483667" r:id="rId19"/>
    <p:sldLayoutId id="2147483668" r:id="rId20"/>
    <p:sldLayoutId id="2147483669" r:id="rId21"/>
    <p:sldLayoutId id="2147483670" r:id="rId22"/>
    <p:sldLayoutId id="2147483671" r:id="rId2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 name="组合 3"/>
          <p:cNvGrpSpPr/>
          <p:nvPr/>
        </p:nvGrpSpPr>
        <p:grpSpPr>
          <a:xfrm flipH="1">
            <a:off x="-17314" y="3705581"/>
            <a:ext cx="3040988" cy="1498512"/>
            <a:chOff x="5917425" y="3435846"/>
            <a:chExt cx="3226575" cy="1707654"/>
          </a:xfrm>
        </p:grpSpPr>
        <p:pic>
          <p:nvPicPr>
            <p:cNvPr id="5"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304849" y="3705581"/>
            <a:ext cx="2856466" cy="1511774"/>
            <a:chOff x="5917425" y="3435846"/>
            <a:chExt cx="3226575" cy="1707654"/>
          </a:xfrm>
        </p:grpSpPr>
        <p:pic>
          <p:nvPicPr>
            <p:cNvPr id="8"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1899948" y="1113615"/>
            <a:ext cx="1317112" cy="1317112"/>
            <a:chOff x="4333987" y="2362200"/>
            <a:chExt cx="2905011" cy="2905012"/>
          </a:xfrm>
          <a:effectLst>
            <a:outerShdw blurRad="177800" dist="88900" dir="2700000" algn="tl" rotWithShape="0">
              <a:prstClr val="black">
                <a:alpha val="30000"/>
              </a:prstClr>
            </a:outerShdw>
          </a:effectLst>
        </p:grpSpPr>
        <p:sp>
          <p:nvSpPr>
            <p:cNvPr id="11" name="任意多边形 10"/>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椭圆 11"/>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3" name="椭圆 12"/>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grpSp>
        <p:nvGrpSpPr>
          <p:cNvPr id="14" name="组合 13"/>
          <p:cNvGrpSpPr/>
          <p:nvPr/>
        </p:nvGrpSpPr>
        <p:grpSpPr>
          <a:xfrm rot="20680704">
            <a:off x="3249746" y="1113615"/>
            <a:ext cx="1317112" cy="1317112"/>
            <a:chOff x="4333987" y="2362200"/>
            <a:chExt cx="2905011" cy="2905012"/>
          </a:xfrm>
          <a:effectLst>
            <a:outerShdw blurRad="177800" dist="88900" dir="2700000" algn="tl" rotWithShape="0">
              <a:prstClr val="black">
                <a:alpha val="30000"/>
              </a:prstClr>
            </a:outerShdw>
          </a:effectLst>
        </p:grpSpPr>
        <p:sp>
          <p:nvSpPr>
            <p:cNvPr id="15" name="任意多边形 14"/>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6" name="椭圆 15"/>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7" name="椭圆 16"/>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grpSp>
        <p:nvGrpSpPr>
          <p:cNvPr id="18" name="组合 17"/>
          <p:cNvGrpSpPr/>
          <p:nvPr/>
        </p:nvGrpSpPr>
        <p:grpSpPr>
          <a:xfrm>
            <a:off x="4566858" y="1113615"/>
            <a:ext cx="1317112" cy="1317112"/>
            <a:chOff x="4333987" y="2362200"/>
            <a:chExt cx="2905011" cy="2905012"/>
          </a:xfrm>
          <a:effectLst>
            <a:outerShdw blurRad="177800" dist="88900" dir="2700000" algn="tl" rotWithShape="0">
              <a:prstClr val="black">
                <a:alpha val="30000"/>
              </a:prstClr>
            </a:outerShdw>
          </a:effectLst>
        </p:grpSpPr>
        <p:sp>
          <p:nvSpPr>
            <p:cNvPr id="19" name="任意多边形 1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0" name="椭圆 1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1" name="椭圆 2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grpSp>
        <p:nvGrpSpPr>
          <p:cNvPr id="22" name="组合 21"/>
          <p:cNvGrpSpPr/>
          <p:nvPr/>
        </p:nvGrpSpPr>
        <p:grpSpPr>
          <a:xfrm rot="802177">
            <a:off x="5928037" y="1113615"/>
            <a:ext cx="1317112" cy="1317112"/>
            <a:chOff x="4333987" y="2362200"/>
            <a:chExt cx="2905011" cy="2905012"/>
          </a:xfrm>
          <a:effectLst>
            <a:outerShdw blurRad="177800" dist="88900" dir="2700000" algn="tl" rotWithShape="0">
              <a:prstClr val="black">
                <a:alpha val="30000"/>
              </a:prstClr>
            </a:outerShdw>
          </a:effectLst>
        </p:grpSpPr>
        <p:sp>
          <p:nvSpPr>
            <p:cNvPr id="23" name="任意多边形 22"/>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4" name="椭圆 23"/>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5" name="椭圆 24"/>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26" name="TextBox 127"/>
          <p:cNvSpPr txBox="1"/>
          <p:nvPr/>
        </p:nvSpPr>
        <p:spPr>
          <a:xfrm>
            <a:off x="2088372" y="1221951"/>
            <a:ext cx="958130" cy="1107676"/>
          </a:xfrm>
          <a:prstGeom prst="rect">
            <a:avLst/>
          </a:prstGeom>
          <a:noFill/>
        </p:spPr>
        <p:txBody>
          <a:bodyPr wrap="square" rtlCol="0">
            <a:spAutoFit/>
          </a:bodyPr>
          <a:lstStyle/>
          <a:p>
            <a:pPr algn="ctr"/>
            <a:r>
              <a:rPr lang="zh-CN" altLang="en-US" sz="6598" b="1" dirty="0" smtClean="0">
                <a:solidFill>
                  <a:srgbClr val="663A77"/>
                </a:solidFill>
                <a:latin typeface="Impact MT Std" pitchFamily="34" charset="0"/>
                <a:ea typeface="微软雅黑" panose="020B0503020204020204" pitchFamily="34" charset="-122"/>
              </a:rPr>
              <a:t>大</a:t>
            </a:r>
            <a:endParaRPr lang="zh-CN" altLang="en-US" sz="6598" b="1" dirty="0">
              <a:solidFill>
                <a:srgbClr val="663A77"/>
              </a:solidFill>
              <a:latin typeface="Impact MT Std" pitchFamily="34" charset="0"/>
              <a:ea typeface="微软雅黑" panose="020B0503020204020204" pitchFamily="34" charset="-122"/>
            </a:endParaRPr>
          </a:p>
        </p:txBody>
      </p:sp>
      <p:sp>
        <p:nvSpPr>
          <p:cNvPr id="27" name="TextBox 128"/>
          <p:cNvSpPr txBox="1"/>
          <p:nvPr/>
        </p:nvSpPr>
        <p:spPr>
          <a:xfrm>
            <a:off x="3451894" y="1221951"/>
            <a:ext cx="958130" cy="1107676"/>
          </a:xfrm>
          <a:prstGeom prst="rect">
            <a:avLst/>
          </a:prstGeom>
          <a:noFill/>
        </p:spPr>
        <p:txBody>
          <a:bodyPr wrap="square" rtlCol="0">
            <a:spAutoFit/>
          </a:bodyPr>
          <a:lstStyle/>
          <a:p>
            <a:pPr algn="ctr"/>
            <a:r>
              <a:rPr lang="zh-CN" altLang="en-US" sz="6598" b="1" dirty="0" smtClean="0">
                <a:solidFill>
                  <a:srgbClr val="E87071"/>
                </a:solidFill>
                <a:latin typeface="Impact MT Std" pitchFamily="34" charset="0"/>
                <a:ea typeface="微软雅黑" panose="020B0503020204020204" pitchFamily="34" charset="-122"/>
              </a:rPr>
              <a:t>学</a:t>
            </a:r>
            <a:endParaRPr lang="zh-CN" altLang="en-US" sz="6598" b="1" dirty="0">
              <a:solidFill>
                <a:srgbClr val="E87071"/>
              </a:solidFill>
              <a:latin typeface="Impact MT Std" pitchFamily="34" charset="0"/>
              <a:ea typeface="微软雅黑" panose="020B0503020204020204" pitchFamily="34" charset="-122"/>
            </a:endParaRPr>
          </a:p>
        </p:txBody>
      </p:sp>
      <p:sp>
        <p:nvSpPr>
          <p:cNvPr id="28" name="TextBox 129"/>
          <p:cNvSpPr txBox="1"/>
          <p:nvPr/>
        </p:nvSpPr>
        <p:spPr>
          <a:xfrm>
            <a:off x="4733976" y="1221951"/>
            <a:ext cx="958130" cy="1107676"/>
          </a:xfrm>
          <a:prstGeom prst="rect">
            <a:avLst/>
          </a:prstGeom>
          <a:noFill/>
        </p:spPr>
        <p:txBody>
          <a:bodyPr wrap="square" rtlCol="0">
            <a:spAutoFit/>
          </a:bodyPr>
          <a:lstStyle/>
          <a:p>
            <a:pPr algn="ctr"/>
            <a:r>
              <a:rPr lang="zh-CN" altLang="en-US" sz="6598" b="1" dirty="0" smtClean="0">
                <a:solidFill>
                  <a:srgbClr val="FFB850"/>
                </a:solidFill>
                <a:latin typeface="Impact MT Std" pitchFamily="34" charset="0"/>
                <a:ea typeface="微软雅黑" panose="020B0503020204020204" pitchFamily="34" charset="-122"/>
              </a:rPr>
              <a:t>语</a:t>
            </a:r>
            <a:endParaRPr lang="zh-CN" altLang="en-US" sz="6598" b="1" dirty="0">
              <a:solidFill>
                <a:srgbClr val="FFB850"/>
              </a:solidFill>
              <a:latin typeface="Impact MT Std" pitchFamily="34" charset="0"/>
              <a:ea typeface="微软雅黑" panose="020B0503020204020204" pitchFamily="34" charset="-122"/>
            </a:endParaRPr>
          </a:p>
        </p:txBody>
      </p:sp>
      <p:sp>
        <p:nvSpPr>
          <p:cNvPr id="29" name="TextBox 130"/>
          <p:cNvSpPr txBox="1"/>
          <p:nvPr/>
        </p:nvSpPr>
        <p:spPr>
          <a:xfrm>
            <a:off x="6151491" y="1221951"/>
            <a:ext cx="958130" cy="1107676"/>
          </a:xfrm>
          <a:prstGeom prst="rect">
            <a:avLst/>
          </a:prstGeom>
          <a:noFill/>
        </p:spPr>
        <p:txBody>
          <a:bodyPr wrap="square" rtlCol="0">
            <a:spAutoFit/>
          </a:bodyPr>
          <a:lstStyle/>
          <a:p>
            <a:pPr algn="ctr"/>
            <a:r>
              <a:rPr lang="zh-CN" altLang="en-US" sz="6598" b="1" dirty="0" smtClean="0">
                <a:solidFill>
                  <a:srgbClr val="663A77"/>
                </a:solidFill>
                <a:latin typeface="Impact MT Std" pitchFamily="34" charset="0"/>
                <a:ea typeface="微软雅黑" panose="020B0503020204020204" pitchFamily="34" charset="-122"/>
              </a:rPr>
              <a:t>文</a:t>
            </a:r>
            <a:endParaRPr lang="zh-CN" altLang="en-US" sz="6598" b="1" dirty="0">
              <a:solidFill>
                <a:srgbClr val="663A77"/>
              </a:solidFill>
              <a:latin typeface="Impact MT Std" pitchFamily="34" charset="0"/>
              <a:ea typeface="微软雅黑" panose="020B0503020204020204" pitchFamily="34" charset="-122"/>
            </a:endParaRPr>
          </a:p>
        </p:txBody>
      </p:sp>
      <p:sp>
        <p:nvSpPr>
          <p:cNvPr id="30" name="椭圆 29"/>
          <p:cNvSpPr/>
          <p:nvPr/>
        </p:nvSpPr>
        <p:spPr>
          <a:xfrm>
            <a:off x="3722004" y="304089"/>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1" name="椭圆 30"/>
          <p:cNvSpPr/>
          <p:nvPr/>
        </p:nvSpPr>
        <p:spPr>
          <a:xfrm rot="-9300000">
            <a:off x="3650696" y="63653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2" name="椭圆 31"/>
          <p:cNvSpPr/>
          <p:nvPr/>
        </p:nvSpPr>
        <p:spPr>
          <a:xfrm rot="9300000">
            <a:off x="3823264" y="6279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3" name="椭圆 32"/>
          <p:cNvSpPr/>
          <p:nvPr/>
        </p:nvSpPr>
        <p:spPr>
          <a:xfrm rot="6180000">
            <a:off x="3895319" y="490634"/>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4" name="椭圆 33"/>
          <p:cNvSpPr/>
          <p:nvPr/>
        </p:nvSpPr>
        <p:spPr>
          <a:xfrm rot="3060000">
            <a:off x="3853222" y="3767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5" name="椭圆 34"/>
          <p:cNvSpPr/>
          <p:nvPr/>
        </p:nvSpPr>
        <p:spPr>
          <a:xfrm rot="-3060000">
            <a:off x="3574636" y="377448"/>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6" name="椭圆 35"/>
          <p:cNvSpPr/>
          <p:nvPr/>
        </p:nvSpPr>
        <p:spPr>
          <a:xfrm rot="-6180000">
            <a:off x="3559567" y="531901"/>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7" name="椭圆 36"/>
          <p:cNvSpPr/>
          <p:nvPr/>
        </p:nvSpPr>
        <p:spPr>
          <a:xfrm>
            <a:off x="5125794" y="520057"/>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8" name="椭圆 37"/>
          <p:cNvSpPr/>
          <p:nvPr/>
        </p:nvSpPr>
        <p:spPr>
          <a:xfrm rot="-9300000">
            <a:off x="5054486" y="85250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9" name="椭圆 38"/>
          <p:cNvSpPr/>
          <p:nvPr/>
        </p:nvSpPr>
        <p:spPr>
          <a:xfrm rot="9300000">
            <a:off x="5227054" y="84393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0" name="椭圆 39"/>
          <p:cNvSpPr/>
          <p:nvPr/>
        </p:nvSpPr>
        <p:spPr>
          <a:xfrm rot="6180000">
            <a:off x="5299110" y="706601"/>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1" name="椭圆 40"/>
          <p:cNvSpPr/>
          <p:nvPr/>
        </p:nvSpPr>
        <p:spPr>
          <a:xfrm rot="3060000">
            <a:off x="5257012" y="59273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2" name="椭圆 41"/>
          <p:cNvSpPr/>
          <p:nvPr/>
        </p:nvSpPr>
        <p:spPr>
          <a:xfrm rot="-3060000">
            <a:off x="4978427" y="593416"/>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3" name="椭圆 42"/>
          <p:cNvSpPr/>
          <p:nvPr/>
        </p:nvSpPr>
        <p:spPr>
          <a:xfrm rot="-6180000">
            <a:off x="4963357" y="747869"/>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5" name="TextBox 146"/>
          <p:cNvSpPr txBox="1"/>
          <p:nvPr/>
        </p:nvSpPr>
        <p:spPr>
          <a:xfrm>
            <a:off x="2088371" y="2805569"/>
            <a:ext cx="5021250" cy="769441"/>
          </a:xfrm>
          <a:prstGeom prst="rect">
            <a:avLst/>
          </a:prstGeom>
          <a:noFill/>
        </p:spPr>
        <p:txBody>
          <a:bodyPr wrap="square" rtlCol="0">
            <a:spAutoFit/>
          </a:bodyPr>
          <a:lstStyle/>
          <a:p>
            <a:pPr algn="ctr"/>
            <a:r>
              <a:rPr lang="zh-CN" altLang="en-US" sz="4400" b="1" dirty="0" smtClean="0">
                <a:solidFill>
                  <a:srgbClr val="455773"/>
                </a:solidFill>
                <a:latin typeface="微软雅黑" panose="020B0503020204020204" pitchFamily="34" charset="-122"/>
                <a:ea typeface="微软雅黑" panose="020B0503020204020204" pitchFamily="34" charset="-122"/>
              </a:rPr>
              <a:t>课程诊改汇报</a:t>
            </a:r>
            <a:endParaRPr lang="zh-CN" altLang="en-US" sz="4400" b="1" dirty="0">
              <a:solidFill>
                <a:srgbClr val="455773"/>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3173576" y="3705581"/>
            <a:ext cx="2802215" cy="276144"/>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endParaRPr>
          </a:p>
        </p:txBody>
      </p:sp>
      <p:sp>
        <p:nvSpPr>
          <p:cNvPr id="47" name="标题 4"/>
          <p:cNvSpPr txBox="1"/>
          <p:nvPr/>
        </p:nvSpPr>
        <p:spPr>
          <a:xfrm>
            <a:off x="3384177" y="3736454"/>
            <a:ext cx="1079839" cy="213959"/>
          </a:xfrm>
          <a:prstGeom prst="rect">
            <a:avLst/>
          </a:prstGeom>
          <a:noFill/>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b="1" dirty="0">
                <a:solidFill>
                  <a:srgbClr val="455773"/>
                </a:solidFill>
                <a:latin typeface="微软雅黑" panose="020B0503020204020204" pitchFamily="34" charset="-122"/>
                <a:ea typeface="微软雅黑" panose="020B0503020204020204" pitchFamily="34" charset="-122"/>
              </a:rPr>
              <a:t>汇报人</a:t>
            </a:r>
            <a:r>
              <a:rPr lang="zh-CN" altLang="en-US" sz="1050" b="1" dirty="0" smtClean="0">
                <a:solidFill>
                  <a:srgbClr val="455773"/>
                </a:solidFill>
                <a:latin typeface="微软雅黑" panose="020B0503020204020204" pitchFamily="34" charset="-122"/>
                <a:ea typeface="微软雅黑" panose="020B0503020204020204" pitchFamily="34" charset="-122"/>
              </a:rPr>
              <a:t>：邓滢</a:t>
            </a:r>
            <a:endParaRPr lang="en-US" altLang="zh-CN" sz="1050" b="1" dirty="0">
              <a:solidFill>
                <a:srgbClr val="455773"/>
              </a:solidFill>
              <a:latin typeface="微软雅黑" panose="020B0503020204020204" pitchFamily="34" charset="-122"/>
              <a:ea typeface="微软雅黑" panose="020B0503020204020204" pitchFamily="34" charset="-122"/>
            </a:endParaRPr>
          </a:p>
        </p:txBody>
      </p:sp>
      <p:sp>
        <p:nvSpPr>
          <p:cNvPr id="48" name="标题 4"/>
          <p:cNvSpPr txBox="1"/>
          <p:nvPr/>
        </p:nvSpPr>
        <p:spPr>
          <a:xfrm>
            <a:off x="4625992" y="3734446"/>
            <a:ext cx="1079839" cy="213959"/>
          </a:xfrm>
          <a:prstGeom prst="rect">
            <a:avLst/>
          </a:prstGeom>
          <a:noFill/>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b="1" dirty="0">
                <a:solidFill>
                  <a:srgbClr val="455773"/>
                </a:solidFill>
                <a:latin typeface="微软雅黑" panose="020B0503020204020204" pitchFamily="34" charset="-122"/>
                <a:ea typeface="微软雅黑" panose="020B0503020204020204" pitchFamily="34" charset="-122"/>
              </a:rPr>
              <a:t>部门</a:t>
            </a:r>
            <a:r>
              <a:rPr lang="zh-CN" altLang="en-US" sz="1050" b="1" dirty="0" smtClean="0">
                <a:solidFill>
                  <a:srgbClr val="455773"/>
                </a:solidFill>
                <a:latin typeface="微软雅黑" panose="020B0503020204020204" pitchFamily="34" charset="-122"/>
                <a:ea typeface="微软雅黑" panose="020B0503020204020204" pitchFamily="34" charset="-122"/>
              </a:rPr>
              <a:t>：基础课部</a:t>
            </a:r>
            <a:endParaRPr lang="en-US" altLang="zh-CN" sz="1050" b="1" dirty="0">
              <a:solidFill>
                <a:srgbClr val="455773"/>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25601" y="405166"/>
            <a:ext cx="564535" cy="564535"/>
            <a:chOff x="3724323" y="1908536"/>
            <a:chExt cx="1329153" cy="1329153"/>
          </a:xfrm>
        </p:grpSpPr>
        <p:sp>
          <p:nvSpPr>
            <p:cNvPr id="50" name="椭圆 4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1" name="椭圆 50"/>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2" name="组合 51"/>
          <p:cNvGrpSpPr/>
          <p:nvPr/>
        </p:nvGrpSpPr>
        <p:grpSpPr>
          <a:xfrm>
            <a:off x="630790" y="1258830"/>
            <a:ext cx="341065" cy="341065"/>
            <a:chOff x="3724323" y="1908536"/>
            <a:chExt cx="1329153" cy="1329153"/>
          </a:xfrm>
          <a:solidFill>
            <a:schemeClr val="bg1">
              <a:lumMod val="95000"/>
            </a:schemeClr>
          </a:solidFill>
        </p:grpSpPr>
        <p:sp>
          <p:nvSpPr>
            <p:cNvPr id="53" name="椭圆 52"/>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4" name="椭圆 53"/>
            <p:cNvSpPr/>
            <p:nvPr/>
          </p:nvSpPr>
          <p:spPr>
            <a:xfrm>
              <a:off x="3839838" y="2024052"/>
              <a:ext cx="1098122" cy="1098122"/>
            </a:xfrm>
            <a:prstGeom prst="ellipse">
              <a:avLst/>
            </a:prstGeom>
            <a:solidFill>
              <a:srgbClr val="E8707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5" name="组合 54"/>
          <p:cNvGrpSpPr/>
          <p:nvPr/>
        </p:nvGrpSpPr>
        <p:grpSpPr>
          <a:xfrm>
            <a:off x="75948" y="1117939"/>
            <a:ext cx="481956" cy="481956"/>
            <a:chOff x="3724323" y="1908536"/>
            <a:chExt cx="1329153" cy="1329153"/>
          </a:xfrm>
        </p:grpSpPr>
        <p:sp>
          <p:nvSpPr>
            <p:cNvPr id="56" name="椭圆 5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7" name="椭圆 56"/>
            <p:cNvSpPr/>
            <p:nvPr/>
          </p:nvSpPr>
          <p:spPr>
            <a:xfrm>
              <a:off x="3839838" y="2024052"/>
              <a:ext cx="1098122" cy="1098122"/>
            </a:xfrm>
            <a:prstGeom prst="ellipse">
              <a:avLst/>
            </a:prstGeom>
            <a:solidFill>
              <a:srgbClr val="FFB8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8" name="组合 57"/>
          <p:cNvGrpSpPr/>
          <p:nvPr/>
        </p:nvGrpSpPr>
        <p:grpSpPr>
          <a:xfrm>
            <a:off x="1475036" y="111461"/>
            <a:ext cx="204049" cy="204049"/>
            <a:chOff x="3724323" y="1908536"/>
            <a:chExt cx="1329153" cy="1329153"/>
          </a:xfrm>
          <a:solidFill>
            <a:schemeClr val="bg1">
              <a:lumMod val="95000"/>
            </a:schemeClr>
          </a:solidFill>
        </p:grpSpPr>
        <p:sp>
          <p:nvSpPr>
            <p:cNvPr id="59" name="椭圆 58"/>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60" name="椭圆 59"/>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1" name="组合 60"/>
          <p:cNvGrpSpPr/>
          <p:nvPr/>
        </p:nvGrpSpPr>
        <p:grpSpPr>
          <a:xfrm>
            <a:off x="-1259129" y="-1261678"/>
            <a:ext cx="2616232" cy="2616232"/>
            <a:chOff x="3724323" y="1908536"/>
            <a:chExt cx="1329153" cy="1329153"/>
          </a:xfrm>
        </p:grpSpPr>
        <p:sp>
          <p:nvSpPr>
            <p:cNvPr id="62" name="椭圆 6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63" name="椭圆 62"/>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4" name="组合 63"/>
          <p:cNvGrpSpPr/>
          <p:nvPr/>
        </p:nvGrpSpPr>
        <p:grpSpPr>
          <a:xfrm>
            <a:off x="941632" y="908306"/>
            <a:ext cx="251519" cy="251519"/>
            <a:chOff x="3724323" y="1908536"/>
            <a:chExt cx="1329153" cy="1329153"/>
          </a:xfrm>
          <a:solidFill>
            <a:schemeClr val="bg1">
              <a:lumMod val="95000"/>
            </a:schemeClr>
          </a:solidFill>
        </p:grpSpPr>
        <p:sp>
          <p:nvSpPr>
            <p:cNvPr id="65" name="椭圆 64"/>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66" name="椭圆 65"/>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Tree>
    <p:extLst>
      <p:ext uri="{BB962C8B-B14F-4D97-AF65-F5344CB8AC3E}">
        <p14:creationId xmlns:p14="http://schemas.microsoft.com/office/powerpoint/2010/main" val="42665633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250"/>
                                        <p:tgtEl>
                                          <p:spTgt spid="31"/>
                                        </p:tgtEl>
                                      </p:cBhvr>
                                    </p:animEffect>
                                  </p:childTnLst>
                                </p:cTn>
                              </p:par>
                              <p:par>
                                <p:cTn id="8" presetID="22" presetClass="exit" presetSubtype="1" fill="hold" grpId="1" nodeType="withEffect">
                                  <p:stCondLst>
                                    <p:cond delay="250"/>
                                  </p:stCondLst>
                                  <p:childTnLst>
                                    <p:animEffect transition="out" filter="wipe(up)">
                                      <p:cBhvr>
                                        <p:cTn id="9" dur="250"/>
                                        <p:tgtEl>
                                          <p:spTgt spid="31"/>
                                        </p:tgtEl>
                                      </p:cBhvr>
                                    </p:animEffect>
                                    <p:set>
                                      <p:cBhvr>
                                        <p:cTn id="10" dur="1" fill="hold">
                                          <p:stCondLst>
                                            <p:cond delay="249"/>
                                          </p:stCondLst>
                                        </p:cTn>
                                        <p:tgtEl>
                                          <p:spTgt spid="31"/>
                                        </p:tgtEl>
                                        <p:attrNameLst>
                                          <p:attrName>style.visibility</p:attrName>
                                        </p:attrNameLst>
                                      </p:cBhvr>
                                      <p:to>
                                        <p:strVal val="hidden"/>
                                      </p:to>
                                    </p:set>
                                  </p:childTnLst>
                                </p:cTn>
                              </p:par>
                              <p:par>
                                <p:cTn id="11" presetID="64" presetClass="path" presetSubtype="0" fill="hold" grpId="2" nodeType="withEffect">
                                  <p:stCondLst>
                                    <p:cond delay="250"/>
                                  </p:stCondLst>
                                  <p:childTnLst>
                                    <p:animMotion origin="layout" path="M 3.54167E-6 -4.07407E-6 L -0.00183 0.00672 " pathEditMode="relative" rAng="0" ptsTypes="AA">
                                      <p:cBhvr>
                                        <p:cTn id="12" dur="250" fill="hold"/>
                                        <p:tgtEl>
                                          <p:spTgt spid="31"/>
                                        </p:tgtEl>
                                        <p:attrNameLst>
                                          <p:attrName>ppt_x</p:attrName>
                                          <p:attrName>ppt_y</p:attrName>
                                        </p:attrNameLst>
                                      </p:cBhvr>
                                      <p:rCtr x="-91" y="324"/>
                                    </p:animMotion>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250"/>
                                        <p:tgtEl>
                                          <p:spTgt spid="30"/>
                                        </p:tgtEl>
                                      </p:cBhvr>
                                    </p:animEffect>
                                  </p:childTnLst>
                                </p:cTn>
                              </p:par>
                              <p:par>
                                <p:cTn id="16" presetID="22" presetClass="exit" presetSubtype="4" fill="hold" grpId="1" nodeType="withEffect">
                                  <p:stCondLst>
                                    <p:cond delay="250"/>
                                  </p:stCondLst>
                                  <p:childTnLst>
                                    <p:animEffect transition="out" filter="wipe(down)">
                                      <p:cBhvr>
                                        <p:cTn id="17" dur="250"/>
                                        <p:tgtEl>
                                          <p:spTgt spid="30"/>
                                        </p:tgtEl>
                                      </p:cBhvr>
                                    </p:animEffect>
                                    <p:set>
                                      <p:cBhvr>
                                        <p:cTn id="18" dur="1" fill="hold">
                                          <p:stCondLst>
                                            <p:cond delay="249"/>
                                          </p:stCondLst>
                                        </p:cTn>
                                        <p:tgtEl>
                                          <p:spTgt spid="30"/>
                                        </p:tgtEl>
                                        <p:attrNameLst>
                                          <p:attrName>style.visibility</p:attrName>
                                        </p:attrNameLst>
                                      </p:cBhvr>
                                      <p:to>
                                        <p:strVal val="hidden"/>
                                      </p:to>
                                    </p:set>
                                  </p:childTnLst>
                                </p:cTn>
                              </p:par>
                              <p:par>
                                <p:cTn id="19" presetID="64" presetClass="path" presetSubtype="0" fill="hold" grpId="2" nodeType="withEffect">
                                  <p:stCondLst>
                                    <p:cond delay="250"/>
                                  </p:stCondLst>
                                  <p:childTnLst>
                                    <p:animMotion origin="layout" path="M 1.04167E-6 -7.40741E-7 L 1.04167E-6 -0.00856 " pathEditMode="relative" rAng="0" ptsTypes="AA">
                                      <p:cBhvr>
                                        <p:cTn id="20" dur="250" fill="hold"/>
                                        <p:tgtEl>
                                          <p:spTgt spid="30"/>
                                        </p:tgtEl>
                                        <p:attrNameLst>
                                          <p:attrName>ppt_x</p:attrName>
                                          <p:attrName>ppt_y</p:attrName>
                                        </p:attrNameLst>
                                      </p:cBhvr>
                                      <p:rCtr x="0" y="-440"/>
                                    </p:animMotion>
                                  </p:childTnLst>
                                </p:cTn>
                              </p:par>
                              <p:par>
                                <p:cTn id="21" presetID="22"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250"/>
                                        <p:tgtEl>
                                          <p:spTgt spid="32"/>
                                        </p:tgtEl>
                                      </p:cBhvr>
                                    </p:animEffect>
                                  </p:childTnLst>
                                </p:cTn>
                              </p:par>
                              <p:par>
                                <p:cTn id="24" presetID="22" presetClass="exit" presetSubtype="1" fill="hold" grpId="1" nodeType="withEffect">
                                  <p:stCondLst>
                                    <p:cond delay="250"/>
                                  </p:stCondLst>
                                  <p:childTnLst>
                                    <p:animEffect transition="out" filter="wipe(up)">
                                      <p:cBhvr>
                                        <p:cTn id="25" dur="250"/>
                                        <p:tgtEl>
                                          <p:spTgt spid="32"/>
                                        </p:tgtEl>
                                      </p:cBhvr>
                                    </p:animEffect>
                                    <p:set>
                                      <p:cBhvr>
                                        <p:cTn id="26" dur="1" fill="hold">
                                          <p:stCondLst>
                                            <p:cond delay="249"/>
                                          </p:stCondLst>
                                        </p:cTn>
                                        <p:tgtEl>
                                          <p:spTgt spid="32"/>
                                        </p:tgtEl>
                                        <p:attrNameLst>
                                          <p:attrName>style.visibility</p:attrName>
                                        </p:attrNameLst>
                                      </p:cBhvr>
                                      <p:to>
                                        <p:strVal val="hidden"/>
                                      </p:to>
                                    </p:set>
                                  </p:childTnLst>
                                </p:cTn>
                              </p:par>
                              <p:par>
                                <p:cTn id="27" presetID="64" presetClass="path" presetSubtype="0" fill="hold" grpId="2" nodeType="withEffect">
                                  <p:stCondLst>
                                    <p:cond delay="250"/>
                                  </p:stCondLst>
                                  <p:childTnLst>
                                    <p:animMotion origin="layout" path="M 3.33333E-6 -3.7037E-6 L 0.00195 0.00718 " pathEditMode="relative" rAng="0" ptsTypes="AA">
                                      <p:cBhvr>
                                        <p:cTn id="28" dur="250" fill="hold"/>
                                        <p:tgtEl>
                                          <p:spTgt spid="32"/>
                                        </p:tgtEl>
                                        <p:attrNameLst>
                                          <p:attrName>ppt_x</p:attrName>
                                          <p:attrName>ppt_y</p:attrName>
                                        </p:attrNameLst>
                                      </p:cBhvr>
                                      <p:rCtr x="91" y="347"/>
                                    </p:animMotion>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22" presetClass="exit" presetSubtype="8" fill="hold" grpId="1" nodeType="withEffect">
                                  <p:stCondLst>
                                    <p:cond delay="250"/>
                                  </p:stCondLst>
                                  <p:childTnLst>
                                    <p:animEffect transition="out" filter="wipe(left)">
                                      <p:cBhvr>
                                        <p:cTn id="33" dur="250"/>
                                        <p:tgtEl>
                                          <p:spTgt spid="33"/>
                                        </p:tgtEl>
                                      </p:cBhvr>
                                    </p:animEffect>
                                    <p:set>
                                      <p:cBhvr>
                                        <p:cTn id="34" dur="1" fill="hold">
                                          <p:stCondLst>
                                            <p:cond delay="249"/>
                                          </p:stCondLst>
                                        </p:cTn>
                                        <p:tgtEl>
                                          <p:spTgt spid="33"/>
                                        </p:tgtEl>
                                        <p:attrNameLst>
                                          <p:attrName>style.visibility</p:attrName>
                                        </p:attrNameLst>
                                      </p:cBhvr>
                                      <p:to>
                                        <p:strVal val="hidden"/>
                                      </p:to>
                                    </p:set>
                                  </p:childTnLst>
                                </p:cTn>
                              </p:par>
                              <p:par>
                                <p:cTn id="35" presetID="64" presetClass="path" presetSubtype="0" fill="hold" grpId="2" nodeType="withEffect">
                                  <p:stCondLst>
                                    <p:cond delay="250"/>
                                  </p:stCondLst>
                                  <p:childTnLst>
                                    <p:animMotion origin="layout" path="M 6.25E-7 -1.85185E-6 L 0.00391 0.00185 " pathEditMode="relative" rAng="0" ptsTypes="AA">
                                      <p:cBhvr>
                                        <p:cTn id="36" dur="250" fill="hold"/>
                                        <p:tgtEl>
                                          <p:spTgt spid="33"/>
                                        </p:tgtEl>
                                        <p:attrNameLst>
                                          <p:attrName>ppt_x</p:attrName>
                                          <p:attrName>ppt_y</p:attrName>
                                        </p:attrNameLst>
                                      </p:cBhvr>
                                      <p:rCtr x="195" y="93"/>
                                    </p:animMotion>
                                  </p:childTnLst>
                                </p:cTn>
                              </p:par>
                              <p:par>
                                <p:cTn id="37" presetID="2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250"/>
                                        <p:tgtEl>
                                          <p:spTgt spid="34"/>
                                        </p:tgtEl>
                                      </p:cBhvr>
                                    </p:animEffect>
                                  </p:childTnLst>
                                </p:cTn>
                              </p:par>
                              <p:par>
                                <p:cTn id="40" presetID="22" presetClass="exit" presetSubtype="4" fill="hold" grpId="1" nodeType="withEffect">
                                  <p:stCondLst>
                                    <p:cond delay="250"/>
                                  </p:stCondLst>
                                  <p:childTnLst>
                                    <p:animEffect transition="out" filter="wipe(down)">
                                      <p:cBhvr>
                                        <p:cTn id="41" dur="250"/>
                                        <p:tgtEl>
                                          <p:spTgt spid="34"/>
                                        </p:tgtEl>
                                      </p:cBhvr>
                                    </p:animEffect>
                                    <p:set>
                                      <p:cBhvr>
                                        <p:cTn id="42" dur="1" fill="hold">
                                          <p:stCondLst>
                                            <p:cond delay="249"/>
                                          </p:stCondLst>
                                        </p:cTn>
                                        <p:tgtEl>
                                          <p:spTgt spid="34"/>
                                        </p:tgtEl>
                                        <p:attrNameLst>
                                          <p:attrName>style.visibility</p:attrName>
                                        </p:attrNameLst>
                                      </p:cBhvr>
                                      <p:to>
                                        <p:strVal val="hidden"/>
                                      </p:to>
                                    </p:set>
                                  </p:childTnLst>
                                </p:cTn>
                              </p:par>
                              <p:par>
                                <p:cTn id="43" presetID="64" presetClass="path" presetSubtype="0" fill="hold" grpId="2" nodeType="withEffect">
                                  <p:stCondLst>
                                    <p:cond delay="250"/>
                                  </p:stCondLst>
                                  <p:childTnLst>
                                    <p:animMotion origin="layout" path="M -1.875E-6 -1.11111E-6 L 0.00339 -0.00486 " pathEditMode="relative" rAng="0" ptsTypes="AA">
                                      <p:cBhvr>
                                        <p:cTn id="44" dur="250" fill="hold"/>
                                        <p:tgtEl>
                                          <p:spTgt spid="34"/>
                                        </p:tgtEl>
                                        <p:attrNameLst>
                                          <p:attrName>ppt_x</p:attrName>
                                          <p:attrName>ppt_y</p:attrName>
                                        </p:attrNameLst>
                                      </p:cBhvr>
                                      <p:rCtr x="169" y="-255"/>
                                    </p:animMotion>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250"/>
                                        <p:tgtEl>
                                          <p:spTgt spid="35"/>
                                        </p:tgtEl>
                                      </p:cBhvr>
                                    </p:animEffect>
                                  </p:childTnLst>
                                </p:cTn>
                              </p:par>
                              <p:par>
                                <p:cTn id="48" presetID="22" presetClass="exit" presetSubtype="4" fill="hold" grpId="1" nodeType="withEffect">
                                  <p:stCondLst>
                                    <p:cond delay="250"/>
                                  </p:stCondLst>
                                  <p:childTnLst>
                                    <p:animEffect transition="out" filter="wipe(down)">
                                      <p:cBhvr>
                                        <p:cTn id="49" dur="250"/>
                                        <p:tgtEl>
                                          <p:spTgt spid="35"/>
                                        </p:tgtEl>
                                      </p:cBhvr>
                                    </p:animEffect>
                                    <p:set>
                                      <p:cBhvr>
                                        <p:cTn id="50" dur="1" fill="hold">
                                          <p:stCondLst>
                                            <p:cond delay="249"/>
                                          </p:stCondLst>
                                        </p:cTn>
                                        <p:tgtEl>
                                          <p:spTgt spid="35"/>
                                        </p:tgtEl>
                                        <p:attrNameLst>
                                          <p:attrName>style.visibility</p:attrName>
                                        </p:attrNameLst>
                                      </p:cBhvr>
                                      <p:to>
                                        <p:strVal val="hidden"/>
                                      </p:to>
                                    </p:set>
                                  </p:childTnLst>
                                </p:cTn>
                              </p:par>
                              <p:par>
                                <p:cTn id="51" presetID="64" presetClass="path" presetSubtype="0" fill="hold" grpId="2" nodeType="withEffect">
                                  <p:stCondLst>
                                    <p:cond delay="250"/>
                                  </p:stCondLst>
                                  <p:childTnLst>
                                    <p:animMotion origin="layout" path="M -3.125E-6 -1.11111E-6 L -0.00338 -0.00532 " pathEditMode="relative" rAng="0" ptsTypes="AA">
                                      <p:cBhvr>
                                        <p:cTn id="52" dur="250" fill="hold"/>
                                        <p:tgtEl>
                                          <p:spTgt spid="35"/>
                                        </p:tgtEl>
                                        <p:attrNameLst>
                                          <p:attrName>ppt_x</p:attrName>
                                          <p:attrName>ppt_y</p:attrName>
                                        </p:attrNameLst>
                                      </p:cBhvr>
                                      <p:rCtr x="-169" y="-278"/>
                                    </p:animMotion>
                                  </p:childTnLst>
                                </p:cTn>
                              </p:par>
                              <p:par>
                                <p:cTn id="53" presetID="22" presetClass="entr" presetSubtype="2"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250"/>
                                        <p:tgtEl>
                                          <p:spTgt spid="36"/>
                                        </p:tgtEl>
                                      </p:cBhvr>
                                    </p:animEffect>
                                  </p:childTnLst>
                                </p:cTn>
                              </p:par>
                              <p:par>
                                <p:cTn id="56" presetID="22" presetClass="exit" presetSubtype="2" fill="hold" grpId="1" nodeType="withEffect">
                                  <p:stCondLst>
                                    <p:cond delay="250"/>
                                  </p:stCondLst>
                                  <p:childTnLst>
                                    <p:animEffect transition="out" filter="wipe(right)">
                                      <p:cBhvr>
                                        <p:cTn id="57" dur="250"/>
                                        <p:tgtEl>
                                          <p:spTgt spid="36"/>
                                        </p:tgtEl>
                                      </p:cBhvr>
                                    </p:animEffect>
                                    <p:set>
                                      <p:cBhvr>
                                        <p:cTn id="58" dur="1" fill="hold">
                                          <p:stCondLst>
                                            <p:cond delay="249"/>
                                          </p:stCondLst>
                                        </p:cTn>
                                        <p:tgtEl>
                                          <p:spTgt spid="36"/>
                                        </p:tgtEl>
                                        <p:attrNameLst>
                                          <p:attrName>style.visibility</p:attrName>
                                        </p:attrNameLst>
                                      </p:cBhvr>
                                      <p:to>
                                        <p:strVal val="hidden"/>
                                      </p:to>
                                    </p:set>
                                  </p:childTnLst>
                                </p:cTn>
                              </p:par>
                              <p:par>
                                <p:cTn id="59" presetID="64" presetClass="path" presetSubtype="0" fill="hold" grpId="2" nodeType="withEffect">
                                  <p:stCondLst>
                                    <p:cond delay="250"/>
                                  </p:stCondLst>
                                  <p:childTnLst>
                                    <p:animMotion origin="layout" path="M -6.25E-7 -3.7037E-6 L -0.00443 0.00209 " pathEditMode="relative" rAng="0" ptsTypes="AA">
                                      <p:cBhvr>
                                        <p:cTn id="60" dur="250" fill="hold"/>
                                        <p:tgtEl>
                                          <p:spTgt spid="36"/>
                                        </p:tgtEl>
                                        <p:attrNameLst>
                                          <p:attrName>ppt_x</p:attrName>
                                          <p:attrName>ppt_y</p:attrName>
                                        </p:attrNameLst>
                                      </p:cBhvr>
                                      <p:rCtr x="-221" y="93"/>
                                    </p:animMotion>
                                  </p:childTnLst>
                                </p:cTn>
                              </p:par>
                              <p:par>
                                <p:cTn id="61" presetID="22" presetClass="entr" presetSubtype="1"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250"/>
                                        <p:tgtEl>
                                          <p:spTgt spid="38"/>
                                        </p:tgtEl>
                                      </p:cBhvr>
                                    </p:animEffect>
                                  </p:childTnLst>
                                </p:cTn>
                              </p:par>
                              <p:par>
                                <p:cTn id="64" presetID="22" presetClass="exit" presetSubtype="1" fill="hold" grpId="1" nodeType="withEffect">
                                  <p:stCondLst>
                                    <p:cond delay="500"/>
                                  </p:stCondLst>
                                  <p:childTnLst>
                                    <p:animEffect transition="out" filter="wipe(up)">
                                      <p:cBhvr>
                                        <p:cTn id="65" dur="250"/>
                                        <p:tgtEl>
                                          <p:spTgt spid="38"/>
                                        </p:tgtEl>
                                      </p:cBhvr>
                                    </p:animEffect>
                                    <p:set>
                                      <p:cBhvr>
                                        <p:cTn id="66" dur="1" fill="hold">
                                          <p:stCondLst>
                                            <p:cond delay="249"/>
                                          </p:stCondLst>
                                        </p:cTn>
                                        <p:tgtEl>
                                          <p:spTgt spid="38"/>
                                        </p:tgtEl>
                                        <p:attrNameLst>
                                          <p:attrName>style.visibility</p:attrName>
                                        </p:attrNameLst>
                                      </p:cBhvr>
                                      <p:to>
                                        <p:strVal val="hidden"/>
                                      </p:to>
                                    </p:set>
                                  </p:childTnLst>
                                </p:cTn>
                              </p:par>
                              <p:par>
                                <p:cTn id="67" presetID="64" presetClass="path" presetSubtype="0" fill="hold" grpId="2" nodeType="withEffect">
                                  <p:stCondLst>
                                    <p:cond delay="500"/>
                                  </p:stCondLst>
                                  <p:childTnLst>
                                    <p:animMotion origin="layout" path="M -4.16667E-6 -3.7037E-7 L -0.00182 0.00671 " pathEditMode="relative" rAng="0" ptsTypes="AA">
                                      <p:cBhvr>
                                        <p:cTn id="68" dur="250" fill="hold"/>
                                        <p:tgtEl>
                                          <p:spTgt spid="38"/>
                                        </p:tgtEl>
                                        <p:attrNameLst>
                                          <p:attrName>ppt_x</p:attrName>
                                          <p:attrName>ppt_y</p:attrName>
                                        </p:attrNameLst>
                                      </p:cBhvr>
                                      <p:rCtr x="-91" y="324"/>
                                    </p:animMotion>
                                  </p:childTnLst>
                                </p:cTn>
                              </p:par>
                              <p:par>
                                <p:cTn id="69" presetID="22" presetClass="entr" presetSubtype="4" fill="hold" grpId="0" nodeType="withEffect">
                                  <p:stCondLst>
                                    <p:cond delay="25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250"/>
                                        <p:tgtEl>
                                          <p:spTgt spid="37"/>
                                        </p:tgtEl>
                                      </p:cBhvr>
                                    </p:animEffect>
                                  </p:childTnLst>
                                </p:cTn>
                              </p:par>
                              <p:par>
                                <p:cTn id="72" presetID="22" presetClass="exit" presetSubtype="4" fill="hold" grpId="1" nodeType="withEffect">
                                  <p:stCondLst>
                                    <p:cond delay="500"/>
                                  </p:stCondLst>
                                  <p:childTnLst>
                                    <p:animEffect transition="out" filter="wipe(down)">
                                      <p:cBhvr>
                                        <p:cTn id="73" dur="250"/>
                                        <p:tgtEl>
                                          <p:spTgt spid="37"/>
                                        </p:tgtEl>
                                      </p:cBhvr>
                                    </p:animEffect>
                                    <p:set>
                                      <p:cBhvr>
                                        <p:cTn id="74" dur="1" fill="hold">
                                          <p:stCondLst>
                                            <p:cond delay="249"/>
                                          </p:stCondLst>
                                        </p:cTn>
                                        <p:tgtEl>
                                          <p:spTgt spid="37"/>
                                        </p:tgtEl>
                                        <p:attrNameLst>
                                          <p:attrName>style.visibility</p:attrName>
                                        </p:attrNameLst>
                                      </p:cBhvr>
                                      <p:to>
                                        <p:strVal val="hidden"/>
                                      </p:to>
                                    </p:set>
                                  </p:childTnLst>
                                </p:cTn>
                              </p:par>
                              <p:par>
                                <p:cTn id="75" presetID="64" presetClass="path" presetSubtype="0" fill="hold" grpId="2" nodeType="withEffect">
                                  <p:stCondLst>
                                    <p:cond delay="500"/>
                                  </p:stCondLst>
                                  <p:childTnLst>
                                    <p:animMotion origin="layout" path="M 3.33333E-6 2.96296E-6 L 3.33333E-6 -0.00857 " pathEditMode="relative" rAng="0" ptsTypes="AA">
                                      <p:cBhvr>
                                        <p:cTn id="76" dur="250" fill="hold"/>
                                        <p:tgtEl>
                                          <p:spTgt spid="37"/>
                                        </p:tgtEl>
                                        <p:attrNameLst>
                                          <p:attrName>ppt_x</p:attrName>
                                          <p:attrName>ppt_y</p:attrName>
                                        </p:attrNameLst>
                                      </p:cBhvr>
                                      <p:rCtr x="0" y="-440"/>
                                    </p:animMotion>
                                  </p:childTnLst>
                                </p:cTn>
                              </p:par>
                              <p:par>
                                <p:cTn id="77" presetID="22" presetClass="entr" presetSubtype="1" fill="hold" grpId="0" nodeType="withEffect">
                                  <p:stCondLst>
                                    <p:cond delay="250"/>
                                  </p:stCondLst>
                                  <p:childTnLst>
                                    <p:set>
                                      <p:cBhvr>
                                        <p:cTn id="78" dur="1" fill="hold">
                                          <p:stCondLst>
                                            <p:cond delay="0"/>
                                          </p:stCondLst>
                                        </p:cTn>
                                        <p:tgtEl>
                                          <p:spTgt spid="39"/>
                                        </p:tgtEl>
                                        <p:attrNameLst>
                                          <p:attrName>style.visibility</p:attrName>
                                        </p:attrNameLst>
                                      </p:cBhvr>
                                      <p:to>
                                        <p:strVal val="visible"/>
                                      </p:to>
                                    </p:set>
                                    <p:animEffect transition="in" filter="wipe(up)">
                                      <p:cBhvr>
                                        <p:cTn id="79" dur="250"/>
                                        <p:tgtEl>
                                          <p:spTgt spid="39"/>
                                        </p:tgtEl>
                                      </p:cBhvr>
                                    </p:animEffect>
                                  </p:childTnLst>
                                </p:cTn>
                              </p:par>
                              <p:par>
                                <p:cTn id="80" presetID="22" presetClass="exit" presetSubtype="1" fill="hold" grpId="1" nodeType="withEffect">
                                  <p:stCondLst>
                                    <p:cond delay="500"/>
                                  </p:stCondLst>
                                  <p:childTnLst>
                                    <p:animEffect transition="out" filter="wipe(up)">
                                      <p:cBhvr>
                                        <p:cTn id="81" dur="250"/>
                                        <p:tgtEl>
                                          <p:spTgt spid="39"/>
                                        </p:tgtEl>
                                      </p:cBhvr>
                                    </p:animEffect>
                                    <p:set>
                                      <p:cBhvr>
                                        <p:cTn id="82" dur="1" fill="hold">
                                          <p:stCondLst>
                                            <p:cond delay="249"/>
                                          </p:stCondLst>
                                        </p:cTn>
                                        <p:tgtEl>
                                          <p:spTgt spid="39"/>
                                        </p:tgtEl>
                                        <p:attrNameLst>
                                          <p:attrName>style.visibility</p:attrName>
                                        </p:attrNameLst>
                                      </p:cBhvr>
                                      <p:to>
                                        <p:strVal val="hidden"/>
                                      </p:to>
                                    </p:set>
                                  </p:childTnLst>
                                </p:cTn>
                              </p:par>
                              <p:par>
                                <p:cTn id="83" presetID="64" presetClass="path" presetSubtype="0" fill="hold" grpId="2" nodeType="withEffect">
                                  <p:stCondLst>
                                    <p:cond delay="500"/>
                                  </p:stCondLst>
                                  <p:childTnLst>
                                    <p:animMotion origin="layout" path="M -4.375E-6 0 L 0.00196 0.00718 " pathEditMode="relative" rAng="0" ptsTypes="AA">
                                      <p:cBhvr>
                                        <p:cTn id="84" dur="250" fill="hold"/>
                                        <p:tgtEl>
                                          <p:spTgt spid="39"/>
                                        </p:tgtEl>
                                        <p:attrNameLst>
                                          <p:attrName>ppt_x</p:attrName>
                                          <p:attrName>ppt_y</p:attrName>
                                        </p:attrNameLst>
                                      </p:cBhvr>
                                      <p:rCtr x="91" y="347"/>
                                    </p:animMotion>
                                  </p:childTnLst>
                                </p:cTn>
                              </p:par>
                              <p:par>
                                <p:cTn id="85" presetID="22" presetClass="entr" presetSubtype="8" fill="hold" grpId="0" nodeType="withEffect">
                                  <p:stCondLst>
                                    <p:cond delay="25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250"/>
                                        <p:tgtEl>
                                          <p:spTgt spid="40"/>
                                        </p:tgtEl>
                                      </p:cBhvr>
                                    </p:animEffect>
                                  </p:childTnLst>
                                </p:cTn>
                              </p:par>
                              <p:par>
                                <p:cTn id="88" presetID="22" presetClass="exit" presetSubtype="8" fill="hold" grpId="1" nodeType="withEffect">
                                  <p:stCondLst>
                                    <p:cond delay="500"/>
                                  </p:stCondLst>
                                  <p:childTnLst>
                                    <p:animEffect transition="out" filter="wipe(left)">
                                      <p:cBhvr>
                                        <p:cTn id="89" dur="250"/>
                                        <p:tgtEl>
                                          <p:spTgt spid="40"/>
                                        </p:tgtEl>
                                      </p:cBhvr>
                                    </p:animEffect>
                                    <p:set>
                                      <p:cBhvr>
                                        <p:cTn id="90" dur="1" fill="hold">
                                          <p:stCondLst>
                                            <p:cond delay="249"/>
                                          </p:stCondLst>
                                        </p:cTn>
                                        <p:tgtEl>
                                          <p:spTgt spid="40"/>
                                        </p:tgtEl>
                                        <p:attrNameLst>
                                          <p:attrName>style.visibility</p:attrName>
                                        </p:attrNameLst>
                                      </p:cBhvr>
                                      <p:to>
                                        <p:strVal val="hidden"/>
                                      </p:to>
                                    </p:set>
                                  </p:childTnLst>
                                </p:cTn>
                              </p:par>
                              <p:par>
                                <p:cTn id="91" presetID="64" presetClass="path" presetSubtype="0" fill="hold" grpId="2" nodeType="withEffect">
                                  <p:stCondLst>
                                    <p:cond delay="500"/>
                                  </p:stCondLst>
                                  <p:childTnLst>
                                    <p:animMotion origin="layout" path="M 2.91667E-6 1.85185E-6 L 0.0039 0.00185 " pathEditMode="relative" rAng="0" ptsTypes="AA">
                                      <p:cBhvr>
                                        <p:cTn id="92" dur="250" fill="hold"/>
                                        <p:tgtEl>
                                          <p:spTgt spid="40"/>
                                        </p:tgtEl>
                                        <p:attrNameLst>
                                          <p:attrName>ppt_x</p:attrName>
                                          <p:attrName>ppt_y</p:attrName>
                                        </p:attrNameLst>
                                      </p:cBhvr>
                                      <p:rCtr x="195" y="93"/>
                                    </p:animMotion>
                                  </p:childTnLst>
                                </p:cTn>
                              </p:par>
                              <p:par>
                                <p:cTn id="93" presetID="22" presetClass="entr" presetSubtype="4" fill="hold" grpId="0" nodeType="withEffect">
                                  <p:stCondLst>
                                    <p:cond delay="250"/>
                                  </p:stCondLst>
                                  <p:childTnLst>
                                    <p:set>
                                      <p:cBhvr>
                                        <p:cTn id="94" dur="1" fill="hold">
                                          <p:stCondLst>
                                            <p:cond delay="0"/>
                                          </p:stCondLst>
                                        </p:cTn>
                                        <p:tgtEl>
                                          <p:spTgt spid="41"/>
                                        </p:tgtEl>
                                        <p:attrNameLst>
                                          <p:attrName>style.visibility</p:attrName>
                                        </p:attrNameLst>
                                      </p:cBhvr>
                                      <p:to>
                                        <p:strVal val="visible"/>
                                      </p:to>
                                    </p:set>
                                    <p:animEffect transition="in" filter="wipe(down)">
                                      <p:cBhvr>
                                        <p:cTn id="95" dur="250"/>
                                        <p:tgtEl>
                                          <p:spTgt spid="41"/>
                                        </p:tgtEl>
                                      </p:cBhvr>
                                    </p:animEffect>
                                  </p:childTnLst>
                                </p:cTn>
                              </p:par>
                              <p:par>
                                <p:cTn id="96" presetID="22" presetClass="exit" presetSubtype="4" fill="hold" grpId="1" nodeType="withEffect">
                                  <p:stCondLst>
                                    <p:cond delay="500"/>
                                  </p:stCondLst>
                                  <p:childTnLst>
                                    <p:animEffect transition="out" filter="wipe(down)">
                                      <p:cBhvr>
                                        <p:cTn id="97" dur="250"/>
                                        <p:tgtEl>
                                          <p:spTgt spid="41"/>
                                        </p:tgtEl>
                                      </p:cBhvr>
                                    </p:animEffect>
                                    <p:set>
                                      <p:cBhvr>
                                        <p:cTn id="98" dur="1" fill="hold">
                                          <p:stCondLst>
                                            <p:cond delay="249"/>
                                          </p:stCondLst>
                                        </p:cTn>
                                        <p:tgtEl>
                                          <p:spTgt spid="41"/>
                                        </p:tgtEl>
                                        <p:attrNameLst>
                                          <p:attrName>style.visibility</p:attrName>
                                        </p:attrNameLst>
                                      </p:cBhvr>
                                      <p:to>
                                        <p:strVal val="hidden"/>
                                      </p:to>
                                    </p:set>
                                  </p:childTnLst>
                                </p:cTn>
                              </p:par>
                              <p:par>
                                <p:cTn id="99" presetID="64" presetClass="path" presetSubtype="0" fill="hold" grpId="2" nodeType="withEffect">
                                  <p:stCondLst>
                                    <p:cond delay="500"/>
                                  </p:stCondLst>
                                  <p:childTnLst>
                                    <p:animMotion origin="layout" path="M 4.16667E-7 2.59259E-6 L 0.00339 -0.00486 " pathEditMode="relative" rAng="0" ptsTypes="AA">
                                      <p:cBhvr>
                                        <p:cTn id="100" dur="250" fill="hold"/>
                                        <p:tgtEl>
                                          <p:spTgt spid="41"/>
                                        </p:tgtEl>
                                        <p:attrNameLst>
                                          <p:attrName>ppt_x</p:attrName>
                                          <p:attrName>ppt_y</p:attrName>
                                        </p:attrNameLst>
                                      </p:cBhvr>
                                      <p:rCtr x="169" y="-255"/>
                                    </p:animMotion>
                                  </p:childTnLst>
                                </p:cTn>
                              </p:par>
                              <p:par>
                                <p:cTn id="101" presetID="22" presetClass="entr" presetSubtype="4" fill="hold" grpId="0" nodeType="withEffect">
                                  <p:stCondLst>
                                    <p:cond delay="250"/>
                                  </p:stCondLst>
                                  <p:childTnLst>
                                    <p:set>
                                      <p:cBhvr>
                                        <p:cTn id="102" dur="1" fill="hold">
                                          <p:stCondLst>
                                            <p:cond delay="0"/>
                                          </p:stCondLst>
                                        </p:cTn>
                                        <p:tgtEl>
                                          <p:spTgt spid="42"/>
                                        </p:tgtEl>
                                        <p:attrNameLst>
                                          <p:attrName>style.visibility</p:attrName>
                                        </p:attrNameLst>
                                      </p:cBhvr>
                                      <p:to>
                                        <p:strVal val="visible"/>
                                      </p:to>
                                    </p:set>
                                    <p:animEffect transition="in" filter="wipe(down)">
                                      <p:cBhvr>
                                        <p:cTn id="103" dur="250"/>
                                        <p:tgtEl>
                                          <p:spTgt spid="42"/>
                                        </p:tgtEl>
                                      </p:cBhvr>
                                    </p:animEffect>
                                  </p:childTnLst>
                                </p:cTn>
                              </p:par>
                              <p:par>
                                <p:cTn id="104" presetID="22" presetClass="exit" presetSubtype="4" fill="hold" grpId="1" nodeType="withEffect">
                                  <p:stCondLst>
                                    <p:cond delay="500"/>
                                  </p:stCondLst>
                                  <p:childTnLst>
                                    <p:animEffect transition="out" filter="wipe(down)">
                                      <p:cBhvr>
                                        <p:cTn id="105" dur="250"/>
                                        <p:tgtEl>
                                          <p:spTgt spid="42"/>
                                        </p:tgtEl>
                                      </p:cBhvr>
                                    </p:animEffect>
                                    <p:set>
                                      <p:cBhvr>
                                        <p:cTn id="106" dur="1" fill="hold">
                                          <p:stCondLst>
                                            <p:cond delay="249"/>
                                          </p:stCondLst>
                                        </p:cTn>
                                        <p:tgtEl>
                                          <p:spTgt spid="42"/>
                                        </p:tgtEl>
                                        <p:attrNameLst>
                                          <p:attrName>style.visibility</p:attrName>
                                        </p:attrNameLst>
                                      </p:cBhvr>
                                      <p:to>
                                        <p:strVal val="hidden"/>
                                      </p:to>
                                    </p:set>
                                  </p:childTnLst>
                                </p:cTn>
                              </p:par>
                              <p:par>
                                <p:cTn id="107" presetID="64" presetClass="path" presetSubtype="0" fill="hold" grpId="2" nodeType="withEffect">
                                  <p:stCondLst>
                                    <p:cond delay="500"/>
                                  </p:stCondLst>
                                  <p:childTnLst>
                                    <p:animMotion origin="layout" path="M -8.33333E-7 2.59259E-6 L -0.00338 -0.00533 " pathEditMode="relative" rAng="0" ptsTypes="AA">
                                      <p:cBhvr>
                                        <p:cTn id="108" dur="250" fill="hold"/>
                                        <p:tgtEl>
                                          <p:spTgt spid="42"/>
                                        </p:tgtEl>
                                        <p:attrNameLst>
                                          <p:attrName>ppt_x</p:attrName>
                                          <p:attrName>ppt_y</p:attrName>
                                        </p:attrNameLst>
                                      </p:cBhvr>
                                      <p:rCtr x="-169" y="-278"/>
                                    </p:animMotion>
                                  </p:childTnLst>
                                </p:cTn>
                              </p:par>
                              <p:par>
                                <p:cTn id="109" presetID="22" presetClass="entr" presetSubtype="2" fill="hold" grpId="0" nodeType="withEffect">
                                  <p:stCondLst>
                                    <p:cond delay="25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250"/>
                                        <p:tgtEl>
                                          <p:spTgt spid="43"/>
                                        </p:tgtEl>
                                      </p:cBhvr>
                                    </p:animEffect>
                                  </p:childTnLst>
                                </p:cTn>
                              </p:par>
                              <p:par>
                                <p:cTn id="112" presetID="22" presetClass="exit" presetSubtype="2" fill="hold" grpId="1" nodeType="withEffect">
                                  <p:stCondLst>
                                    <p:cond delay="500"/>
                                  </p:stCondLst>
                                  <p:childTnLst>
                                    <p:animEffect transition="out" filter="wipe(right)">
                                      <p:cBhvr>
                                        <p:cTn id="113" dur="250"/>
                                        <p:tgtEl>
                                          <p:spTgt spid="43"/>
                                        </p:tgtEl>
                                      </p:cBhvr>
                                    </p:animEffect>
                                    <p:set>
                                      <p:cBhvr>
                                        <p:cTn id="114" dur="1" fill="hold">
                                          <p:stCondLst>
                                            <p:cond delay="249"/>
                                          </p:stCondLst>
                                        </p:cTn>
                                        <p:tgtEl>
                                          <p:spTgt spid="43"/>
                                        </p:tgtEl>
                                        <p:attrNameLst>
                                          <p:attrName>style.visibility</p:attrName>
                                        </p:attrNameLst>
                                      </p:cBhvr>
                                      <p:to>
                                        <p:strVal val="hidden"/>
                                      </p:to>
                                    </p:set>
                                  </p:childTnLst>
                                </p:cTn>
                              </p:par>
                              <p:par>
                                <p:cTn id="115" presetID="64" presetClass="path" presetSubtype="0" fill="hold" grpId="2" nodeType="withEffect">
                                  <p:stCondLst>
                                    <p:cond delay="500"/>
                                  </p:stCondLst>
                                  <p:childTnLst>
                                    <p:animMotion origin="layout" path="M 1.66667E-6 0 L -0.00443 0.00208 " pathEditMode="relative" rAng="0" ptsTypes="AA">
                                      <p:cBhvr>
                                        <p:cTn id="116" dur="250" fill="hold"/>
                                        <p:tgtEl>
                                          <p:spTgt spid="43"/>
                                        </p:tgtEl>
                                        <p:attrNameLst>
                                          <p:attrName>ppt_x</p:attrName>
                                          <p:attrName>ppt_y</p:attrName>
                                        </p:attrNameLst>
                                      </p:cBhvr>
                                      <p:rCtr x="-221" y="93"/>
                                    </p:animMotion>
                                  </p:childTnLst>
                                </p:cTn>
                              </p:par>
                              <p:par>
                                <p:cTn id="117" presetID="2" presetClass="entr" presetSubtype="12" fill="hold" nodeType="withEffect">
                                  <p:stCondLst>
                                    <p:cond delay="500"/>
                                  </p:stCondLst>
                                  <p:childTnLst>
                                    <p:set>
                                      <p:cBhvr>
                                        <p:cTn id="118" dur="1" fill="hold">
                                          <p:stCondLst>
                                            <p:cond delay="0"/>
                                          </p:stCondLst>
                                        </p:cTn>
                                        <p:tgtEl>
                                          <p:spTgt spid="10"/>
                                        </p:tgtEl>
                                        <p:attrNameLst>
                                          <p:attrName>style.visibility</p:attrName>
                                        </p:attrNameLst>
                                      </p:cBhvr>
                                      <p:to>
                                        <p:strVal val="visible"/>
                                      </p:to>
                                    </p:set>
                                    <p:anim calcmode="lin" valueType="num">
                                      <p:cBhvr additive="base">
                                        <p:cTn id="119" dur="750" fill="hold"/>
                                        <p:tgtEl>
                                          <p:spTgt spid="10"/>
                                        </p:tgtEl>
                                        <p:attrNameLst>
                                          <p:attrName>ppt_x</p:attrName>
                                        </p:attrNameLst>
                                      </p:cBhvr>
                                      <p:tavLst>
                                        <p:tav tm="0">
                                          <p:val>
                                            <p:strVal val="0-#ppt_w/2"/>
                                          </p:val>
                                        </p:tav>
                                        <p:tav tm="100000">
                                          <p:val>
                                            <p:strVal val="#ppt_x"/>
                                          </p:val>
                                        </p:tav>
                                      </p:tavLst>
                                    </p:anim>
                                    <p:anim calcmode="lin" valueType="num">
                                      <p:cBhvr additive="base">
                                        <p:cTn id="120" dur="750" fill="hold"/>
                                        <p:tgtEl>
                                          <p:spTgt spid="10"/>
                                        </p:tgtEl>
                                        <p:attrNameLst>
                                          <p:attrName>ppt_y</p:attrName>
                                        </p:attrNameLst>
                                      </p:cBhvr>
                                      <p:tavLst>
                                        <p:tav tm="0">
                                          <p:val>
                                            <p:strVal val="1+#ppt_h/2"/>
                                          </p:val>
                                        </p:tav>
                                        <p:tav tm="100000">
                                          <p:val>
                                            <p:strVal val="#ppt_y"/>
                                          </p:val>
                                        </p:tav>
                                      </p:tavLst>
                                    </p:anim>
                                  </p:childTnLst>
                                </p:cTn>
                              </p:par>
                              <p:par>
                                <p:cTn id="121" presetID="2" presetClass="entr" presetSubtype="12" fill="hold" nodeType="withEffect">
                                  <p:stCondLst>
                                    <p:cond delay="500"/>
                                  </p:stCondLst>
                                  <p:childTnLst>
                                    <p:set>
                                      <p:cBhvr>
                                        <p:cTn id="122" dur="1" fill="hold">
                                          <p:stCondLst>
                                            <p:cond delay="0"/>
                                          </p:stCondLst>
                                        </p:cTn>
                                        <p:tgtEl>
                                          <p:spTgt spid="18"/>
                                        </p:tgtEl>
                                        <p:attrNameLst>
                                          <p:attrName>style.visibility</p:attrName>
                                        </p:attrNameLst>
                                      </p:cBhvr>
                                      <p:to>
                                        <p:strVal val="visible"/>
                                      </p:to>
                                    </p:set>
                                    <p:anim calcmode="lin" valueType="num">
                                      <p:cBhvr additive="base">
                                        <p:cTn id="123" dur="750" fill="hold"/>
                                        <p:tgtEl>
                                          <p:spTgt spid="18"/>
                                        </p:tgtEl>
                                        <p:attrNameLst>
                                          <p:attrName>ppt_x</p:attrName>
                                        </p:attrNameLst>
                                      </p:cBhvr>
                                      <p:tavLst>
                                        <p:tav tm="0">
                                          <p:val>
                                            <p:strVal val="0-#ppt_w/2"/>
                                          </p:val>
                                        </p:tav>
                                        <p:tav tm="100000">
                                          <p:val>
                                            <p:strVal val="#ppt_x"/>
                                          </p:val>
                                        </p:tav>
                                      </p:tavLst>
                                    </p:anim>
                                    <p:anim calcmode="lin" valueType="num">
                                      <p:cBhvr additive="base">
                                        <p:cTn id="124" dur="750" fill="hold"/>
                                        <p:tgtEl>
                                          <p:spTgt spid="18"/>
                                        </p:tgtEl>
                                        <p:attrNameLst>
                                          <p:attrName>ppt_y</p:attrName>
                                        </p:attrNameLst>
                                      </p:cBhvr>
                                      <p:tavLst>
                                        <p:tav tm="0">
                                          <p:val>
                                            <p:strVal val="1+#ppt_h/2"/>
                                          </p:val>
                                        </p:tav>
                                        <p:tav tm="100000">
                                          <p:val>
                                            <p:strVal val="#ppt_y"/>
                                          </p:val>
                                        </p:tav>
                                      </p:tavLst>
                                    </p:anim>
                                  </p:childTnLst>
                                </p:cTn>
                              </p:par>
                              <p:par>
                                <p:cTn id="125" presetID="2" presetClass="entr" presetSubtype="12" fill="hold" nodeType="withEffect">
                                  <p:stCondLst>
                                    <p:cond delay="500"/>
                                  </p:stCondLst>
                                  <p:childTnLst>
                                    <p:set>
                                      <p:cBhvr>
                                        <p:cTn id="126" dur="1" fill="hold">
                                          <p:stCondLst>
                                            <p:cond delay="0"/>
                                          </p:stCondLst>
                                        </p:cTn>
                                        <p:tgtEl>
                                          <p:spTgt spid="14"/>
                                        </p:tgtEl>
                                        <p:attrNameLst>
                                          <p:attrName>style.visibility</p:attrName>
                                        </p:attrNameLst>
                                      </p:cBhvr>
                                      <p:to>
                                        <p:strVal val="visible"/>
                                      </p:to>
                                    </p:set>
                                    <p:anim calcmode="lin" valueType="num">
                                      <p:cBhvr additive="base">
                                        <p:cTn id="127" dur="750" fill="hold"/>
                                        <p:tgtEl>
                                          <p:spTgt spid="14"/>
                                        </p:tgtEl>
                                        <p:attrNameLst>
                                          <p:attrName>ppt_x</p:attrName>
                                        </p:attrNameLst>
                                      </p:cBhvr>
                                      <p:tavLst>
                                        <p:tav tm="0">
                                          <p:val>
                                            <p:strVal val="0-#ppt_w/2"/>
                                          </p:val>
                                        </p:tav>
                                        <p:tav tm="100000">
                                          <p:val>
                                            <p:strVal val="#ppt_x"/>
                                          </p:val>
                                        </p:tav>
                                      </p:tavLst>
                                    </p:anim>
                                    <p:anim calcmode="lin" valueType="num">
                                      <p:cBhvr additive="base">
                                        <p:cTn id="128" dur="750" fill="hold"/>
                                        <p:tgtEl>
                                          <p:spTgt spid="14"/>
                                        </p:tgtEl>
                                        <p:attrNameLst>
                                          <p:attrName>ppt_y</p:attrName>
                                        </p:attrNameLst>
                                      </p:cBhvr>
                                      <p:tavLst>
                                        <p:tav tm="0">
                                          <p:val>
                                            <p:strVal val="1+#ppt_h/2"/>
                                          </p:val>
                                        </p:tav>
                                        <p:tav tm="100000">
                                          <p:val>
                                            <p:strVal val="#ppt_y"/>
                                          </p:val>
                                        </p:tav>
                                      </p:tavLst>
                                    </p:anim>
                                  </p:childTnLst>
                                </p:cTn>
                              </p:par>
                              <p:par>
                                <p:cTn id="129" presetID="2" presetClass="entr" presetSubtype="12" fill="hold" nodeType="withEffect">
                                  <p:stCondLst>
                                    <p:cond delay="50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750" fill="hold"/>
                                        <p:tgtEl>
                                          <p:spTgt spid="22"/>
                                        </p:tgtEl>
                                        <p:attrNameLst>
                                          <p:attrName>ppt_x</p:attrName>
                                        </p:attrNameLst>
                                      </p:cBhvr>
                                      <p:tavLst>
                                        <p:tav tm="0">
                                          <p:val>
                                            <p:strVal val="0-#ppt_w/2"/>
                                          </p:val>
                                        </p:tav>
                                        <p:tav tm="100000">
                                          <p:val>
                                            <p:strVal val="#ppt_x"/>
                                          </p:val>
                                        </p:tav>
                                      </p:tavLst>
                                    </p:anim>
                                    <p:anim calcmode="lin" valueType="num">
                                      <p:cBhvr additive="base">
                                        <p:cTn id="132" dur="750" fill="hold"/>
                                        <p:tgtEl>
                                          <p:spTgt spid="22"/>
                                        </p:tgtEl>
                                        <p:attrNameLst>
                                          <p:attrName>ppt_y</p:attrName>
                                        </p:attrNameLst>
                                      </p:cBhvr>
                                      <p:tavLst>
                                        <p:tav tm="0">
                                          <p:val>
                                            <p:strVal val="1+#ppt_h/2"/>
                                          </p:val>
                                        </p:tav>
                                        <p:tav tm="100000">
                                          <p:val>
                                            <p:strVal val="#ppt_y"/>
                                          </p:val>
                                        </p:tav>
                                      </p:tavLst>
                                    </p:anim>
                                  </p:childTnLst>
                                </p:cTn>
                              </p:par>
                              <p:par>
                                <p:cTn id="133" presetID="31" presetClass="entr" presetSubtype="0" fill="hold" grpId="0" nodeType="withEffect">
                                  <p:stCondLst>
                                    <p:cond delay="1000"/>
                                  </p:stCondLst>
                                  <p:childTnLst>
                                    <p:set>
                                      <p:cBhvr>
                                        <p:cTn id="134" dur="1" fill="hold">
                                          <p:stCondLst>
                                            <p:cond delay="0"/>
                                          </p:stCondLst>
                                        </p:cTn>
                                        <p:tgtEl>
                                          <p:spTgt spid="26"/>
                                        </p:tgtEl>
                                        <p:attrNameLst>
                                          <p:attrName>style.visibility</p:attrName>
                                        </p:attrNameLst>
                                      </p:cBhvr>
                                      <p:to>
                                        <p:strVal val="visible"/>
                                      </p:to>
                                    </p:set>
                                    <p:anim calcmode="lin" valueType="num">
                                      <p:cBhvr>
                                        <p:cTn id="135" dur="1000" fill="hold"/>
                                        <p:tgtEl>
                                          <p:spTgt spid="26"/>
                                        </p:tgtEl>
                                        <p:attrNameLst>
                                          <p:attrName>ppt_w</p:attrName>
                                        </p:attrNameLst>
                                      </p:cBhvr>
                                      <p:tavLst>
                                        <p:tav tm="0">
                                          <p:val>
                                            <p:fltVal val="0"/>
                                          </p:val>
                                        </p:tav>
                                        <p:tav tm="100000">
                                          <p:val>
                                            <p:strVal val="#ppt_w"/>
                                          </p:val>
                                        </p:tav>
                                      </p:tavLst>
                                    </p:anim>
                                    <p:anim calcmode="lin" valueType="num">
                                      <p:cBhvr>
                                        <p:cTn id="136" dur="1000" fill="hold"/>
                                        <p:tgtEl>
                                          <p:spTgt spid="26"/>
                                        </p:tgtEl>
                                        <p:attrNameLst>
                                          <p:attrName>ppt_h</p:attrName>
                                        </p:attrNameLst>
                                      </p:cBhvr>
                                      <p:tavLst>
                                        <p:tav tm="0">
                                          <p:val>
                                            <p:fltVal val="0"/>
                                          </p:val>
                                        </p:tav>
                                        <p:tav tm="100000">
                                          <p:val>
                                            <p:strVal val="#ppt_h"/>
                                          </p:val>
                                        </p:tav>
                                      </p:tavLst>
                                    </p:anim>
                                    <p:anim calcmode="lin" valueType="num">
                                      <p:cBhvr>
                                        <p:cTn id="137" dur="1000" fill="hold"/>
                                        <p:tgtEl>
                                          <p:spTgt spid="26"/>
                                        </p:tgtEl>
                                        <p:attrNameLst>
                                          <p:attrName>style.rotation</p:attrName>
                                        </p:attrNameLst>
                                      </p:cBhvr>
                                      <p:tavLst>
                                        <p:tav tm="0">
                                          <p:val>
                                            <p:fltVal val="90"/>
                                          </p:val>
                                        </p:tav>
                                        <p:tav tm="100000">
                                          <p:val>
                                            <p:fltVal val="0"/>
                                          </p:val>
                                        </p:tav>
                                      </p:tavLst>
                                    </p:anim>
                                    <p:animEffect transition="in" filter="fade">
                                      <p:cBhvr>
                                        <p:cTn id="138" dur="1000"/>
                                        <p:tgtEl>
                                          <p:spTgt spid="26"/>
                                        </p:tgtEl>
                                      </p:cBhvr>
                                    </p:animEffect>
                                  </p:childTnLst>
                                </p:cTn>
                              </p:par>
                              <p:par>
                                <p:cTn id="139" presetID="31" presetClass="entr" presetSubtype="0" fill="hold" grpId="0" nodeType="withEffect">
                                  <p:stCondLst>
                                    <p:cond delay="1000"/>
                                  </p:stCondLst>
                                  <p:childTnLst>
                                    <p:set>
                                      <p:cBhvr>
                                        <p:cTn id="140" dur="1" fill="hold">
                                          <p:stCondLst>
                                            <p:cond delay="0"/>
                                          </p:stCondLst>
                                        </p:cTn>
                                        <p:tgtEl>
                                          <p:spTgt spid="27"/>
                                        </p:tgtEl>
                                        <p:attrNameLst>
                                          <p:attrName>style.visibility</p:attrName>
                                        </p:attrNameLst>
                                      </p:cBhvr>
                                      <p:to>
                                        <p:strVal val="visible"/>
                                      </p:to>
                                    </p:set>
                                    <p:anim calcmode="lin" valueType="num">
                                      <p:cBhvr>
                                        <p:cTn id="141" dur="1000" fill="hold"/>
                                        <p:tgtEl>
                                          <p:spTgt spid="27"/>
                                        </p:tgtEl>
                                        <p:attrNameLst>
                                          <p:attrName>ppt_w</p:attrName>
                                        </p:attrNameLst>
                                      </p:cBhvr>
                                      <p:tavLst>
                                        <p:tav tm="0">
                                          <p:val>
                                            <p:fltVal val="0"/>
                                          </p:val>
                                        </p:tav>
                                        <p:tav tm="100000">
                                          <p:val>
                                            <p:strVal val="#ppt_w"/>
                                          </p:val>
                                        </p:tav>
                                      </p:tavLst>
                                    </p:anim>
                                    <p:anim calcmode="lin" valueType="num">
                                      <p:cBhvr>
                                        <p:cTn id="142" dur="1000" fill="hold"/>
                                        <p:tgtEl>
                                          <p:spTgt spid="27"/>
                                        </p:tgtEl>
                                        <p:attrNameLst>
                                          <p:attrName>ppt_h</p:attrName>
                                        </p:attrNameLst>
                                      </p:cBhvr>
                                      <p:tavLst>
                                        <p:tav tm="0">
                                          <p:val>
                                            <p:fltVal val="0"/>
                                          </p:val>
                                        </p:tav>
                                        <p:tav tm="100000">
                                          <p:val>
                                            <p:strVal val="#ppt_h"/>
                                          </p:val>
                                        </p:tav>
                                      </p:tavLst>
                                    </p:anim>
                                    <p:anim calcmode="lin" valueType="num">
                                      <p:cBhvr>
                                        <p:cTn id="143" dur="1000" fill="hold"/>
                                        <p:tgtEl>
                                          <p:spTgt spid="27"/>
                                        </p:tgtEl>
                                        <p:attrNameLst>
                                          <p:attrName>style.rotation</p:attrName>
                                        </p:attrNameLst>
                                      </p:cBhvr>
                                      <p:tavLst>
                                        <p:tav tm="0">
                                          <p:val>
                                            <p:fltVal val="90"/>
                                          </p:val>
                                        </p:tav>
                                        <p:tav tm="100000">
                                          <p:val>
                                            <p:fltVal val="0"/>
                                          </p:val>
                                        </p:tav>
                                      </p:tavLst>
                                    </p:anim>
                                    <p:animEffect transition="in" filter="fade">
                                      <p:cBhvr>
                                        <p:cTn id="144" dur="1000"/>
                                        <p:tgtEl>
                                          <p:spTgt spid="27"/>
                                        </p:tgtEl>
                                      </p:cBhvr>
                                    </p:animEffect>
                                  </p:childTnLst>
                                </p:cTn>
                              </p:par>
                              <p:par>
                                <p:cTn id="145" presetID="31" presetClass="entr" presetSubtype="0" fill="hold" grpId="0" nodeType="withEffect">
                                  <p:stCondLst>
                                    <p:cond delay="1000"/>
                                  </p:stCondLst>
                                  <p:childTnLst>
                                    <p:set>
                                      <p:cBhvr>
                                        <p:cTn id="146" dur="1" fill="hold">
                                          <p:stCondLst>
                                            <p:cond delay="0"/>
                                          </p:stCondLst>
                                        </p:cTn>
                                        <p:tgtEl>
                                          <p:spTgt spid="28"/>
                                        </p:tgtEl>
                                        <p:attrNameLst>
                                          <p:attrName>style.visibility</p:attrName>
                                        </p:attrNameLst>
                                      </p:cBhvr>
                                      <p:to>
                                        <p:strVal val="visible"/>
                                      </p:to>
                                    </p:set>
                                    <p:anim calcmode="lin" valueType="num">
                                      <p:cBhvr>
                                        <p:cTn id="147" dur="1000" fill="hold"/>
                                        <p:tgtEl>
                                          <p:spTgt spid="28"/>
                                        </p:tgtEl>
                                        <p:attrNameLst>
                                          <p:attrName>ppt_w</p:attrName>
                                        </p:attrNameLst>
                                      </p:cBhvr>
                                      <p:tavLst>
                                        <p:tav tm="0">
                                          <p:val>
                                            <p:fltVal val="0"/>
                                          </p:val>
                                        </p:tav>
                                        <p:tav tm="100000">
                                          <p:val>
                                            <p:strVal val="#ppt_w"/>
                                          </p:val>
                                        </p:tav>
                                      </p:tavLst>
                                    </p:anim>
                                    <p:anim calcmode="lin" valueType="num">
                                      <p:cBhvr>
                                        <p:cTn id="148" dur="1000" fill="hold"/>
                                        <p:tgtEl>
                                          <p:spTgt spid="28"/>
                                        </p:tgtEl>
                                        <p:attrNameLst>
                                          <p:attrName>ppt_h</p:attrName>
                                        </p:attrNameLst>
                                      </p:cBhvr>
                                      <p:tavLst>
                                        <p:tav tm="0">
                                          <p:val>
                                            <p:fltVal val="0"/>
                                          </p:val>
                                        </p:tav>
                                        <p:tav tm="100000">
                                          <p:val>
                                            <p:strVal val="#ppt_h"/>
                                          </p:val>
                                        </p:tav>
                                      </p:tavLst>
                                    </p:anim>
                                    <p:anim calcmode="lin" valueType="num">
                                      <p:cBhvr>
                                        <p:cTn id="149" dur="1000" fill="hold"/>
                                        <p:tgtEl>
                                          <p:spTgt spid="28"/>
                                        </p:tgtEl>
                                        <p:attrNameLst>
                                          <p:attrName>style.rotation</p:attrName>
                                        </p:attrNameLst>
                                      </p:cBhvr>
                                      <p:tavLst>
                                        <p:tav tm="0">
                                          <p:val>
                                            <p:fltVal val="90"/>
                                          </p:val>
                                        </p:tav>
                                        <p:tav tm="100000">
                                          <p:val>
                                            <p:fltVal val="0"/>
                                          </p:val>
                                        </p:tav>
                                      </p:tavLst>
                                    </p:anim>
                                    <p:animEffect transition="in" filter="fade">
                                      <p:cBhvr>
                                        <p:cTn id="150" dur="1000"/>
                                        <p:tgtEl>
                                          <p:spTgt spid="28"/>
                                        </p:tgtEl>
                                      </p:cBhvr>
                                    </p:animEffect>
                                  </p:childTnLst>
                                </p:cTn>
                              </p:par>
                              <p:par>
                                <p:cTn id="151" presetID="31" presetClass="entr" presetSubtype="0" fill="hold" grpId="0" nodeType="withEffect">
                                  <p:stCondLst>
                                    <p:cond delay="1000"/>
                                  </p:stCondLst>
                                  <p:childTnLst>
                                    <p:set>
                                      <p:cBhvr>
                                        <p:cTn id="152" dur="1" fill="hold">
                                          <p:stCondLst>
                                            <p:cond delay="0"/>
                                          </p:stCondLst>
                                        </p:cTn>
                                        <p:tgtEl>
                                          <p:spTgt spid="29"/>
                                        </p:tgtEl>
                                        <p:attrNameLst>
                                          <p:attrName>style.visibility</p:attrName>
                                        </p:attrNameLst>
                                      </p:cBhvr>
                                      <p:to>
                                        <p:strVal val="visible"/>
                                      </p:to>
                                    </p:set>
                                    <p:anim calcmode="lin" valueType="num">
                                      <p:cBhvr>
                                        <p:cTn id="153" dur="1000" fill="hold"/>
                                        <p:tgtEl>
                                          <p:spTgt spid="29"/>
                                        </p:tgtEl>
                                        <p:attrNameLst>
                                          <p:attrName>ppt_w</p:attrName>
                                        </p:attrNameLst>
                                      </p:cBhvr>
                                      <p:tavLst>
                                        <p:tav tm="0">
                                          <p:val>
                                            <p:fltVal val="0"/>
                                          </p:val>
                                        </p:tav>
                                        <p:tav tm="100000">
                                          <p:val>
                                            <p:strVal val="#ppt_w"/>
                                          </p:val>
                                        </p:tav>
                                      </p:tavLst>
                                    </p:anim>
                                    <p:anim calcmode="lin" valueType="num">
                                      <p:cBhvr>
                                        <p:cTn id="154" dur="1000" fill="hold"/>
                                        <p:tgtEl>
                                          <p:spTgt spid="29"/>
                                        </p:tgtEl>
                                        <p:attrNameLst>
                                          <p:attrName>ppt_h</p:attrName>
                                        </p:attrNameLst>
                                      </p:cBhvr>
                                      <p:tavLst>
                                        <p:tav tm="0">
                                          <p:val>
                                            <p:fltVal val="0"/>
                                          </p:val>
                                        </p:tav>
                                        <p:tav tm="100000">
                                          <p:val>
                                            <p:strVal val="#ppt_h"/>
                                          </p:val>
                                        </p:tav>
                                      </p:tavLst>
                                    </p:anim>
                                    <p:anim calcmode="lin" valueType="num">
                                      <p:cBhvr>
                                        <p:cTn id="155" dur="1000" fill="hold"/>
                                        <p:tgtEl>
                                          <p:spTgt spid="29"/>
                                        </p:tgtEl>
                                        <p:attrNameLst>
                                          <p:attrName>style.rotation</p:attrName>
                                        </p:attrNameLst>
                                      </p:cBhvr>
                                      <p:tavLst>
                                        <p:tav tm="0">
                                          <p:val>
                                            <p:fltVal val="90"/>
                                          </p:val>
                                        </p:tav>
                                        <p:tav tm="100000">
                                          <p:val>
                                            <p:fltVal val="0"/>
                                          </p:val>
                                        </p:tav>
                                      </p:tavLst>
                                    </p:anim>
                                    <p:animEffect transition="in" filter="fade">
                                      <p:cBhvr>
                                        <p:cTn id="156" dur="1000"/>
                                        <p:tgtEl>
                                          <p:spTgt spid="29"/>
                                        </p:tgtEl>
                                      </p:cBhvr>
                                    </p:animEffect>
                                  </p:childTnLst>
                                </p:cTn>
                              </p:par>
                            </p:childTnLst>
                          </p:cTn>
                        </p:par>
                        <p:par>
                          <p:cTn id="157" fill="hold">
                            <p:stCondLst>
                              <p:cond delay="2000"/>
                            </p:stCondLst>
                            <p:childTnLst>
                              <p:par>
                                <p:cTn id="158" presetID="41" presetClass="entr" presetSubtype="0" fill="hold" grpId="0" nodeType="afterEffect">
                                  <p:stCondLst>
                                    <p:cond delay="0"/>
                                  </p:stCondLst>
                                  <p:iterate type="lt">
                                    <p:tmPct val="10000"/>
                                  </p:iterate>
                                  <p:childTnLst>
                                    <p:set>
                                      <p:cBhvr>
                                        <p:cTn id="159" dur="1" fill="hold">
                                          <p:stCondLst>
                                            <p:cond delay="0"/>
                                          </p:stCondLst>
                                        </p:cTn>
                                        <p:tgtEl>
                                          <p:spTgt spid="45"/>
                                        </p:tgtEl>
                                        <p:attrNameLst>
                                          <p:attrName>style.visibility</p:attrName>
                                        </p:attrNameLst>
                                      </p:cBhvr>
                                      <p:to>
                                        <p:strVal val="visible"/>
                                      </p:to>
                                    </p:set>
                                    <p:anim calcmode="lin" valueType="num">
                                      <p:cBhvr>
                                        <p:cTn id="160"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5"/>
                                        </p:tgtEl>
                                        <p:attrNameLst>
                                          <p:attrName>ppt_y</p:attrName>
                                        </p:attrNameLst>
                                      </p:cBhvr>
                                      <p:tavLst>
                                        <p:tav tm="0">
                                          <p:val>
                                            <p:strVal val="#ppt_y"/>
                                          </p:val>
                                        </p:tav>
                                        <p:tav tm="100000">
                                          <p:val>
                                            <p:strVal val="#ppt_y"/>
                                          </p:val>
                                        </p:tav>
                                      </p:tavLst>
                                    </p:anim>
                                    <p:anim calcmode="lin" valueType="num">
                                      <p:cBhvr>
                                        <p:cTn id="162"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5"/>
                                        </p:tgtEl>
                                      </p:cBhvr>
                                    </p:animEffect>
                                  </p:childTnLst>
                                </p:cTn>
                              </p:par>
                            </p:childTnLst>
                          </p:cTn>
                        </p:par>
                        <p:par>
                          <p:cTn id="165" fill="hold">
                            <p:stCondLst>
                              <p:cond delay="2750"/>
                            </p:stCondLst>
                            <p:childTnLst>
                              <p:par>
                                <p:cTn id="166" presetID="2" presetClass="entr" presetSubtype="4" fill="hold" grpId="0" nodeType="afterEffect">
                                  <p:stCondLst>
                                    <p:cond delay="0"/>
                                  </p:stCondLst>
                                  <p:childTnLst>
                                    <p:set>
                                      <p:cBhvr>
                                        <p:cTn id="167" dur="1" fill="hold">
                                          <p:stCondLst>
                                            <p:cond delay="0"/>
                                          </p:stCondLst>
                                        </p:cTn>
                                        <p:tgtEl>
                                          <p:spTgt spid="46"/>
                                        </p:tgtEl>
                                        <p:attrNameLst>
                                          <p:attrName>style.visibility</p:attrName>
                                        </p:attrNameLst>
                                      </p:cBhvr>
                                      <p:to>
                                        <p:strVal val="visible"/>
                                      </p:to>
                                    </p:set>
                                    <p:anim calcmode="lin" valueType="num">
                                      <p:cBhvr additive="base">
                                        <p:cTn id="168" dur="500" fill="hold"/>
                                        <p:tgtEl>
                                          <p:spTgt spid="46"/>
                                        </p:tgtEl>
                                        <p:attrNameLst>
                                          <p:attrName>ppt_x</p:attrName>
                                        </p:attrNameLst>
                                      </p:cBhvr>
                                      <p:tavLst>
                                        <p:tav tm="0">
                                          <p:val>
                                            <p:strVal val="#ppt_x"/>
                                          </p:val>
                                        </p:tav>
                                        <p:tav tm="100000">
                                          <p:val>
                                            <p:strVal val="#ppt_x"/>
                                          </p:val>
                                        </p:tav>
                                      </p:tavLst>
                                    </p:anim>
                                    <p:anim calcmode="lin" valueType="num">
                                      <p:cBhvr additive="base">
                                        <p:cTn id="169" dur="500" fill="hold"/>
                                        <p:tgtEl>
                                          <p:spTgt spid="46"/>
                                        </p:tgtEl>
                                        <p:attrNameLst>
                                          <p:attrName>ppt_y</p:attrName>
                                        </p:attrNameLst>
                                      </p:cBhvr>
                                      <p:tavLst>
                                        <p:tav tm="0">
                                          <p:val>
                                            <p:strVal val="1+#ppt_h/2"/>
                                          </p:val>
                                        </p:tav>
                                        <p:tav tm="100000">
                                          <p:val>
                                            <p:strVal val="#ppt_y"/>
                                          </p:val>
                                        </p:tav>
                                      </p:tavLst>
                                    </p:anim>
                                  </p:childTnLst>
                                </p:cTn>
                              </p:par>
                            </p:childTnLst>
                          </p:cTn>
                        </p:par>
                        <p:par>
                          <p:cTn id="170" fill="hold">
                            <p:stCondLst>
                              <p:cond delay="3250"/>
                            </p:stCondLst>
                            <p:childTnLst>
                              <p:par>
                                <p:cTn id="171" presetID="41" presetClass="entr" presetSubtype="0" fill="hold" grpId="0" nodeType="afterEffect">
                                  <p:stCondLst>
                                    <p:cond delay="0"/>
                                  </p:stCondLst>
                                  <p:iterate type="lt">
                                    <p:tmPct val="10000"/>
                                  </p:iterate>
                                  <p:childTnLst>
                                    <p:set>
                                      <p:cBhvr>
                                        <p:cTn id="172" dur="1" fill="hold">
                                          <p:stCondLst>
                                            <p:cond delay="0"/>
                                          </p:stCondLst>
                                        </p:cTn>
                                        <p:tgtEl>
                                          <p:spTgt spid="47"/>
                                        </p:tgtEl>
                                        <p:attrNameLst>
                                          <p:attrName>style.visibility</p:attrName>
                                        </p:attrNameLst>
                                      </p:cBhvr>
                                      <p:to>
                                        <p:strVal val="visible"/>
                                      </p:to>
                                    </p:set>
                                    <p:anim calcmode="lin" valueType="num">
                                      <p:cBhvr>
                                        <p:cTn id="173"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74" dur="500" fill="hold"/>
                                        <p:tgtEl>
                                          <p:spTgt spid="47"/>
                                        </p:tgtEl>
                                        <p:attrNameLst>
                                          <p:attrName>ppt_y</p:attrName>
                                        </p:attrNameLst>
                                      </p:cBhvr>
                                      <p:tavLst>
                                        <p:tav tm="0">
                                          <p:val>
                                            <p:strVal val="#ppt_y"/>
                                          </p:val>
                                        </p:tav>
                                        <p:tav tm="100000">
                                          <p:val>
                                            <p:strVal val="#ppt_y"/>
                                          </p:val>
                                        </p:tav>
                                      </p:tavLst>
                                    </p:anim>
                                    <p:anim calcmode="lin" valueType="num">
                                      <p:cBhvr>
                                        <p:cTn id="175"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76"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77" dur="500" tmFilter="0,0; .5, 1; 1, 1"/>
                                        <p:tgtEl>
                                          <p:spTgt spid="47"/>
                                        </p:tgtEl>
                                      </p:cBhvr>
                                    </p:animEffect>
                                  </p:childTnLst>
                                </p:cTn>
                              </p:par>
                            </p:childTnLst>
                          </p:cTn>
                        </p:par>
                        <p:par>
                          <p:cTn id="178" fill="hold">
                            <p:stCondLst>
                              <p:cond delay="4000"/>
                            </p:stCondLst>
                            <p:childTnLst>
                              <p:par>
                                <p:cTn id="179" presetID="41" presetClass="entr" presetSubtype="0" fill="hold" grpId="0" nodeType="afterEffect">
                                  <p:stCondLst>
                                    <p:cond delay="0"/>
                                  </p:stCondLst>
                                  <p:iterate type="lt">
                                    <p:tmPct val="10000"/>
                                  </p:iterate>
                                  <p:childTnLst>
                                    <p:set>
                                      <p:cBhvr>
                                        <p:cTn id="180" dur="1" fill="hold">
                                          <p:stCondLst>
                                            <p:cond delay="0"/>
                                          </p:stCondLst>
                                        </p:cTn>
                                        <p:tgtEl>
                                          <p:spTgt spid="48"/>
                                        </p:tgtEl>
                                        <p:attrNameLst>
                                          <p:attrName>style.visibility</p:attrName>
                                        </p:attrNameLst>
                                      </p:cBhvr>
                                      <p:to>
                                        <p:strVal val="visible"/>
                                      </p:to>
                                    </p:set>
                                    <p:anim calcmode="lin" valueType="num">
                                      <p:cBhvr>
                                        <p:cTn id="181"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82" dur="500" fill="hold"/>
                                        <p:tgtEl>
                                          <p:spTgt spid="48"/>
                                        </p:tgtEl>
                                        <p:attrNameLst>
                                          <p:attrName>ppt_y</p:attrName>
                                        </p:attrNameLst>
                                      </p:cBhvr>
                                      <p:tavLst>
                                        <p:tav tm="0">
                                          <p:val>
                                            <p:strVal val="#ppt_y"/>
                                          </p:val>
                                        </p:tav>
                                        <p:tav tm="100000">
                                          <p:val>
                                            <p:strVal val="#ppt_y"/>
                                          </p:val>
                                        </p:tav>
                                      </p:tavLst>
                                    </p:anim>
                                    <p:anim calcmode="lin" valueType="num">
                                      <p:cBhvr>
                                        <p:cTn id="183"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84"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85" dur="500" tmFilter="0,0; .5, 1; 1, 1"/>
                                        <p:tgtEl>
                                          <p:spTgt spid="48"/>
                                        </p:tgtEl>
                                      </p:cBhvr>
                                    </p:animEffect>
                                  </p:childTnLst>
                                </p:cTn>
                              </p:par>
                            </p:childTnLst>
                          </p:cTn>
                        </p:par>
                        <p:par>
                          <p:cTn id="186" fill="hold">
                            <p:stCondLst>
                              <p:cond delay="4800"/>
                            </p:stCondLst>
                            <p:childTnLst>
                              <p:par>
                                <p:cTn id="187" presetID="53" presetClass="entr" presetSubtype="16" fill="hold" nodeType="afterEffect">
                                  <p:stCondLst>
                                    <p:cond delay="0"/>
                                  </p:stCondLst>
                                  <p:childTnLst>
                                    <p:set>
                                      <p:cBhvr>
                                        <p:cTn id="188" dur="1" fill="hold">
                                          <p:stCondLst>
                                            <p:cond delay="0"/>
                                          </p:stCondLst>
                                        </p:cTn>
                                        <p:tgtEl>
                                          <p:spTgt spid="61"/>
                                        </p:tgtEl>
                                        <p:attrNameLst>
                                          <p:attrName>style.visibility</p:attrName>
                                        </p:attrNameLst>
                                      </p:cBhvr>
                                      <p:to>
                                        <p:strVal val="visible"/>
                                      </p:to>
                                    </p:set>
                                    <p:anim calcmode="lin" valueType="num">
                                      <p:cBhvr>
                                        <p:cTn id="189" dur="500" fill="hold"/>
                                        <p:tgtEl>
                                          <p:spTgt spid="61"/>
                                        </p:tgtEl>
                                        <p:attrNameLst>
                                          <p:attrName>ppt_w</p:attrName>
                                        </p:attrNameLst>
                                      </p:cBhvr>
                                      <p:tavLst>
                                        <p:tav tm="0">
                                          <p:val>
                                            <p:fltVal val="0"/>
                                          </p:val>
                                        </p:tav>
                                        <p:tav tm="100000">
                                          <p:val>
                                            <p:strVal val="#ppt_w"/>
                                          </p:val>
                                        </p:tav>
                                      </p:tavLst>
                                    </p:anim>
                                    <p:anim calcmode="lin" valueType="num">
                                      <p:cBhvr>
                                        <p:cTn id="190" dur="500" fill="hold"/>
                                        <p:tgtEl>
                                          <p:spTgt spid="61"/>
                                        </p:tgtEl>
                                        <p:attrNameLst>
                                          <p:attrName>ppt_h</p:attrName>
                                        </p:attrNameLst>
                                      </p:cBhvr>
                                      <p:tavLst>
                                        <p:tav tm="0">
                                          <p:val>
                                            <p:fltVal val="0"/>
                                          </p:val>
                                        </p:tav>
                                        <p:tav tm="100000">
                                          <p:val>
                                            <p:strVal val="#ppt_h"/>
                                          </p:val>
                                        </p:tav>
                                      </p:tavLst>
                                    </p:anim>
                                    <p:animEffect transition="in" filter="fade">
                                      <p:cBhvr>
                                        <p:cTn id="191" dur="500"/>
                                        <p:tgtEl>
                                          <p:spTgt spid="61"/>
                                        </p:tgtEl>
                                      </p:cBhvr>
                                    </p:animEffect>
                                  </p:childTnLst>
                                </p:cTn>
                              </p:par>
                              <p:par>
                                <p:cTn id="192" presetID="53" presetClass="entr" presetSubtype="16" fill="hold" nodeType="withEffect">
                                  <p:stCondLst>
                                    <p:cond delay="500"/>
                                  </p:stCondLst>
                                  <p:childTnLst>
                                    <p:set>
                                      <p:cBhvr>
                                        <p:cTn id="193" dur="1" fill="hold">
                                          <p:stCondLst>
                                            <p:cond delay="0"/>
                                          </p:stCondLst>
                                        </p:cTn>
                                        <p:tgtEl>
                                          <p:spTgt spid="55"/>
                                        </p:tgtEl>
                                        <p:attrNameLst>
                                          <p:attrName>style.visibility</p:attrName>
                                        </p:attrNameLst>
                                      </p:cBhvr>
                                      <p:to>
                                        <p:strVal val="visible"/>
                                      </p:to>
                                    </p:set>
                                    <p:anim calcmode="lin" valueType="num">
                                      <p:cBhvr>
                                        <p:cTn id="194" dur="500" fill="hold"/>
                                        <p:tgtEl>
                                          <p:spTgt spid="55"/>
                                        </p:tgtEl>
                                        <p:attrNameLst>
                                          <p:attrName>ppt_w</p:attrName>
                                        </p:attrNameLst>
                                      </p:cBhvr>
                                      <p:tavLst>
                                        <p:tav tm="0">
                                          <p:val>
                                            <p:fltVal val="0"/>
                                          </p:val>
                                        </p:tav>
                                        <p:tav tm="100000">
                                          <p:val>
                                            <p:strVal val="#ppt_w"/>
                                          </p:val>
                                        </p:tav>
                                      </p:tavLst>
                                    </p:anim>
                                    <p:anim calcmode="lin" valueType="num">
                                      <p:cBhvr>
                                        <p:cTn id="195" dur="500" fill="hold"/>
                                        <p:tgtEl>
                                          <p:spTgt spid="55"/>
                                        </p:tgtEl>
                                        <p:attrNameLst>
                                          <p:attrName>ppt_h</p:attrName>
                                        </p:attrNameLst>
                                      </p:cBhvr>
                                      <p:tavLst>
                                        <p:tav tm="0">
                                          <p:val>
                                            <p:fltVal val="0"/>
                                          </p:val>
                                        </p:tav>
                                        <p:tav tm="100000">
                                          <p:val>
                                            <p:strVal val="#ppt_h"/>
                                          </p:val>
                                        </p:tav>
                                      </p:tavLst>
                                    </p:anim>
                                    <p:animEffect transition="in" filter="fade">
                                      <p:cBhvr>
                                        <p:cTn id="196" dur="500"/>
                                        <p:tgtEl>
                                          <p:spTgt spid="55"/>
                                        </p:tgtEl>
                                      </p:cBhvr>
                                    </p:animEffect>
                                  </p:childTnLst>
                                </p:cTn>
                              </p:par>
                              <p:par>
                                <p:cTn id="197" presetID="53" presetClass="entr" presetSubtype="16" fill="hold" nodeType="withEffect">
                                  <p:stCondLst>
                                    <p:cond delay="50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500" fill="hold"/>
                                        <p:tgtEl>
                                          <p:spTgt spid="52"/>
                                        </p:tgtEl>
                                        <p:attrNameLst>
                                          <p:attrName>ppt_w</p:attrName>
                                        </p:attrNameLst>
                                      </p:cBhvr>
                                      <p:tavLst>
                                        <p:tav tm="0">
                                          <p:val>
                                            <p:fltVal val="0"/>
                                          </p:val>
                                        </p:tav>
                                        <p:tav tm="100000">
                                          <p:val>
                                            <p:strVal val="#ppt_w"/>
                                          </p:val>
                                        </p:tav>
                                      </p:tavLst>
                                    </p:anim>
                                    <p:anim calcmode="lin" valueType="num">
                                      <p:cBhvr>
                                        <p:cTn id="200" dur="500" fill="hold"/>
                                        <p:tgtEl>
                                          <p:spTgt spid="52"/>
                                        </p:tgtEl>
                                        <p:attrNameLst>
                                          <p:attrName>ppt_h</p:attrName>
                                        </p:attrNameLst>
                                      </p:cBhvr>
                                      <p:tavLst>
                                        <p:tav tm="0">
                                          <p:val>
                                            <p:fltVal val="0"/>
                                          </p:val>
                                        </p:tav>
                                        <p:tav tm="100000">
                                          <p:val>
                                            <p:strVal val="#ppt_h"/>
                                          </p:val>
                                        </p:tav>
                                      </p:tavLst>
                                    </p:anim>
                                    <p:animEffect transition="in" filter="fade">
                                      <p:cBhvr>
                                        <p:cTn id="201" dur="500"/>
                                        <p:tgtEl>
                                          <p:spTgt spid="52"/>
                                        </p:tgtEl>
                                      </p:cBhvr>
                                    </p:animEffect>
                                  </p:childTnLst>
                                </p:cTn>
                              </p:par>
                              <p:par>
                                <p:cTn id="202" presetID="53" presetClass="entr" presetSubtype="16" fill="hold" nodeType="withEffect">
                                  <p:stCondLst>
                                    <p:cond delay="500"/>
                                  </p:stCondLst>
                                  <p:childTnLst>
                                    <p:set>
                                      <p:cBhvr>
                                        <p:cTn id="203" dur="1" fill="hold">
                                          <p:stCondLst>
                                            <p:cond delay="0"/>
                                          </p:stCondLst>
                                        </p:cTn>
                                        <p:tgtEl>
                                          <p:spTgt spid="49"/>
                                        </p:tgtEl>
                                        <p:attrNameLst>
                                          <p:attrName>style.visibility</p:attrName>
                                        </p:attrNameLst>
                                      </p:cBhvr>
                                      <p:to>
                                        <p:strVal val="visible"/>
                                      </p:to>
                                    </p:set>
                                    <p:anim calcmode="lin" valueType="num">
                                      <p:cBhvr>
                                        <p:cTn id="204" dur="500" fill="hold"/>
                                        <p:tgtEl>
                                          <p:spTgt spid="49"/>
                                        </p:tgtEl>
                                        <p:attrNameLst>
                                          <p:attrName>ppt_w</p:attrName>
                                        </p:attrNameLst>
                                      </p:cBhvr>
                                      <p:tavLst>
                                        <p:tav tm="0">
                                          <p:val>
                                            <p:fltVal val="0"/>
                                          </p:val>
                                        </p:tav>
                                        <p:tav tm="100000">
                                          <p:val>
                                            <p:strVal val="#ppt_w"/>
                                          </p:val>
                                        </p:tav>
                                      </p:tavLst>
                                    </p:anim>
                                    <p:anim calcmode="lin" valueType="num">
                                      <p:cBhvr>
                                        <p:cTn id="205" dur="500" fill="hold"/>
                                        <p:tgtEl>
                                          <p:spTgt spid="49"/>
                                        </p:tgtEl>
                                        <p:attrNameLst>
                                          <p:attrName>ppt_h</p:attrName>
                                        </p:attrNameLst>
                                      </p:cBhvr>
                                      <p:tavLst>
                                        <p:tav tm="0">
                                          <p:val>
                                            <p:fltVal val="0"/>
                                          </p:val>
                                        </p:tav>
                                        <p:tav tm="100000">
                                          <p:val>
                                            <p:strVal val="#ppt_h"/>
                                          </p:val>
                                        </p:tav>
                                      </p:tavLst>
                                    </p:anim>
                                    <p:animEffect transition="in" filter="fade">
                                      <p:cBhvr>
                                        <p:cTn id="206" dur="500"/>
                                        <p:tgtEl>
                                          <p:spTgt spid="49"/>
                                        </p:tgtEl>
                                      </p:cBhvr>
                                    </p:animEffect>
                                  </p:childTnLst>
                                </p:cTn>
                              </p:par>
                              <p:par>
                                <p:cTn id="207" presetID="53" presetClass="entr" presetSubtype="16" fill="hold" nodeType="withEffect">
                                  <p:stCondLst>
                                    <p:cond delay="500"/>
                                  </p:stCondLst>
                                  <p:childTnLst>
                                    <p:set>
                                      <p:cBhvr>
                                        <p:cTn id="208" dur="1" fill="hold">
                                          <p:stCondLst>
                                            <p:cond delay="0"/>
                                          </p:stCondLst>
                                        </p:cTn>
                                        <p:tgtEl>
                                          <p:spTgt spid="58"/>
                                        </p:tgtEl>
                                        <p:attrNameLst>
                                          <p:attrName>style.visibility</p:attrName>
                                        </p:attrNameLst>
                                      </p:cBhvr>
                                      <p:to>
                                        <p:strVal val="visible"/>
                                      </p:to>
                                    </p:set>
                                    <p:anim calcmode="lin" valueType="num">
                                      <p:cBhvr>
                                        <p:cTn id="209" dur="500" fill="hold"/>
                                        <p:tgtEl>
                                          <p:spTgt spid="58"/>
                                        </p:tgtEl>
                                        <p:attrNameLst>
                                          <p:attrName>ppt_w</p:attrName>
                                        </p:attrNameLst>
                                      </p:cBhvr>
                                      <p:tavLst>
                                        <p:tav tm="0">
                                          <p:val>
                                            <p:fltVal val="0"/>
                                          </p:val>
                                        </p:tav>
                                        <p:tav tm="100000">
                                          <p:val>
                                            <p:strVal val="#ppt_w"/>
                                          </p:val>
                                        </p:tav>
                                      </p:tavLst>
                                    </p:anim>
                                    <p:anim calcmode="lin" valueType="num">
                                      <p:cBhvr>
                                        <p:cTn id="210" dur="500" fill="hold"/>
                                        <p:tgtEl>
                                          <p:spTgt spid="58"/>
                                        </p:tgtEl>
                                        <p:attrNameLst>
                                          <p:attrName>ppt_h</p:attrName>
                                        </p:attrNameLst>
                                      </p:cBhvr>
                                      <p:tavLst>
                                        <p:tav tm="0">
                                          <p:val>
                                            <p:fltVal val="0"/>
                                          </p:val>
                                        </p:tav>
                                        <p:tav tm="100000">
                                          <p:val>
                                            <p:strVal val="#ppt_h"/>
                                          </p:val>
                                        </p:tav>
                                      </p:tavLst>
                                    </p:anim>
                                    <p:animEffect transition="in" filter="fade">
                                      <p:cBhvr>
                                        <p:cTn id="211" dur="500"/>
                                        <p:tgtEl>
                                          <p:spTgt spid="58"/>
                                        </p:tgtEl>
                                      </p:cBhvr>
                                    </p:animEffect>
                                  </p:childTnLst>
                                </p:cTn>
                              </p:par>
                              <p:par>
                                <p:cTn id="212" presetID="53" presetClass="entr" presetSubtype="16" fill="hold" nodeType="withEffect">
                                  <p:stCondLst>
                                    <p:cond delay="500"/>
                                  </p:stCondLst>
                                  <p:childTnLst>
                                    <p:set>
                                      <p:cBhvr>
                                        <p:cTn id="213" dur="1" fill="hold">
                                          <p:stCondLst>
                                            <p:cond delay="0"/>
                                          </p:stCondLst>
                                        </p:cTn>
                                        <p:tgtEl>
                                          <p:spTgt spid="64"/>
                                        </p:tgtEl>
                                        <p:attrNameLst>
                                          <p:attrName>style.visibility</p:attrName>
                                        </p:attrNameLst>
                                      </p:cBhvr>
                                      <p:to>
                                        <p:strVal val="visible"/>
                                      </p:to>
                                    </p:set>
                                    <p:anim calcmode="lin" valueType="num">
                                      <p:cBhvr>
                                        <p:cTn id="214" dur="500" fill="hold"/>
                                        <p:tgtEl>
                                          <p:spTgt spid="64"/>
                                        </p:tgtEl>
                                        <p:attrNameLst>
                                          <p:attrName>ppt_w</p:attrName>
                                        </p:attrNameLst>
                                      </p:cBhvr>
                                      <p:tavLst>
                                        <p:tav tm="0">
                                          <p:val>
                                            <p:fltVal val="0"/>
                                          </p:val>
                                        </p:tav>
                                        <p:tav tm="100000">
                                          <p:val>
                                            <p:strVal val="#ppt_w"/>
                                          </p:val>
                                        </p:tav>
                                      </p:tavLst>
                                    </p:anim>
                                    <p:anim calcmode="lin" valueType="num">
                                      <p:cBhvr>
                                        <p:cTn id="215" dur="500" fill="hold"/>
                                        <p:tgtEl>
                                          <p:spTgt spid="64"/>
                                        </p:tgtEl>
                                        <p:attrNameLst>
                                          <p:attrName>ppt_h</p:attrName>
                                        </p:attrNameLst>
                                      </p:cBhvr>
                                      <p:tavLst>
                                        <p:tav tm="0">
                                          <p:val>
                                            <p:fltVal val="0"/>
                                          </p:val>
                                        </p:tav>
                                        <p:tav tm="100000">
                                          <p:val>
                                            <p:strVal val="#ppt_h"/>
                                          </p:val>
                                        </p:tav>
                                      </p:tavLst>
                                    </p:anim>
                                    <p:animEffect transition="in" filter="fade">
                                      <p:cBhvr>
                                        <p:cTn id="21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5" grpId="0"/>
      <p:bldP spid="46" grpId="0" animBg="1"/>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08845" y="1277495"/>
            <a:ext cx="2405043"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按专业大</a:t>
            </a:r>
            <a:r>
              <a:rPr lang="zh-CN" altLang="en-US" b="1" dirty="0" smtClean="0">
                <a:latin typeface="微软雅黑" pitchFamily="34" charset="-122"/>
                <a:ea typeface="微软雅黑" pitchFamily="34" charset="-122"/>
              </a:rPr>
              <a:t>类完善课程</a:t>
            </a:r>
            <a:r>
              <a:rPr lang="zh-CN" altLang="en-US" b="1" dirty="0">
                <a:latin typeface="微软雅黑" pitchFamily="34" charset="-122"/>
                <a:ea typeface="微软雅黑" pitchFamily="34" charset="-122"/>
              </a:rPr>
              <a:t>体系</a:t>
            </a:r>
          </a:p>
        </p:txBody>
      </p:sp>
      <p:sp>
        <p:nvSpPr>
          <p:cNvPr id="3" name="矩形 2"/>
          <p:cNvSpPr/>
          <p:nvPr/>
        </p:nvSpPr>
        <p:spPr>
          <a:xfrm>
            <a:off x="4308845" y="1677583"/>
            <a:ext cx="2405043"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研究合适的教学方法</a:t>
            </a:r>
          </a:p>
        </p:txBody>
      </p:sp>
      <p:graphicFrame>
        <p:nvGraphicFramePr>
          <p:cNvPr id="4" name="表格 3"/>
          <p:cNvGraphicFramePr>
            <a:graphicFrameLocks noGrp="1"/>
          </p:cNvGraphicFramePr>
          <p:nvPr>
            <p:extLst>
              <p:ext uri="{D42A27DB-BD31-4B8C-83A1-F6EECF244321}">
                <p14:modId xmlns:p14="http://schemas.microsoft.com/office/powerpoint/2010/main" val="2105768654"/>
              </p:ext>
            </p:extLst>
          </p:nvPr>
        </p:nvGraphicFramePr>
        <p:xfrm>
          <a:off x="309311" y="3218839"/>
          <a:ext cx="8640960" cy="1455420"/>
        </p:xfrm>
        <a:graphic>
          <a:graphicData uri="http://schemas.openxmlformats.org/drawingml/2006/table">
            <a:tbl>
              <a:tblPr firstRow="1" bandRow="1">
                <a:tableStyleId>{5C22544A-7EE6-4342-B048-85BDC9FD1C3A}</a:tableStyleId>
              </a:tblPr>
              <a:tblGrid>
                <a:gridCol w="749635"/>
                <a:gridCol w="2623723"/>
                <a:gridCol w="2819330"/>
                <a:gridCol w="2448272"/>
              </a:tblGrid>
              <a:tr h="267124">
                <a:tc>
                  <a:txBody>
                    <a:bodyPr/>
                    <a:lstStyle/>
                    <a:p>
                      <a:pPr marL="0" algn="ctr" defTabSz="685800" rtl="0" eaLnBrk="1" latinLnBrk="0" hangingPunct="1"/>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年份</a:t>
                      </a:r>
                      <a:endParaRPr lang="zh-CN" altLang="en-US" sz="1350" b="1" kern="1200" dirty="0">
                        <a:solidFill>
                          <a:schemeClr val="tx1"/>
                        </a:solidFill>
                        <a:latin typeface="微软雅黑" panose="020B0503020204020204" pitchFamily="34" charset="-122"/>
                        <a:ea typeface="微软雅黑" panose="020B0503020204020204" pitchFamily="34" charset="-122"/>
                        <a:cs typeface="+mn-cs"/>
                      </a:endParaRPr>
                    </a:p>
                  </a:txBody>
                  <a:tcPr anchor="ctr">
                    <a:solidFill>
                      <a:schemeClr val="accent2">
                        <a:lumMod val="20000"/>
                        <a:lumOff val="80000"/>
                      </a:schemeClr>
                    </a:solidFill>
                  </a:tcPr>
                </a:tc>
                <a:tc>
                  <a:txBody>
                    <a:bodyPr/>
                    <a:lstStyle/>
                    <a:p>
                      <a:pPr marL="0" algn="ctr" defTabSz="685800" rtl="0" eaLnBrk="1" latinLnBrk="0" hangingPunct="1"/>
                      <a:r>
                        <a:rPr lang="en-US" altLang="zh-CN" sz="1350" b="1" kern="1200" dirty="0" smtClean="0">
                          <a:solidFill>
                            <a:schemeClr val="tx1"/>
                          </a:solidFill>
                          <a:latin typeface="微软雅黑" panose="020B0503020204020204" pitchFamily="34" charset="-122"/>
                          <a:ea typeface="微软雅黑" panose="020B0503020204020204" pitchFamily="34" charset="-122"/>
                          <a:cs typeface="+mn-cs"/>
                        </a:rPr>
                        <a:t>2016-2017</a:t>
                      </a:r>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年</a:t>
                      </a:r>
                      <a:endParaRPr lang="zh-CN" altLang="en-US" sz="1350" b="1" kern="1200" dirty="0">
                        <a:solidFill>
                          <a:schemeClr val="tx1"/>
                        </a:solidFill>
                        <a:latin typeface="微软雅黑" panose="020B0503020204020204" pitchFamily="34" charset="-122"/>
                        <a:ea typeface="微软雅黑" panose="020B0503020204020204" pitchFamily="34" charset="-122"/>
                        <a:cs typeface="+mn-cs"/>
                      </a:endParaRPr>
                    </a:p>
                  </a:txBody>
                  <a:tcPr>
                    <a:solidFill>
                      <a:schemeClr val="accent2">
                        <a:lumMod val="20000"/>
                        <a:lumOff val="80000"/>
                      </a:schemeClr>
                    </a:solidFill>
                  </a:tcPr>
                </a:tc>
                <a:tc>
                  <a:txBody>
                    <a:bodyPr/>
                    <a:lstStyle/>
                    <a:p>
                      <a:pPr marL="0" algn="ctr" defTabSz="685800" rtl="0" eaLnBrk="1" latinLnBrk="0" hangingPunct="1"/>
                      <a:r>
                        <a:rPr lang="en-US" altLang="zh-CN" sz="1350" b="1" kern="1200" dirty="0" smtClean="0">
                          <a:solidFill>
                            <a:schemeClr val="tx1"/>
                          </a:solidFill>
                          <a:latin typeface="微软雅黑" panose="020B0503020204020204" pitchFamily="34" charset="-122"/>
                          <a:ea typeface="微软雅黑" panose="020B0503020204020204" pitchFamily="34" charset="-122"/>
                          <a:cs typeface="+mn-cs"/>
                        </a:rPr>
                        <a:t>2017-2019</a:t>
                      </a:r>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年</a:t>
                      </a:r>
                      <a:endParaRPr lang="zh-CN" altLang="en-US" sz="1350" b="1" kern="1200" dirty="0">
                        <a:solidFill>
                          <a:schemeClr val="tx1"/>
                        </a:solidFill>
                        <a:latin typeface="微软雅黑" panose="020B0503020204020204" pitchFamily="34" charset="-122"/>
                        <a:ea typeface="微软雅黑" panose="020B0503020204020204" pitchFamily="34" charset="-122"/>
                        <a:cs typeface="+mn-cs"/>
                      </a:endParaRPr>
                    </a:p>
                  </a:txBody>
                  <a:tcPr>
                    <a:solidFill>
                      <a:schemeClr val="accent2">
                        <a:lumMod val="20000"/>
                        <a:lumOff val="80000"/>
                      </a:schemeClr>
                    </a:solidFill>
                  </a:tcPr>
                </a:tc>
                <a:tc>
                  <a:txBody>
                    <a:bodyPr/>
                    <a:lstStyle/>
                    <a:p>
                      <a:pPr marL="0" algn="ctr" defTabSz="685800" rtl="0" eaLnBrk="1" latinLnBrk="0" hangingPunct="1"/>
                      <a:r>
                        <a:rPr lang="en-US" altLang="zh-CN" sz="1350" b="1" kern="1200" dirty="0" smtClean="0">
                          <a:solidFill>
                            <a:schemeClr val="tx1"/>
                          </a:solidFill>
                          <a:latin typeface="微软雅黑" panose="020B0503020204020204" pitchFamily="34" charset="-122"/>
                          <a:ea typeface="微软雅黑" panose="020B0503020204020204" pitchFamily="34" charset="-122"/>
                          <a:cs typeface="+mn-cs"/>
                        </a:rPr>
                        <a:t>2019-2020</a:t>
                      </a:r>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年</a:t>
                      </a:r>
                      <a:endParaRPr lang="zh-CN" altLang="en-US" sz="1350" b="1" kern="1200" dirty="0">
                        <a:solidFill>
                          <a:schemeClr val="tx1"/>
                        </a:solidFill>
                        <a:latin typeface="微软雅黑" panose="020B0503020204020204" pitchFamily="34" charset="-122"/>
                        <a:ea typeface="微软雅黑" panose="020B0503020204020204" pitchFamily="34" charset="-122"/>
                        <a:cs typeface="+mn-cs"/>
                      </a:endParaRPr>
                    </a:p>
                  </a:txBody>
                  <a:tcPr>
                    <a:solidFill>
                      <a:schemeClr val="accent2">
                        <a:lumMod val="20000"/>
                        <a:lumOff val="80000"/>
                      </a:schemeClr>
                    </a:solidFill>
                  </a:tcPr>
                </a:tc>
              </a:tr>
              <a:tr h="94230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计划</a:t>
                      </a:r>
                    </a:p>
                    <a:p>
                      <a:pPr marL="0" algn="ctr" defTabSz="685800" rtl="0" eaLnBrk="1" latinLnBrk="0" hangingPunct="1"/>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进程</a:t>
                      </a:r>
                      <a:endParaRPr lang="en-US" altLang="zh-CN" sz="1350" b="1" kern="1200" dirty="0" smtClean="0">
                        <a:solidFill>
                          <a:schemeClr val="tx1"/>
                        </a:solidFill>
                        <a:latin typeface="微软雅黑" panose="020B0503020204020204" pitchFamily="34" charset="-122"/>
                        <a:ea typeface="微软雅黑" panose="020B0503020204020204" pitchFamily="34" charset="-122"/>
                        <a:cs typeface="+mn-cs"/>
                      </a:endParaRPr>
                    </a:p>
                  </a:txBody>
                  <a:tcPr anchor="ctr">
                    <a:solidFill>
                      <a:schemeClr val="accent4">
                        <a:lumMod val="20000"/>
                        <a:lumOff val="80000"/>
                      </a:schemeClr>
                    </a:solidFill>
                  </a:tcPr>
                </a:tc>
                <a:tc>
                  <a:txBody>
                    <a:bodyPr/>
                    <a:lstStyle/>
                    <a:p>
                      <a:r>
                        <a:rPr lang="zh-CN" altLang="en-US" sz="1400" b="1" kern="1200" dirty="0" smtClean="0">
                          <a:solidFill>
                            <a:schemeClr val="tx1">
                              <a:lumMod val="85000"/>
                              <a:lumOff val="15000"/>
                            </a:schemeClr>
                          </a:solidFill>
                          <a:latin typeface="微软雅黑" pitchFamily="34" charset="-122"/>
                          <a:ea typeface="微软雅黑" pitchFamily="34" charset="-122"/>
                          <a:cs typeface="+mn-cs"/>
                        </a:rPr>
                        <a:t>根据制药专业人才培养目标，完善课程体系，修订课程标准。</a:t>
                      </a:r>
                      <a:endParaRPr lang="zh-CN" altLang="en-US" sz="1400" b="1" kern="1200" dirty="0">
                        <a:solidFill>
                          <a:schemeClr val="tx1">
                            <a:lumMod val="85000"/>
                            <a:lumOff val="15000"/>
                          </a:schemeClr>
                        </a:solidFill>
                        <a:latin typeface="微软雅黑" pitchFamily="34" charset="-122"/>
                        <a:ea typeface="微软雅黑" pitchFamily="34" charset="-122"/>
                        <a:cs typeface="+mn-cs"/>
                      </a:endParaRPr>
                    </a:p>
                  </a:txBody>
                  <a:tcPr anchor="ctr">
                    <a:solidFill>
                      <a:schemeClr val="accent4">
                        <a:lumMod val="20000"/>
                        <a:lumOff val="80000"/>
                      </a:schemeClr>
                    </a:solidFill>
                  </a:tcPr>
                </a:tc>
                <a:tc>
                  <a:txBody>
                    <a:bodyPr/>
                    <a:lstStyle/>
                    <a:p>
                      <a:r>
                        <a:rPr lang="zh-CN" altLang="en-US" sz="1400" b="1" kern="1200" dirty="0" smtClean="0">
                          <a:solidFill>
                            <a:schemeClr val="tx1">
                              <a:lumMod val="85000"/>
                              <a:lumOff val="15000"/>
                            </a:schemeClr>
                          </a:solidFill>
                          <a:latin typeface="微软雅黑" pitchFamily="34" charset="-122"/>
                          <a:ea typeface="微软雅黑" pitchFamily="34" charset="-122"/>
                          <a:cs typeface="+mn-cs"/>
                        </a:rPr>
                        <a:t>对制药专业以外的专业开展课程开设调查，积极促进全院范围内开课；调整、完善课程目标，优化教学内容；尝试新的教学方法和教学手段；尝试新的考核体系。</a:t>
                      </a:r>
                      <a:endParaRPr lang="zh-CN" altLang="en-US" sz="1400" b="1" kern="1200" dirty="0">
                        <a:solidFill>
                          <a:schemeClr val="tx1">
                            <a:lumMod val="85000"/>
                            <a:lumOff val="15000"/>
                          </a:schemeClr>
                        </a:solidFill>
                        <a:latin typeface="微软雅黑" pitchFamily="34" charset="-122"/>
                        <a:ea typeface="微软雅黑" pitchFamily="34" charset="-122"/>
                        <a:cs typeface="+mn-cs"/>
                      </a:endParaRPr>
                    </a:p>
                  </a:txBody>
                  <a:tcPr anchor="ctr">
                    <a:solidFill>
                      <a:schemeClr val="accent4">
                        <a:lumMod val="20000"/>
                        <a:lumOff val="80000"/>
                      </a:schemeClr>
                    </a:solidFill>
                  </a:tcPr>
                </a:tc>
                <a:tc>
                  <a:txBody>
                    <a:bodyPr/>
                    <a:lstStyle/>
                    <a:p>
                      <a:r>
                        <a:rPr lang="zh-CN" altLang="en-US" sz="1400" b="1" kern="1200" dirty="0" smtClean="0">
                          <a:solidFill>
                            <a:schemeClr val="tx1">
                              <a:lumMod val="85000"/>
                              <a:lumOff val="15000"/>
                            </a:schemeClr>
                          </a:solidFill>
                          <a:latin typeface="微软雅黑" pitchFamily="34" charset="-122"/>
                          <a:ea typeface="微软雅黑" pitchFamily="34" charset="-122"/>
                          <a:cs typeface="+mn-cs"/>
                        </a:rPr>
                        <a:t>进一步完善课程标准，分专业完善课程体系；完善教学方法；完善课程考核体系。</a:t>
                      </a:r>
                      <a:endParaRPr lang="zh-CN" altLang="en-US" sz="1400" b="1" kern="1200" dirty="0">
                        <a:solidFill>
                          <a:schemeClr val="tx1">
                            <a:lumMod val="85000"/>
                            <a:lumOff val="15000"/>
                          </a:schemeClr>
                        </a:solidFill>
                        <a:latin typeface="微软雅黑" pitchFamily="34" charset="-122"/>
                        <a:ea typeface="微软雅黑" pitchFamily="34" charset="-122"/>
                        <a:cs typeface="+mn-cs"/>
                      </a:endParaRPr>
                    </a:p>
                  </a:txBody>
                  <a:tcPr anchor="ctr">
                    <a:solidFill>
                      <a:schemeClr val="accent4">
                        <a:lumMod val="20000"/>
                        <a:lumOff val="80000"/>
                      </a:schemeClr>
                    </a:solidFill>
                  </a:tcPr>
                </a:tc>
              </a:tr>
            </a:tbl>
          </a:graphicData>
        </a:graphic>
      </p:graphicFrame>
      <p:sp>
        <p:nvSpPr>
          <p:cNvPr id="5" name="矩形 4"/>
          <p:cNvSpPr/>
          <p:nvPr/>
        </p:nvSpPr>
        <p:spPr>
          <a:xfrm>
            <a:off x="4314612" y="2077671"/>
            <a:ext cx="2399276"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完善课程考核体系</a:t>
            </a:r>
          </a:p>
        </p:txBody>
      </p:sp>
      <p:grpSp>
        <p:nvGrpSpPr>
          <p:cNvPr id="9" name="组合 8"/>
          <p:cNvGrpSpPr/>
          <p:nvPr/>
        </p:nvGrpSpPr>
        <p:grpSpPr>
          <a:xfrm>
            <a:off x="2350171" y="970330"/>
            <a:ext cx="2066086" cy="2584156"/>
            <a:chOff x="5489223" y="1837839"/>
            <a:chExt cx="2754422" cy="3446339"/>
          </a:xfrm>
        </p:grpSpPr>
        <p:grpSp>
          <p:nvGrpSpPr>
            <p:cNvPr id="10" name="组合 9"/>
            <p:cNvGrpSpPr/>
            <p:nvPr/>
          </p:nvGrpSpPr>
          <p:grpSpPr>
            <a:xfrm>
              <a:off x="5489223" y="1837839"/>
              <a:ext cx="2754422" cy="3446339"/>
              <a:chOff x="3295850" y="1895995"/>
              <a:chExt cx="3725149" cy="4660916"/>
            </a:xfrm>
          </p:grpSpPr>
          <p:sp>
            <p:nvSpPr>
              <p:cNvPr id="14" name="圆角矩形 13"/>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 name="圆角矩形 15"/>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2" name="文本框 35"/>
            <p:cNvSpPr txBox="1"/>
            <p:nvPr/>
          </p:nvSpPr>
          <p:spPr>
            <a:xfrm>
              <a:off x="5674344" y="2293759"/>
              <a:ext cx="1584588" cy="1272437"/>
            </a:xfrm>
            <a:prstGeom prst="rect">
              <a:avLst/>
            </a:prstGeom>
            <a:noFill/>
          </p:spPr>
          <p:txBody>
            <a:bodyPr wrap="square" rtlCol="0">
              <a:spAutoFit/>
            </a:bodyPr>
            <a:lstStyle/>
            <a:p>
              <a:pPr algn="ctr"/>
              <a:r>
                <a:rPr lang="zh-CN" altLang="en-US" sz="2800" b="1" dirty="0">
                  <a:solidFill>
                    <a:prstClr val="white"/>
                  </a:solidFill>
                  <a:latin typeface="微软雅黑" panose="020B0503020204020204" pitchFamily="34" charset="-122"/>
                  <a:ea typeface="微软雅黑" panose="020B0503020204020204" pitchFamily="34" charset="-122"/>
                </a:rPr>
                <a:t>课程标准</a:t>
              </a:r>
            </a:p>
          </p:txBody>
        </p:sp>
      </p:grpSp>
    </p:spTree>
    <p:extLst>
      <p:ext uri="{BB962C8B-B14F-4D97-AF65-F5344CB8AC3E}">
        <p14:creationId xmlns:p14="http://schemas.microsoft.com/office/powerpoint/2010/main" val="103263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8653" y="1012569"/>
            <a:ext cx="2066086" cy="2584156"/>
            <a:chOff x="3885937" y="2769115"/>
            <a:chExt cx="2754422" cy="3446339"/>
          </a:xfrm>
        </p:grpSpPr>
        <p:grpSp>
          <p:nvGrpSpPr>
            <p:cNvPr id="3" name="组合 2"/>
            <p:cNvGrpSpPr/>
            <p:nvPr/>
          </p:nvGrpSpPr>
          <p:grpSpPr>
            <a:xfrm>
              <a:off x="3885937" y="2769115"/>
              <a:ext cx="2754422" cy="3446339"/>
              <a:chOff x="3295850" y="1895995"/>
              <a:chExt cx="3725149" cy="4660916"/>
            </a:xfrm>
          </p:grpSpPr>
          <p:sp>
            <p:nvSpPr>
              <p:cNvPr id="7" name="圆角矩形 6"/>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 name="圆角矩形 8"/>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5" name="文本框 32"/>
            <p:cNvSpPr txBox="1"/>
            <p:nvPr/>
          </p:nvSpPr>
          <p:spPr>
            <a:xfrm>
              <a:off x="4152070" y="3272397"/>
              <a:ext cx="1448748" cy="1272437"/>
            </a:xfrm>
            <a:prstGeom prst="rect">
              <a:avLst/>
            </a:prstGeom>
            <a:noFill/>
          </p:spPr>
          <p:txBody>
            <a:bodyPr wrap="square" rtlCol="0">
              <a:spAutoFit/>
            </a:bodyPr>
            <a:lstStyle/>
            <a:p>
              <a:pPr algn="ctr"/>
              <a:r>
                <a:rPr lang="zh-CN" altLang="en-US" sz="2800" b="1" dirty="0">
                  <a:solidFill>
                    <a:prstClr val="white"/>
                  </a:solidFill>
                  <a:latin typeface="微软雅黑" panose="020B0503020204020204" pitchFamily="34" charset="-122"/>
                  <a:ea typeface="微软雅黑" panose="020B0503020204020204" pitchFamily="34" charset="-122"/>
                </a:rPr>
                <a:t>课程资源</a:t>
              </a:r>
            </a:p>
          </p:txBody>
        </p:sp>
      </p:grpSp>
      <p:sp>
        <p:nvSpPr>
          <p:cNvPr id="11" name="矩形 10"/>
          <p:cNvSpPr/>
          <p:nvPr/>
        </p:nvSpPr>
        <p:spPr>
          <a:xfrm>
            <a:off x="4462598" y="1114329"/>
            <a:ext cx="2338942"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选用国家规划优质教材</a:t>
            </a:r>
          </a:p>
        </p:txBody>
      </p:sp>
      <p:sp>
        <p:nvSpPr>
          <p:cNvPr id="12" name="矩形 11"/>
          <p:cNvSpPr/>
          <p:nvPr/>
        </p:nvSpPr>
        <p:spPr>
          <a:xfrm>
            <a:off x="4462597" y="1514417"/>
            <a:ext cx="2338943"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优化教学设计</a:t>
            </a:r>
          </a:p>
        </p:txBody>
      </p:sp>
      <p:graphicFrame>
        <p:nvGraphicFramePr>
          <p:cNvPr id="13" name="表格 12"/>
          <p:cNvGraphicFramePr>
            <a:graphicFrameLocks noGrp="1"/>
          </p:cNvGraphicFramePr>
          <p:nvPr>
            <p:extLst>
              <p:ext uri="{D42A27DB-BD31-4B8C-83A1-F6EECF244321}">
                <p14:modId xmlns:p14="http://schemas.microsoft.com/office/powerpoint/2010/main" val="2727212884"/>
              </p:ext>
            </p:extLst>
          </p:nvPr>
        </p:nvGraphicFramePr>
        <p:xfrm>
          <a:off x="268935" y="3361548"/>
          <a:ext cx="8640960" cy="1239483"/>
        </p:xfrm>
        <a:graphic>
          <a:graphicData uri="http://schemas.openxmlformats.org/drawingml/2006/table">
            <a:tbl>
              <a:tblPr firstRow="1" bandRow="1">
                <a:tableStyleId>{5C22544A-7EE6-4342-B048-85BDC9FD1C3A}</a:tableStyleId>
              </a:tblPr>
              <a:tblGrid>
                <a:gridCol w="749635"/>
                <a:gridCol w="2623723"/>
                <a:gridCol w="2819330"/>
                <a:gridCol w="2448272"/>
              </a:tblGrid>
              <a:tr h="267124">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年份</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solidFill>
                      <a:schemeClr val="accent2">
                        <a:lumMod val="20000"/>
                        <a:lumOff val="80000"/>
                      </a:schemeClr>
                    </a:solidFill>
                  </a:tcPr>
                </a:tc>
                <a:tc>
                  <a:txBody>
                    <a:bodyPr/>
                    <a:lstStyle/>
                    <a:p>
                      <a:pPr algn="ctr"/>
                      <a:r>
                        <a:rPr lang="en-US" altLang="zh-CN" dirty="0" smtClean="0">
                          <a:solidFill>
                            <a:schemeClr val="tx1"/>
                          </a:solidFill>
                          <a:latin typeface="微软雅黑" panose="020B0503020204020204" pitchFamily="34" charset="-122"/>
                          <a:ea typeface="微软雅黑" panose="020B0503020204020204" pitchFamily="34" charset="-122"/>
                        </a:rPr>
                        <a:t>2016-2017</a:t>
                      </a:r>
                      <a:r>
                        <a:rPr lang="zh-CN" altLang="en-US" dirty="0" smtClean="0">
                          <a:solidFill>
                            <a:schemeClr val="tx1"/>
                          </a:solidFill>
                          <a:latin typeface="微软雅黑" panose="020B0503020204020204" pitchFamily="34" charset="-122"/>
                          <a:ea typeface="微软雅黑" panose="020B0503020204020204" pitchFamily="34" charset="-122"/>
                        </a:rPr>
                        <a:t>年</a:t>
                      </a:r>
                      <a:endParaRPr lang="zh-CN" altLang="en-US" dirty="0">
                        <a:solidFill>
                          <a:schemeClr val="tx1"/>
                        </a:solidFill>
                        <a:latin typeface="微软雅黑" panose="020B0503020204020204" pitchFamily="34" charset="-122"/>
                        <a:ea typeface="微软雅黑" panose="020B0503020204020204" pitchFamily="34" charset="-122"/>
                      </a:endParaRPr>
                    </a:p>
                  </a:txBody>
                  <a:tcPr>
                    <a:solidFill>
                      <a:schemeClr val="accent2">
                        <a:lumMod val="20000"/>
                        <a:lumOff val="80000"/>
                      </a:schemeClr>
                    </a:solidFill>
                  </a:tcPr>
                </a:tc>
                <a:tc>
                  <a:txBody>
                    <a:bodyPr/>
                    <a:lstStyle/>
                    <a:p>
                      <a:pPr algn="ctr"/>
                      <a:r>
                        <a:rPr lang="en-US" altLang="zh-CN" dirty="0" smtClean="0">
                          <a:solidFill>
                            <a:schemeClr val="tx1"/>
                          </a:solidFill>
                          <a:latin typeface="微软雅黑" panose="020B0503020204020204" pitchFamily="34" charset="-122"/>
                          <a:ea typeface="微软雅黑" panose="020B0503020204020204" pitchFamily="34" charset="-122"/>
                        </a:rPr>
                        <a:t>2017-2019</a:t>
                      </a:r>
                      <a:r>
                        <a:rPr lang="zh-CN" altLang="en-US" dirty="0" smtClean="0">
                          <a:solidFill>
                            <a:schemeClr val="tx1"/>
                          </a:solidFill>
                          <a:latin typeface="微软雅黑" panose="020B0503020204020204" pitchFamily="34" charset="-122"/>
                          <a:ea typeface="微软雅黑" panose="020B0503020204020204" pitchFamily="34" charset="-122"/>
                        </a:rPr>
                        <a:t>年</a:t>
                      </a:r>
                      <a:endParaRPr lang="zh-CN" altLang="en-US" dirty="0">
                        <a:solidFill>
                          <a:schemeClr val="tx1"/>
                        </a:solidFill>
                        <a:latin typeface="微软雅黑" panose="020B0503020204020204" pitchFamily="34" charset="-122"/>
                        <a:ea typeface="微软雅黑" panose="020B0503020204020204" pitchFamily="34" charset="-122"/>
                      </a:endParaRPr>
                    </a:p>
                  </a:txBody>
                  <a:tcPr>
                    <a:solidFill>
                      <a:schemeClr val="accent2">
                        <a:lumMod val="20000"/>
                        <a:lumOff val="80000"/>
                      </a:schemeClr>
                    </a:solidFill>
                  </a:tcPr>
                </a:tc>
                <a:tc>
                  <a:txBody>
                    <a:bodyPr/>
                    <a:lstStyle/>
                    <a:p>
                      <a:pPr algn="ctr"/>
                      <a:r>
                        <a:rPr lang="en-US" altLang="zh-CN" dirty="0" smtClean="0">
                          <a:solidFill>
                            <a:schemeClr val="tx1"/>
                          </a:solidFill>
                          <a:latin typeface="微软雅黑" panose="020B0503020204020204" pitchFamily="34" charset="-122"/>
                          <a:ea typeface="微软雅黑" panose="020B0503020204020204" pitchFamily="34" charset="-122"/>
                        </a:rPr>
                        <a:t>2019-2020</a:t>
                      </a:r>
                      <a:r>
                        <a:rPr lang="zh-CN" altLang="en-US" dirty="0" smtClean="0">
                          <a:solidFill>
                            <a:schemeClr val="tx1"/>
                          </a:solidFill>
                          <a:latin typeface="微软雅黑" panose="020B0503020204020204" pitchFamily="34" charset="-122"/>
                          <a:ea typeface="微软雅黑" panose="020B0503020204020204" pitchFamily="34" charset="-122"/>
                        </a:rPr>
                        <a:t>年</a:t>
                      </a:r>
                      <a:endParaRPr lang="zh-CN" altLang="en-US" dirty="0">
                        <a:solidFill>
                          <a:schemeClr val="tx1"/>
                        </a:solidFill>
                        <a:latin typeface="微软雅黑" panose="020B0503020204020204" pitchFamily="34" charset="-122"/>
                        <a:ea typeface="微软雅黑" panose="020B0503020204020204" pitchFamily="34" charset="-122"/>
                      </a:endParaRPr>
                    </a:p>
                  </a:txBody>
                  <a:tcPr>
                    <a:solidFill>
                      <a:schemeClr val="accent2">
                        <a:lumMod val="20000"/>
                        <a:lumOff val="80000"/>
                      </a:schemeClr>
                    </a:solidFill>
                  </a:tcPr>
                </a:tc>
              </a:tr>
              <a:tr h="942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计划</a:t>
                      </a:r>
                    </a:p>
                    <a:p>
                      <a:pPr algn="ctr"/>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进程</a:t>
                      </a:r>
                      <a:endParaRPr lang="en-US" altLang="zh-CN" sz="1350" b="1" kern="1200" dirty="0" smtClean="0">
                        <a:solidFill>
                          <a:schemeClr val="tx1"/>
                        </a:solidFill>
                        <a:latin typeface="微软雅黑" panose="020B0503020204020204" pitchFamily="34" charset="-122"/>
                        <a:ea typeface="微软雅黑" panose="020B0503020204020204" pitchFamily="34" charset="-122"/>
                        <a:cs typeface="+mn-cs"/>
                      </a:endParaRPr>
                    </a:p>
                  </a:txBody>
                  <a:tcPr anchor="ctr">
                    <a:solidFill>
                      <a:schemeClr val="accent4">
                        <a:lumMod val="20000"/>
                        <a:lumOff val="80000"/>
                      </a:schemeClr>
                    </a:solidFill>
                  </a:tcPr>
                </a:tc>
                <a:tc>
                  <a:txBody>
                    <a:bodyPr/>
                    <a:lstStyle/>
                    <a:p>
                      <a:r>
                        <a:rPr lang="zh-CN" altLang="en-US" sz="1400" b="1" kern="1200" dirty="0" smtClean="0">
                          <a:solidFill>
                            <a:schemeClr val="tx1">
                              <a:lumMod val="85000"/>
                              <a:lumOff val="15000"/>
                            </a:schemeClr>
                          </a:solidFill>
                          <a:latin typeface="微软雅黑" pitchFamily="34" charset="-122"/>
                          <a:ea typeface="微软雅黑" pitchFamily="34" charset="-122"/>
                          <a:cs typeface="+mn-cs"/>
                        </a:rPr>
                        <a:t>选用国家优质规划教材；使用世界大学城空间课程资源；调研教材内容。</a:t>
                      </a:r>
                      <a:endParaRPr lang="zh-CN" altLang="en-US" sz="1400" b="1" kern="1200" dirty="0">
                        <a:solidFill>
                          <a:schemeClr val="tx1">
                            <a:lumMod val="85000"/>
                            <a:lumOff val="15000"/>
                          </a:schemeClr>
                        </a:solidFill>
                        <a:latin typeface="微软雅黑" pitchFamily="34" charset="-122"/>
                        <a:ea typeface="微软雅黑" pitchFamily="34" charset="-122"/>
                        <a:cs typeface="+mn-cs"/>
                      </a:endParaRP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smtClean="0">
                          <a:solidFill>
                            <a:schemeClr val="tx1">
                              <a:lumMod val="85000"/>
                              <a:lumOff val="15000"/>
                            </a:schemeClr>
                          </a:solidFill>
                          <a:latin typeface="微软雅黑" pitchFamily="34" charset="-122"/>
                          <a:ea typeface="微软雅黑" pitchFamily="34" charset="-122"/>
                          <a:cs typeface="+mn-cs"/>
                        </a:rPr>
                        <a:t>完成新教材框架；初步进行微课教学设计，搜集教学资源，评估在线课程平台。</a:t>
                      </a:r>
                      <a:endParaRPr lang="zh-CN" altLang="en-US" sz="1400" b="1" kern="1200" dirty="0">
                        <a:solidFill>
                          <a:schemeClr val="tx1">
                            <a:lumMod val="85000"/>
                            <a:lumOff val="15000"/>
                          </a:schemeClr>
                        </a:solidFill>
                        <a:latin typeface="微软雅黑" pitchFamily="34" charset="-122"/>
                        <a:ea typeface="微软雅黑" pitchFamily="34" charset="-122"/>
                        <a:cs typeface="+mn-cs"/>
                      </a:endParaRPr>
                    </a:p>
                  </a:txBody>
                  <a:tcPr anchor="ctr">
                    <a:solidFill>
                      <a:schemeClr val="accent4">
                        <a:lumMod val="20000"/>
                        <a:lumOff val="80000"/>
                      </a:schemeClr>
                    </a:solidFill>
                  </a:tcPr>
                </a:tc>
                <a:tc>
                  <a:txBody>
                    <a:bodyPr/>
                    <a:lstStyle/>
                    <a:p>
                      <a:r>
                        <a:rPr lang="zh-CN" altLang="en-US" sz="1400" b="1" kern="1200" dirty="0" smtClean="0">
                          <a:solidFill>
                            <a:schemeClr val="tx1">
                              <a:lumMod val="85000"/>
                              <a:lumOff val="15000"/>
                            </a:schemeClr>
                          </a:solidFill>
                          <a:latin typeface="微软雅黑" pitchFamily="34" charset="-122"/>
                          <a:ea typeface="微软雅黑" pitchFamily="34" charset="-122"/>
                          <a:cs typeface="+mn-cs"/>
                        </a:rPr>
                        <a:t>完善教材并正式出版，完善微课制作，建设在线开放课程。</a:t>
                      </a:r>
                      <a:endParaRPr lang="zh-CN" altLang="en-US" sz="1400" b="1" kern="1200" dirty="0">
                        <a:solidFill>
                          <a:schemeClr val="tx1">
                            <a:lumMod val="85000"/>
                            <a:lumOff val="15000"/>
                          </a:schemeClr>
                        </a:solidFill>
                        <a:latin typeface="微软雅黑" pitchFamily="34" charset="-122"/>
                        <a:ea typeface="微软雅黑" pitchFamily="34" charset="-122"/>
                        <a:cs typeface="+mn-cs"/>
                      </a:endParaRPr>
                    </a:p>
                  </a:txBody>
                  <a:tcPr anchor="ctr">
                    <a:solidFill>
                      <a:schemeClr val="accent4">
                        <a:lumMod val="20000"/>
                        <a:lumOff val="80000"/>
                      </a:schemeClr>
                    </a:solidFill>
                  </a:tcPr>
                </a:tc>
              </a:tr>
            </a:tbl>
          </a:graphicData>
        </a:graphic>
      </p:graphicFrame>
      <p:sp>
        <p:nvSpPr>
          <p:cNvPr id="14" name="矩形 13"/>
          <p:cNvSpPr/>
          <p:nvPr/>
        </p:nvSpPr>
        <p:spPr>
          <a:xfrm>
            <a:off x="4468364" y="1914505"/>
            <a:ext cx="2333176"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制作优质课件与微课</a:t>
            </a:r>
          </a:p>
        </p:txBody>
      </p:sp>
      <p:sp>
        <p:nvSpPr>
          <p:cNvPr id="22" name="矩形 21"/>
          <p:cNvSpPr/>
          <p:nvPr/>
        </p:nvSpPr>
        <p:spPr>
          <a:xfrm>
            <a:off x="4462597" y="2314881"/>
            <a:ext cx="2338943"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建设在线开放课程</a:t>
            </a:r>
          </a:p>
        </p:txBody>
      </p:sp>
    </p:spTree>
    <p:extLst>
      <p:ext uri="{BB962C8B-B14F-4D97-AF65-F5344CB8AC3E}">
        <p14:creationId xmlns:p14="http://schemas.microsoft.com/office/powerpoint/2010/main" val="11462043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withEffect" p14:presetBounceEnd="40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45636" y="3820325"/>
            <a:ext cx="391992" cy="391992"/>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椭圆 11"/>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1259129" y="3788946"/>
            <a:ext cx="2616232" cy="2616232"/>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5" name="椭圆 14"/>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216050" y="4405012"/>
            <a:ext cx="556818" cy="556818"/>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8" name="椭圆 1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2221891" y="4191508"/>
            <a:ext cx="854839" cy="854839"/>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1" name="椭圆 20"/>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2" name="组合 21"/>
          <p:cNvGrpSpPr/>
          <p:nvPr/>
        </p:nvGrpSpPr>
        <p:grpSpPr>
          <a:xfrm>
            <a:off x="1704162" y="3938012"/>
            <a:ext cx="548610" cy="548610"/>
            <a:chOff x="3724323" y="1908536"/>
            <a:chExt cx="1329153" cy="1329153"/>
          </a:xfrm>
        </p:grpSpPr>
        <p:sp>
          <p:nvSpPr>
            <p:cNvPr id="23" name="椭圆 2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4" name="椭圆 2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429856" y="2924870"/>
            <a:ext cx="274306" cy="274306"/>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7" name="椭圆 2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1546558" y="3430052"/>
            <a:ext cx="780545" cy="780545"/>
            <a:chOff x="3724323" y="1908536"/>
            <a:chExt cx="1329153" cy="1329153"/>
          </a:xfrm>
        </p:grpSpPr>
        <p:sp>
          <p:nvSpPr>
            <p:cNvPr id="32" name="椭圆 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3" name="椭圆 32"/>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4" name="组合 33"/>
          <p:cNvGrpSpPr/>
          <p:nvPr/>
        </p:nvGrpSpPr>
        <p:grpSpPr>
          <a:xfrm>
            <a:off x="337341" y="3228076"/>
            <a:ext cx="560871" cy="560871"/>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6" name="椭圆 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7" name="组合 36"/>
          <p:cNvGrpSpPr/>
          <p:nvPr/>
        </p:nvGrpSpPr>
        <p:grpSpPr>
          <a:xfrm>
            <a:off x="2691272" y="1824853"/>
            <a:ext cx="1556776" cy="1556776"/>
            <a:chOff x="5219336" y="1411604"/>
            <a:chExt cx="2903584" cy="2903584"/>
          </a:xfrm>
        </p:grpSpPr>
        <p:sp>
          <p:nvSpPr>
            <p:cNvPr id="38" name="椭圆 3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0" name="椭圆 39"/>
            <p:cNvSpPr/>
            <p:nvPr/>
          </p:nvSpPr>
          <p:spPr>
            <a:xfrm>
              <a:off x="5956263" y="2148531"/>
              <a:ext cx="1429731" cy="1429731"/>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2" name="椭圆 41"/>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cxnSp>
        <p:nvCxnSpPr>
          <p:cNvPr id="43" name="直接连接符 42"/>
          <p:cNvCxnSpPr/>
          <p:nvPr/>
        </p:nvCxnSpPr>
        <p:spPr>
          <a:xfrm>
            <a:off x="4248048" y="1869856"/>
            <a:ext cx="0" cy="1403790"/>
          </a:xfrm>
          <a:prstGeom prst="line">
            <a:avLst/>
          </a:prstGeom>
          <a:ln>
            <a:solidFill>
              <a:srgbClr val="FF6D67"/>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文本框 9"/>
          <p:cNvSpPr txBox="1"/>
          <p:nvPr/>
        </p:nvSpPr>
        <p:spPr>
          <a:xfrm>
            <a:off x="4409865" y="2226640"/>
            <a:ext cx="1999701" cy="605922"/>
          </a:xfrm>
          <a:prstGeom prst="rect">
            <a:avLst/>
          </a:prstGeom>
          <a:noFill/>
        </p:spPr>
        <p:txBody>
          <a:bodyPr wrap="square" lIns="51422" tIns="25711" rIns="51422" bIns="25711" rtlCol="0">
            <a:spAutoFit/>
          </a:bodyPr>
          <a:lstStyle/>
          <a:p>
            <a:pPr marL="0" lvl="1" algn="ctr"/>
            <a:r>
              <a:rPr lang="zh-CN" altLang="en-US" sz="3600" b="1" dirty="0" smtClean="0">
                <a:solidFill>
                  <a:srgbClr val="FF6D67"/>
                </a:solidFill>
                <a:latin typeface="微软雅黑" panose="020B0503020204020204" pitchFamily="34" charset="-122"/>
                <a:ea typeface="微软雅黑" panose="020B0503020204020204" pitchFamily="34" charset="-122"/>
              </a:rPr>
              <a:t>课程实施</a:t>
            </a:r>
            <a:endParaRPr lang="zh-CN" altLang="en-US" sz="1400" dirty="0">
              <a:solidFill>
                <a:srgbClr val="FF6D67"/>
              </a:solidFill>
              <a:latin typeface="微软雅黑" panose="020B0503020204020204" pitchFamily="34" charset="-122"/>
              <a:ea typeface="微软雅黑" panose="020B0503020204020204" pitchFamily="34" charset="-122"/>
            </a:endParaRPr>
          </a:p>
        </p:txBody>
      </p:sp>
      <p:sp>
        <p:nvSpPr>
          <p:cNvPr id="75" name="KSO_Shape"/>
          <p:cNvSpPr/>
          <p:nvPr/>
        </p:nvSpPr>
        <p:spPr bwMode="auto">
          <a:xfrm>
            <a:off x="3318791" y="2508831"/>
            <a:ext cx="301743" cy="25698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6D6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spTree>
    <p:extLst>
      <p:ext uri="{BB962C8B-B14F-4D97-AF65-F5344CB8AC3E}">
        <p14:creationId xmlns:p14="http://schemas.microsoft.com/office/powerpoint/2010/main" val="4958339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childTnLst>
                                </p:cTn>
                              </p:par>
                            </p:childTnLst>
                          </p:cTn>
                        </p:par>
                        <p:par>
                          <p:cTn id="44" fill="hold">
                            <p:stCondLst>
                              <p:cond delay="1250"/>
                            </p:stCondLst>
                            <p:childTnLst>
                              <p:par>
                                <p:cTn id="45" presetID="22" presetClass="entr" presetSubtype="1"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1750"/>
                            </p:stCondLst>
                            <p:childTnLst>
                              <p:par>
                                <p:cTn id="49" presetID="42"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1"/>
          <p:cNvPicPr>
            <a:picLocks noChangeAspect="1" noChangeArrowheads="1"/>
          </p:cNvPicPr>
          <p:nvPr/>
        </p:nvPicPr>
        <p:blipFill>
          <a:blip r:embed="rId2"/>
          <a:srcRect/>
          <a:stretch>
            <a:fillRect/>
          </a:stretch>
        </p:blipFill>
        <p:spPr bwMode="auto">
          <a:xfrm>
            <a:off x="1497211" y="1108710"/>
            <a:ext cx="1898668" cy="2036128"/>
          </a:xfrm>
          <a:prstGeom prst="rect">
            <a:avLst/>
          </a:prstGeom>
          <a:noFill/>
          <a:ln w="9525">
            <a:noFill/>
            <a:miter lim="800000"/>
            <a:headEnd/>
            <a:tailEnd/>
          </a:ln>
        </p:spPr>
      </p:pic>
      <p:sp>
        <p:nvSpPr>
          <p:cNvPr id="3" name="文本框 55"/>
          <p:cNvSpPr>
            <a:spLocks noChangeArrowheads="1"/>
          </p:cNvSpPr>
          <p:nvPr/>
        </p:nvSpPr>
        <p:spPr bwMode="auto">
          <a:xfrm>
            <a:off x="1855986" y="1689838"/>
            <a:ext cx="1125868" cy="954107"/>
          </a:xfrm>
          <a:prstGeom prst="rect">
            <a:avLst/>
          </a:prstGeom>
          <a:noFill/>
          <a:ln w="9525">
            <a:noFill/>
            <a:miter lim="800000"/>
            <a:headEnd/>
            <a:tailEnd/>
          </a:ln>
        </p:spPr>
        <p:txBody>
          <a:bodyPr wrap="square">
            <a:spAutoFit/>
          </a:bodyPr>
          <a:lstStyle/>
          <a:p>
            <a:pPr algn="ctr"/>
            <a:r>
              <a:rPr lang="zh-CN" altLang="en-US" sz="2800" b="1">
                <a:solidFill>
                  <a:srgbClr val="C00000"/>
                </a:solidFill>
                <a:latin typeface="微软雅黑" pitchFamily="34" charset="-122"/>
                <a:ea typeface="微软雅黑" pitchFamily="34" charset="-122"/>
                <a:sym typeface="微软雅黑" pitchFamily="34" charset="-122"/>
              </a:rPr>
              <a:t>阅读欣赏</a:t>
            </a:r>
          </a:p>
        </p:txBody>
      </p:sp>
      <p:pic>
        <p:nvPicPr>
          <p:cNvPr id="4" name="Picture 2" descr="C:\Users\Administrator\Desktop\中国风\tooopen_0a656740-e253-23.png"/>
          <p:cNvPicPr>
            <a:picLocks noChangeAspect="1" noChangeArrowheads="1"/>
          </p:cNvPicPr>
          <p:nvPr/>
        </p:nvPicPr>
        <p:blipFill>
          <a:blip r:embed="rId3"/>
          <a:srcRect/>
          <a:stretch>
            <a:fillRect/>
          </a:stretch>
        </p:blipFill>
        <p:spPr bwMode="auto">
          <a:xfrm>
            <a:off x="1289248" y="1199083"/>
            <a:ext cx="903514" cy="778941"/>
          </a:xfrm>
          <a:prstGeom prst="rect">
            <a:avLst/>
          </a:prstGeom>
          <a:noFill/>
          <a:ln w="9525">
            <a:noFill/>
            <a:miter lim="800000"/>
            <a:headEnd/>
            <a:tailEnd/>
          </a:ln>
        </p:spPr>
      </p:pic>
      <p:sp>
        <p:nvSpPr>
          <p:cNvPr id="5" name="矩形 59"/>
          <p:cNvSpPr>
            <a:spLocks noChangeArrowheads="1"/>
          </p:cNvSpPr>
          <p:nvPr/>
        </p:nvSpPr>
        <p:spPr bwMode="auto">
          <a:xfrm>
            <a:off x="1730889" y="3268493"/>
            <a:ext cx="2501929" cy="923330"/>
          </a:xfrm>
          <a:prstGeom prst="rect">
            <a:avLst/>
          </a:prstGeom>
          <a:noFill/>
          <a:ln w="9525">
            <a:noFill/>
            <a:miter lim="800000"/>
            <a:headEnd/>
            <a:tailEnd/>
          </a:ln>
        </p:spPr>
        <p:txBody>
          <a:bodyPr wrap="square">
            <a:spAutoFit/>
          </a:bodyPr>
          <a:lstStyle/>
          <a:p>
            <a:pPr algn="just"/>
            <a:r>
              <a:rPr lang="zh-CN" altLang="en-US" sz="1800" b="1" dirty="0">
                <a:solidFill>
                  <a:srgbClr val="000000"/>
                </a:solidFill>
                <a:latin typeface="微软雅黑" pitchFamily="34" charset="-122"/>
                <a:ea typeface="微软雅黑" panose="020B0503020204020204" pitchFamily="34" charset="-122"/>
                <a:sym typeface="微软雅黑" pitchFamily="34" charset="-122"/>
              </a:rPr>
              <a:t>主题一</a:t>
            </a:r>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：诗歌</a:t>
            </a:r>
            <a:endParaRPr lang="en-US" altLang="zh-CN" sz="1800" b="1" dirty="0" smtClean="0">
              <a:solidFill>
                <a:srgbClr val="000000"/>
              </a:solidFill>
              <a:latin typeface="微软雅黑" pitchFamily="34" charset="-122"/>
              <a:ea typeface="微软雅黑" panose="020B0503020204020204" pitchFamily="34" charset="-122"/>
              <a:sym typeface="微软雅黑" pitchFamily="34" charset="-122"/>
            </a:endParaRPr>
          </a:p>
          <a:p>
            <a:pPr algn="just"/>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主题二：</a:t>
            </a:r>
            <a:r>
              <a:rPr lang="zh-CN" altLang="en-US" sz="1800" b="1" dirty="0">
                <a:solidFill>
                  <a:srgbClr val="000000"/>
                </a:solidFill>
                <a:latin typeface="微软雅黑" pitchFamily="34" charset="-122"/>
                <a:ea typeface="微软雅黑" panose="020B0503020204020204" pitchFamily="34" charset="-122"/>
                <a:sym typeface="微软雅黑" pitchFamily="34" charset="-122"/>
              </a:rPr>
              <a:t>散文</a:t>
            </a:r>
            <a:endParaRPr lang="en-US" sz="1800" b="1" dirty="0">
              <a:solidFill>
                <a:srgbClr val="000000"/>
              </a:solidFill>
              <a:latin typeface="微软雅黑" pitchFamily="34" charset="-122"/>
              <a:ea typeface="微软雅黑" panose="020B0503020204020204" pitchFamily="34" charset="-122"/>
              <a:sym typeface="微软雅黑" pitchFamily="34" charset="-122"/>
            </a:endParaRPr>
          </a:p>
          <a:p>
            <a:pPr algn="just"/>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主题三：</a:t>
            </a:r>
            <a:r>
              <a:rPr lang="zh-CN" altLang="en-US" sz="1800" b="1" dirty="0">
                <a:solidFill>
                  <a:srgbClr val="000000"/>
                </a:solidFill>
                <a:latin typeface="微软雅黑" pitchFamily="34" charset="-122"/>
                <a:ea typeface="微软雅黑" panose="020B0503020204020204" pitchFamily="34" charset="-122"/>
                <a:sym typeface="微软雅黑" pitchFamily="34" charset="-122"/>
              </a:rPr>
              <a:t>小说</a:t>
            </a:r>
          </a:p>
        </p:txBody>
      </p:sp>
      <p:pic>
        <p:nvPicPr>
          <p:cNvPr id="6" name="图片 60"/>
          <p:cNvPicPr>
            <a:picLocks noChangeAspect="1" noChangeArrowheads="1"/>
          </p:cNvPicPr>
          <p:nvPr/>
        </p:nvPicPr>
        <p:blipFill>
          <a:blip r:embed="rId2"/>
          <a:srcRect/>
          <a:stretch>
            <a:fillRect/>
          </a:stretch>
        </p:blipFill>
        <p:spPr bwMode="auto">
          <a:xfrm>
            <a:off x="3811806" y="1143521"/>
            <a:ext cx="1898668" cy="2036128"/>
          </a:xfrm>
          <a:prstGeom prst="rect">
            <a:avLst/>
          </a:prstGeom>
          <a:noFill/>
          <a:ln w="9525">
            <a:noFill/>
            <a:miter lim="800000"/>
            <a:headEnd/>
            <a:tailEnd/>
          </a:ln>
        </p:spPr>
      </p:pic>
      <p:sp>
        <p:nvSpPr>
          <p:cNvPr id="7" name="文本框 62"/>
          <p:cNvSpPr>
            <a:spLocks noChangeArrowheads="1"/>
          </p:cNvSpPr>
          <p:nvPr/>
        </p:nvSpPr>
        <p:spPr bwMode="auto">
          <a:xfrm>
            <a:off x="4176930" y="1654799"/>
            <a:ext cx="1127258" cy="954107"/>
          </a:xfrm>
          <a:prstGeom prst="rect">
            <a:avLst/>
          </a:prstGeom>
          <a:noFill/>
          <a:ln w="9525">
            <a:noFill/>
            <a:miter lim="800000"/>
            <a:headEnd/>
            <a:tailEnd/>
          </a:ln>
        </p:spPr>
        <p:txBody>
          <a:bodyPr wrap="square">
            <a:spAutoFit/>
          </a:bodyPr>
          <a:lstStyle/>
          <a:p>
            <a:pPr algn="ctr"/>
            <a:r>
              <a:rPr lang="zh-CN" altLang="en-US" sz="2800" b="1">
                <a:solidFill>
                  <a:srgbClr val="C00000"/>
                </a:solidFill>
                <a:latin typeface="微软雅黑" pitchFamily="34" charset="-122"/>
                <a:ea typeface="微软雅黑" pitchFamily="34" charset="-122"/>
                <a:sym typeface="微软雅黑" pitchFamily="34" charset="-122"/>
              </a:rPr>
              <a:t>口语表达</a:t>
            </a:r>
            <a:endParaRPr lang="zh-CN" altLang="en-US" sz="1200"/>
          </a:p>
        </p:txBody>
      </p:sp>
      <p:pic>
        <p:nvPicPr>
          <p:cNvPr id="8" name="Picture 2" descr="C:\Users\Administrator\Desktop\中国风\tooopen_0a656740-e253-23.png"/>
          <p:cNvPicPr>
            <a:picLocks noChangeAspect="1" noChangeArrowheads="1"/>
          </p:cNvPicPr>
          <p:nvPr/>
        </p:nvPicPr>
        <p:blipFill>
          <a:blip r:embed="rId3"/>
          <a:srcRect/>
          <a:stretch>
            <a:fillRect/>
          </a:stretch>
        </p:blipFill>
        <p:spPr bwMode="auto">
          <a:xfrm>
            <a:off x="3603842" y="1233894"/>
            <a:ext cx="904946" cy="778941"/>
          </a:xfrm>
          <a:prstGeom prst="rect">
            <a:avLst/>
          </a:prstGeom>
          <a:noFill/>
          <a:ln w="9525">
            <a:noFill/>
            <a:miter lim="800000"/>
            <a:headEnd/>
            <a:tailEnd/>
          </a:ln>
        </p:spPr>
      </p:pic>
      <p:sp>
        <p:nvSpPr>
          <p:cNvPr id="9" name="矩形 65"/>
          <p:cNvSpPr>
            <a:spLocks noChangeArrowheads="1"/>
          </p:cNvSpPr>
          <p:nvPr/>
        </p:nvSpPr>
        <p:spPr bwMode="auto">
          <a:xfrm>
            <a:off x="3811806" y="3268493"/>
            <a:ext cx="2328184" cy="923330"/>
          </a:xfrm>
          <a:prstGeom prst="rect">
            <a:avLst/>
          </a:prstGeom>
          <a:noFill/>
          <a:ln w="9525">
            <a:noFill/>
            <a:miter lim="800000"/>
            <a:headEnd/>
            <a:tailEnd/>
          </a:ln>
        </p:spPr>
        <p:txBody>
          <a:bodyPr wrap="square">
            <a:spAutoFit/>
          </a:bodyPr>
          <a:lstStyle/>
          <a:p>
            <a:pPr algn="just"/>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主题四：</a:t>
            </a:r>
            <a:r>
              <a:rPr lang="zh-CN" altLang="en-US" sz="1800" b="1" dirty="0">
                <a:solidFill>
                  <a:srgbClr val="000000"/>
                </a:solidFill>
                <a:latin typeface="微软雅黑" pitchFamily="34" charset="-122"/>
                <a:ea typeface="微软雅黑" panose="020B0503020204020204" pitchFamily="34" charset="-122"/>
                <a:sym typeface="微软雅黑" pitchFamily="34" charset="-122"/>
              </a:rPr>
              <a:t>朗读</a:t>
            </a:r>
            <a:endParaRPr lang="en-US" sz="1800" b="1" dirty="0">
              <a:solidFill>
                <a:srgbClr val="000000"/>
              </a:solidFill>
              <a:latin typeface="微软雅黑" pitchFamily="34" charset="-122"/>
              <a:ea typeface="微软雅黑" panose="020B0503020204020204" pitchFamily="34" charset="-122"/>
              <a:sym typeface="微软雅黑" pitchFamily="34" charset="-122"/>
            </a:endParaRPr>
          </a:p>
          <a:p>
            <a:pPr algn="just"/>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主题五：</a:t>
            </a:r>
            <a:r>
              <a:rPr lang="zh-CN" altLang="en-US" sz="1800" b="1" dirty="0">
                <a:solidFill>
                  <a:srgbClr val="000000"/>
                </a:solidFill>
                <a:latin typeface="微软雅黑" pitchFamily="34" charset="-122"/>
                <a:ea typeface="微软雅黑" panose="020B0503020204020204" pitchFamily="34" charset="-122"/>
                <a:sym typeface="微软雅黑" pitchFamily="34" charset="-122"/>
              </a:rPr>
              <a:t>演讲</a:t>
            </a:r>
            <a:endParaRPr lang="en-US" sz="1800" b="1" dirty="0">
              <a:solidFill>
                <a:srgbClr val="000000"/>
              </a:solidFill>
              <a:latin typeface="微软雅黑" pitchFamily="34" charset="-122"/>
              <a:ea typeface="微软雅黑" panose="020B0503020204020204" pitchFamily="34" charset="-122"/>
              <a:sym typeface="微软雅黑" pitchFamily="34" charset="-122"/>
            </a:endParaRPr>
          </a:p>
          <a:p>
            <a:pPr algn="just"/>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主题六：沟通技巧</a:t>
            </a:r>
            <a:endParaRPr lang="zh-CN" altLang="en-US" sz="1200" dirty="0">
              <a:latin typeface="微软雅黑" panose="020B0503020204020204" pitchFamily="34" charset="-122"/>
              <a:ea typeface="微软雅黑" panose="020B0503020204020204" pitchFamily="34" charset="-122"/>
            </a:endParaRPr>
          </a:p>
        </p:txBody>
      </p:sp>
      <p:pic>
        <p:nvPicPr>
          <p:cNvPr id="10" name="图片 66"/>
          <p:cNvPicPr>
            <a:picLocks noChangeAspect="1" noChangeArrowheads="1"/>
          </p:cNvPicPr>
          <p:nvPr/>
        </p:nvPicPr>
        <p:blipFill>
          <a:blip r:embed="rId2"/>
          <a:srcRect/>
          <a:stretch>
            <a:fillRect/>
          </a:stretch>
        </p:blipFill>
        <p:spPr bwMode="auto">
          <a:xfrm>
            <a:off x="6126401" y="1143521"/>
            <a:ext cx="1898668" cy="2036128"/>
          </a:xfrm>
          <a:prstGeom prst="rect">
            <a:avLst/>
          </a:prstGeom>
          <a:noFill/>
          <a:ln w="9525">
            <a:noFill/>
            <a:miter lim="800000"/>
            <a:headEnd/>
            <a:tailEnd/>
          </a:ln>
        </p:spPr>
      </p:pic>
      <p:sp>
        <p:nvSpPr>
          <p:cNvPr id="11" name="文本框 68"/>
          <p:cNvSpPr>
            <a:spLocks noChangeArrowheads="1"/>
          </p:cNvSpPr>
          <p:nvPr/>
        </p:nvSpPr>
        <p:spPr bwMode="auto">
          <a:xfrm>
            <a:off x="6485176" y="1637337"/>
            <a:ext cx="1125868" cy="954107"/>
          </a:xfrm>
          <a:prstGeom prst="rect">
            <a:avLst/>
          </a:prstGeom>
          <a:noFill/>
          <a:ln w="9525">
            <a:noFill/>
            <a:miter lim="800000"/>
            <a:headEnd/>
            <a:tailEnd/>
          </a:ln>
        </p:spPr>
        <p:txBody>
          <a:bodyPr wrap="square">
            <a:spAutoFit/>
          </a:bodyPr>
          <a:lstStyle/>
          <a:p>
            <a:pPr algn="ctr"/>
            <a:r>
              <a:rPr lang="zh-CN" altLang="en-US" sz="2800" b="1">
                <a:solidFill>
                  <a:srgbClr val="C00000"/>
                </a:solidFill>
                <a:latin typeface="微软雅黑" pitchFamily="34" charset="-122"/>
                <a:ea typeface="微软雅黑" pitchFamily="34" charset="-122"/>
                <a:sym typeface="微软雅黑" pitchFamily="34" charset="-122"/>
              </a:rPr>
              <a:t>写作技能</a:t>
            </a:r>
            <a:endParaRPr lang="zh-CN" altLang="en-US" sz="1200"/>
          </a:p>
        </p:txBody>
      </p:sp>
      <p:pic>
        <p:nvPicPr>
          <p:cNvPr id="12" name="Picture 2" descr="C:\Users\Administrator\Desktop\中国风\tooopen_0a656740-e253-23.png"/>
          <p:cNvPicPr>
            <a:picLocks noChangeAspect="1" noChangeArrowheads="1"/>
          </p:cNvPicPr>
          <p:nvPr/>
        </p:nvPicPr>
        <p:blipFill>
          <a:blip r:embed="rId3"/>
          <a:srcRect/>
          <a:stretch>
            <a:fillRect/>
          </a:stretch>
        </p:blipFill>
        <p:spPr bwMode="auto">
          <a:xfrm>
            <a:off x="5918438" y="1233894"/>
            <a:ext cx="903514" cy="778941"/>
          </a:xfrm>
          <a:prstGeom prst="rect">
            <a:avLst/>
          </a:prstGeom>
          <a:noFill/>
          <a:ln w="9525">
            <a:noFill/>
            <a:miter lim="800000"/>
            <a:headEnd/>
            <a:tailEnd/>
          </a:ln>
        </p:spPr>
      </p:pic>
      <p:sp>
        <p:nvSpPr>
          <p:cNvPr id="13" name="矩形 71"/>
          <p:cNvSpPr>
            <a:spLocks noChangeArrowheads="1"/>
          </p:cNvSpPr>
          <p:nvPr/>
        </p:nvSpPr>
        <p:spPr bwMode="auto">
          <a:xfrm>
            <a:off x="6126401" y="3268493"/>
            <a:ext cx="2607566" cy="646331"/>
          </a:xfrm>
          <a:prstGeom prst="rect">
            <a:avLst/>
          </a:prstGeom>
          <a:noFill/>
          <a:ln w="9525">
            <a:noFill/>
            <a:miter lim="800000"/>
            <a:headEnd/>
            <a:tailEnd/>
          </a:ln>
        </p:spPr>
        <p:txBody>
          <a:bodyPr wrap="square">
            <a:spAutoFit/>
          </a:bodyPr>
          <a:lstStyle/>
          <a:p>
            <a:pPr algn="just"/>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主题七：文学写作</a:t>
            </a:r>
            <a:endParaRPr lang="en-US" altLang="zh-CN" sz="1800" b="1" dirty="0" smtClean="0">
              <a:solidFill>
                <a:srgbClr val="000000"/>
              </a:solidFill>
              <a:latin typeface="微软雅黑" pitchFamily="34" charset="-122"/>
              <a:ea typeface="微软雅黑" panose="020B0503020204020204" pitchFamily="34" charset="-122"/>
              <a:sym typeface="微软雅黑" pitchFamily="34" charset="-122"/>
            </a:endParaRPr>
          </a:p>
          <a:p>
            <a:pPr algn="just"/>
            <a:r>
              <a:rPr lang="zh-CN" altLang="en-US" sz="1800" b="1" dirty="0" smtClean="0">
                <a:solidFill>
                  <a:srgbClr val="000000"/>
                </a:solidFill>
                <a:latin typeface="微软雅黑" pitchFamily="34" charset="-122"/>
                <a:ea typeface="微软雅黑" panose="020B0503020204020204" pitchFamily="34" charset="-122"/>
                <a:sym typeface="微软雅黑" pitchFamily="34" charset="-122"/>
              </a:rPr>
              <a:t>主题八：应用文写作</a:t>
            </a:r>
            <a:endParaRPr lang="en-US" sz="1800" b="1" dirty="0">
              <a:solidFill>
                <a:srgbClr val="000000"/>
              </a:solidFill>
              <a:latin typeface="微软雅黑" pitchFamily="34" charset="-122"/>
              <a:ea typeface="微软雅黑" panose="020B0503020204020204" pitchFamily="34" charset="-122"/>
              <a:sym typeface="微软雅黑" pitchFamily="34" charset="-122"/>
            </a:endParaRPr>
          </a:p>
        </p:txBody>
      </p:sp>
      <p:sp>
        <p:nvSpPr>
          <p:cNvPr id="14" name="文本框 13"/>
          <p:cNvSpPr txBox="1"/>
          <p:nvPr/>
        </p:nvSpPr>
        <p:spPr>
          <a:xfrm>
            <a:off x="3970131" y="4435307"/>
            <a:ext cx="2261299"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共</a:t>
            </a:r>
            <a:r>
              <a:rPr lang="en-US" altLang="zh-CN" sz="2800" b="1" dirty="0" smtClean="0">
                <a:latin typeface="微软雅黑" panose="020B0503020204020204" pitchFamily="34" charset="-122"/>
                <a:ea typeface="微软雅黑" panose="020B0503020204020204" pitchFamily="34" charset="-122"/>
              </a:rPr>
              <a:t>32</a:t>
            </a:r>
            <a:r>
              <a:rPr lang="zh-CN" altLang="en-US" sz="2800" b="1" dirty="0" smtClean="0">
                <a:latin typeface="微软雅黑" panose="020B0503020204020204" pitchFamily="34" charset="-122"/>
                <a:ea typeface="微软雅黑" panose="020B0503020204020204" pitchFamily="34" charset="-122"/>
              </a:rPr>
              <a:t>课时</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976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p:cBhvr>
                                        <p:cTn id="15" dur="500"/>
                                        <p:tgtEl>
                                          <p:spTgt spid="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p:cBhvr>
                                        <p:cTn id="31" dur="500"/>
                                        <p:tgtEl>
                                          <p:spTgt spid="8"/>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p:cBhvr>
                                        <p:cTn id="47" dur="500"/>
                                        <p:tgtEl>
                                          <p:spTgt spid="12"/>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p:cBhvr>
                                        <p:cTn id="50" dur="500"/>
                                        <p:tgtEl>
                                          <p:spTgt spid="13"/>
                                        </p:tgtEl>
                                      </p:cBhvr>
                                    </p:animEffect>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5" grpId="0" bldLvl="0" autoUpdateAnimBg="0"/>
      <p:bldP spid="7" grpId="0" bldLvl="0" autoUpdateAnimBg="0"/>
      <p:bldP spid="9" grpId="0" bldLvl="0" autoUpdateAnimBg="0"/>
      <p:bldP spid="11" grpId="0" bldLvl="0" autoUpdateAnimBg="0"/>
      <p:bldP spid="13" grpId="0" bldLvl="0" autoUpdateAnimBg="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91952" y="474349"/>
            <a:ext cx="1844641" cy="1809303"/>
          </a:xfrm>
          <a:prstGeom prst="ellipse">
            <a:avLst/>
          </a:prstGeom>
          <a:noFill/>
          <a:ln w="76200">
            <a:solidFill>
              <a:srgbClr val="505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 name="饼形 2"/>
          <p:cNvSpPr/>
          <p:nvPr/>
        </p:nvSpPr>
        <p:spPr>
          <a:xfrm>
            <a:off x="4303726" y="484222"/>
            <a:ext cx="1477562" cy="1540454"/>
          </a:xfrm>
          <a:prstGeom prst="pi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共</a:t>
            </a:r>
            <a:r>
              <a:rPr lang="zh-CN" altLang="en-US" sz="3200" b="1" dirty="0" smtClean="0">
                <a:solidFill>
                  <a:schemeClr val="tx1"/>
                </a:solidFill>
                <a:latin typeface="微软雅黑" panose="020B0503020204020204" pitchFamily="34" charset="-122"/>
                <a:ea typeface="微软雅黑" panose="020B0503020204020204" pitchFamily="34" charset="-122"/>
              </a:rPr>
              <a:t>享</a:t>
            </a:r>
            <a:r>
              <a:rPr lang="zh-CN" altLang="en-US" sz="3200" b="1" dirty="0" smtClean="0">
                <a:solidFill>
                  <a:schemeClr val="bg1"/>
                </a:solidFill>
                <a:latin typeface="微软雅黑" panose="020B0503020204020204" pitchFamily="34" charset="-122"/>
                <a:ea typeface="微软雅黑" panose="020B0503020204020204" pitchFamily="34" charset="-122"/>
              </a:rPr>
              <a:t>任务</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2252008" y="1922278"/>
            <a:ext cx="1449908" cy="1452776"/>
          </a:xfrm>
          <a:prstGeom prst="ellipse">
            <a:avLst/>
          </a:prstGeom>
          <a:noFill/>
          <a:ln w="57150">
            <a:solidFill>
              <a:srgbClr val="505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5" name="椭圆 4"/>
          <p:cNvSpPr/>
          <p:nvPr/>
        </p:nvSpPr>
        <p:spPr>
          <a:xfrm>
            <a:off x="2292905" y="1885246"/>
            <a:ext cx="1331310" cy="1452776"/>
          </a:xfrm>
          <a:prstGeom prst="ellipse">
            <a:avLst/>
          </a:prstGeom>
          <a:blipFill>
            <a:blip r:embed="rId2"/>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个性任务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082670" y="1620599"/>
            <a:ext cx="903203" cy="1717423"/>
          </a:xfrm>
          <a:prstGeom prst="line">
            <a:avLst/>
          </a:prstGeom>
          <a:ln w="19050">
            <a:solidFill>
              <a:srgbClr val="505D6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2" idx="4"/>
          </p:cNvCxnSpPr>
          <p:nvPr/>
        </p:nvCxnSpPr>
        <p:spPr>
          <a:xfrm flipV="1">
            <a:off x="3672602" y="2283652"/>
            <a:ext cx="1341671" cy="229349"/>
          </a:xfrm>
          <a:prstGeom prst="line">
            <a:avLst/>
          </a:prstGeom>
          <a:ln w="19050">
            <a:solidFill>
              <a:srgbClr val="505D6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714294" y="2858256"/>
            <a:ext cx="957502" cy="456403"/>
          </a:xfrm>
          <a:prstGeom prst="line">
            <a:avLst/>
          </a:prstGeom>
          <a:ln w="19050">
            <a:solidFill>
              <a:srgbClr val="505D64"/>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918142" y="961071"/>
            <a:ext cx="2752131" cy="3785652"/>
          </a:xfrm>
          <a:prstGeom prst="rect">
            <a:avLst/>
          </a:prstGeom>
          <a:noFill/>
          <a:ln w="76200">
            <a:noFill/>
          </a:ln>
          <a:effectLst>
            <a:innerShdw blurRad="63500" dist="50800" dir="13500000">
              <a:prstClr val="black">
                <a:alpha val="50000"/>
              </a:prstClr>
            </a:innerShdw>
          </a:effectLst>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任务一</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诗经</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两首</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任务二：月下独酌</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任务三：</a:t>
            </a:r>
            <a:r>
              <a:rPr lang="zh-CN" altLang="en-US" sz="1600" b="1" dirty="0">
                <a:latin typeface="微软雅黑" panose="020B0503020204020204" pitchFamily="34" charset="-122"/>
                <a:ea typeface="微软雅黑" panose="020B0503020204020204" pitchFamily="34" charset="-122"/>
              </a:rPr>
              <a:t>你是人间的四月天</a:t>
            </a:r>
            <a:endParaRPr lang="en-US" altLang="zh-CN" sz="1600" b="1" dirty="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任务四：我愿是一条急流</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任务五：孔子论孝</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任务六：黛玉之死</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任务七：朗读</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任务八：演讲与辩论</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任务九：</a:t>
            </a:r>
            <a:r>
              <a:rPr lang="zh-CN" altLang="en-US" sz="1600" b="1" dirty="0">
                <a:latin typeface="微软雅黑" panose="020B0503020204020204" pitchFamily="34" charset="-122"/>
                <a:ea typeface="微软雅黑" panose="020B0503020204020204" pitchFamily="34" charset="-122"/>
              </a:rPr>
              <a:t>赞美与说服</a:t>
            </a:r>
            <a:endParaRPr lang="en-US" altLang="zh-CN" sz="1600" b="1" dirty="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任务十：拒绝与批评</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任务十一：</a:t>
            </a:r>
            <a:r>
              <a:rPr lang="zh-CN" altLang="en-US" sz="1600" b="1" dirty="0">
                <a:latin typeface="微软雅黑" panose="020B0503020204020204" pitchFamily="34" charset="-122"/>
                <a:ea typeface="微软雅黑" panose="020B0503020204020204" pitchFamily="34" charset="-122"/>
              </a:rPr>
              <a:t>通知</a:t>
            </a:r>
            <a:endParaRPr lang="en-US" altLang="zh-CN" sz="1600" b="1" dirty="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任务十二：条据</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任务十三：启事与声明</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任务十四：求职信</a:t>
            </a:r>
            <a:endParaRPr lang="en-US" altLang="zh-CN" sz="1600" b="1" dirty="0" smtClean="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p:txBody>
      </p:sp>
      <p:sp>
        <p:nvSpPr>
          <p:cNvPr id="13" name="椭圆 12"/>
          <p:cNvSpPr/>
          <p:nvPr/>
        </p:nvSpPr>
        <p:spPr>
          <a:xfrm>
            <a:off x="4112185" y="3284636"/>
            <a:ext cx="1384713" cy="1347222"/>
          </a:xfrm>
          <a:prstGeom prst="ellipse">
            <a:avLst/>
          </a:prstGeom>
          <a:blipFill>
            <a:blip r:embed="rId2"/>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拓展任务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836508" y="4198980"/>
            <a:ext cx="4238844" cy="584775"/>
          </a:xfrm>
          <a:prstGeom prst="rect">
            <a:avLst/>
          </a:prstGeom>
          <a:noFill/>
        </p:spPr>
        <p:txBody>
          <a:bodyPr wrap="square" rtlCol="0">
            <a:spAutoFit/>
          </a:bodyPr>
          <a:lstStyle/>
          <a:p>
            <a:pPr algn="just"/>
            <a:r>
              <a:rPr lang="zh-CN" altLang="en-US" sz="1600" b="1" dirty="0" smtClean="0">
                <a:latin typeface="微软雅黑" panose="020B0503020204020204" pitchFamily="34" charset="-122"/>
                <a:ea typeface="微软雅黑" panose="020B0503020204020204" pitchFamily="34" charset="-122"/>
              </a:rPr>
              <a:t>任务一：文学写作</a:t>
            </a:r>
            <a:endParaRPr lang="en-US" altLang="zh-CN" sz="1600" b="1" dirty="0" smtClean="0">
              <a:latin typeface="微软雅黑" panose="020B0503020204020204" pitchFamily="34" charset="-122"/>
              <a:ea typeface="微软雅黑" panose="020B0503020204020204" pitchFamily="34" charset="-122"/>
            </a:endParaRPr>
          </a:p>
          <a:p>
            <a:pPr algn="just"/>
            <a:r>
              <a:rPr lang="zh-CN" altLang="en-US" sz="1600" b="1" dirty="0" smtClean="0">
                <a:latin typeface="微软雅黑" panose="020B0503020204020204" pitchFamily="34" charset="-122"/>
                <a:ea typeface="微软雅黑" panose="020B0503020204020204" pitchFamily="34" charset="-122"/>
              </a:rPr>
              <a:t>任务二：创新创业</a:t>
            </a:r>
            <a:endParaRPr lang="zh-CN" altLang="en-US" sz="1600" b="1" dirty="0">
              <a:latin typeface="微软雅黑" panose="020B0503020204020204" pitchFamily="34" charset="-122"/>
              <a:ea typeface="微软雅黑" panose="020B0503020204020204" pitchFamily="34" charset="-122"/>
            </a:endParaRPr>
          </a:p>
        </p:txBody>
      </p:sp>
      <p:sp>
        <p:nvSpPr>
          <p:cNvPr id="15" name="椭圆 14"/>
          <p:cNvSpPr/>
          <p:nvPr/>
        </p:nvSpPr>
        <p:spPr>
          <a:xfrm>
            <a:off x="4010138" y="3307993"/>
            <a:ext cx="1520382" cy="1396650"/>
          </a:xfrm>
          <a:prstGeom prst="ellipse">
            <a:avLst/>
          </a:prstGeom>
          <a:noFill/>
          <a:ln w="57150">
            <a:solidFill>
              <a:srgbClr val="505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46498" y="2186922"/>
            <a:ext cx="1826141" cy="584775"/>
          </a:xfrm>
          <a:prstGeom prst="rect">
            <a:avLst/>
          </a:prstGeom>
          <a:noFill/>
          <a:ln w="76200">
            <a:noFill/>
          </a:ln>
          <a:effectLst>
            <a:innerShdw blurRad="63500" dist="50800" dir="13500000">
              <a:prstClr val="black">
                <a:alpha val="50000"/>
              </a:prstClr>
            </a:innerShdw>
          </a:effectLst>
        </p:spPr>
        <p:txBody>
          <a:bodyPr wrap="none" rtlCol="0">
            <a:spAutoFit/>
          </a:bodyPr>
          <a:lstStyle/>
          <a:p>
            <a:pPr algn="just"/>
            <a:r>
              <a:rPr lang="zh-CN" altLang="en-US" sz="1600" b="1" dirty="0">
                <a:latin typeface="微软雅黑" panose="020B0503020204020204" pitchFamily="34" charset="-122"/>
                <a:ea typeface="微软雅黑" panose="020B0503020204020204" pitchFamily="34" charset="-122"/>
              </a:rPr>
              <a:t>任务一</a:t>
            </a:r>
            <a:r>
              <a:rPr lang="zh-CN" altLang="en-US" sz="1600" b="1" dirty="0" smtClean="0">
                <a:latin typeface="微软雅黑" panose="020B0503020204020204" pitchFamily="34" charset="-122"/>
                <a:ea typeface="微软雅黑" panose="020B0503020204020204" pitchFamily="34" charset="-122"/>
              </a:rPr>
              <a:t>：专业推销</a:t>
            </a:r>
            <a:endParaRPr lang="en-US" altLang="zh-CN" sz="1600" b="1" dirty="0">
              <a:latin typeface="微软雅黑" panose="020B0503020204020204" pitchFamily="34" charset="-122"/>
              <a:ea typeface="微软雅黑" panose="020B0503020204020204" pitchFamily="34" charset="-122"/>
            </a:endParaRPr>
          </a:p>
          <a:p>
            <a:pPr algn="just"/>
            <a:r>
              <a:rPr lang="zh-CN" altLang="en-US" sz="1600" b="1" dirty="0">
                <a:latin typeface="微软雅黑" panose="020B0503020204020204" pitchFamily="34" charset="-122"/>
                <a:ea typeface="微软雅黑" panose="020B0503020204020204" pitchFamily="34" charset="-122"/>
              </a:rPr>
              <a:t>任务二：职场礼仪</a:t>
            </a:r>
            <a:endParaRPr lang="en-US" altLang="zh-CN"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922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7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4"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3" grpId="0" animBg="1"/>
      <p:bldP spid="14"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noChangeArrowheads="1"/>
          </p:cNvPicPr>
          <p:nvPr/>
        </p:nvPicPr>
        <p:blipFill>
          <a:blip r:embed="rId2"/>
          <a:srcRect/>
          <a:stretch>
            <a:fillRect/>
          </a:stretch>
        </p:blipFill>
        <p:spPr bwMode="auto">
          <a:xfrm>
            <a:off x="1656244" y="919481"/>
            <a:ext cx="2120939" cy="260077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文本框 3"/>
          <p:cNvSpPr>
            <a:spLocks noChangeArrowheads="1"/>
          </p:cNvSpPr>
          <p:nvPr/>
        </p:nvSpPr>
        <p:spPr bwMode="auto">
          <a:xfrm>
            <a:off x="937260" y="4057466"/>
            <a:ext cx="7574598" cy="854080"/>
          </a:xfrm>
          <a:prstGeom prst="rect">
            <a:avLst/>
          </a:prstGeom>
          <a:noFill/>
          <a:ln w="9525">
            <a:noFill/>
            <a:miter lim="800000"/>
            <a:headEnd/>
            <a:tailEnd/>
          </a:ln>
        </p:spPr>
        <p:txBody>
          <a:bodyPr wrap="square">
            <a:spAutoFit/>
          </a:bodyPr>
          <a:lstStyle/>
          <a:p>
            <a:pPr>
              <a:lnSpc>
                <a:spcPct val="90000"/>
              </a:lnSpc>
            </a:pPr>
            <a:r>
              <a:rPr lang="zh-CN" altLang="en-US" sz="2000" b="1" dirty="0">
                <a:solidFill>
                  <a:srgbClr val="000000"/>
                </a:solidFill>
                <a:latin typeface="微软雅黑" panose="020B0503020204020204" pitchFamily="34" charset="-122"/>
                <a:ea typeface="微软雅黑" panose="020B0503020204020204" pitchFamily="34" charset="-122"/>
              </a:rPr>
              <a:t>选用教材：国家精品课程教材《大学语文》（蒋雪艳主编）</a:t>
            </a:r>
          </a:p>
          <a:p>
            <a:pPr>
              <a:lnSpc>
                <a:spcPct val="90000"/>
              </a:lnSpc>
            </a:pPr>
            <a:r>
              <a:rPr lang="zh-CN" altLang="en-US" sz="2000" b="1" dirty="0">
                <a:solidFill>
                  <a:srgbClr val="000000"/>
                </a:solidFill>
                <a:latin typeface="微软雅黑" panose="020B0503020204020204" pitchFamily="34" charset="-122"/>
                <a:ea typeface="微软雅黑" panose="020B0503020204020204" pitchFamily="34" charset="-122"/>
              </a:rPr>
              <a:t>参考教材：《大学语文》和《国学经典》（张建主编）</a:t>
            </a:r>
          </a:p>
          <a:p>
            <a:endParaRPr lang="zh-CN" altLang="en-US" dirty="0">
              <a:solidFill>
                <a:srgbClr val="000000"/>
              </a:solidFill>
              <a:latin typeface="Calibri" pitchFamily="34" charset="0"/>
              <a:ea typeface="方正清刻本悦宋简体" charset="0"/>
              <a:cs typeface="方正清刻本悦宋简体" charset="0"/>
              <a:sym typeface="Calibri" pitchFamily="34" charset="0"/>
            </a:endParaRPr>
          </a:p>
        </p:txBody>
      </p:sp>
      <p:pic>
        <p:nvPicPr>
          <p:cNvPr id="4" name="图片 4"/>
          <p:cNvPicPr>
            <a:picLocks noChangeAspect="1" noChangeArrowheads="1"/>
          </p:cNvPicPr>
          <p:nvPr/>
        </p:nvPicPr>
        <p:blipFill>
          <a:blip r:embed="rId3"/>
          <a:srcRect/>
          <a:stretch>
            <a:fillRect/>
          </a:stretch>
        </p:blipFill>
        <p:spPr bwMode="auto">
          <a:xfrm>
            <a:off x="4619119" y="1300657"/>
            <a:ext cx="1836568" cy="221960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图片 6"/>
          <p:cNvPicPr>
            <a:picLocks noChangeAspect="1" noChangeArrowheads="1"/>
          </p:cNvPicPr>
          <p:nvPr/>
        </p:nvPicPr>
        <p:blipFill>
          <a:blip r:embed="rId4"/>
          <a:srcRect/>
          <a:stretch>
            <a:fillRect/>
          </a:stretch>
        </p:blipFill>
        <p:spPr bwMode="auto">
          <a:xfrm rot="168147">
            <a:off x="6129816" y="1079962"/>
            <a:ext cx="2042737" cy="2375924"/>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066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6"/>
          <p:cNvSpPr>
            <a:spLocks noChangeArrowheads="1"/>
          </p:cNvSpPr>
          <p:nvPr/>
        </p:nvSpPr>
        <p:spPr bwMode="auto">
          <a:xfrm>
            <a:off x="713514" y="3676653"/>
            <a:ext cx="2449979" cy="461665"/>
          </a:xfrm>
          <a:prstGeom prst="rect">
            <a:avLst/>
          </a:prstGeom>
          <a:noFill/>
          <a:ln w="9525">
            <a:noFill/>
            <a:miter lim="800000"/>
            <a:headEnd/>
            <a:tailEnd/>
          </a:ln>
        </p:spPr>
        <p:txBody>
          <a:bodyPr wrap="square">
            <a:spAutoFit/>
          </a:bodyPr>
          <a:lstStyle/>
          <a:p>
            <a:pPr algn="just"/>
            <a:r>
              <a:rPr lang="zh-CN" sz="2400" b="1" dirty="0">
                <a:ea typeface="华文新魏" pitchFamily="2" charset="-122"/>
              </a:rPr>
              <a:t>课程教学资源</a:t>
            </a:r>
          </a:p>
        </p:txBody>
      </p:sp>
      <p:sp>
        <p:nvSpPr>
          <p:cNvPr id="3" name="矩形 39"/>
          <p:cNvSpPr>
            <a:spLocks noChangeArrowheads="1"/>
          </p:cNvSpPr>
          <p:nvPr/>
        </p:nvSpPr>
        <p:spPr bwMode="auto">
          <a:xfrm>
            <a:off x="3941074" y="3719013"/>
            <a:ext cx="1811163" cy="461665"/>
          </a:xfrm>
          <a:prstGeom prst="rect">
            <a:avLst/>
          </a:prstGeom>
          <a:noFill/>
          <a:ln w="9525">
            <a:noFill/>
            <a:miter lim="800000"/>
            <a:headEnd/>
            <a:tailEnd/>
          </a:ln>
        </p:spPr>
        <p:txBody>
          <a:bodyPr wrap="square">
            <a:spAutoFit/>
          </a:bodyPr>
          <a:lstStyle/>
          <a:p>
            <a:pPr algn="just"/>
            <a:r>
              <a:rPr lang="zh-CN" altLang="en-US" sz="2400" b="1" dirty="0">
                <a:solidFill>
                  <a:srgbClr val="000000"/>
                </a:solidFill>
                <a:latin typeface="华文楷体" pitchFamily="2" charset="-122"/>
                <a:ea typeface="华文新魏" pitchFamily="2" charset="-122"/>
                <a:sym typeface="华文楷体" pitchFamily="2" charset="-122"/>
              </a:rPr>
              <a:t>空间资源</a:t>
            </a:r>
          </a:p>
        </p:txBody>
      </p:sp>
      <p:sp>
        <p:nvSpPr>
          <p:cNvPr id="4" name="矩形 42"/>
          <p:cNvSpPr>
            <a:spLocks noChangeArrowheads="1"/>
          </p:cNvSpPr>
          <p:nvPr/>
        </p:nvSpPr>
        <p:spPr bwMode="auto">
          <a:xfrm>
            <a:off x="6758419" y="3719013"/>
            <a:ext cx="2385581" cy="461665"/>
          </a:xfrm>
          <a:prstGeom prst="rect">
            <a:avLst/>
          </a:prstGeom>
          <a:noFill/>
          <a:ln w="9525">
            <a:noFill/>
            <a:miter lim="800000"/>
            <a:headEnd/>
            <a:tailEnd/>
          </a:ln>
        </p:spPr>
        <p:txBody>
          <a:bodyPr wrap="square">
            <a:spAutoFit/>
          </a:bodyPr>
          <a:lstStyle/>
          <a:p>
            <a:pPr algn="just"/>
            <a:r>
              <a:rPr lang="zh-CN" altLang="en-US" sz="2400" b="1" dirty="0">
                <a:solidFill>
                  <a:srgbClr val="000000"/>
                </a:solidFill>
                <a:latin typeface="华文楷体" pitchFamily="2" charset="-122"/>
                <a:ea typeface="华文新魏" pitchFamily="2" charset="-122"/>
                <a:sym typeface="华文楷体" pitchFamily="2" charset="-122"/>
              </a:rPr>
              <a:t>智慧职教资源</a:t>
            </a:r>
          </a:p>
        </p:txBody>
      </p:sp>
      <p:pic>
        <p:nvPicPr>
          <p:cNvPr id="5" name="Picture 9"/>
          <p:cNvPicPr>
            <a:picLocks noChangeAspect="1" noChangeArrowheads="1"/>
          </p:cNvPicPr>
          <p:nvPr/>
        </p:nvPicPr>
        <p:blipFill>
          <a:blip r:embed="rId2"/>
          <a:srcRect/>
          <a:stretch>
            <a:fillRect/>
          </a:stretch>
        </p:blipFill>
        <p:spPr bwMode="auto">
          <a:xfrm>
            <a:off x="416334" y="1133819"/>
            <a:ext cx="2605674" cy="2319148"/>
          </a:xfrm>
          <a:prstGeom prst="rect">
            <a:avLst/>
          </a:prstGeom>
          <a:noFill/>
          <a:ln w="9525">
            <a:noFill/>
            <a:miter lim="800000"/>
            <a:headEnd/>
            <a:tailEnd/>
          </a:ln>
          <a:effectLst/>
        </p:spPr>
      </p:pic>
      <p:pic>
        <p:nvPicPr>
          <p:cNvPr id="6" name="Picture 10" descr="I)2L@H)Z6Q[9}2CFXO~4VU9_看图王"/>
          <p:cNvPicPr>
            <a:picLocks noChangeAspect="1" noChangeArrowheads="1"/>
          </p:cNvPicPr>
          <p:nvPr/>
        </p:nvPicPr>
        <p:blipFill>
          <a:blip r:embed="rId3"/>
          <a:srcRect/>
          <a:stretch>
            <a:fillRect/>
          </a:stretch>
        </p:blipFill>
        <p:spPr bwMode="auto">
          <a:xfrm>
            <a:off x="3286964" y="1133819"/>
            <a:ext cx="2754165" cy="2319148"/>
          </a:xfrm>
          <a:prstGeom prst="rect">
            <a:avLst/>
          </a:prstGeom>
          <a:noFill/>
          <a:ln w="9525">
            <a:noFill/>
            <a:miter lim="800000"/>
            <a:headEnd/>
            <a:tailEnd/>
          </a:ln>
        </p:spPr>
      </p:pic>
      <p:pic>
        <p:nvPicPr>
          <p:cNvPr id="7" name="Picture 11"/>
          <p:cNvPicPr>
            <a:picLocks noChangeAspect="1" noChangeArrowheads="1"/>
          </p:cNvPicPr>
          <p:nvPr/>
        </p:nvPicPr>
        <p:blipFill>
          <a:blip r:embed="rId4"/>
          <a:srcRect/>
          <a:stretch>
            <a:fillRect/>
          </a:stretch>
        </p:blipFill>
        <p:spPr bwMode="auto">
          <a:xfrm>
            <a:off x="6306085" y="1133819"/>
            <a:ext cx="2495015" cy="2319148"/>
          </a:xfrm>
          <a:prstGeom prst="rect">
            <a:avLst/>
          </a:prstGeom>
          <a:noFill/>
          <a:ln w="9525">
            <a:noFill/>
            <a:miter lim="800000"/>
            <a:headEnd/>
            <a:tailEnd/>
          </a:ln>
          <a:effectLst/>
        </p:spPr>
      </p:pic>
    </p:spTree>
    <p:extLst>
      <p:ext uri="{BB962C8B-B14F-4D97-AF65-F5344CB8AC3E}">
        <p14:creationId xmlns:p14="http://schemas.microsoft.com/office/powerpoint/2010/main" val="2399148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9288" y="1111712"/>
            <a:ext cx="2254805" cy="2941957"/>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566" y="1111712"/>
            <a:ext cx="2164064" cy="2941957"/>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97218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424695580"/>
              </p:ext>
            </p:extLst>
          </p:nvPr>
        </p:nvGraphicFramePr>
        <p:xfrm>
          <a:off x="133815" y="1098398"/>
          <a:ext cx="6178847" cy="2956304"/>
        </p:xfrm>
        <a:graphic>
          <a:graphicData uri="http://schemas.openxmlformats.org/drawingml/2006/table">
            <a:tbl>
              <a:tblPr/>
              <a:tblGrid>
                <a:gridCol w="1137772"/>
                <a:gridCol w="944651"/>
                <a:gridCol w="1940063"/>
                <a:gridCol w="999828"/>
                <a:gridCol w="1156533"/>
              </a:tblGrid>
              <a:tr h="570240">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rPr>
                        <a:t>考核、评价项目</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rPr>
                        <a:t>评价主体</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微软雅黑" pitchFamily="34" charset="-122"/>
                          <a:ea typeface="微软雅黑" pitchFamily="34" charset="-122"/>
                        </a:rPr>
                        <a:t>权重</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20000"/>
                        <a:lumOff val="80000"/>
                      </a:schemeClr>
                    </a:solidFill>
                  </a:tcPr>
                </a:tc>
              </a:tr>
              <a:tr h="435385">
                <a:tc rowSpan="4">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形成性评价</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200" b="1" i="0" u="none" strike="noStrike" cap="none" normalizeH="0" baseline="0" dirty="0" smtClean="0">
                          <a:ln>
                            <a:noFill/>
                          </a:ln>
                          <a:solidFill>
                            <a:srgbClr val="404040"/>
                          </a:solidFill>
                          <a:effectLst/>
                          <a:latin typeface="微软雅黑" pitchFamily="34" charset="-122"/>
                          <a:ea typeface="微软雅黑" pitchFamily="34" charset="-122"/>
                        </a:rPr>
                        <a:t>(</a:t>
                      </a: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过程评价</a:t>
                      </a:r>
                      <a:r>
                        <a:rPr kumimoji="0" lang="en-US" altLang="zh-CN" sz="1200" b="1" i="0" u="none" strike="noStrike" cap="none" normalizeH="0" baseline="0" dirty="0" smtClean="0">
                          <a:ln>
                            <a:noFill/>
                          </a:ln>
                          <a:solidFill>
                            <a:srgbClr val="404040"/>
                          </a:solidFill>
                          <a:effectLst/>
                          <a:latin typeface="微软雅黑" pitchFamily="34" charset="-122"/>
                          <a:ea typeface="微软雅黑" pitchFamily="34" charset="-122"/>
                        </a:rPr>
                        <a: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过程考核</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学习态度、纪律情况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教师</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10%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r>
              <a:tr h="387843">
                <a:tc v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课堂考核</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课堂活动表现</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教师</a:t>
                      </a:r>
                      <a:r>
                        <a:rPr kumimoji="0" lang="en-US" altLang="zh-CN" sz="1200" b="1" i="0" u="none" strike="noStrike" cap="none" normalizeH="0" baseline="0" dirty="0" smtClean="0">
                          <a:ln>
                            <a:noFill/>
                          </a:ln>
                          <a:solidFill>
                            <a:srgbClr val="404040"/>
                          </a:solidFill>
                          <a:effectLst/>
                          <a:latin typeface="微软雅黑" pitchFamily="34" charset="-122"/>
                          <a:ea typeface="微软雅黑" pitchFamily="34" charset="-122"/>
                        </a:rPr>
                        <a:t>+</a:t>
                      </a: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学生</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3</a:t>
                      </a: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r>
              <a:tr h="305393">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出勤、课堂测试</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教师</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2</a:t>
                      </a: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r>
              <a:tr h="415546">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课外考核</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课后作业</a:t>
                      </a:r>
                      <a:endParaRPr kumimoji="0" lang="en-US" altLang="zh-CN" sz="1400" b="1" i="0" u="none" strike="noStrike" cap="none" normalizeH="0" baseline="0" dirty="0" smtClean="0">
                        <a:ln>
                          <a:noFill/>
                        </a:ln>
                        <a:solidFill>
                          <a:srgbClr val="404040"/>
                        </a:solidFill>
                        <a:effectLst/>
                        <a:latin typeface="微软雅黑" pitchFamily="34" charset="-122"/>
                        <a:ea typeface="微软雅黑"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学生</a:t>
                      </a:r>
                      <a:r>
                        <a:rPr kumimoji="0" lang="en-US" altLang="zh-CN" sz="1200" b="1" i="0" u="none" strike="noStrike" cap="none" normalizeH="0" baseline="0" dirty="0" smtClean="0">
                          <a:ln>
                            <a:noFill/>
                          </a:ln>
                          <a:solidFill>
                            <a:srgbClr val="404040"/>
                          </a:solidFill>
                          <a:effectLst/>
                          <a:latin typeface="微软雅黑" pitchFamily="34" charset="-122"/>
                          <a:ea typeface="微软雅黑" pitchFamily="34" charset="-122"/>
                        </a:rPr>
                        <a:t>+</a:t>
                      </a: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教师</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10%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r>
              <a:tr h="48842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终结性评价</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期末考查</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rPr>
                        <a:t>理论考试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教师</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3</a:t>
                      </a: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r>
              <a:tr h="35347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200" b="1" i="0" u="none" strike="noStrike" cap="none" normalizeH="0" baseline="0" dirty="0" smtClean="0">
                          <a:ln>
                            <a:noFill/>
                          </a:ln>
                          <a:solidFill>
                            <a:srgbClr val="404040"/>
                          </a:solidFill>
                          <a:effectLst/>
                          <a:latin typeface="微软雅黑" pitchFamily="34" charset="-122"/>
                          <a:ea typeface="微软雅黑" pitchFamily="34" charset="-122"/>
                        </a:rPr>
                        <a:t>    合计</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200" b="0" i="0" u="none" strike="noStrike" cap="none" normalizeH="0" baseline="0" dirty="0" smtClean="0">
                        <a:ln>
                          <a:noFill/>
                        </a:ln>
                        <a:solidFill>
                          <a:schemeClr val="tx1"/>
                        </a:solidFill>
                        <a:effectLst/>
                        <a:latin typeface="Calibri" pitchFamily="34"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200" b="0" i="0" u="none" strike="noStrike" cap="none" normalizeH="0" baseline="0" dirty="0" smtClean="0">
                        <a:ln>
                          <a:noFill/>
                        </a:ln>
                        <a:solidFill>
                          <a:schemeClr val="tx1"/>
                        </a:solidFill>
                        <a:effectLst/>
                        <a:latin typeface="Calibri" pitchFamily="34"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200" b="0" i="0" u="none" strike="noStrike" cap="none" normalizeH="0" baseline="0" dirty="0" smtClean="0">
                        <a:ln>
                          <a:noFill/>
                        </a:ln>
                        <a:solidFill>
                          <a:schemeClr val="tx1"/>
                        </a:solidFill>
                        <a:effectLst/>
                        <a:latin typeface="Calibri" pitchFamily="34" charset="0"/>
                        <a:ea typeface="宋体"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404040"/>
                          </a:solidFill>
                          <a:effectLst/>
                          <a:latin typeface="微软雅黑" pitchFamily="34" charset="-122"/>
                          <a:ea typeface="微软雅黑" pitchFamily="34" charset="-122"/>
                          <a:sym typeface="Arial" pitchFamily="34"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3" name="矩形 60"/>
          <p:cNvSpPr>
            <a:spLocks noChangeArrowheads="1"/>
          </p:cNvSpPr>
          <p:nvPr/>
        </p:nvSpPr>
        <p:spPr bwMode="auto">
          <a:xfrm>
            <a:off x="6312662" y="3182062"/>
            <a:ext cx="2816553" cy="584775"/>
          </a:xfrm>
          <a:prstGeom prst="rect">
            <a:avLst/>
          </a:prstGeom>
          <a:noFill/>
          <a:ln w="9525">
            <a:noFill/>
            <a:miter lim="800000"/>
          </a:ln>
        </p:spPr>
        <p:txBody>
          <a:bodyPr wrap="square">
            <a:spAutoFit/>
          </a:bodyPr>
          <a:lstStyle/>
          <a:p>
            <a:pPr algn="just"/>
            <a:r>
              <a:rPr lang="zh-CN" altLang="en-US" sz="1600" b="1" dirty="0">
                <a:solidFill>
                  <a:srgbClr val="000000"/>
                </a:solidFill>
                <a:latin typeface="华文新魏" panose="02010800040101010101" pitchFamily="2" charset="-122"/>
                <a:ea typeface="华文新魏" panose="02010800040101010101" pitchFamily="2" charset="-122"/>
                <a:sym typeface="华文楷体" panose="02010600040101010101" pitchFamily="2" charset="-122"/>
              </a:rPr>
              <a:t>演讲、朗诵、征文等比赛或发表文章加3、5、7、10分</a:t>
            </a:r>
          </a:p>
        </p:txBody>
      </p:sp>
      <p:sp>
        <p:nvSpPr>
          <p:cNvPr id="24" name="矩形 76"/>
          <p:cNvSpPr>
            <a:spLocks noChangeArrowheads="1"/>
          </p:cNvSpPr>
          <p:nvPr/>
        </p:nvSpPr>
        <p:spPr bwMode="auto">
          <a:xfrm>
            <a:off x="6297879" y="2703111"/>
            <a:ext cx="2987765" cy="338554"/>
          </a:xfrm>
          <a:prstGeom prst="rect">
            <a:avLst/>
          </a:prstGeom>
          <a:noFill/>
          <a:ln w="9525">
            <a:noFill/>
            <a:miter lim="800000"/>
          </a:ln>
        </p:spPr>
        <p:txBody>
          <a:bodyPr wrap="square">
            <a:spAutoFit/>
          </a:bodyPr>
          <a:lstStyle/>
          <a:p>
            <a:pPr algn="just"/>
            <a:r>
              <a:rPr lang="zh-CN" altLang="en-US" sz="1600" b="1" dirty="0">
                <a:solidFill>
                  <a:srgbClr val="000000"/>
                </a:solidFill>
                <a:latin typeface="华文新魏" panose="02010800040101010101" pitchFamily="2" charset="-122"/>
                <a:ea typeface="华文新魏" panose="02010800040101010101" pitchFamily="2" charset="-122"/>
              </a:rPr>
              <a:t>社会实践活动加2分</a:t>
            </a:r>
          </a:p>
        </p:txBody>
      </p:sp>
      <p:sp>
        <p:nvSpPr>
          <p:cNvPr id="25" name="Text Box 39"/>
          <p:cNvSpPr txBox="1">
            <a:spLocks noChangeArrowheads="1"/>
          </p:cNvSpPr>
          <p:nvPr/>
        </p:nvSpPr>
        <p:spPr bwMode="auto">
          <a:xfrm>
            <a:off x="6297879" y="2237996"/>
            <a:ext cx="1532792" cy="338554"/>
          </a:xfrm>
          <a:prstGeom prst="rect">
            <a:avLst/>
          </a:prstGeom>
          <a:noFill/>
          <a:ln w="9525">
            <a:noFill/>
            <a:miter lim="800000"/>
          </a:ln>
        </p:spPr>
        <p:txBody>
          <a:bodyPr wrap="none">
            <a:spAutoFit/>
          </a:bodyPr>
          <a:lstStyle/>
          <a:p>
            <a:r>
              <a:rPr lang="zh-CN" altLang="en-US" sz="1600" b="1" dirty="0">
                <a:solidFill>
                  <a:srgbClr val="000000"/>
                </a:solidFill>
                <a:latin typeface="华文新魏" panose="02010800040101010101" pitchFamily="2" charset="-122"/>
                <a:ea typeface="华文新魏" panose="02010800040101010101" pitchFamily="2" charset="-122"/>
                <a:sym typeface="Arial Unicode MS" panose="020B0604020202020204" charset="-122"/>
              </a:rPr>
              <a:t>社团活动加2分</a:t>
            </a:r>
          </a:p>
        </p:txBody>
      </p:sp>
      <p:sp>
        <p:nvSpPr>
          <p:cNvPr id="30" name="矩形 76"/>
          <p:cNvSpPr>
            <a:spLocks noChangeArrowheads="1"/>
          </p:cNvSpPr>
          <p:nvPr/>
        </p:nvSpPr>
        <p:spPr bwMode="auto">
          <a:xfrm>
            <a:off x="6297879" y="1512824"/>
            <a:ext cx="2846121" cy="584775"/>
          </a:xfrm>
          <a:prstGeom prst="rect">
            <a:avLst/>
          </a:prstGeom>
          <a:noFill/>
          <a:ln w="9525">
            <a:noFill/>
            <a:miter lim="800000"/>
          </a:ln>
          <a:effectLst/>
        </p:spPr>
        <p:txBody>
          <a:bodyPr wrap="square">
            <a:spAutoFit/>
          </a:bodyPr>
          <a:lstStyle/>
          <a:p>
            <a:pPr algn="just"/>
            <a:r>
              <a:rPr lang="en-US" sz="1600" b="1" dirty="0">
                <a:solidFill>
                  <a:srgbClr val="000000"/>
                </a:solidFill>
                <a:latin typeface="华文新魏" panose="02010800040101010101" pitchFamily="2" charset="-122"/>
                <a:ea typeface="华文新魏" panose="02010800040101010101" pitchFamily="2" charset="-122"/>
                <a:sym typeface="Arial Unicode MS" panose="020B0604020202020204" charset="-122"/>
              </a:rPr>
              <a:t>语言文字类测试每项加2分</a:t>
            </a:r>
            <a:r>
              <a:rPr lang="en-US" sz="3200" b="1" dirty="0">
                <a:latin typeface="华文新魏" panose="02010800040101010101" pitchFamily="2" charset="-122"/>
                <a:ea typeface="华文新魏" panose="02010800040101010101" pitchFamily="2" charset="-122"/>
                <a:sym typeface="Arial Unicode MS" panose="020B0604020202020204" charset="-122"/>
              </a:rPr>
              <a:t> </a:t>
            </a:r>
            <a:endParaRPr lang="zh-CN" altLang="en-US" sz="3200" b="1" dirty="0">
              <a:latin typeface="华文新魏" panose="02010800040101010101" pitchFamily="2" charset="-122"/>
              <a:ea typeface="华文新魏" panose="02010800040101010101" pitchFamily="2" charset="-122"/>
              <a:sym typeface="Calibri" panose="020F0502020204030204" pitchFamily="34" charset="0"/>
            </a:endParaRPr>
          </a:p>
        </p:txBody>
      </p:sp>
    </p:spTree>
    <p:extLst>
      <p:ext uri="{BB962C8B-B14F-4D97-AF65-F5344CB8AC3E}">
        <p14:creationId xmlns:p14="http://schemas.microsoft.com/office/powerpoint/2010/main" val="5672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07" y="848300"/>
            <a:ext cx="3597552" cy="3294042"/>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982" y="1097073"/>
            <a:ext cx="3305060" cy="328115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910" y="1449614"/>
            <a:ext cx="3475707" cy="3281156"/>
          </a:xfrm>
          <a:prstGeom prst="rect">
            <a:avLst/>
          </a:prstGeom>
        </p:spPr>
      </p:pic>
    </p:spTree>
    <p:extLst>
      <p:ext uri="{BB962C8B-B14F-4D97-AF65-F5344CB8AC3E}">
        <p14:creationId xmlns:p14="http://schemas.microsoft.com/office/powerpoint/2010/main" val="4889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1427773" y="207300"/>
            <a:ext cx="2256285" cy="50405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smtClean="0">
                <a:solidFill>
                  <a:schemeClr val="accent1"/>
                </a:solidFill>
                <a:latin typeface="微软雅黑" panose="020B0503020204020204" pitchFamily="34" charset="-122"/>
                <a:ea typeface="微软雅黑" panose="020B0503020204020204" pitchFamily="34" charset="-122"/>
              </a:rPr>
              <a:t>前言</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588767" y="901874"/>
            <a:ext cx="547260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437690" y="1870351"/>
            <a:ext cx="6204969" cy="715581"/>
          </a:xfrm>
          <a:prstGeom prst="rect">
            <a:avLst/>
          </a:prstGeom>
          <a:solidFill>
            <a:schemeClr val="accent4">
              <a:lumMod val="20000"/>
              <a:lumOff val="80000"/>
            </a:schemeClr>
          </a:solidFill>
          <a:ln>
            <a:solidFill>
              <a:srgbClr val="0070C0"/>
            </a:solidFill>
          </a:ln>
        </p:spPr>
        <p:txBody>
          <a:bodyPr wrap="square">
            <a:spAutoFit/>
          </a:bodyPr>
          <a:lstStyle/>
          <a:p>
            <a:pPr algn="ctr" eaLnBrk="0" hangingPunct="0">
              <a:lnSpc>
                <a:spcPct val="150000"/>
              </a:lnSpc>
            </a:pP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关于印发</a:t>
            </a:r>
            <a:r>
              <a:rPr lang="en-US" altLang="zh-CN" b="1" dirty="0">
                <a:latin typeface="微软雅黑" panose="020B0503020204020204" pitchFamily="34" charset="-122"/>
                <a:ea typeface="微软雅黑" panose="020B0503020204020204" pitchFamily="34" charset="-122"/>
              </a:rPr>
              <a:t>&lt;</a:t>
            </a:r>
            <a:r>
              <a:rPr lang="zh-CN" altLang="en-US" b="1" dirty="0">
                <a:latin typeface="微软雅黑" panose="020B0503020204020204" pitchFamily="34" charset="-122"/>
                <a:ea typeface="微软雅黑" panose="020B0503020204020204" pitchFamily="34" charset="-122"/>
              </a:rPr>
              <a:t>湖南省高等职业院校内部质量保证体系诊断与改进工作实施方案</a:t>
            </a:r>
            <a:r>
              <a:rPr lang="en-US" altLang="zh-CN" b="1" dirty="0">
                <a:latin typeface="微软雅黑" panose="020B0503020204020204" pitchFamily="34" charset="-122"/>
                <a:ea typeface="微软雅黑" panose="020B0503020204020204" pitchFamily="34" charset="-122"/>
              </a:rPr>
              <a:t>&gt;</a:t>
            </a:r>
            <a:r>
              <a:rPr lang="zh-CN" altLang="en-US" b="1" dirty="0">
                <a:latin typeface="微软雅黑" panose="020B0503020204020204" pitchFamily="34" charset="-122"/>
                <a:ea typeface="微软雅黑" panose="020B0503020204020204" pitchFamily="34" charset="-122"/>
              </a:rPr>
              <a:t>的通知</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（湘教通</a:t>
            </a:r>
            <a:r>
              <a:rPr lang="en-US" altLang="zh-CN" b="1" dirty="0">
                <a:latin typeface="微软雅黑" panose="020B0503020204020204" pitchFamily="34" charset="-122"/>
                <a:ea typeface="微软雅黑" panose="020B0503020204020204" pitchFamily="34" charset="-122"/>
              </a:rPr>
              <a:t>〔2016〕290</a:t>
            </a:r>
            <a:r>
              <a:rPr lang="zh-CN" altLang="en-US" b="1" dirty="0">
                <a:latin typeface="微软雅黑" panose="020B0503020204020204" pitchFamily="34" charset="-122"/>
                <a:ea typeface="微软雅黑" panose="020B0503020204020204" pitchFamily="34" charset="-122"/>
              </a:rPr>
              <a:t>号）</a:t>
            </a:r>
            <a:endParaRPr lang="en-US" altLang="zh-CN" b="1" dirty="0">
              <a:latin typeface="微软雅黑" panose="020B0503020204020204" pitchFamily="34" charset="-122"/>
              <a:ea typeface="微软雅黑" panose="020B0503020204020204" pitchFamily="34" charset="-122"/>
            </a:endParaRPr>
          </a:p>
        </p:txBody>
      </p:sp>
      <p:sp>
        <p:nvSpPr>
          <p:cNvPr id="22" name="矩形 21"/>
          <p:cNvSpPr/>
          <p:nvPr/>
        </p:nvSpPr>
        <p:spPr>
          <a:xfrm>
            <a:off x="1427773" y="921473"/>
            <a:ext cx="6214886" cy="715581"/>
          </a:xfrm>
          <a:prstGeom prst="rect">
            <a:avLst/>
          </a:prstGeom>
          <a:solidFill>
            <a:schemeClr val="accent4">
              <a:lumMod val="20000"/>
              <a:lumOff val="80000"/>
            </a:schemeClr>
          </a:solidFill>
          <a:ln>
            <a:solidFill>
              <a:srgbClr val="0070C0"/>
            </a:solidFill>
          </a:ln>
        </p:spPr>
        <p:txBody>
          <a:bodyPr wrap="square">
            <a:spAutoFit/>
          </a:bodyPr>
          <a:lstStyle/>
          <a:p>
            <a:pPr algn="ctr" eaLnBrk="0" hangingPunct="0">
              <a:lnSpc>
                <a:spcPct val="150000"/>
              </a:lnSpc>
            </a:pP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教育部办公厅关于建立职业院校教学工作诊断与改进制度的通知</a:t>
            </a:r>
            <a:r>
              <a:rPr lang="en-US" altLang="zh-CN" b="1" dirty="0" smtClean="0">
                <a:latin typeface="微软雅黑" panose="020B0503020204020204" pitchFamily="34" charset="-122"/>
                <a:ea typeface="微软雅黑" panose="020B0503020204020204" pitchFamily="34" charset="-122"/>
              </a:rPr>
              <a:t>》</a:t>
            </a:r>
          </a:p>
          <a:p>
            <a:pPr algn="ctr" eaLnBrk="0" hangingPunct="0">
              <a:lnSpc>
                <a:spcPct val="150000"/>
              </a:lnSpc>
            </a:pPr>
            <a:r>
              <a:rPr lang="zh-CN" altLang="en-US"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教职成厅</a:t>
            </a:r>
            <a:r>
              <a:rPr lang="en-US" altLang="zh-CN" b="1" dirty="0">
                <a:latin typeface="微软雅黑" panose="020B0503020204020204" pitchFamily="34" charset="-122"/>
                <a:ea typeface="微软雅黑" panose="020B0503020204020204" pitchFamily="34" charset="-122"/>
              </a:rPr>
              <a:t>〔2015〕2</a:t>
            </a:r>
            <a:r>
              <a:rPr lang="zh-CN" altLang="en-US" b="1" dirty="0">
                <a:latin typeface="微软雅黑" panose="020B0503020204020204" pitchFamily="34" charset="-122"/>
                <a:ea typeface="微软雅黑" panose="020B0503020204020204" pitchFamily="34" charset="-122"/>
              </a:rPr>
              <a:t>号）</a:t>
            </a:r>
            <a:endParaRPr lang="en-US" altLang="zh-CN" b="1" dirty="0">
              <a:latin typeface="微软雅黑" panose="020B0503020204020204" pitchFamily="34" charset="-122"/>
              <a:ea typeface="微软雅黑" panose="020B0503020204020204" pitchFamily="34" charset="-122"/>
            </a:endParaRPr>
          </a:p>
        </p:txBody>
      </p:sp>
      <p:sp>
        <p:nvSpPr>
          <p:cNvPr id="23" name="矩形 22"/>
          <p:cNvSpPr/>
          <p:nvPr/>
        </p:nvSpPr>
        <p:spPr>
          <a:xfrm>
            <a:off x="1445907" y="2812367"/>
            <a:ext cx="6196752" cy="715581"/>
          </a:xfrm>
          <a:prstGeom prst="rect">
            <a:avLst/>
          </a:prstGeom>
          <a:solidFill>
            <a:schemeClr val="accent4">
              <a:lumMod val="20000"/>
              <a:lumOff val="80000"/>
            </a:schemeClr>
          </a:solidFill>
          <a:ln>
            <a:solidFill>
              <a:srgbClr val="0070C0"/>
            </a:solidFill>
          </a:ln>
        </p:spPr>
        <p:txBody>
          <a:bodyPr wrap="square">
            <a:spAutoFit/>
          </a:bodyPr>
          <a:lstStyle/>
          <a:p>
            <a:pPr algn="ctr" eaLnBrk="0" hangingPunct="0">
              <a:lnSpc>
                <a:spcPct val="150000"/>
              </a:lnSpc>
            </a:pP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湖南化工职业技术学院内部质量保证体系诊断与改进工作实施方案（试行）</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（化职院</a:t>
            </a:r>
            <a:r>
              <a:rPr lang="en-US" altLang="zh-CN" b="1" dirty="0">
                <a:latin typeface="微软雅黑" panose="020B0503020204020204" pitchFamily="34" charset="-122"/>
                <a:ea typeface="微软雅黑" panose="020B0503020204020204" pitchFamily="34" charset="-122"/>
              </a:rPr>
              <a:t>[2017]81</a:t>
            </a:r>
            <a:r>
              <a:rPr lang="zh-CN" altLang="en-US" b="1" dirty="0">
                <a:latin typeface="微软雅黑" panose="020B0503020204020204" pitchFamily="34" charset="-122"/>
                <a:ea typeface="微软雅黑" panose="020B0503020204020204" pitchFamily="34" charset="-122"/>
              </a:rPr>
              <a:t>号）</a:t>
            </a:r>
            <a:endParaRPr lang="en-US" altLang="zh-CN" b="1" dirty="0">
              <a:latin typeface="微软雅黑" panose="020B0503020204020204" pitchFamily="34" charset="-122"/>
              <a:ea typeface="微软雅黑" panose="020B0503020204020204" pitchFamily="34" charset="-122"/>
            </a:endParaRPr>
          </a:p>
        </p:txBody>
      </p:sp>
      <p:sp>
        <p:nvSpPr>
          <p:cNvPr id="24" name="TextBox 4"/>
          <p:cNvSpPr txBox="1"/>
          <p:nvPr/>
        </p:nvSpPr>
        <p:spPr>
          <a:xfrm>
            <a:off x="1445907" y="3716164"/>
            <a:ext cx="6196752" cy="403957"/>
          </a:xfrm>
          <a:prstGeom prst="rect">
            <a:avLst/>
          </a:prstGeom>
          <a:solidFill>
            <a:srgbClr val="FDFDFD"/>
          </a:solidFill>
          <a:ln>
            <a:solidFill>
              <a:srgbClr val="0070C0"/>
            </a:solidFill>
          </a:ln>
        </p:spPr>
        <p:txBody>
          <a:bodyPr wrap="square">
            <a:spAutoFit/>
          </a:bodyPr>
          <a:lstStyle>
            <a:defPPr>
              <a:defRPr lang="zh-CN"/>
            </a:defPPr>
            <a:lvl1pPr algn="ctr" eaLnBrk="0" hangingPunct="0">
              <a:lnSpc>
                <a:spcPct val="150000"/>
              </a:lnSpc>
              <a:defRPr>
                <a:solidFill>
                  <a:srgbClr val="FF0000"/>
                </a:solidFill>
              </a:defRPr>
            </a:lvl1pPr>
          </a:lstStyle>
          <a:p>
            <a:r>
              <a:rPr lang="zh-CN" altLang="en-US" b="1" dirty="0">
                <a:solidFill>
                  <a:schemeClr val="tx1"/>
                </a:solidFill>
                <a:latin typeface="微软雅黑" panose="020B0503020204020204" pitchFamily="34" charset="-122"/>
                <a:ea typeface="微软雅黑" panose="020B0503020204020204" pitchFamily="34" charset="-122"/>
              </a:rPr>
              <a:t>基础课部成立质量诊改工作小组</a:t>
            </a:r>
            <a:endParaRPr lang="zh-CN" altLang="zh-CN" b="1" dirty="0">
              <a:solidFill>
                <a:schemeClr val="tx1"/>
              </a:solidFill>
              <a:latin typeface="微软雅黑" panose="020B0503020204020204" pitchFamily="34" charset="-122"/>
              <a:ea typeface="微软雅黑" panose="020B0503020204020204" pitchFamily="34" charset="-122"/>
            </a:endParaRPr>
          </a:p>
        </p:txBody>
      </p:sp>
      <p:sp>
        <p:nvSpPr>
          <p:cNvPr id="25" name="TextBox 4"/>
          <p:cNvSpPr txBox="1"/>
          <p:nvPr/>
        </p:nvSpPr>
        <p:spPr>
          <a:xfrm>
            <a:off x="1445907" y="4297253"/>
            <a:ext cx="6196752" cy="403957"/>
          </a:xfrm>
          <a:prstGeom prst="rect">
            <a:avLst/>
          </a:prstGeom>
          <a:solidFill>
            <a:srgbClr val="FDFDFD"/>
          </a:solidFill>
          <a:ln>
            <a:solidFill>
              <a:srgbClr val="0070C0"/>
            </a:solidFill>
          </a:ln>
        </p:spPr>
        <p:txBody>
          <a:bodyPr wrap="square">
            <a:spAutoFit/>
          </a:bodyPr>
          <a:lstStyle>
            <a:defPPr>
              <a:defRPr lang="zh-CN"/>
            </a:defPPr>
            <a:lvl1pPr algn="ctr" eaLnBrk="0" hangingPunct="0">
              <a:lnSpc>
                <a:spcPct val="150000"/>
              </a:lnSpc>
              <a:defRPr>
                <a:solidFill>
                  <a:srgbClr val="FF0000"/>
                </a:solidFill>
              </a:defRPr>
            </a:lvl1pPr>
          </a:lstStyle>
          <a:p>
            <a:r>
              <a:rPr lang="zh-CN" altLang="en-US" b="1" dirty="0">
                <a:solidFill>
                  <a:schemeClr val="tx1"/>
                </a:solidFill>
                <a:latin typeface="微软雅黑" panose="020B0503020204020204" pitchFamily="34" charset="-122"/>
                <a:ea typeface="微软雅黑" panose="020B0503020204020204" pitchFamily="34" charset="-122"/>
              </a:rPr>
              <a:t>语文教研室成员全部参与诊改</a:t>
            </a:r>
            <a:endParaRPr lang="zh-CN" altLang="zh-CN"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233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24"/>
                                        </p:tgtEl>
                                        <p:attrNameLst>
                                          <p:attrName>style.visibility</p:attrName>
                                        </p:attrNameLst>
                                      </p:cBhvr>
                                      <p:to>
                                        <p:strVal val="visible"/>
                                      </p:to>
                                    </p:set>
                                    <p:animEffect transition="in" filter="wipe(left)">
                                      <p:cBhvr>
                                        <p:cTn id="15" dur="100"/>
                                        <p:tgtEl>
                                          <p:spTgt spid="24"/>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24"/>
                                        </p:tgtEl>
                                      </p:cBhvr>
                                      <p:to x="80000" y="100000"/>
                                    </p:animScale>
                                    <p:anim by="(#ppt_w*0.10)" calcmode="lin" valueType="num">
                                      <p:cBhvr>
                                        <p:cTn id="18" dur="50" autoRev="1" fill="hold">
                                          <p:stCondLst>
                                            <p:cond delay="0"/>
                                          </p:stCondLst>
                                        </p:cTn>
                                        <p:tgtEl>
                                          <p:spTgt spid="24"/>
                                        </p:tgtEl>
                                        <p:attrNameLst>
                                          <p:attrName>ppt_x</p:attrName>
                                        </p:attrNameLst>
                                      </p:cBhvr>
                                    </p:anim>
                                    <p:anim by="(-#ppt_w*0.10)" calcmode="lin" valueType="num">
                                      <p:cBhvr>
                                        <p:cTn id="19" dur="50" autoRev="1" fill="hold">
                                          <p:stCondLst>
                                            <p:cond delay="0"/>
                                          </p:stCondLst>
                                        </p:cTn>
                                        <p:tgtEl>
                                          <p:spTgt spid="24"/>
                                        </p:tgtEl>
                                        <p:attrNameLst>
                                          <p:attrName>ppt_y</p:attrName>
                                        </p:attrNameLst>
                                      </p:cBhvr>
                                    </p:anim>
                                    <p:animRot by="-480000">
                                      <p:cBhvr>
                                        <p:cTn id="20" dur="50" autoRev="1" fill="hold">
                                          <p:stCondLst>
                                            <p:cond delay="0"/>
                                          </p:stCondLst>
                                        </p:cTn>
                                        <p:tgtEl>
                                          <p:spTgt spid="24"/>
                                        </p:tgtEl>
                                        <p:attrNameLst>
                                          <p:attrName>r</p:attrName>
                                        </p:attrNameLst>
                                      </p:cBhvr>
                                    </p:animRot>
                                  </p:childTnLst>
                                </p:cTn>
                              </p:par>
                            </p:childTnLst>
                          </p:cTn>
                        </p:par>
                        <p:par>
                          <p:cTn id="21" fill="hold">
                            <p:stCondLst>
                              <p:cond delay="149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5"/>
                                        </p:tgtEl>
                                        <p:attrNameLst>
                                          <p:attrName>style.visibility</p:attrName>
                                        </p:attrNameLst>
                                      </p:cBhvr>
                                      <p:to>
                                        <p:strVal val="visible"/>
                                      </p:to>
                                    </p:set>
                                    <p:animEffect transition="in" filter="wipe(left)">
                                      <p:cBhvr>
                                        <p:cTn id="24" dur="100"/>
                                        <p:tgtEl>
                                          <p:spTgt spid="2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25"/>
                                        </p:tgtEl>
                                      </p:cBhvr>
                                      <p:to x="80000" y="100000"/>
                                    </p:animScale>
                                    <p:anim by="(#ppt_w*0.10)" calcmode="lin" valueType="num">
                                      <p:cBhvr>
                                        <p:cTn id="27" dur="50" autoRev="1" fill="hold">
                                          <p:stCondLst>
                                            <p:cond delay="0"/>
                                          </p:stCondLst>
                                        </p:cTn>
                                        <p:tgtEl>
                                          <p:spTgt spid="25"/>
                                        </p:tgtEl>
                                        <p:attrNameLst>
                                          <p:attrName>ppt_x</p:attrName>
                                        </p:attrNameLst>
                                      </p:cBhvr>
                                    </p:anim>
                                    <p:anim by="(-#ppt_w*0.10)" calcmode="lin" valueType="num">
                                      <p:cBhvr>
                                        <p:cTn id="28" dur="50" autoRev="1" fill="hold">
                                          <p:stCondLst>
                                            <p:cond delay="0"/>
                                          </p:stCondLst>
                                        </p:cTn>
                                        <p:tgtEl>
                                          <p:spTgt spid="25"/>
                                        </p:tgtEl>
                                        <p:attrNameLst>
                                          <p:attrName>ppt_y</p:attrName>
                                        </p:attrNameLst>
                                      </p:cBhvr>
                                    </p:anim>
                                    <p:animRot by="-480000">
                                      <p:cBhvr>
                                        <p:cTn id="29"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4" grpId="0" animBg="1"/>
      <p:bldP spid="24"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45636" y="3820325"/>
            <a:ext cx="391992" cy="391992"/>
            <a:chOff x="3724323" y="1908536"/>
            <a:chExt cx="1329153" cy="1329153"/>
          </a:xfrm>
        </p:grpSpPr>
        <p:sp>
          <p:nvSpPr>
            <p:cNvPr id="5" name="椭圆 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6" name="椭圆 5"/>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7" name="组合 6"/>
          <p:cNvGrpSpPr/>
          <p:nvPr/>
        </p:nvGrpSpPr>
        <p:grpSpPr>
          <a:xfrm>
            <a:off x="-1259129" y="3788946"/>
            <a:ext cx="2616232" cy="2616232"/>
            <a:chOff x="3724323" y="1908536"/>
            <a:chExt cx="1329153" cy="1329153"/>
          </a:xfrm>
        </p:grpSpPr>
        <p:sp>
          <p:nvSpPr>
            <p:cNvPr id="8" name="椭圆 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9" name="椭圆 8"/>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0" name="组合 9"/>
          <p:cNvGrpSpPr/>
          <p:nvPr/>
        </p:nvGrpSpPr>
        <p:grpSpPr>
          <a:xfrm>
            <a:off x="1216050" y="4405012"/>
            <a:ext cx="556818" cy="556818"/>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椭圆 11"/>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2221891" y="4191508"/>
            <a:ext cx="854839" cy="854839"/>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5" name="椭圆 14"/>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704162" y="3938012"/>
            <a:ext cx="548610" cy="548610"/>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8" name="椭圆 17"/>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1429856" y="2924870"/>
            <a:ext cx="274306" cy="274306"/>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1" name="椭圆 20"/>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546558" y="3430052"/>
            <a:ext cx="780545" cy="780545"/>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7" name="椭圆 26"/>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8" name="组合 27"/>
          <p:cNvGrpSpPr/>
          <p:nvPr/>
        </p:nvGrpSpPr>
        <p:grpSpPr>
          <a:xfrm>
            <a:off x="337341" y="3228076"/>
            <a:ext cx="560871" cy="560871"/>
            <a:chOff x="3724323" y="1908536"/>
            <a:chExt cx="1329153" cy="1329153"/>
          </a:xfrm>
        </p:grpSpPr>
        <p:sp>
          <p:nvSpPr>
            <p:cNvPr id="29" name="椭圆 2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0" name="椭圆 29"/>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2691272" y="1824853"/>
            <a:ext cx="1556776" cy="1556776"/>
            <a:chOff x="5219336" y="1411604"/>
            <a:chExt cx="2903584" cy="2903584"/>
          </a:xfrm>
        </p:grpSpPr>
        <p:sp>
          <p:nvSpPr>
            <p:cNvPr id="32" name="椭圆 3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3" name="椭圆 3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4" name="椭圆 33"/>
            <p:cNvSpPr/>
            <p:nvPr/>
          </p:nvSpPr>
          <p:spPr>
            <a:xfrm>
              <a:off x="5956263" y="2148531"/>
              <a:ext cx="1429731" cy="1429731"/>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5" name="椭圆 3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6" name="椭圆 35"/>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cxnSp>
        <p:nvCxnSpPr>
          <p:cNvPr id="37" name="直接连接符 36"/>
          <p:cNvCxnSpPr/>
          <p:nvPr/>
        </p:nvCxnSpPr>
        <p:spPr>
          <a:xfrm>
            <a:off x="4248048" y="1869856"/>
            <a:ext cx="0" cy="1403790"/>
          </a:xfrm>
          <a:prstGeom prst="line">
            <a:avLst/>
          </a:prstGeom>
          <a:ln>
            <a:solidFill>
              <a:srgbClr val="01ACB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文本框 9"/>
          <p:cNvSpPr txBox="1"/>
          <p:nvPr/>
        </p:nvSpPr>
        <p:spPr>
          <a:xfrm>
            <a:off x="4279049" y="2285673"/>
            <a:ext cx="2220916" cy="605922"/>
          </a:xfrm>
          <a:prstGeom prst="rect">
            <a:avLst/>
          </a:prstGeom>
          <a:noFill/>
        </p:spPr>
        <p:txBody>
          <a:bodyPr wrap="square" lIns="51422" tIns="25711" rIns="51422" bIns="25711" rtlCol="0">
            <a:spAutoFit/>
          </a:bodyPr>
          <a:lstStyle/>
          <a:p>
            <a:pPr marL="0" lvl="1" algn="ctr"/>
            <a:r>
              <a:rPr lang="zh-CN" altLang="en-US" sz="3600" b="1" dirty="0" smtClean="0">
                <a:solidFill>
                  <a:srgbClr val="01ACBE"/>
                </a:solidFill>
                <a:latin typeface="微软雅黑" panose="020B0503020204020204" pitchFamily="34" charset="-122"/>
                <a:ea typeface="微软雅黑" panose="020B0503020204020204" pitchFamily="34" charset="-122"/>
              </a:rPr>
              <a:t>课程诊断</a:t>
            </a:r>
            <a:endParaRPr lang="zh-CN" altLang="en-US" sz="1400" dirty="0">
              <a:solidFill>
                <a:srgbClr val="01ACBE"/>
              </a:solidFill>
              <a:latin typeface="微软雅黑" panose="020B0503020204020204" pitchFamily="34" charset="-122"/>
              <a:ea typeface="微软雅黑" panose="020B0503020204020204" pitchFamily="34" charset="-122"/>
            </a:endParaRPr>
          </a:p>
        </p:txBody>
      </p:sp>
      <p:sp>
        <p:nvSpPr>
          <p:cNvPr id="69" name="KSO_Shape"/>
          <p:cNvSpPr/>
          <p:nvPr/>
        </p:nvSpPr>
        <p:spPr bwMode="auto">
          <a:xfrm>
            <a:off x="3330185" y="2482666"/>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1ACBE"/>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spTree>
    <p:extLst>
      <p:ext uri="{BB962C8B-B14F-4D97-AF65-F5344CB8AC3E}">
        <p14:creationId xmlns:p14="http://schemas.microsoft.com/office/powerpoint/2010/main" val="1580191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childTnLst>
                          </p:cTn>
                        </p:par>
                        <p:par>
                          <p:cTn id="44" fill="hold">
                            <p:stCondLst>
                              <p:cond delay="1250"/>
                            </p:stCondLst>
                            <p:childTnLst>
                              <p:par>
                                <p:cTn id="45" presetID="22" presetClass="entr" presetSubtype="1"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par>
                          <p:cTn id="48" fill="hold">
                            <p:stCondLst>
                              <p:cond delay="175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76515751"/>
              </p:ext>
            </p:extLst>
          </p:nvPr>
        </p:nvGraphicFramePr>
        <p:xfrm>
          <a:off x="722526" y="1295250"/>
          <a:ext cx="7870631" cy="3266440"/>
        </p:xfrm>
        <a:graphic>
          <a:graphicData uri="http://schemas.openxmlformats.org/drawingml/2006/table">
            <a:tbl>
              <a:tblPr firstRow="1" bandRow="1">
                <a:tableStyleId>{5C22544A-7EE6-4342-B048-85BDC9FD1C3A}</a:tableStyleId>
              </a:tblPr>
              <a:tblGrid>
                <a:gridCol w="867287"/>
                <a:gridCol w="2280965"/>
                <a:gridCol w="2736349"/>
                <a:gridCol w="785889"/>
                <a:gridCol w="1200141"/>
              </a:tblGrid>
              <a:tr h="370840">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时间</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目标</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过程</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达标度</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原因分析</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40">
                <a:tc rowSpan="3">
                  <a:txBody>
                    <a:bodyPr/>
                    <a:lstStyle/>
                    <a:p>
                      <a:pPr algn="ctr"/>
                      <a:r>
                        <a:rPr lang="en-US" altLang="zh-CN" sz="1400" b="1" dirty="0" smtClean="0">
                          <a:latin typeface="微软雅黑" panose="020B0503020204020204" pitchFamily="34" charset="-122"/>
                          <a:ea typeface="微软雅黑" panose="020B0503020204020204" pitchFamily="34" charset="-122"/>
                        </a:rPr>
                        <a:t>2016</a:t>
                      </a:r>
                    </a:p>
                    <a:p>
                      <a:pPr algn="ctr"/>
                      <a:r>
                        <a:rPr lang="en-US" altLang="zh-CN" sz="1400" b="1" dirty="0" smtClean="0">
                          <a:latin typeface="微软雅黑" panose="020B0503020204020204" pitchFamily="34" charset="-122"/>
                          <a:ea typeface="微软雅黑" panose="020B0503020204020204" pitchFamily="34" charset="-122"/>
                        </a:rPr>
                        <a:t>-</a:t>
                      </a:r>
                    </a:p>
                    <a:p>
                      <a:pPr algn="ctr"/>
                      <a:r>
                        <a:rPr lang="en-US" altLang="zh-CN" sz="1400" b="1" dirty="0" smtClean="0">
                          <a:latin typeface="微软雅黑" panose="020B0503020204020204" pitchFamily="34" charset="-122"/>
                          <a:ea typeface="微软雅黑" panose="020B0503020204020204" pitchFamily="34" charset="-122"/>
                        </a:rPr>
                        <a:t>2018</a:t>
                      </a:r>
                    </a:p>
                    <a:p>
                      <a:pPr algn="ctr"/>
                      <a:r>
                        <a:rPr lang="zh-CN" altLang="en-US" sz="1400" b="1" dirty="0" smtClean="0">
                          <a:latin typeface="微软雅黑" panose="020B0503020204020204" pitchFamily="34" charset="-122"/>
                          <a:ea typeface="微软雅黑" panose="020B0503020204020204" pitchFamily="34" charset="-122"/>
                        </a:rPr>
                        <a:t>年</a:t>
                      </a:r>
                    </a:p>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选派</a:t>
                      </a:r>
                      <a:r>
                        <a:rPr lang="en-US" altLang="zh-CN" sz="1200" b="1" kern="1200" dirty="0" smtClean="0">
                          <a:solidFill>
                            <a:schemeClr val="tx1">
                              <a:lumMod val="85000"/>
                              <a:lumOff val="15000"/>
                            </a:schemeClr>
                          </a:solidFill>
                          <a:latin typeface="微软雅黑" pitchFamily="34" charset="-122"/>
                          <a:ea typeface="微软雅黑" pitchFamily="34" charset="-122"/>
                          <a:cs typeface="+mn-cs"/>
                        </a:rPr>
                        <a:t>1-2</a:t>
                      </a:r>
                      <a:r>
                        <a:rPr lang="zh-CN" altLang="en-US" sz="1200" b="1" kern="1200" dirty="0" smtClean="0">
                          <a:solidFill>
                            <a:schemeClr val="tx1">
                              <a:lumMod val="85000"/>
                              <a:lumOff val="15000"/>
                            </a:schemeClr>
                          </a:solidFill>
                          <a:latin typeface="微软雅黑" pitchFamily="34" charset="-122"/>
                          <a:ea typeface="微软雅黑" pitchFamily="34" charset="-122"/>
                          <a:cs typeface="+mn-cs"/>
                        </a:rPr>
                        <a:t>人外出培训、进修</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CN" sz="1200" b="1" dirty="0" smtClean="0">
                          <a:solidFill>
                            <a:schemeClr val="tx1">
                              <a:lumMod val="85000"/>
                              <a:lumOff val="15000"/>
                            </a:schemeClr>
                          </a:solidFill>
                          <a:latin typeface="微软雅黑" pitchFamily="34" charset="-122"/>
                          <a:ea typeface="微软雅黑" pitchFamily="34" charset="-122"/>
                        </a:rPr>
                        <a:t>2016</a:t>
                      </a:r>
                      <a:r>
                        <a:rPr lang="zh-CN" altLang="en-US" sz="1200" b="1" dirty="0" smtClean="0">
                          <a:solidFill>
                            <a:schemeClr val="tx1">
                              <a:lumMod val="85000"/>
                              <a:lumOff val="15000"/>
                            </a:schemeClr>
                          </a:solidFill>
                          <a:latin typeface="微软雅黑" pitchFamily="34" charset="-122"/>
                          <a:ea typeface="微软雅黑" pitchFamily="34" charset="-122"/>
                        </a:rPr>
                        <a:t>年邓滢继续教育培训</a:t>
                      </a:r>
                      <a:r>
                        <a:rPr lang="en-US" altLang="zh-CN" sz="1200" b="1" dirty="0" smtClean="0">
                          <a:solidFill>
                            <a:schemeClr val="tx1">
                              <a:lumMod val="85000"/>
                              <a:lumOff val="15000"/>
                            </a:schemeClr>
                          </a:solidFill>
                          <a:latin typeface="微软雅黑" pitchFamily="34" charset="-122"/>
                          <a:ea typeface="微软雅黑" pitchFamily="34" charset="-122"/>
                        </a:rPr>
                        <a:t>73</a:t>
                      </a:r>
                      <a:r>
                        <a:rPr lang="zh-CN" altLang="en-US" sz="1200" b="1" dirty="0" smtClean="0">
                          <a:solidFill>
                            <a:schemeClr val="tx1">
                              <a:lumMod val="85000"/>
                              <a:lumOff val="15000"/>
                            </a:schemeClr>
                          </a:solidFill>
                          <a:latin typeface="微软雅黑" pitchFamily="34" charset="-122"/>
                          <a:ea typeface="微软雅黑" pitchFamily="34" charset="-122"/>
                        </a:rPr>
                        <a:t>学时；</a:t>
                      </a:r>
                      <a:r>
                        <a:rPr lang="en-US" altLang="zh-CN" sz="1200" b="1" dirty="0" smtClean="0">
                          <a:solidFill>
                            <a:schemeClr val="tx1">
                              <a:lumMod val="85000"/>
                              <a:lumOff val="15000"/>
                            </a:schemeClr>
                          </a:solidFill>
                          <a:latin typeface="微软雅黑" pitchFamily="34" charset="-122"/>
                          <a:ea typeface="微软雅黑" pitchFamily="34" charset="-122"/>
                        </a:rPr>
                        <a:t>2017</a:t>
                      </a:r>
                      <a:r>
                        <a:rPr lang="zh-CN" altLang="en-US" sz="1200" b="1" dirty="0" smtClean="0">
                          <a:solidFill>
                            <a:schemeClr val="tx1">
                              <a:lumMod val="85000"/>
                              <a:lumOff val="15000"/>
                            </a:schemeClr>
                          </a:solidFill>
                          <a:latin typeface="微软雅黑" pitchFamily="34" charset="-122"/>
                          <a:ea typeface="微软雅黑" pitchFamily="34" charset="-122"/>
                        </a:rPr>
                        <a:t>年</a:t>
                      </a:r>
                      <a:r>
                        <a:rPr lang="en-US" altLang="zh-CN" sz="1200" b="1" dirty="0" smtClean="0">
                          <a:solidFill>
                            <a:schemeClr val="tx1">
                              <a:lumMod val="85000"/>
                              <a:lumOff val="15000"/>
                            </a:schemeClr>
                          </a:solidFill>
                          <a:latin typeface="微软雅黑" pitchFamily="34" charset="-122"/>
                          <a:ea typeface="微软雅黑" pitchFamily="34" charset="-122"/>
                        </a:rPr>
                        <a:t>134</a:t>
                      </a:r>
                      <a:r>
                        <a:rPr lang="zh-CN" altLang="en-US" sz="1200" b="1" dirty="0" smtClean="0">
                          <a:solidFill>
                            <a:schemeClr val="tx1">
                              <a:lumMod val="85000"/>
                              <a:lumOff val="15000"/>
                            </a:schemeClr>
                          </a:solidFill>
                          <a:latin typeface="微软雅黑" pitchFamily="34" charset="-122"/>
                          <a:ea typeface="微软雅黑" pitchFamily="34" charset="-122"/>
                        </a:rPr>
                        <a:t>学时，</a:t>
                      </a:r>
                      <a:r>
                        <a:rPr lang="en-US" altLang="zh-CN" sz="1200" b="1" dirty="0" smtClean="0">
                          <a:solidFill>
                            <a:schemeClr val="tx1">
                              <a:lumMod val="85000"/>
                              <a:lumOff val="15000"/>
                            </a:schemeClr>
                          </a:solidFill>
                          <a:latin typeface="微软雅黑" pitchFamily="34" charset="-122"/>
                          <a:ea typeface="微软雅黑" pitchFamily="34" charset="-122"/>
                        </a:rPr>
                        <a:t>2018</a:t>
                      </a:r>
                      <a:r>
                        <a:rPr lang="zh-CN" altLang="en-US" sz="1200" b="1" dirty="0" smtClean="0">
                          <a:solidFill>
                            <a:schemeClr val="tx1">
                              <a:lumMod val="85000"/>
                              <a:lumOff val="15000"/>
                            </a:schemeClr>
                          </a:solidFill>
                          <a:latin typeface="微软雅黑" pitchFamily="34" charset="-122"/>
                          <a:ea typeface="微软雅黑" pitchFamily="34" charset="-122"/>
                        </a:rPr>
                        <a:t>年</a:t>
                      </a:r>
                      <a:r>
                        <a:rPr lang="en-US" altLang="zh-CN" sz="1200" b="1" dirty="0" smtClean="0">
                          <a:solidFill>
                            <a:schemeClr val="tx1">
                              <a:lumMod val="85000"/>
                              <a:lumOff val="15000"/>
                            </a:schemeClr>
                          </a:solidFill>
                          <a:latin typeface="微软雅黑" pitchFamily="34" charset="-122"/>
                          <a:ea typeface="微软雅黑" pitchFamily="34" charset="-122"/>
                        </a:rPr>
                        <a:t>126</a:t>
                      </a:r>
                      <a:r>
                        <a:rPr lang="zh-CN" altLang="en-US" sz="1200" b="1" dirty="0" smtClean="0">
                          <a:solidFill>
                            <a:schemeClr val="tx1">
                              <a:lumMod val="85000"/>
                              <a:lumOff val="15000"/>
                            </a:schemeClr>
                          </a:solidFill>
                          <a:latin typeface="微软雅黑" pitchFamily="34" charset="-122"/>
                          <a:ea typeface="微软雅黑" pitchFamily="34" charset="-122"/>
                        </a:rPr>
                        <a:t>学时，</a:t>
                      </a:r>
                      <a:r>
                        <a:rPr lang="en-US" altLang="zh-CN" sz="1200" b="1" dirty="0" smtClean="0">
                          <a:solidFill>
                            <a:schemeClr val="tx1">
                              <a:lumMod val="85000"/>
                              <a:lumOff val="15000"/>
                            </a:schemeClr>
                          </a:solidFill>
                          <a:latin typeface="微软雅黑" pitchFamily="34" charset="-122"/>
                          <a:ea typeface="微软雅黑" pitchFamily="34" charset="-122"/>
                        </a:rPr>
                        <a:t>2017</a:t>
                      </a:r>
                      <a:r>
                        <a:rPr lang="zh-CN" altLang="en-US" sz="1200" b="1" dirty="0" smtClean="0">
                          <a:solidFill>
                            <a:schemeClr val="tx1">
                              <a:lumMod val="85000"/>
                              <a:lumOff val="15000"/>
                            </a:schemeClr>
                          </a:solidFill>
                          <a:latin typeface="微软雅黑" pitchFamily="34" charset="-122"/>
                          <a:ea typeface="微软雅黑" pitchFamily="34" charset="-122"/>
                        </a:rPr>
                        <a:t>年赴新西兰参加进修</a:t>
                      </a:r>
                      <a:r>
                        <a:rPr lang="en-US" altLang="zh-CN" sz="1200" b="1" dirty="0" smtClean="0">
                          <a:solidFill>
                            <a:schemeClr val="tx1">
                              <a:lumMod val="85000"/>
                              <a:lumOff val="15000"/>
                            </a:schemeClr>
                          </a:solidFill>
                          <a:latin typeface="微软雅黑" pitchFamily="34" charset="-122"/>
                          <a:ea typeface="微软雅黑" pitchFamily="34" charset="-122"/>
                        </a:rPr>
                        <a:t>;2017</a:t>
                      </a:r>
                      <a:r>
                        <a:rPr lang="zh-CN" altLang="en-US" sz="1200" b="1" dirty="0" smtClean="0">
                          <a:solidFill>
                            <a:schemeClr val="tx1">
                              <a:lumMod val="85000"/>
                              <a:lumOff val="15000"/>
                            </a:schemeClr>
                          </a:solidFill>
                          <a:latin typeface="微软雅黑" pitchFamily="34" charset="-122"/>
                          <a:ea typeface="微软雅黑" pitchFamily="34" charset="-122"/>
                        </a:rPr>
                        <a:t>年汪艳参加高职语文教师培训；</a:t>
                      </a:r>
                      <a:r>
                        <a:rPr lang="en-US" altLang="zh-CN" sz="1200" b="1" dirty="0" smtClean="0">
                          <a:solidFill>
                            <a:schemeClr val="tx1">
                              <a:lumMod val="85000"/>
                              <a:lumOff val="15000"/>
                            </a:schemeClr>
                          </a:solidFill>
                          <a:latin typeface="微软雅黑" pitchFamily="34" charset="-122"/>
                          <a:ea typeface="微软雅黑" pitchFamily="34" charset="-122"/>
                        </a:rPr>
                        <a:t> 2018</a:t>
                      </a:r>
                      <a:r>
                        <a:rPr lang="zh-CN" altLang="en-US" sz="1200" b="1" dirty="0" smtClean="0">
                          <a:solidFill>
                            <a:schemeClr val="tx1">
                              <a:lumMod val="85000"/>
                              <a:lumOff val="15000"/>
                            </a:schemeClr>
                          </a:solidFill>
                          <a:latin typeface="微软雅黑" pitchFamily="34" charset="-122"/>
                          <a:ea typeface="微软雅黑" pitchFamily="34" charset="-122"/>
                        </a:rPr>
                        <a:t>年王新利赴俄罗斯参加进修。</a:t>
                      </a:r>
                      <a:endParaRPr lang="zh-CN" altLang="en-US" sz="12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100%</a:t>
                      </a:r>
                      <a:endParaRPr lang="zh-CN" altLang="en-US" sz="1400" b="1" dirty="0" smtClean="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sz="1400" b="1">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vMerge="1">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职称晋升</a:t>
                      </a:r>
                      <a:r>
                        <a:rPr lang="en-US" altLang="zh-CN" sz="1200" b="1" kern="1200" dirty="0" smtClean="0">
                          <a:solidFill>
                            <a:schemeClr val="tx1">
                              <a:lumMod val="85000"/>
                              <a:lumOff val="15000"/>
                            </a:schemeClr>
                          </a:solidFill>
                          <a:latin typeface="微软雅黑" pitchFamily="34" charset="-122"/>
                          <a:ea typeface="微软雅黑" pitchFamily="34" charset="-122"/>
                          <a:cs typeface="+mn-cs"/>
                        </a:rPr>
                        <a:t>2-3</a:t>
                      </a:r>
                      <a:r>
                        <a:rPr lang="zh-CN" altLang="en-US" sz="1200" b="1" kern="1200" dirty="0" smtClean="0">
                          <a:solidFill>
                            <a:schemeClr val="tx1">
                              <a:lumMod val="85000"/>
                              <a:lumOff val="15000"/>
                            </a:schemeClr>
                          </a:solidFill>
                          <a:latin typeface="微软雅黑" pitchFamily="34" charset="-122"/>
                          <a:ea typeface="微软雅黑" pitchFamily="34" charset="-122"/>
                          <a:cs typeface="+mn-cs"/>
                        </a:rPr>
                        <a:t>人</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lumMod val="85000"/>
                              <a:lumOff val="15000"/>
                            </a:schemeClr>
                          </a:solidFill>
                          <a:latin typeface="微软雅黑" pitchFamily="34" charset="-122"/>
                          <a:ea typeface="微软雅黑" pitchFamily="34" charset="-122"/>
                          <a:cs typeface="+mn-cs"/>
                        </a:rPr>
                        <a:t>2016</a:t>
                      </a:r>
                      <a:r>
                        <a:rPr lang="zh-CN" altLang="en-US" sz="1200" b="1" kern="1200" dirty="0" smtClean="0">
                          <a:solidFill>
                            <a:schemeClr val="tx1">
                              <a:lumMod val="85000"/>
                              <a:lumOff val="15000"/>
                            </a:schemeClr>
                          </a:solidFill>
                          <a:latin typeface="微软雅黑" pitchFamily="34" charset="-122"/>
                          <a:ea typeface="微软雅黑" pitchFamily="34" charset="-122"/>
                          <a:cs typeface="+mn-cs"/>
                        </a:rPr>
                        <a:t>年汪艳职称晋升讲师</a:t>
                      </a:r>
                      <a:r>
                        <a:rPr lang="en-US" altLang="zh-CN" sz="1200" b="1" kern="1200" dirty="0" smtClean="0">
                          <a:solidFill>
                            <a:schemeClr val="tx1">
                              <a:lumMod val="85000"/>
                              <a:lumOff val="15000"/>
                            </a:schemeClr>
                          </a:solidFill>
                          <a:latin typeface="微软雅黑" pitchFamily="34" charset="-122"/>
                          <a:ea typeface="微软雅黑" pitchFamily="34" charset="-122"/>
                          <a:cs typeface="+mn-cs"/>
                        </a:rPr>
                        <a:t>; 2018</a:t>
                      </a:r>
                      <a:r>
                        <a:rPr lang="zh-CN" altLang="en-US" sz="1200" b="1" kern="1200" dirty="0" smtClean="0">
                          <a:solidFill>
                            <a:schemeClr val="tx1">
                              <a:lumMod val="85000"/>
                              <a:lumOff val="15000"/>
                            </a:schemeClr>
                          </a:solidFill>
                          <a:latin typeface="微软雅黑" pitchFamily="34" charset="-122"/>
                          <a:ea typeface="微软雅黑" pitchFamily="34" charset="-122"/>
                          <a:cs typeface="+mn-cs"/>
                        </a:rPr>
                        <a:t>年邓滢职称晋升</a:t>
                      </a:r>
                      <a:r>
                        <a:rPr lang="zh-CN" altLang="en-US" sz="1200" b="1" kern="1200" dirty="0" smtClean="0">
                          <a:solidFill>
                            <a:schemeClr val="tx1">
                              <a:lumMod val="85000"/>
                              <a:lumOff val="15000"/>
                            </a:schemeClr>
                          </a:solidFill>
                          <a:latin typeface="微软雅黑" pitchFamily="34" charset="-122"/>
                          <a:ea typeface="微软雅黑" pitchFamily="34" charset="-122"/>
                          <a:cs typeface="+mn-cs"/>
                        </a:rPr>
                        <a:t>副教授，罗惜春晋升教授。</a:t>
                      </a:r>
                      <a:endParaRPr lang="zh-CN" altLang="en-US"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100%</a:t>
                      </a:r>
                      <a:endParaRPr lang="zh-CN" altLang="en-US" sz="1400" b="1" dirty="0" smtClean="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vMerge="1">
                  <a:txBody>
                    <a:bodyPr/>
                    <a:lstStyle/>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参加教学比赛获省、国家奖</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altLang="zh-CN" sz="1200" b="1" kern="1200" dirty="0" smtClean="0">
                          <a:solidFill>
                            <a:schemeClr val="tx1"/>
                          </a:solidFill>
                          <a:latin typeface="微软雅黑" pitchFamily="34" charset="-122"/>
                          <a:ea typeface="微软雅黑" pitchFamily="34" charset="-122"/>
                          <a:cs typeface="+mn-cs"/>
                        </a:rPr>
                        <a:t>2016</a:t>
                      </a:r>
                      <a:r>
                        <a:rPr lang="zh-CN" altLang="en-US" sz="1200" b="1" kern="1200" dirty="0" smtClean="0">
                          <a:solidFill>
                            <a:schemeClr val="tx1"/>
                          </a:solidFill>
                          <a:latin typeface="微软雅黑" pitchFamily="34" charset="-122"/>
                          <a:ea typeface="微软雅黑" pitchFamily="34" charset="-122"/>
                          <a:cs typeface="+mn-cs"/>
                        </a:rPr>
                        <a:t>年邓滢参加信息化教学设计比赛获省二等奖；</a:t>
                      </a:r>
                      <a:r>
                        <a:rPr lang="en-US" altLang="zh-CN" sz="1200" b="1" kern="1200" dirty="0" smtClean="0">
                          <a:solidFill>
                            <a:schemeClr val="tx1"/>
                          </a:solidFill>
                          <a:latin typeface="微软雅黑" pitchFamily="34" charset="-122"/>
                          <a:ea typeface="微软雅黑" pitchFamily="34" charset="-122"/>
                          <a:cs typeface="+mn-cs"/>
                        </a:rPr>
                        <a:t>2017</a:t>
                      </a:r>
                      <a:r>
                        <a:rPr lang="zh-CN" altLang="en-US" sz="1200" b="1" kern="1200" dirty="0" smtClean="0">
                          <a:solidFill>
                            <a:schemeClr val="tx1"/>
                          </a:solidFill>
                          <a:latin typeface="微软雅黑" pitchFamily="34" charset="-122"/>
                          <a:ea typeface="微软雅黑" pitchFamily="34" charset="-122"/>
                          <a:cs typeface="+mn-cs"/>
                        </a:rPr>
                        <a:t>年罗惜春、邓滢、王新利参加信息化教学大赛获省一等奖，全国一等奖；罗惜春参加说课程比赛获省一等奖；</a:t>
                      </a:r>
                      <a:r>
                        <a:rPr lang="en-US" altLang="zh-CN" sz="1200" b="1" kern="1200" dirty="0" smtClean="0">
                          <a:solidFill>
                            <a:schemeClr val="tx1"/>
                          </a:solidFill>
                          <a:latin typeface="微软雅黑" pitchFamily="34" charset="-122"/>
                          <a:ea typeface="微软雅黑" pitchFamily="34" charset="-122"/>
                          <a:cs typeface="+mn-cs"/>
                        </a:rPr>
                        <a:t>2018</a:t>
                      </a:r>
                      <a:r>
                        <a:rPr lang="zh-CN" altLang="en-US" sz="1200" b="1" kern="1200" dirty="0" smtClean="0">
                          <a:solidFill>
                            <a:schemeClr val="tx1"/>
                          </a:solidFill>
                          <a:latin typeface="微软雅黑" pitchFamily="34" charset="-122"/>
                          <a:ea typeface="微软雅黑" pitchFamily="34" charset="-122"/>
                          <a:cs typeface="+mn-cs"/>
                        </a:rPr>
                        <a:t>年刘三婷、邓滢、汪艳获职业院校教师教学能力大赛省一等奖、全国一等奖。</a:t>
                      </a:r>
                      <a:endParaRPr lang="zh-CN" altLang="en-US" sz="1200" b="1" kern="1200" dirty="0">
                        <a:solidFill>
                          <a:schemeClr val="tx1"/>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100%</a:t>
                      </a:r>
                      <a:endParaRPr lang="zh-CN" altLang="en-US" sz="1400" b="1" dirty="0" smtClean="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881485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06990936"/>
              </p:ext>
            </p:extLst>
          </p:nvPr>
        </p:nvGraphicFramePr>
        <p:xfrm>
          <a:off x="341863" y="1122704"/>
          <a:ext cx="4591384" cy="2233954"/>
        </p:xfrm>
        <a:graphic>
          <a:graphicData uri="http://schemas.openxmlformats.org/drawingml/2006/table">
            <a:tbl>
              <a:tblPr/>
              <a:tblGrid>
                <a:gridCol w="439547"/>
                <a:gridCol w="1471972"/>
                <a:gridCol w="2679865"/>
              </a:tblGrid>
              <a:tr h="382005">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年份</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姓名</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获奖项目</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44665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a:effectLst/>
                          <a:latin typeface="+mj-ea"/>
                          <a:ea typeface="+mj-ea"/>
                        </a:rPr>
                        <a:t>2016</a:t>
                      </a:r>
                      <a:endParaRPr lang="zh-CN" sz="1050" b="1" kern="100" dirty="0">
                        <a:effectLst/>
                        <a:latin typeface="+mj-ea"/>
                        <a:ea typeface="+mj-ea"/>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邓滢</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省信息化教学大赛二等奖</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771">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a:effectLst/>
                          <a:latin typeface="+mj-ea"/>
                          <a:ea typeface="+mj-ea"/>
                        </a:rPr>
                        <a:t>2017</a:t>
                      </a:r>
                      <a:endParaRPr lang="zh-CN" sz="1050" b="1" kern="100" dirty="0">
                        <a:effectLst/>
                        <a:latin typeface="+mj-ea"/>
                        <a:ea typeface="+mj-ea"/>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罗惜春、邓滢、王新利</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省信息化教学大赛一等奖</a:t>
                      </a:r>
                      <a:r>
                        <a:rPr lang="zh-CN" sz="1050" b="1" kern="100" dirty="0" smtClean="0">
                          <a:effectLst/>
                          <a:latin typeface="+mj-ea"/>
                          <a:ea typeface="+mj-ea"/>
                        </a:rPr>
                        <a:t>、</a:t>
                      </a:r>
                      <a:r>
                        <a:rPr lang="zh-CN" altLang="en-US" sz="1050" b="1" kern="100" dirty="0" smtClean="0">
                          <a:effectLst/>
                          <a:latin typeface="+mj-ea"/>
                          <a:ea typeface="+mj-ea"/>
                        </a:rPr>
                        <a:t>全国一等奖</a:t>
                      </a:r>
                      <a:endParaRPr lang="en-US" altLang="zh-CN" sz="1050" b="1" kern="100" dirty="0" smtClean="0">
                        <a:effectLst/>
                        <a:latin typeface="+mj-ea"/>
                        <a:ea typeface="+mj-ea"/>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01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a:effectLst/>
                          <a:latin typeface="+mj-ea"/>
                          <a:ea typeface="+mj-ea"/>
                        </a:rPr>
                        <a:t>2017</a:t>
                      </a:r>
                      <a:endParaRPr lang="zh-CN" sz="1050" b="1" kern="100" dirty="0">
                        <a:effectLst/>
                        <a:latin typeface="+mj-ea"/>
                        <a:ea typeface="+mj-ea"/>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罗惜春</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省公共课程说课一等奖</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512">
                <a:tc>
                  <a:txBody>
                    <a:bodyPr/>
                    <a:lstStyle/>
                    <a:p>
                      <a:pPr marL="0" algn="ctr" defTabSz="914400" rtl="0" eaLnBrk="1" latinLnBrk="0" hangingPunct="1">
                        <a:lnSpc>
                          <a:spcPct val="200000"/>
                        </a:lnSpc>
                        <a:spcAft>
                          <a:spcPts val="0"/>
                        </a:spcAft>
                      </a:pPr>
                      <a:r>
                        <a:rPr lang="en-US" altLang="zh-CN" sz="1050" b="1" kern="100" dirty="0" smtClean="0">
                          <a:solidFill>
                            <a:schemeClr val="tx1"/>
                          </a:solidFill>
                          <a:effectLst/>
                          <a:latin typeface="+mj-ea"/>
                          <a:ea typeface="+mj-ea"/>
                          <a:cs typeface="+mn-cs"/>
                        </a:rPr>
                        <a:t>2018</a:t>
                      </a:r>
                      <a:endParaRPr lang="zh-CN" altLang="en-US" sz="1050" b="1" kern="100" dirty="0">
                        <a:solidFill>
                          <a:schemeClr val="tx1"/>
                        </a:solidFill>
                        <a:effectLst/>
                        <a:latin typeface="+mj-ea"/>
                        <a:ea typeface="+mj-ea"/>
                        <a:cs typeface="+mn-cs"/>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altLang="en-US" sz="1050" b="1" kern="100" dirty="0" smtClean="0">
                          <a:solidFill>
                            <a:schemeClr val="tx1"/>
                          </a:solidFill>
                          <a:effectLst/>
                          <a:latin typeface="+mj-ea"/>
                          <a:ea typeface="+mj-ea"/>
                          <a:cs typeface="+mn-cs"/>
                        </a:rPr>
                        <a:t>刘三婷、邓滢、汪艳</a:t>
                      </a:r>
                      <a:endParaRPr lang="zh-CN" altLang="en-US" sz="1050" b="1" kern="100" dirty="0">
                        <a:solidFill>
                          <a:schemeClr val="tx1"/>
                        </a:solidFill>
                        <a:effectLst/>
                        <a:latin typeface="+mj-ea"/>
                        <a:ea typeface="+mj-ea"/>
                        <a:cs typeface="+mn-cs"/>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altLang="en-US" sz="1050" b="1" kern="100" dirty="0" smtClean="0">
                          <a:solidFill>
                            <a:schemeClr val="tx1"/>
                          </a:solidFill>
                          <a:effectLst/>
                          <a:latin typeface="+mj-ea"/>
                          <a:ea typeface="+mj-ea"/>
                          <a:cs typeface="+mn-cs"/>
                        </a:rPr>
                        <a:t>省教师能力大赛一等奖、全国一等奖</a:t>
                      </a:r>
                      <a:endParaRPr lang="zh-CN" altLang="en-US" sz="1050" b="1" kern="100" dirty="0">
                        <a:solidFill>
                          <a:schemeClr val="tx1"/>
                        </a:solidFill>
                        <a:effectLst/>
                        <a:latin typeface="+mj-ea"/>
                        <a:ea typeface="+mj-ea"/>
                        <a:cs typeface="+mn-cs"/>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14445"/>
          <a:stretch>
            <a:fillRect/>
          </a:stretch>
        </p:blipFill>
        <p:spPr>
          <a:xfrm>
            <a:off x="204199" y="3502845"/>
            <a:ext cx="1531719" cy="1513504"/>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698" b="9612"/>
          <a:stretch>
            <a:fillRect/>
          </a:stretch>
        </p:blipFill>
        <p:spPr>
          <a:xfrm>
            <a:off x="3539193" y="3502845"/>
            <a:ext cx="1531719" cy="1527745"/>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5934" t="6760" r="5945" b="4679"/>
          <a:stretch>
            <a:fillRect/>
          </a:stretch>
        </p:blipFill>
        <p:spPr>
          <a:xfrm>
            <a:off x="1877188" y="3502845"/>
            <a:ext cx="1520735" cy="1513504"/>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2182" y="3502846"/>
            <a:ext cx="1788127" cy="1520624"/>
          </a:xfrm>
          <a:prstGeom prst="rect">
            <a:avLst/>
          </a:prstGeom>
          <a:ln>
            <a:noFill/>
          </a:ln>
          <a:effectLst>
            <a:outerShdw blurRad="292100" dist="139700" dir="2700000" algn="tl" rotWithShape="0">
              <a:srgbClr val="333333">
                <a:alpha val="65000"/>
              </a:srgbClr>
            </a:outerShdw>
          </a:effectLst>
        </p:spPr>
      </p:pic>
      <p:graphicFrame>
        <p:nvGraphicFramePr>
          <p:cNvPr id="7" name="表格 6"/>
          <p:cNvGraphicFramePr>
            <a:graphicFrameLocks noGrp="1"/>
          </p:cNvGraphicFramePr>
          <p:nvPr>
            <p:extLst>
              <p:ext uri="{D42A27DB-BD31-4B8C-83A1-F6EECF244321}">
                <p14:modId xmlns:p14="http://schemas.microsoft.com/office/powerpoint/2010/main" val="1026646612"/>
              </p:ext>
            </p:extLst>
          </p:nvPr>
        </p:nvGraphicFramePr>
        <p:xfrm>
          <a:off x="5070912" y="1134238"/>
          <a:ext cx="3629705" cy="2216231"/>
        </p:xfrm>
        <a:graphic>
          <a:graphicData uri="http://schemas.openxmlformats.org/drawingml/2006/table">
            <a:tbl>
              <a:tblPr/>
              <a:tblGrid>
                <a:gridCol w="451414"/>
                <a:gridCol w="601883"/>
                <a:gridCol w="2576408"/>
              </a:tblGrid>
              <a:tr h="34932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年份</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姓名</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获奖项目</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38949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smtClean="0">
                          <a:effectLst/>
                          <a:latin typeface="+mj-ea"/>
                          <a:ea typeface="+mj-ea"/>
                        </a:rPr>
                        <a:t>2016</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邓滢</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solidFill>
                            <a:schemeClr val="tx1"/>
                          </a:solidFill>
                          <a:effectLst/>
                          <a:latin typeface="+mj-ea"/>
                          <a:ea typeface="+mn-ea"/>
                          <a:cs typeface="+mn-cs"/>
                        </a:rPr>
                        <a:t>院</a:t>
                      </a:r>
                      <a:r>
                        <a:rPr lang="zh-CN" altLang="zh-CN" sz="1050" b="1" kern="100" dirty="0" smtClean="0">
                          <a:solidFill>
                            <a:schemeClr val="tx1"/>
                          </a:solidFill>
                          <a:effectLst/>
                          <a:latin typeface="+mj-ea"/>
                          <a:ea typeface="+mn-ea"/>
                          <a:cs typeface="+mn-cs"/>
                        </a:rPr>
                        <a:t>教学标兵、优秀党员、优秀教师</a:t>
                      </a:r>
                      <a:endParaRPr lang="zh-CN" altLang="zh-CN" sz="1050" b="1" kern="100" dirty="0">
                        <a:solidFill>
                          <a:schemeClr val="tx1"/>
                        </a:solidFill>
                        <a:effectLst/>
                        <a:latin typeface="+mj-ea"/>
                        <a:ea typeface="+mn-ea"/>
                        <a:cs typeface="+mn-cs"/>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2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smtClean="0">
                          <a:effectLst/>
                          <a:latin typeface="+mj-ea"/>
                          <a:ea typeface="+mj-ea"/>
                        </a:rPr>
                        <a:t>2017</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effectLst/>
                          <a:latin typeface="+mj-ea"/>
                          <a:ea typeface="+mj-ea"/>
                        </a:rPr>
                        <a:t>邓滢</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effectLst/>
                          <a:latin typeface="+mj-ea"/>
                          <a:ea typeface="+mj-ea"/>
                        </a:rPr>
                        <a:t>院优秀青年教师、院开学第一课十佳</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9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smtClean="0">
                          <a:effectLst/>
                          <a:latin typeface="+mj-ea"/>
                          <a:ea typeface="+mj-ea"/>
                        </a:rPr>
                        <a:t>2018</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sz="1050" b="1" kern="100" dirty="0">
                          <a:effectLst/>
                          <a:latin typeface="+mj-ea"/>
                          <a:ea typeface="+mj-ea"/>
                        </a:rPr>
                        <a:t>邓滢</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effectLst/>
                          <a:latin typeface="+mj-ea"/>
                          <a:ea typeface="+mj-ea"/>
                        </a:rPr>
                        <a:t>市优秀教师、院优秀班主任</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479">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smtClean="0">
                          <a:effectLst/>
                          <a:latin typeface="+mj-ea"/>
                          <a:ea typeface="+mj-ea"/>
                        </a:rPr>
                        <a:t>2018</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effectLst/>
                          <a:latin typeface="+mj-ea"/>
                          <a:ea typeface="+mj-ea"/>
                        </a:rPr>
                        <a:t>罗惜春</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effectLst/>
                          <a:latin typeface="+mj-ea"/>
                          <a:ea typeface="+mj-ea"/>
                        </a:rPr>
                        <a:t>院教学标兵，院优秀教师</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24">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en-US" sz="1050" b="1" kern="100" dirty="0" smtClean="0">
                          <a:effectLst/>
                          <a:latin typeface="+mj-ea"/>
                          <a:ea typeface="+mj-ea"/>
                        </a:rPr>
                        <a:t>2018</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effectLst/>
                          <a:latin typeface="+mj-ea"/>
                          <a:ea typeface="+mj-ea"/>
                        </a:rPr>
                        <a:t>王新利</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spcAft>
                          <a:spcPts val="0"/>
                        </a:spcAft>
                      </a:pPr>
                      <a:r>
                        <a:rPr lang="zh-CN" altLang="en-US" sz="1050" b="1" kern="100" dirty="0" smtClean="0">
                          <a:effectLst/>
                          <a:latin typeface="+mj-ea"/>
                          <a:ea typeface="+mj-ea"/>
                        </a:rPr>
                        <a:t>院教学标兵</a:t>
                      </a:r>
                      <a:endParaRPr lang="zh-CN" sz="1050" b="1" kern="100" dirty="0">
                        <a:effectLst/>
                        <a:latin typeface="+mj-ea"/>
                        <a:ea typeface="+mj-ea"/>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342065" y="3302360"/>
            <a:ext cx="1520623" cy="1921594"/>
          </a:xfrm>
          <a:prstGeom prst="rect">
            <a:avLst/>
          </a:prstGeom>
          <a:ln>
            <a:noFill/>
          </a:ln>
          <a:effectLst>
            <a:outerShdw blurRad="292100" dist="139700" dir="2700000" algn="tl" rotWithShape="0">
              <a:srgbClr val="333333">
                <a:alpha val="65000"/>
              </a:srgbClr>
            </a:outerShdw>
          </a:effectLst>
        </p:spPr>
      </p:pic>
      <p:sp>
        <p:nvSpPr>
          <p:cNvPr id="9" name="文本框 8"/>
          <p:cNvSpPr txBox="1"/>
          <p:nvPr/>
        </p:nvSpPr>
        <p:spPr>
          <a:xfrm>
            <a:off x="647897" y="576436"/>
            <a:ext cx="2176041"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团队教师获奖</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1307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63957658"/>
              </p:ext>
            </p:extLst>
          </p:nvPr>
        </p:nvGraphicFramePr>
        <p:xfrm>
          <a:off x="341523" y="832542"/>
          <a:ext cx="8284685" cy="3937000"/>
        </p:xfrm>
        <a:graphic>
          <a:graphicData uri="http://schemas.openxmlformats.org/drawingml/2006/table">
            <a:tbl>
              <a:tblPr firstRow="1" bandRow="1">
                <a:tableStyleId>{5C22544A-7EE6-4342-B048-85BDC9FD1C3A}</a:tableStyleId>
              </a:tblPr>
              <a:tblGrid>
                <a:gridCol w="912913"/>
                <a:gridCol w="2400960"/>
                <a:gridCol w="2880302"/>
                <a:gridCol w="827233"/>
                <a:gridCol w="1263277"/>
              </a:tblGrid>
              <a:tr h="370840">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时间</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目标</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过程</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达标度</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原因分析</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40">
                <a:tc rowSpan="3">
                  <a:txBody>
                    <a:bodyPr/>
                    <a:lstStyle/>
                    <a:p>
                      <a:pPr algn="ctr"/>
                      <a:r>
                        <a:rPr lang="en-US" altLang="zh-CN" sz="1400" b="1" dirty="0" smtClean="0">
                          <a:latin typeface="微软雅黑" panose="020B0503020204020204" pitchFamily="34" charset="-122"/>
                          <a:ea typeface="微软雅黑" panose="020B0503020204020204" pitchFamily="34" charset="-122"/>
                        </a:rPr>
                        <a:t>2016</a:t>
                      </a:r>
                    </a:p>
                    <a:p>
                      <a:pPr algn="ctr"/>
                      <a:r>
                        <a:rPr lang="en-US" altLang="zh-CN" sz="1400" b="1" dirty="0" smtClean="0">
                          <a:latin typeface="微软雅黑" panose="020B0503020204020204" pitchFamily="34" charset="-122"/>
                          <a:ea typeface="微软雅黑" panose="020B0503020204020204" pitchFamily="34" charset="-122"/>
                        </a:rPr>
                        <a:t>-</a:t>
                      </a:r>
                    </a:p>
                    <a:p>
                      <a:pPr algn="ctr"/>
                      <a:r>
                        <a:rPr lang="en-US" altLang="zh-CN" sz="1400" b="1" dirty="0" smtClean="0">
                          <a:latin typeface="微软雅黑" panose="020B0503020204020204" pitchFamily="34" charset="-122"/>
                          <a:ea typeface="微软雅黑" panose="020B0503020204020204" pitchFamily="34" charset="-122"/>
                        </a:rPr>
                        <a:t>2018</a:t>
                      </a:r>
                    </a:p>
                    <a:p>
                      <a:pPr algn="ctr"/>
                      <a:r>
                        <a:rPr lang="zh-CN" altLang="en-US" sz="1400" b="1" dirty="0" smtClean="0">
                          <a:latin typeface="微软雅黑" panose="020B0503020204020204" pitchFamily="34" charset="-122"/>
                          <a:ea typeface="微软雅黑" panose="020B0503020204020204" pitchFamily="34" charset="-122"/>
                        </a:rPr>
                        <a:t>年</a:t>
                      </a:r>
                    </a:p>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按专业大类完善课程体系</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anose="020B0503020204020204" pitchFamily="34" charset="-122"/>
                          <a:ea typeface="微软雅黑" panose="020B0503020204020204" pitchFamily="34" charset="-122"/>
                        </a:rPr>
                        <a:t>现阶段，</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课程体系已趋于完善，在三大模块的基础上，根据学生的可持续发展和专业成长需求，将</a:t>
                      </a:r>
                      <a:r>
                        <a:rPr lang="en-US" altLang="zh-CN" sz="1200" b="1" kern="1200" dirty="0" smtClean="0">
                          <a:solidFill>
                            <a:schemeClr val="dk1"/>
                          </a:solidFill>
                          <a:latin typeface="微软雅黑" panose="020B0503020204020204" pitchFamily="34" charset="-122"/>
                          <a:ea typeface="微软雅黑" panose="020B0503020204020204" pitchFamily="34" charset="-122"/>
                          <a:cs typeface="+mn-cs"/>
                        </a:rPr>
                        <a:t>14</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个任务整合为共享任务、个性任务和拓展任务，针对不同专业，适当调整教学内容。</a:t>
                      </a:r>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90%</a:t>
                      </a:r>
                      <a:endParaRPr lang="zh-CN" altLang="en-US" sz="1400" b="1" dirty="0" smtClean="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开设较早的制药、化妆品等专业的课程体系趋于完善，但新开设专业仍需改进。</a:t>
                      </a:r>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vMerge="1">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研究适合的教学方法</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采用翻转课堂的教学模式和自主、合作、探究的学习方式开展教学。运用</a:t>
                      </a:r>
                      <a:r>
                        <a:rPr lang="zh-CN" altLang="en-US" sz="1200" b="1" kern="1200" dirty="0" smtClean="0">
                          <a:solidFill>
                            <a:srgbClr val="FF0000"/>
                          </a:solidFill>
                          <a:latin typeface="微软雅黑" panose="020B0503020204020204" pitchFamily="34" charset="-122"/>
                          <a:ea typeface="微软雅黑" panose="020B0503020204020204" pitchFamily="34" charset="-122"/>
                          <a:cs typeface="+mn-cs"/>
                        </a:rPr>
                        <a:t>任务驱动</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法，引导学生树立主动学习意识，突出学生学习主体地位；采用</a:t>
                      </a:r>
                      <a:r>
                        <a:rPr lang="zh-CN" altLang="en-US" sz="1200" b="1" kern="1200" dirty="0" smtClean="0">
                          <a:solidFill>
                            <a:srgbClr val="FF0000"/>
                          </a:solidFill>
                          <a:latin typeface="微软雅黑" panose="020B0503020204020204" pitchFamily="34" charset="-122"/>
                          <a:ea typeface="微软雅黑" panose="020B0503020204020204" pitchFamily="34" charset="-122"/>
                          <a:cs typeface="+mn-cs"/>
                        </a:rPr>
                        <a:t>分组讨论</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法，引导学生积极思考、团结协作，提高思辨能力；采用</a:t>
                      </a:r>
                      <a:r>
                        <a:rPr lang="zh-CN" altLang="en-US" sz="1200" b="1" kern="1200" dirty="0" smtClean="0">
                          <a:solidFill>
                            <a:srgbClr val="FF0000"/>
                          </a:solidFill>
                          <a:latin typeface="微软雅黑" panose="020B0503020204020204" pitchFamily="34" charset="-122"/>
                          <a:ea typeface="微软雅黑" panose="020B0503020204020204" pitchFamily="34" charset="-122"/>
                          <a:cs typeface="+mn-cs"/>
                        </a:rPr>
                        <a:t>角色扮演法</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，模拟一定的情境，培养学生的沟通和自我表达的能力，提升职业素养，彰显教学的“润物无声”。</a:t>
                      </a:r>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100%</a:t>
                      </a:r>
                      <a:endParaRPr lang="zh-CN" altLang="en-US" sz="1400" b="1" dirty="0" smtClean="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vMerge="1">
                  <a:txBody>
                    <a:bodyPr/>
                    <a:lstStyle/>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完善课程考核体系</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采用过程性评价和终结性评价相结合，另外，参加语言文字类测试和演讲、朗诵等比赛以及社团和社会实践等按规定加分。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100%</a:t>
                      </a:r>
                      <a:endParaRPr lang="zh-CN" altLang="en-US" sz="1400" b="1" dirty="0" smtClean="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099620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054453123"/>
              </p:ext>
            </p:extLst>
          </p:nvPr>
        </p:nvGraphicFramePr>
        <p:xfrm>
          <a:off x="341523" y="832542"/>
          <a:ext cx="8284685" cy="3845560"/>
        </p:xfrm>
        <a:graphic>
          <a:graphicData uri="http://schemas.openxmlformats.org/drawingml/2006/table">
            <a:tbl>
              <a:tblPr firstRow="1" bandRow="1">
                <a:tableStyleId>{5C22544A-7EE6-4342-B048-85BDC9FD1C3A}</a:tableStyleId>
              </a:tblPr>
              <a:tblGrid>
                <a:gridCol w="912913"/>
                <a:gridCol w="2400960"/>
                <a:gridCol w="2880302"/>
                <a:gridCol w="827233"/>
                <a:gridCol w="1263277"/>
              </a:tblGrid>
              <a:tr h="370840">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时间</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目标</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过程</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达标度</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原因分析</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0840">
                <a:tc rowSpan="4">
                  <a:txBody>
                    <a:bodyPr/>
                    <a:lstStyle/>
                    <a:p>
                      <a:pPr algn="ctr"/>
                      <a:r>
                        <a:rPr lang="en-US" altLang="zh-CN" sz="1400" b="1" dirty="0" smtClean="0">
                          <a:latin typeface="微软雅黑" panose="020B0503020204020204" pitchFamily="34" charset="-122"/>
                          <a:ea typeface="微软雅黑" panose="020B0503020204020204" pitchFamily="34" charset="-122"/>
                        </a:rPr>
                        <a:t>2016</a:t>
                      </a:r>
                    </a:p>
                    <a:p>
                      <a:pPr algn="ctr"/>
                      <a:r>
                        <a:rPr lang="en-US" altLang="zh-CN" sz="1400" b="1" dirty="0" smtClean="0">
                          <a:latin typeface="微软雅黑" panose="020B0503020204020204" pitchFamily="34" charset="-122"/>
                          <a:ea typeface="微软雅黑" panose="020B0503020204020204" pitchFamily="34" charset="-122"/>
                        </a:rPr>
                        <a:t>-</a:t>
                      </a:r>
                    </a:p>
                    <a:p>
                      <a:pPr algn="ctr"/>
                      <a:r>
                        <a:rPr lang="en-US" altLang="zh-CN" sz="1400" b="1" dirty="0" smtClean="0">
                          <a:latin typeface="微软雅黑" panose="020B0503020204020204" pitchFamily="34" charset="-122"/>
                          <a:ea typeface="微软雅黑" panose="020B0503020204020204" pitchFamily="34" charset="-122"/>
                        </a:rPr>
                        <a:t>2018</a:t>
                      </a:r>
                    </a:p>
                    <a:p>
                      <a:pPr algn="ctr"/>
                      <a:r>
                        <a:rPr lang="zh-CN" altLang="en-US" sz="1400" b="1" dirty="0" smtClean="0">
                          <a:latin typeface="微软雅黑" panose="020B0503020204020204" pitchFamily="34" charset="-122"/>
                          <a:ea typeface="微软雅黑" panose="020B0503020204020204" pitchFamily="34" charset="-122"/>
                        </a:rPr>
                        <a:t>年</a:t>
                      </a:r>
                    </a:p>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选用国家规划优质教材</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最初与专业负责人规划开课时，就明确了课程体系，并在这基础上选择适合的教材，选择的是高教出版社出版的“十二五”国家规划教材，蒋雪艳主编。</a:t>
                      </a:r>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100%</a:t>
                      </a:r>
                      <a:endParaRPr lang="zh-CN" altLang="en-US" sz="1400" b="1" dirty="0" smtClean="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vMerge="1">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优化教学设计</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经过几年的上课实践，大学语文课程团队在教学设计上思路越来越先进，并通过大赛得到了印证。</a:t>
                      </a:r>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100%</a:t>
                      </a:r>
                      <a:endParaRPr lang="zh-CN" altLang="en-US" sz="1400" b="1" dirty="0" smtClean="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vMerge="1">
                  <a:txBody>
                    <a:bodyPr/>
                    <a:lstStyle/>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制作优质课件与微课</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制作了一门完整且适用的优质课件，但微课建设暂时迟缓。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latin typeface="微软雅黑" panose="020B0503020204020204" pitchFamily="34" charset="-122"/>
                          <a:ea typeface="微软雅黑" panose="020B0503020204020204" pitchFamily="34" charset="-122"/>
                        </a:rPr>
                        <a:t>80%</a:t>
                      </a:r>
                      <a:endParaRPr lang="zh-CN" altLang="en-US" sz="1400" b="1" dirty="0" smtClean="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前期本门课程开设专业不多，且主要由邓滢一人完成教学工作，参与建设的师资力量不足。</a:t>
                      </a:r>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70840">
                <a:tc vMerge="1">
                  <a:txBody>
                    <a:bodyPr/>
                    <a:lstStyle/>
                    <a:p>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lumMod val="85000"/>
                              <a:lumOff val="15000"/>
                            </a:schemeClr>
                          </a:solidFill>
                          <a:latin typeface="微软雅黑" pitchFamily="34" charset="-122"/>
                          <a:ea typeface="微软雅黑" pitchFamily="34" charset="-122"/>
                          <a:cs typeface="+mn-cs"/>
                        </a:rPr>
                        <a:t>建设在线开放课程</a:t>
                      </a:r>
                      <a:endParaRPr lang="en-US" altLang="zh-CN" sz="1200" b="1" kern="1200" dirty="0" smtClean="0">
                        <a:solidFill>
                          <a:schemeClr val="tx1">
                            <a:lumMod val="85000"/>
                            <a:lumOff val="15000"/>
                          </a:schemeClr>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dk1"/>
                          </a:solidFill>
                          <a:latin typeface="微软雅黑" panose="020B0503020204020204" pitchFamily="34" charset="-122"/>
                          <a:ea typeface="微软雅黑" panose="020B0503020204020204" pitchFamily="34" charset="-122"/>
                          <a:cs typeface="+mn-cs"/>
                        </a:rPr>
                        <a:t>2018</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年立项了院级在线开放课程，且规划在智慧职教上建设。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400" b="1" dirty="0" smtClean="0">
                          <a:latin typeface="微软雅黑" panose="020B0503020204020204" pitchFamily="34" charset="-122"/>
                          <a:ea typeface="微软雅黑" panose="020B0503020204020204" pitchFamily="34" charset="-122"/>
                        </a:rPr>
                        <a:t>80%</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课程于</a:t>
                      </a:r>
                      <a:r>
                        <a:rPr lang="en-US" altLang="zh-CN" sz="1200" b="1" kern="1200" dirty="0" smtClean="0">
                          <a:solidFill>
                            <a:schemeClr val="dk1"/>
                          </a:solidFill>
                          <a:latin typeface="微软雅黑" panose="020B0503020204020204" pitchFamily="34" charset="-122"/>
                          <a:ea typeface="微软雅黑" panose="020B0503020204020204" pitchFamily="34" charset="-122"/>
                          <a:cs typeface="+mn-cs"/>
                        </a:rPr>
                        <a:t>2018</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年成功立项，到</a:t>
                      </a:r>
                      <a:r>
                        <a:rPr lang="en-US" altLang="zh-CN" sz="1200" b="1" kern="1200" dirty="0" smtClean="0">
                          <a:solidFill>
                            <a:schemeClr val="dk1"/>
                          </a:solidFill>
                          <a:latin typeface="微软雅黑" panose="020B0503020204020204" pitchFamily="34" charset="-122"/>
                          <a:ea typeface="微软雅黑" panose="020B0503020204020204" pitchFamily="34" charset="-122"/>
                          <a:cs typeface="+mn-cs"/>
                        </a:rPr>
                        <a:t>2018</a:t>
                      </a:r>
                      <a:r>
                        <a:rPr lang="zh-CN" altLang="en-US" sz="1200" b="1" kern="1200" dirty="0" smtClean="0">
                          <a:solidFill>
                            <a:schemeClr val="dk1"/>
                          </a:solidFill>
                          <a:latin typeface="微软雅黑" panose="020B0503020204020204" pitchFamily="34" charset="-122"/>
                          <a:ea typeface="微软雅黑" panose="020B0503020204020204" pitchFamily="34" charset="-122"/>
                          <a:cs typeface="+mn-cs"/>
                        </a:rPr>
                        <a:t>年底还未完成建设</a:t>
                      </a:r>
                      <a:endParaRPr lang="zh-CN" altLang="en-US" sz="12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794377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0839" y="694061"/>
            <a:ext cx="5838944"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数据分析</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教学活动</a:t>
            </a:r>
            <a:endParaRPr lang="zh-CN" altLang="en-US"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39" y="1374007"/>
            <a:ext cx="2603653" cy="169404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39" y="3154129"/>
            <a:ext cx="2603653" cy="169404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795" y="1380089"/>
            <a:ext cx="2741419" cy="346808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943" y="1374007"/>
            <a:ext cx="2819401" cy="3474166"/>
          </a:xfrm>
          <a:prstGeom prst="rect">
            <a:avLst/>
          </a:prstGeom>
        </p:spPr>
      </p:pic>
    </p:spTree>
    <p:extLst>
      <p:ext uri="{BB962C8B-B14F-4D97-AF65-F5344CB8AC3E}">
        <p14:creationId xmlns:p14="http://schemas.microsoft.com/office/powerpoint/2010/main" val="3528691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0839" y="694061"/>
            <a:ext cx="5838944"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数据分析</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教学活动</a:t>
            </a:r>
            <a:endParaRPr lang="zh-CN" altLang="en-US"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03" y="1265217"/>
            <a:ext cx="2214658" cy="141188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03" y="2786589"/>
            <a:ext cx="2214658" cy="220199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757" y="1241699"/>
            <a:ext cx="2158453" cy="1858339"/>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757" y="3200400"/>
            <a:ext cx="2158453" cy="178818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7606" y="1226595"/>
            <a:ext cx="1924277" cy="3746886"/>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8279" y="1226595"/>
            <a:ext cx="2147302" cy="1873443"/>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8279" y="3200400"/>
            <a:ext cx="2158453" cy="1788185"/>
          </a:xfrm>
          <a:prstGeom prst="rect">
            <a:avLst/>
          </a:prstGeom>
        </p:spPr>
      </p:pic>
    </p:spTree>
    <p:extLst>
      <p:ext uri="{BB962C8B-B14F-4D97-AF65-F5344CB8AC3E}">
        <p14:creationId xmlns:p14="http://schemas.microsoft.com/office/powerpoint/2010/main" val="3112026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0839" y="694061"/>
            <a:ext cx="5838944"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数据分析</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课堂出勤</a:t>
            </a:r>
            <a:endParaRPr lang="zh-CN" altLang="en-US"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793" y="1494263"/>
            <a:ext cx="6076950" cy="3111655"/>
          </a:xfrm>
          <a:prstGeom prst="rect">
            <a:avLst/>
          </a:prstGeom>
        </p:spPr>
      </p:pic>
    </p:spTree>
    <p:extLst>
      <p:ext uri="{BB962C8B-B14F-4D97-AF65-F5344CB8AC3E}">
        <p14:creationId xmlns:p14="http://schemas.microsoft.com/office/powerpoint/2010/main" val="1993663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70" y="1318812"/>
            <a:ext cx="4117123" cy="3495675"/>
          </a:xfrm>
          <a:prstGeom prst="rect">
            <a:avLst/>
          </a:prstGeom>
        </p:spPr>
      </p:pic>
      <p:sp>
        <p:nvSpPr>
          <p:cNvPr id="3" name="文本框 2"/>
          <p:cNvSpPr txBox="1"/>
          <p:nvPr/>
        </p:nvSpPr>
        <p:spPr>
          <a:xfrm>
            <a:off x="550839" y="694061"/>
            <a:ext cx="5838944"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数据分析</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学生学习情况</a:t>
            </a:r>
            <a:endParaRPr lang="zh-CN" altLang="en-US" sz="24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873" y="1318812"/>
            <a:ext cx="4070195" cy="3495675"/>
          </a:xfrm>
          <a:prstGeom prst="rect">
            <a:avLst/>
          </a:prstGeom>
        </p:spPr>
      </p:pic>
    </p:spTree>
    <p:extLst>
      <p:ext uri="{BB962C8B-B14F-4D97-AF65-F5344CB8AC3E}">
        <p14:creationId xmlns:p14="http://schemas.microsoft.com/office/powerpoint/2010/main" val="3684351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9932" y="810362"/>
            <a:ext cx="1973766"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质量</a:t>
            </a:r>
            <a:r>
              <a:rPr lang="zh-CN" altLang="en-US" sz="2400" b="1" dirty="0" smtClean="0">
                <a:latin typeface="微软雅黑" panose="020B0503020204020204" pitchFamily="34" charset="-122"/>
                <a:ea typeface="微软雅黑" panose="020B0503020204020204" pitchFamily="34" charset="-122"/>
              </a:rPr>
              <a:t>诊断</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01444" y="1427356"/>
            <a:ext cx="8474927" cy="1323439"/>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优点：</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smtClean="0">
                <a:solidFill>
                  <a:schemeClr val="tx1">
                    <a:lumMod val="85000"/>
                    <a:lumOff val="15000"/>
                  </a:schemeClr>
                </a:solidFill>
                <a:latin typeface="微软雅黑" pitchFamily="34" charset="-122"/>
                <a:ea typeface="微软雅黑" pitchFamily="34" charset="-122"/>
              </a:rPr>
              <a:t>出勤率高：</a:t>
            </a:r>
            <a:r>
              <a:rPr lang="en-US" altLang="zh-CN" sz="2000" b="1" smtClean="0">
                <a:solidFill>
                  <a:schemeClr val="tx1">
                    <a:lumMod val="85000"/>
                    <a:lumOff val="15000"/>
                  </a:schemeClr>
                </a:solidFill>
                <a:latin typeface="微软雅黑" pitchFamily="34" charset="-122"/>
                <a:ea typeface="微软雅黑" pitchFamily="34" charset="-122"/>
              </a:rPr>
              <a:t>97.85%</a:t>
            </a:r>
          </a:p>
          <a:p>
            <a:r>
              <a:rPr lang="zh-CN" altLang="en-US" sz="2000" b="1" smtClean="0">
                <a:solidFill>
                  <a:schemeClr val="tx1">
                    <a:lumMod val="85000"/>
                    <a:lumOff val="15000"/>
                  </a:schemeClr>
                </a:solidFill>
                <a:latin typeface="微软雅黑" pitchFamily="34" charset="-122"/>
                <a:ea typeface="微软雅黑" pitchFamily="34" charset="-122"/>
              </a:rPr>
              <a:t>资源学习率高：</a:t>
            </a:r>
            <a:r>
              <a:rPr lang="en-US" altLang="zh-CN" sz="2000" b="1" smtClean="0">
                <a:solidFill>
                  <a:schemeClr val="tx1">
                    <a:lumMod val="85000"/>
                    <a:lumOff val="15000"/>
                  </a:schemeClr>
                </a:solidFill>
                <a:latin typeface="微软雅黑" pitchFamily="34" charset="-122"/>
                <a:ea typeface="微软雅黑" pitchFamily="34" charset="-122"/>
              </a:rPr>
              <a:t>96.26%</a:t>
            </a:r>
          </a:p>
          <a:p>
            <a:r>
              <a:rPr lang="zh-CN" altLang="en-US" sz="2000" b="1" smtClean="0">
                <a:solidFill>
                  <a:schemeClr val="tx1">
                    <a:lumMod val="85000"/>
                    <a:lumOff val="15000"/>
                  </a:schemeClr>
                </a:solidFill>
                <a:latin typeface="微软雅黑" pitchFamily="34" charset="-122"/>
                <a:ea typeface="微软雅黑" pitchFamily="34" charset="-122"/>
              </a:rPr>
              <a:t>教学活动丰富：云班课活动参与率：</a:t>
            </a:r>
            <a:r>
              <a:rPr lang="en-US" altLang="zh-CN" sz="2000" b="1" smtClean="0">
                <a:solidFill>
                  <a:schemeClr val="tx1">
                    <a:lumMod val="85000"/>
                    <a:lumOff val="15000"/>
                  </a:schemeClr>
                </a:solidFill>
                <a:latin typeface="微软雅黑" pitchFamily="34" charset="-122"/>
                <a:ea typeface="微软雅黑" pitchFamily="34" charset="-122"/>
              </a:rPr>
              <a:t>84.54%</a:t>
            </a:r>
            <a:endParaRPr lang="en-US" altLang="zh-CN" sz="2000" b="1" dirty="0">
              <a:solidFill>
                <a:schemeClr val="tx1">
                  <a:lumMod val="85000"/>
                  <a:lumOff val="15000"/>
                </a:schemeClr>
              </a:solidFill>
              <a:latin typeface="微软雅黑" pitchFamily="34" charset="-122"/>
              <a:ea typeface="微软雅黑"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7521" y="2958453"/>
            <a:ext cx="1877830" cy="1575178"/>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文本框 13"/>
          <p:cNvSpPr txBox="1"/>
          <p:nvPr/>
        </p:nvSpPr>
        <p:spPr>
          <a:xfrm>
            <a:off x="3674658" y="4587276"/>
            <a:ext cx="1928497" cy="400110"/>
          </a:xfrm>
          <a:prstGeom prst="rect">
            <a:avLst/>
          </a:prstGeom>
          <a:noFill/>
        </p:spPr>
        <p:txBody>
          <a:bodyPr wrap="square" rtlCol="0">
            <a:spAutoFit/>
          </a:bodyPr>
          <a:lstStyle/>
          <a:p>
            <a:r>
              <a:rPr lang="zh-CN" altLang="en-US" sz="2000" b="1" dirty="0" smtClean="0">
                <a:latin typeface="方正姚体" panose="02010601030101010101" pitchFamily="2" charset="-122"/>
                <a:ea typeface="方正姚体" panose="02010601030101010101" pitchFamily="2" charset="-122"/>
              </a:rPr>
              <a:t>小组讨论</a:t>
            </a:r>
            <a:endParaRPr lang="zh-CN" altLang="en-US" sz="2000" b="1" dirty="0">
              <a:latin typeface="方正姚体" panose="02010601030101010101" pitchFamily="2" charset="-122"/>
              <a:ea typeface="方正姚体" panose="02010601030101010101" pitchFamily="2" charset="-122"/>
            </a:endParaRPr>
          </a:p>
        </p:txBody>
      </p:sp>
      <p:sp>
        <p:nvSpPr>
          <p:cNvPr id="16" name="文本框 15"/>
          <p:cNvSpPr txBox="1"/>
          <p:nvPr/>
        </p:nvSpPr>
        <p:spPr>
          <a:xfrm>
            <a:off x="6273205" y="4585175"/>
            <a:ext cx="1901416" cy="400110"/>
          </a:xfrm>
          <a:prstGeom prst="rect">
            <a:avLst/>
          </a:prstGeom>
          <a:noFill/>
        </p:spPr>
        <p:txBody>
          <a:bodyPr wrap="square" rtlCol="0">
            <a:spAutoFit/>
          </a:bodyPr>
          <a:lstStyle/>
          <a:p>
            <a:r>
              <a:rPr lang="zh-CN" altLang="en-US" sz="2000" b="1" dirty="0" smtClean="0">
                <a:latin typeface="方正姚体" panose="02010601030101010101" pitchFamily="2" charset="-122"/>
                <a:ea typeface="方正姚体" panose="02010601030101010101" pitchFamily="2" charset="-122"/>
              </a:rPr>
              <a:t>角色扮演</a:t>
            </a:r>
            <a:endParaRPr lang="zh-CN" altLang="en-US" sz="2000" b="1" dirty="0">
              <a:latin typeface="方正姚体" panose="02010601030101010101" pitchFamily="2" charset="-122"/>
              <a:ea typeface="方正姚体" panose="02010601030101010101" pitchFamily="2"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85" y="2958453"/>
            <a:ext cx="1877830" cy="1575878"/>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文本框 18"/>
          <p:cNvSpPr txBox="1"/>
          <p:nvPr/>
        </p:nvSpPr>
        <p:spPr>
          <a:xfrm>
            <a:off x="1193230" y="4589997"/>
            <a:ext cx="1928497" cy="400110"/>
          </a:xfrm>
          <a:prstGeom prst="rect">
            <a:avLst/>
          </a:prstGeom>
          <a:noFill/>
        </p:spPr>
        <p:txBody>
          <a:bodyPr wrap="square" rtlCol="0">
            <a:spAutoFit/>
          </a:bodyPr>
          <a:lstStyle/>
          <a:p>
            <a:r>
              <a:rPr lang="zh-CN" altLang="en-US" sz="2000" b="1" dirty="0" smtClean="0">
                <a:latin typeface="方正姚体" panose="02010601030101010101" pitchFamily="2" charset="-122"/>
                <a:ea typeface="方正姚体" panose="02010601030101010101" pitchFamily="2" charset="-122"/>
              </a:rPr>
              <a:t>情境教学</a:t>
            </a:r>
            <a:endParaRPr lang="zh-CN" altLang="en-US" sz="2000" b="1" dirty="0">
              <a:latin typeface="方正姚体" panose="02010601030101010101" pitchFamily="2" charset="-122"/>
              <a:ea typeface="方正姚体" panose="02010601030101010101" pitchFamily="2" charset="-122"/>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009" y="2958453"/>
            <a:ext cx="2199118" cy="1575878"/>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038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2000"/>
                                        <p:tgtEl>
                                          <p:spTgt spid="1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2000"/>
                                        <p:tgtEl>
                                          <p:spTgt spid="1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8" name="组合 7"/>
          <p:cNvGrpSpPr/>
          <p:nvPr/>
        </p:nvGrpSpPr>
        <p:grpSpPr>
          <a:xfrm>
            <a:off x="1590137" y="1964622"/>
            <a:ext cx="1232824" cy="1232824"/>
            <a:chOff x="5219336" y="1411604"/>
            <a:chExt cx="2903584" cy="2903584"/>
          </a:xfrm>
        </p:grpSpPr>
        <p:sp>
          <p:nvSpPr>
            <p:cNvPr id="9" name="椭圆 8"/>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0" name="椭圆 9"/>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1" name="椭圆 10"/>
            <p:cNvSpPr/>
            <p:nvPr/>
          </p:nvSpPr>
          <p:spPr>
            <a:xfrm>
              <a:off x="5956263" y="2148531"/>
              <a:ext cx="1429731" cy="1429731"/>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2" name="椭圆 11"/>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3" name="椭圆 12"/>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grpSp>
        <p:nvGrpSpPr>
          <p:cNvPr id="14" name="组合 13"/>
          <p:cNvGrpSpPr/>
          <p:nvPr/>
        </p:nvGrpSpPr>
        <p:grpSpPr>
          <a:xfrm>
            <a:off x="3173256" y="1964622"/>
            <a:ext cx="1232824" cy="1232824"/>
            <a:chOff x="5219336" y="1411604"/>
            <a:chExt cx="2903584" cy="2903584"/>
          </a:xfrm>
        </p:grpSpPr>
        <p:sp>
          <p:nvSpPr>
            <p:cNvPr id="15" name="椭圆 1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6" name="椭圆 1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7" name="椭圆 16"/>
            <p:cNvSpPr/>
            <p:nvPr/>
          </p:nvSpPr>
          <p:spPr>
            <a:xfrm>
              <a:off x="5956263" y="2148531"/>
              <a:ext cx="1429731" cy="1429731"/>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8" name="椭圆 1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19" name="椭圆 1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grpSp>
        <p:nvGrpSpPr>
          <p:cNvPr id="20" name="组合 19"/>
          <p:cNvGrpSpPr/>
          <p:nvPr/>
        </p:nvGrpSpPr>
        <p:grpSpPr>
          <a:xfrm>
            <a:off x="4756375" y="1964622"/>
            <a:ext cx="1232824" cy="1232824"/>
            <a:chOff x="5219336" y="1411604"/>
            <a:chExt cx="2903584" cy="2903584"/>
          </a:xfrm>
        </p:grpSpPr>
        <p:sp>
          <p:nvSpPr>
            <p:cNvPr id="21" name="椭圆 20"/>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22" name="椭圆 21"/>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23" name="椭圆 22"/>
            <p:cNvSpPr/>
            <p:nvPr/>
          </p:nvSpPr>
          <p:spPr>
            <a:xfrm>
              <a:off x="5956263" y="2148531"/>
              <a:ext cx="1429731" cy="1429731"/>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24" name="椭圆 23"/>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25" name="椭圆 24"/>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grpSp>
        <p:nvGrpSpPr>
          <p:cNvPr id="26" name="组合 25"/>
          <p:cNvGrpSpPr/>
          <p:nvPr/>
        </p:nvGrpSpPr>
        <p:grpSpPr>
          <a:xfrm>
            <a:off x="6339494" y="1964622"/>
            <a:ext cx="1232824" cy="1232824"/>
            <a:chOff x="5219336" y="1411604"/>
            <a:chExt cx="2903584" cy="2903584"/>
          </a:xfrm>
        </p:grpSpPr>
        <p:sp>
          <p:nvSpPr>
            <p:cNvPr id="27" name="椭圆 26"/>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28" name="椭圆 2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29" name="椭圆 28"/>
            <p:cNvSpPr/>
            <p:nvPr/>
          </p:nvSpPr>
          <p:spPr>
            <a:xfrm>
              <a:off x="5956263" y="2148531"/>
              <a:ext cx="1429731" cy="1429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0" name="椭圆 2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1" name="椭圆 30"/>
            <p:cNvSpPr/>
            <p:nvPr/>
          </p:nvSpPr>
          <p:spPr>
            <a:xfrm>
              <a:off x="6091546"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grpSp>
        <p:nvGrpSpPr>
          <p:cNvPr id="38" name="组合 37"/>
          <p:cNvGrpSpPr/>
          <p:nvPr/>
        </p:nvGrpSpPr>
        <p:grpSpPr>
          <a:xfrm>
            <a:off x="1025602" y="405167"/>
            <a:ext cx="564535" cy="564535"/>
            <a:chOff x="3724323" y="1908536"/>
            <a:chExt cx="1329153" cy="1329153"/>
          </a:xfrm>
        </p:grpSpPr>
        <p:sp>
          <p:nvSpPr>
            <p:cNvPr id="39" name="椭圆 3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0" name="椭圆 39"/>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1" name="组合 40"/>
          <p:cNvGrpSpPr/>
          <p:nvPr/>
        </p:nvGrpSpPr>
        <p:grpSpPr>
          <a:xfrm>
            <a:off x="630790" y="1258831"/>
            <a:ext cx="341065" cy="341065"/>
            <a:chOff x="3724323" y="1908536"/>
            <a:chExt cx="1329153" cy="1329153"/>
          </a:xfrm>
          <a:solidFill>
            <a:schemeClr val="bg1">
              <a:lumMod val="95000"/>
            </a:schemeClr>
          </a:solidFill>
        </p:grpSpPr>
        <p:sp>
          <p:nvSpPr>
            <p:cNvPr id="42" name="椭圆 41"/>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3" name="椭圆 42"/>
            <p:cNvSpPr/>
            <p:nvPr/>
          </p:nvSpPr>
          <p:spPr>
            <a:xfrm>
              <a:off x="3839838" y="2024052"/>
              <a:ext cx="1098122" cy="1098122"/>
            </a:xfrm>
            <a:prstGeom prst="ellipse">
              <a:avLst/>
            </a:prstGeom>
            <a:solidFill>
              <a:srgbClr val="E8707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4" name="组合 43"/>
          <p:cNvGrpSpPr/>
          <p:nvPr/>
        </p:nvGrpSpPr>
        <p:grpSpPr>
          <a:xfrm>
            <a:off x="75948" y="1117940"/>
            <a:ext cx="481956" cy="481956"/>
            <a:chOff x="3724323" y="1908536"/>
            <a:chExt cx="1329153" cy="1329153"/>
          </a:xfrm>
        </p:grpSpPr>
        <p:sp>
          <p:nvSpPr>
            <p:cNvPr id="45" name="椭圆 4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6" name="椭圆 45"/>
            <p:cNvSpPr/>
            <p:nvPr/>
          </p:nvSpPr>
          <p:spPr>
            <a:xfrm>
              <a:off x="3839838" y="2024052"/>
              <a:ext cx="1098122" cy="1098122"/>
            </a:xfrm>
            <a:prstGeom prst="ellipse">
              <a:avLst/>
            </a:prstGeom>
            <a:solidFill>
              <a:srgbClr val="FFB8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7" name="组合 46"/>
          <p:cNvGrpSpPr/>
          <p:nvPr/>
        </p:nvGrpSpPr>
        <p:grpSpPr>
          <a:xfrm>
            <a:off x="1475036" y="111461"/>
            <a:ext cx="204049" cy="204049"/>
            <a:chOff x="3724323" y="1908536"/>
            <a:chExt cx="1329153" cy="1329153"/>
          </a:xfrm>
          <a:solidFill>
            <a:schemeClr val="bg1">
              <a:lumMod val="95000"/>
            </a:schemeClr>
          </a:solidFill>
        </p:grpSpPr>
        <p:sp>
          <p:nvSpPr>
            <p:cNvPr id="48" name="椭圆 47"/>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9" name="椭圆 48"/>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0" name="组合 49"/>
          <p:cNvGrpSpPr/>
          <p:nvPr/>
        </p:nvGrpSpPr>
        <p:grpSpPr>
          <a:xfrm>
            <a:off x="-1259129" y="-1261678"/>
            <a:ext cx="2616232" cy="2616232"/>
            <a:chOff x="3724323" y="1908536"/>
            <a:chExt cx="1329153" cy="1329153"/>
          </a:xfrm>
        </p:grpSpPr>
        <p:sp>
          <p:nvSpPr>
            <p:cNvPr id="51" name="椭圆 5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2" name="椭圆 51"/>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3" name="组合 52"/>
          <p:cNvGrpSpPr/>
          <p:nvPr/>
        </p:nvGrpSpPr>
        <p:grpSpPr>
          <a:xfrm>
            <a:off x="941632" y="908307"/>
            <a:ext cx="251519" cy="251519"/>
            <a:chOff x="3724323" y="1908536"/>
            <a:chExt cx="1329153" cy="1329153"/>
          </a:xfrm>
          <a:solidFill>
            <a:schemeClr val="bg1">
              <a:lumMod val="95000"/>
            </a:schemeClr>
          </a:solidFill>
        </p:grpSpPr>
        <p:sp>
          <p:nvSpPr>
            <p:cNvPr id="54" name="椭圆 53"/>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5" name="椭圆 54"/>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56" name="TextBox 59"/>
          <p:cNvSpPr txBox="1">
            <a:spLocks noChangeArrowheads="1"/>
          </p:cNvSpPr>
          <p:nvPr/>
        </p:nvSpPr>
        <p:spPr bwMode="auto">
          <a:xfrm>
            <a:off x="-294880" y="46929"/>
            <a:ext cx="1573372" cy="69115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47">
              <a:lnSpc>
                <a:spcPct val="120000"/>
              </a:lnSpc>
              <a:defRPr/>
            </a:pPr>
            <a:r>
              <a:rPr lang="zh-CN" altLang="en-US" sz="2399" b="1" kern="0" dirty="0">
                <a:solidFill>
                  <a:schemeClr val="tx1">
                    <a:lumMod val="50000"/>
                    <a:lumOff val="50000"/>
                  </a:schemeClr>
                </a:solidFill>
                <a:latin typeface="微软雅黑" panose="020B0503020204020204" pitchFamily="34" charset="-122"/>
                <a:ea typeface="微软雅黑" panose="020B0503020204020204" pitchFamily="34" charset="-122"/>
              </a:rPr>
              <a:t>目   录</a:t>
            </a:r>
            <a:r>
              <a:rPr lang="zh-CN" altLang="en-US" sz="1800" b="1" kern="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800" b="1"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685147">
              <a:defRPr/>
            </a:pPr>
            <a:r>
              <a:rPr lang="en-US" altLang="zh-CN" sz="1012" b="1" kern="0" dirty="0">
                <a:solidFill>
                  <a:schemeClr val="tx1">
                    <a:lumMod val="50000"/>
                    <a:lumOff val="50000"/>
                  </a:schemeClr>
                </a:solidFill>
                <a:latin typeface="微软雅黑" panose="020B0503020204020204" pitchFamily="34" charset="-122"/>
                <a:ea typeface="微软雅黑" panose="020B0503020204020204" pitchFamily="34" charset="-122"/>
              </a:rPr>
              <a:t>Contents</a:t>
            </a:r>
            <a:endParaRPr lang="en-US" altLang="ko-KR" sz="1012"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2056015" y="2497812"/>
            <a:ext cx="298569" cy="20501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663A7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sp>
        <p:nvSpPr>
          <p:cNvPr id="58" name="KSO_Shape"/>
          <p:cNvSpPr/>
          <p:nvPr/>
        </p:nvSpPr>
        <p:spPr bwMode="auto">
          <a:xfrm>
            <a:off x="3647595" y="2471829"/>
            <a:ext cx="301743" cy="25698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6D6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sp>
        <p:nvSpPr>
          <p:cNvPr id="59" name="KSO_Shape"/>
          <p:cNvSpPr/>
          <p:nvPr/>
        </p:nvSpPr>
        <p:spPr bwMode="auto">
          <a:xfrm>
            <a:off x="5218719" y="2447794"/>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1ACBE"/>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sp>
        <p:nvSpPr>
          <p:cNvPr id="60" name="KSO_Shape"/>
          <p:cNvSpPr/>
          <p:nvPr/>
        </p:nvSpPr>
        <p:spPr bwMode="auto">
          <a:xfrm>
            <a:off x="6805417" y="2463797"/>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C00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sp>
        <p:nvSpPr>
          <p:cNvPr id="62" name="文本框 9"/>
          <p:cNvSpPr txBox="1"/>
          <p:nvPr/>
        </p:nvSpPr>
        <p:spPr>
          <a:xfrm>
            <a:off x="1421462" y="3070299"/>
            <a:ext cx="1576869" cy="328923"/>
          </a:xfrm>
          <a:prstGeom prst="rect">
            <a:avLst/>
          </a:prstGeom>
          <a:noFill/>
        </p:spPr>
        <p:txBody>
          <a:bodyPr wrap="square" lIns="51422" tIns="25711" rIns="51422" bIns="25711" rtlCol="0">
            <a:spAutoFit/>
          </a:bodyPr>
          <a:lstStyle/>
          <a:p>
            <a:pPr marL="0" lvl="1" algn="ctr"/>
            <a:r>
              <a:rPr lang="zh-CN" altLang="en-US" sz="1800" b="1" dirty="0" smtClean="0">
                <a:solidFill>
                  <a:srgbClr val="663A77"/>
                </a:solidFill>
                <a:latin typeface="微软雅黑" panose="020B0503020204020204" pitchFamily="34" charset="-122"/>
                <a:ea typeface="微软雅黑" panose="020B0503020204020204" pitchFamily="34" charset="-122"/>
              </a:rPr>
              <a:t>课程建设规划</a:t>
            </a:r>
            <a:endParaRPr lang="zh-CN" altLang="en-US" sz="1050" dirty="0">
              <a:solidFill>
                <a:srgbClr val="663A77"/>
              </a:solidFill>
              <a:latin typeface="微软雅黑" panose="020B0503020204020204" pitchFamily="34" charset="-122"/>
              <a:ea typeface="微软雅黑" panose="020B0503020204020204" pitchFamily="34" charset="-122"/>
            </a:endParaRPr>
          </a:p>
        </p:txBody>
      </p:sp>
      <p:sp>
        <p:nvSpPr>
          <p:cNvPr id="63" name="文本框 9"/>
          <p:cNvSpPr txBox="1"/>
          <p:nvPr/>
        </p:nvSpPr>
        <p:spPr>
          <a:xfrm>
            <a:off x="2987229" y="3074238"/>
            <a:ext cx="1576869" cy="328923"/>
          </a:xfrm>
          <a:prstGeom prst="rect">
            <a:avLst/>
          </a:prstGeom>
          <a:noFill/>
        </p:spPr>
        <p:txBody>
          <a:bodyPr wrap="square" lIns="51422" tIns="25711" rIns="51422" bIns="25711" rtlCol="0">
            <a:spAutoFit/>
          </a:bodyPr>
          <a:lstStyle/>
          <a:p>
            <a:pPr marL="0" lvl="1" algn="ctr"/>
            <a:r>
              <a:rPr lang="zh-CN" altLang="en-US" sz="1800" b="1" dirty="0" smtClean="0">
                <a:solidFill>
                  <a:srgbClr val="E87071"/>
                </a:solidFill>
                <a:latin typeface="微软雅黑" panose="020B0503020204020204" pitchFamily="34" charset="-122"/>
                <a:ea typeface="微软雅黑" panose="020B0503020204020204" pitchFamily="34" charset="-122"/>
              </a:rPr>
              <a:t>课程实施</a:t>
            </a:r>
            <a:endParaRPr lang="zh-CN" altLang="en-US" sz="1050" dirty="0">
              <a:solidFill>
                <a:srgbClr val="E87071"/>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4564099" y="3070299"/>
            <a:ext cx="1576869" cy="328923"/>
          </a:xfrm>
          <a:prstGeom prst="rect">
            <a:avLst/>
          </a:prstGeom>
          <a:noFill/>
        </p:spPr>
        <p:txBody>
          <a:bodyPr wrap="square" lIns="51422" tIns="25711" rIns="51422" bIns="25711" rtlCol="0">
            <a:spAutoFit/>
          </a:bodyPr>
          <a:lstStyle/>
          <a:p>
            <a:pPr marL="0" lvl="1" algn="ctr"/>
            <a:r>
              <a:rPr lang="zh-CN" altLang="en-US" sz="1800" b="1" dirty="0" smtClean="0">
                <a:solidFill>
                  <a:srgbClr val="01ACBE"/>
                </a:solidFill>
                <a:latin typeface="微软雅黑" panose="020B0503020204020204" pitchFamily="34" charset="-122"/>
                <a:ea typeface="微软雅黑" panose="020B0503020204020204" pitchFamily="34" charset="-122"/>
              </a:rPr>
              <a:t>课程诊断</a:t>
            </a:r>
            <a:endParaRPr lang="zh-CN" altLang="en-US" sz="1050" dirty="0">
              <a:solidFill>
                <a:srgbClr val="01ACBE"/>
              </a:solidFill>
              <a:latin typeface="微软雅黑" panose="020B0503020204020204" pitchFamily="34" charset="-122"/>
              <a:ea typeface="微软雅黑" panose="020B0503020204020204" pitchFamily="34" charset="-122"/>
            </a:endParaRPr>
          </a:p>
        </p:txBody>
      </p:sp>
      <p:sp>
        <p:nvSpPr>
          <p:cNvPr id="65" name="文本框 9"/>
          <p:cNvSpPr txBox="1"/>
          <p:nvPr/>
        </p:nvSpPr>
        <p:spPr>
          <a:xfrm>
            <a:off x="6183856" y="3074238"/>
            <a:ext cx="1869474" cy="328923"/>
          </a:xfrm>
          <a:prstGeom prst="rect">
            <a:avLst/>
          </a:prstGeom>
          <a:noFill/>
        </p:spPr>
        <p:txBody>
          <a:bodyPr wrap="square" lIns="51422" tIns="25711" rIns="51422" bIns="25711" rtlCol="0">
            <a:spAutoFit/>
          </a:bodyPr>
          <a:lstStyle/>
          <a:p>
            <a:pPr marL="0" lvl="1" algn="ctr"/>
            <a:r>
              <a:rPr lang="zh-CN" altLang="en-US" sz="1800" b="1" dirty="0" smtClean="0">
                <a:solidFill>
                  <a:srgbClr val="FFB850"/>
                </a:solidFill>
                <a:latin typeface="微软雅黑" panose="020B0503020204020204" pitchFamily="34" charset="-122"/>
                <a:ea typeface="微软雅黑" panose="020B0503020204020204" pitchFamily="34" charset="-122"/>
              </a:rPr>
              <a:t>持续改进与计划</a:t>
            </a:r>
            <a:endParaRPr lang="zh-CN" altLang="en-US" sz="1050" dirty="0">
              <a:solidFill>
                <a:srgbClr val="FFB85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448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5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par>
                                <p:cTn id="46" presetID="42" presetClass="entr" presetSubtype="0" fill="hold" grpId="0" nodeType="withEffect">
                                  <p:stCondLst>
                                    <p:cond delay="150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1000"/>
                                        <p:tgtEl>
                                          <p:spTgt spid="62"/>
                                        </p:tgtEl>
                                      </p:cBhvr>
                                    </p:animEffect>
                                    <p:anim calcmode="lin" valueType="num">
                                      <p:cBhvr>
                                        <p:cTn id="49" dur="1000" fill="hold"/>
                                        <p:tgtEl>
                                          <p:spTgt spid="62"/>
                                        </p:tgtEl>
                                        <p:attrNameLst>
                                          <p:attrName>ppt_x</p:attrName>
                                        </p:attrNameLst>
                                      </p:cBhvr>
                                      <p:tavLst>
                                        <p:tav tm="0">
                                          <p:val>
                                            <p:strVal val="#ppt_x"/>
                                          </p:val>
                                        </p:tav>
                                        <p:tav tm="100000">
                                          <p:val>
                                            <p:strVal val="#ppt_x"/>
                                          </p:val>
                                        </p:tav>
                                      </p:tavLst>
                                    </p:anim>
                                    <p:anim calcmode="lin" valueType="num">
                                      <p:cBhvr>
                                        <p:cTn id="50" dur="1000" fill="hold"/>
                                        <p:tgtEl>
                                          <p:spTgt spid="6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50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anim calcmode="lin" valueType="num">
                                      <p:cBhvr>
                                        <p:cTn id="54" dur="1000" fill="hold"/>
                                        <p:tgtEl>
                                          <p:spTgt spid="63"/>
                                        </p:tgtEl>
                                        <p:attrNameLst>
                                          <p:attrName>ppt_x</p:attrName>
                                        </p:attrNameLst>
                                      </p:cBhvr>
                                      <p:tavLst>
                                        <p:tav tm="0">
                                          <p:val>
                                            <p:strVal val="#ppt_x"/>
                                          </p:val>
                                        </p:tav>
                                        <p:tav tm="100000">
                                          <p:val>
                                            <p:strVal val="#ppt_x"/>
                                          </p:val>
                                        </p:tav>
                                      </p:tavLst>
                                    </p:anim>
                                    <p:anim calcmode="lin" valueType="num">
                                      <p:cBhvr>
                                        <p:cTn id="55" dur="1000" fill="hold"/>
                                        <p:tgtEl>
                                          <p:spTgt spid="6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50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50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animBg="1"/>
      <p:bldP spid="59" grpId="0" animBg="1"/>
      <p:bldP spid="60"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9932" y="810362"/>
            <a:ext cx="1973766"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质量</a:t>
            </a:r>
            <a:r>
              <a:rPr lang="zh-CN" altLang="en-US" sz="2400" b="1" dirty="0" smtClean="0">
                <a:latin typeface="微软雅黑" panose="020B0503020204020204" pitchFamily="34" charset="-122"/>
                <a:ea typeface="微软雅黑" panose="020B0503020204020204" pitchFamily="34" charset="-122"/>
              </a:rPr>
              <a:t>诊断</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589433" y="1238647"/>
            <a:ext cx="8474927" cy="1015663"/>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优点：</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smtClean="0">
                <a:solidFill>
                  <a:schemeClr val="tx1">
                    <a:lumMod val="85000"/>
                    <a:lumOff val="15000"/>
                  </a:schemeClr>
                </a:solidFill>
                <a:latin typeface="微软雅黑" pitchFamily="34" charset="-122"/>
                <a:ea typeface="微软雅黑" pitchFamily="34" charset="-122"/>
              </a:rPr>
              <a:t>除了利用云班课，还将</a:t>
            </a:r>
            <a:r>
              <a:rPr lang="zh-CN" altLang="en-US" sz="2000" b="1">
                <a:latin typeface="微软雅黑" panose="020B0503020204020204" pitchFamily="34" charset="-122"/>
                <a:ea typeface="微软雅黑" panose="020B0503020204020204" pitchFamily="34" charset="-122"/>
              </a:rPr>
              <a:t>实现理论教学与实践教学相结合，课堂教学与课外教学相</a:t>
            </a:r>
            <a:r>
              <a:rPr lang="zh-CN" altLang="en-US" sz="2000" b="1" smtClean="0">
                <a:latin typeface="微软雅黑" panose="020B0503020204020204" pitchFamily="34" charset="-122"/>
                <a:ea typeface="微软雅黑" panose="020B0503020204020204" pitchFamily="34" charset="-122"/>
              </a:rPr>
              <a:t>结合，学生的综合素质得到了提高。</a:t>
            </a:r>
            <a:endParaRPr lang="en-US" altLang="zh-CN" sz="2000" b="1" dirty="0">
              <a:solidFill>
                <a:schemeClr val="tx1">
                  <a:lumMod val="85000"/>
                  <a:lumOff val="15000"/>
                </a:schemeClr>
              </a:solidFill>
              <a:latin typeface="微软雅黑" pitchFamily="34" charset="-122"/>
              <a:ea typeface="微软雅黑" pitchFamily="34" charset="-122"/>
            </a:endParaRPr>
          </a:p>
        </p:txBody>
      </p:sp>
      <p:pic>
        <p:nvPicPr>
          <p:cNvPr id="6" name="经典诵读比赛">
            <a:hlinkClick r:id="" action="ppaction://media"/>
          </p:cNvPr>
          <p:cNvPicPr>
            <a:picLocks noChangeAspect="1"/>
          </p:cNvPicPr>
          <p:nvPr/>
        </p:nvPicPr>
        <p:blipFill>
          <a:blip r:embed="rId2" cstate="print"/>
          <a:stretch>
            <a:fillRect/>
          </a:stretch>
        </p:blipFill>
        <p:spPr>
          <a:xfrm>
            <a:off x="2820236" y="2499559"/>
            <a:ext cx="2041138" cy="13451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4502" y="3333141"/>
            <a:ext cx="2041138" cy="13451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859" y="2580061"/>
            <a:ext cx="2041138" cy="13451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33" y="3333141"/>
            <a:ext cx="2054830" cy="134515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613" y="2557751"/>
            <a:ext cx="1817449" cy="142424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5568" y="2834139"/>
            <a:ext cx="1891030" cy="1503053"/>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4464" y="3202485"/>
            <a:ext cx="1942536" cy="1510315"/>
          </a:xfrm>
          <a:prstGeom prst="rect">
            <a:avLst/>
          </a:prstGeom>
        </p:spPr>
      </p:pic>
    </p:spTree>
    <p:extLst>
      <p:ext uri="{BB962C8B-B14F-4D97-AF65-F5344CB8AC3E}">
        <p14:creationId xmlns:p14="http://schemas.microsoft.com/office/powerpoint/2010/main" val="13253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par>
                          <p:cTn id="19" fill="hold">
                            <p:stCondLst>
                              <p:cond delay="6000"/>
                            </p:stCondLst>
                            <p:childTnLst>
                              <p:par>
                                <p:cTn id="20" presetID="6"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157" y="854639"/>
            <a:ext cx="3468029" cy="81915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157" y="1742846"/>
            <a:ext cx="3468029" cy="89999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157" y="2744572"/>
            <a:ext cx="3468029" cy="110065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2156" y="3946962"/>
            <a:ext cx="3468029" cy="981873"/>
          </a:xfrm>
          <a:prstGeom prst="rect">
            <a:avLst/>
          </a:prstGeom>
        </p:spPr>
      </p:pic>
      <p:sp>
        <p:nvSpPr>
          <p:cNvPr id="7" name="文本框 6"/>
          <p:cNvSpPr txBox="1"/>
          <p:nvPr/>
        </p:nvSpPr>
        <p:spPr>
          <a:xfrm>
            <a:off x="457135" y="1136663"/>
            <a:ext cx="4878794" cy="1015663"/>
          </a:xfrm>
          <a:prstGeom prst="rect">
            <a:avLst/>
          </a:prstGeom>
          <a:noFill/>
        </p:spPr>
        <p:txBody>
          <a:bodyPr wrap="square" rtlCol="0">
            <a:spAutoFit/>
          </a:bodyPr>
          <a:lstStyle/>
          <a:p>
            <a:r>
              <a:rPr lang="zh-CN" altLang="en-US" sz="2000" b="1" smtClean="0">
                <a:latin typeface="微软雅黑" panose="020B0503020204020204" pitchFamily="34" charset="-122"/>
                <a:ea typeface="微软雅黑" panose="020B0503020204020204" pitchFamily="34" charset="-122"/>
              </a:rPr>
              <a:t>学生评教：</a:t>
            </a:r>
            <a:endParaRPr lang="en-US" altLang="zh-CN" sz="2000" b="1" smtClean="0">
              <a:latin typeface="微软雅黑" panose="020B0503020204020204" pitchFamily="34" charset="-122"/>
              <a:ea typeface="微软雅黑" panose="020B0503020204020204" pitchFamily="34" charset="-122"/>
            </a:endParaRPr>
          </a:p>
          <a:p>
            <a:r>
              <a:rPr lang="zh-CN" altLang="en-US" sz="2000" b="1" smtClean="0">
                <a:solidFill>
                  <a:schemeClr val="tx1">
                    <a:lumMod val="85000"/>
                    <a:lumOff val="15000"/>
                  </a:schemeClr>
                </a:solidFill>
                <a:latin typeface="微软雅黑" pitchFamily="34" charset="-122"/>
                <a:ea typeface="微软雅黑" pitchFamily="34" charset="-122"/>
              </a:rPr>
              <a:t>两年数据比较，</a:t>
            </a:r>
            <a:r>
              <a:rPr lang="en-US" altLang="zh-CN" sz="2000" b="1" smtClean="0">
                <a:solidFill>
                  <a:schemeClr val="tx1">
                    <a:lumMod val="85000"/>
                    <a:lumOff val="15000"/>
                  </a:schemeClr>
                </a:solidFill>
                <a:latin typeface="微软雅黑" pitchFamily="34" charset="-122"/>
                <a:ea typeface="微软雅黑" pitchFamily="34" charset="-122"/>
              </a:rPr>
              <a:t>2018</a:t>
            </a:r>
            <a:r>
              <a:rPr lang="zh-CN" altLang="en-US" sz="2000" b="1" smtClean="0">
                <a:solidFill>
                  <a:schemeClr val="tx1">
                    <a:lumMod val="85000"/>
                    <a:lumOff val="15000"/>
                  </a:schemeClr>
                </a:solidFill>
                <a:latin typeface="微软雅黑" pitchFamily="34" charset="-122"/>
                <a:ea typeface="微软雅黑" pitchFamily="34" charset="-122"/>
              </a:rPr>
              <a:t>年比</a:t>
            </a:r>
            <a:r>
              <a:rPr lang="en-US" altLang="zh-CN" sz="2000" b="1" smtClean="0">
                <a:solidFill>
                  <a:schemeClr val="tx1">
                    <a:lumMod val="85000"/>
                    <a:lumOff val="15000"/>
                  </a:schemeClr>
                </a:solidFill>
                <a:latin typeface="微软雅黑" pitchFamily="34" charset="-122"/>
                <a:ea typeface="微软雅黑" pitchFamily="34" charset="-122"/>
              </a:rPr>
              <a:t>2017</a:t>
            </a:r>
            <a:r>
              <a:rPr lang="zh-CN" altLang="en-US" sz="2000" b="1" smtClean="0">
                <a:solidFill>
                  <a:schemeClr val="tx1">
                    <a:lumMod val="85000"/>
                    <a:lumOff val="15000"/>
                  </a:schemeClr>
                </a:solidFill>
                <a:latin typeface="微软雅黑" pitchFamily="34" charset="-122"/>
                <a:ea typeface="微软雅黑" pitchFamily="34" charset="-122"/>
              </a:rPr>
              <a:t>年有明显的提高，学生反馈好。</a:t>
            </a:r>
            <a:endParaRPr lang="en-US" altLang="zh-CN" sz="2000" b="1" dirty="0">
              <a:solidFill>
                <a:schemeClr val="tx1">
                  <a:lumMod val="85000"/>
                  <a:lumOff val="15000"/>
                </a:schemeClr>
              </a:solidFill>
              <a:latin typeface="微软雅黑" pitchFamily="34" charset="-122"/>
              <a:ea typeface="微软雅黑" pitchFamily="34" charset="-122"/>
            </a:endParaRPr>
          </a:p>
        </p:txBody>
      </p:sp>
      <p:sp>
        <p:nvSpPr>
          <p:cNvPr id="8" name="文本框 7"/>
          <p:cNvSpPr txBox="1"/>
          <p:nvPr/>
        </p:nvSpPr>
        <p:spPr>
          <a:xfrm>
            <a:off x="442331" y="648676"/>
            <a:ext cx="456747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质量</a:t>
            </a:r>
            <a:r>
              <a:rPr lang="zh-CN" altLang="en-US" sz="2400" b="1" dirty="0" smtClean="0">
                <a:latin typeface="微软雅黑" panose="020B0503020204020204" pitchFamily="34" charset="-122"/>
                <a:ea typeface="微软雅黑" panose="020B0503020204020204" pitchFamily="34" charset="-122"/>
              </a:rPr>
              <a:t>诊断</a:t>
            </a:r>
            <a:endParaRPr lang="zh-CN" altLang="en-US" sz="2400" b="1"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t="19439" b="14289"/>
          <a:stretch/>
        </p:blipFill>
        <p:spPr>
          <a:xfrm>
            <a:off x="208344" y="2338086"/>
            <a:ext cx="2710841" cy="2590750"/>
          </a:xfrm>
          <a:prstGeom prst="rect">
            <a:avLst/>
          </a:prstGeom>
        </p:spPr>
      </p:pic>
      <p:pic>
        <p:nvPicPr>
          <p:cNvPr id="12" name="图片 11"/>
          <p:cNvPicPr>
            <a:picLocks noChangeAspect="1"/>
          </p:cNvPicPr>
          <p:nvPr/>
        </p:nvPicPr>
        <p:blipFill rotWithShape="1">
          <a:blip r:embed="rId7">
            <a:extLst>
              <a:ext uri="{28A0092B-C50C-407E-A947-70E740481C1C}">
                <a14:useLocalDpi xmlns:a14="http://schemas.microsoft.com/office/drawing/2010/main" val="0"/>
              </a:ext>
            </a:extLst>
          </a:blip>
          <a:srcRect t="18007" b="14657"/>
          <a:stretch/>
        </p:blipFill>
        <p:spPr>
          <a:xfrm>
            <a:off x="2974695" y="2338086"/>
            <a:ext cx="2567462" cy="2590749"/>
          </a:xfrm>
          <a:prstGeom prst="rect">
            <a:avLst/>
          </a:prstGeom>
        </p:spPr>
      </p:pic>
    </p:spTree>
    <p:extLst>
      <p:ext uri="{BB962C8B-B14F-4D97-AF65-F5344CB8AC3E}">
        <p14:creationId xmlns:p14="http://schemas.microsoft.com/office/powerpoint/2010/main" val="102272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92613" y="3034410"/>
            <a:ext cx="3866431" cy="484750"/>
          </a:xfrm>
          <a:prstGeom prst="rect">
            <a:avLst/>
          </a:prstGeom>
          <a:noFill/>
        </p:spPr>
        <p:txBody>
          <a:bodyPr wrap="square" lIns="68584" tIns="34291" rIns="68584" bIns="34291" rtlCol="0">
            <a:spAutoFit/>
          </a:bodyPr>
          <a:lstStyle/>
          <a:p>
            <a:pPr algn="just" eaLnBrk="0" hangingPunct="0">
              <a:lnSpc>
                <a:spcPct val="150000"/>
              </a:lnSpc>
            </a:pPr>
            <a:r>
              <a:rPr lang="en-US" altLang="zh-CN" sz="1800" b="1" dirty="0" smtClean="0">
                <a:solidFill>
                  <a:schemeClr val="tx1">
                    <a:lumMod val="85000"/>
                    <a:lumOff val="15000"/>
                  </a:schemeClr>
                </a:solidFill>
                <a:latin typeface="微软雅黑" pitchFamily="34" charset="-122"/>
                <a:ea typeface="微软雅黑" pitchFamily="34" charset="-122"/>
              </a:rPr>
              <a:t>2.</a:t>
            </a:r>
            <a:r>
              <a:rPr lang="zh-CN" altLang="en-US" sz="1800" b="1" dirty="0" smtClean="0">
                <a:solidFill>
                  <a:schemeClr val="tx1">
                    <a:lumMod val="85000"/>
                    <a:lumOff val="15000"/>
                  </a:schemeClr>
                </a:solidFill>
                <a:latin typeface="微软雅黑" pitchFamily="34" charset="-122"/>
                <a:ea typeface="微软雅黑" pitchFamily="34" charset="-122"/>
              </a:rPr>
              <a:t>电子</a:t>
            </a:r>
            <a:r>
              <a:rPr lang="zh-CN" altLang="en-US" sz="1800" b="1" dirty="0">
                <a:solidFill>
                  <a:schemeClr val="tx1">
                    <a:lumMod val="85000"/>
                    <a:lumOff val="15000"/>
                  </a:schemeClr>
                </a:solidFill>
                <a:latin typeface="微软雅黑" pitchFamily="34" charset="-122"/>
                <a:ea typeface="微软雅黑" pitchFamily="34" charset="-122"/>
              </a:rPr>
              <a:t>作业批改</a:t>
            </a:r>
            <a:r>
              <a:rPr lang="zh-CN" altLang="en-US" sz="1800" b="1" dirty="0" smtClean="0">
                <a:solidFill>
                  <a:schemeClr val="tx1">
                    <a:lumMod val="85000"/>
                    <a:lumOff val="15000"/>
                  </a:schemeClr>
                </a:solidFill>
                <a:latin typeface="微软雅黑" pitchFamily="34" charset="-122"/>
                <a:ea typeface="微软雅黑" pitchFamily="34" charset="-122"/>
              </a:rPr>
              <a:t>率偏低</a:t>
            </a:r>
            <a:r>
              <a:rPr lang="zh-CN" altLang="en-US" sz="1800" b="1" dirty="0">
                <a:solidFill>
                  <a:schemeClr val="tx1">
                    <a:lumMod val="85000"/>
                    <a:lumOff val="15000"/>
                  </a:schemeClr>
                </a:solidFill>
                <a:latin typeface="微软雅黑" pitchFamily="34" charset="-122"/>
                <a:ea typeface="微软雅黑" pitchFamily="34" charset="-122"/>
              </a:rPr>
              <a:t>：</a:t>
            </a:r>
            <a:r>
              <a:rPr lang="en-US" altLang="zh-CN" sz="1800" b="1" dirty="0">
                <a:solidFill>
                  <a:schemeClr val="tx1">
                    <a:lumMod val="85000"/>
                    <a:lumOff val="15000"/>
                  </a:schemeClr>
                </a:solidFill>
                <a:latin typeface="微软雅黑" pitchFamily="34" charset="-122"/>
                <a:ea typeface="微软雅黑" pitchFamily="34" charset="-122"/>
              </a:rPr>
              <a:t>66.67%</a:t>
            </a:r>
          </a:p>
        </p:txBody>
      </p:sp>
      <p:sp>
        <p:nvSpPr>
          <p:cNvPr id="3" name="文本框 2"/>
          <p:cNvSpPr txBox="1"/>
          <p:nvPr/>
        </p:nvSpPr>
        <p:spPr>
          <a:xfrm>
            <a:off x="442331" y="648676"/>
            <a:ext cx="4567470"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质量</a:t>
            </a:r>
            <a:r>
              <a:rPr lang="zh-CN" altLang="en-US" sz="2400" b="1" dirty="0" smtClean="0">
                <a:latin typeface="微软雅黑" panose="020B0503020204020204" pitchFamily="34" charset="-122"/>
                <a:ea typeface="微软雅黑" panose="020B0503020204020204" pitchFamily="34" charset="-122"/>
              </a:rPr>
              <a:t>诊断</a:t>
            </a:r>
            <a:endParaRPr lang="zh-CN" altLang="en-US" sz="24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65" y="3594951"/>
            <a:ext cx="3350533" cy="1508304"/>
          </a:xfrm>
          <a:prstGeom prst="rect">
            <a:avLst/>
          </a:prstGeom>
        </p:spPr>
      </p:pic>
      <p:sp>
        <p:nvSpPr>
          <p:cNvPr id="6" name="矩形 5"/>
          <p:cNvSpPr/>
          <p:nvPr/>
        </p:nvSpPr>
        <p:spPr>
          <a:xfrm>
            <a:off x="2209561" y="620513"/>
            <a:ext cx="1107996" cy="507831"/>
          </a:xfrm>
          <a:prstGeom prst="rect">
            <a:avLst/>
          </a:prstGeom>
        </p:spPr>
        <p:txBody>
          <a:bodyPr wrap="none">
            <a:spAutoFit/>
          </a:bodyPr>
          <a:lstStyle/>
          <a:p>
            <a:pPr algn="just" eaLnBrk="0" hangingPunct="0">
              <a:lnSpc>
                <a:spcPct val="150000"/>
              </a:lnSpc>
            </a:pPr>
            <a:r>
              <a:rPr lang="zh-CN" altLang="en-US" sz="1800" b="1" dirty="0" smtClean="0">
                <a:solidFill>
                  <a:schemeClr val="tx1">
                    <a:lumMod val="85000"/>
                    <a:lumOff val="15000"/>
                  </a:schemeClr>
                </a:solidFill>
                <a:latin typeface="微软雅黑" pitchFamily="34" charset="-122"/>
                <a:ea typeface="微软雅黑" pitchFamily="34" charset="-122"/>
              </a:rPr>
              <a:t>不足之处</a:t>
            </a:r>
            <a:endParaRPr lang="en-US" altLang="zh-CN" sz="1800" b="1" dirty="0">
              <a:solidFill>
                <a:schemeClr val="tx1">
                  <a:lumMod val="85000"/>
                  <a:lumOff val="15000"/>
                </a:schemeClr>
              </a:solidFill>
              <a:latin typeface="微软雅黑" pitchFamily="34" charset="-122"/>
              <a:ea typeface="微软雅黑" pitchFamily="34" charset="-122"/>
            </a:endParaRPr>
          </a:p>
        </p:txBody>
      </p:sp>
      <p:sp>
        <p:nvSpPr>
          <p:cNvPr id="7" name="矩形 6"/>
          <p:cNvSpPr/>
          <p:nvPr/>
        </p:nvSpPr>
        <p:spPr>
          <a:xfrm>
            <a:off x="192613" y="1310629"/>
            <a:ext cx="3409908" cy="507831"/>
          </a:xfrm>
          <a:prstGeom prst="rect">
            <a:avLst/>
          </a:prstGeom>
        </p:spPr>
        <p:txBody>
          <a:bodyPr wrap="none">
            <a:spAutoFit/>
          </a:bodyPr>
          <a:lstStyle/>
          <a:p>
            <a:pPr algn="just" eaLnBrk="0" hangingPunct="0">
              <a:lnSpc>
                <a:spcPct val="150000"/>
              </a:lnSpc>
            </a:pPr>
            <a:r>
              <a:rPr lang="en-US" altLang="zh-CN" sz="1800" b="1" dirty="0" smtClean="0">
                <a:solidFill>
                  <a:schemeClr val="tx1">
                    <a:lumMod val="85000"/>
                    <a:lumOff val="15000"/>
                  </a:schemeClr>
                </a:solidFill>
                <a:latin typeface="微软雅黑" pitchFamily="34" charset="-122"/>
                <a:ea typeface="微软雅黑" pitchFamily="34" charset="-122"/>
              </a:rPr>
              <a:t>1.</a:t>
            </a:r>
            <a:r>
              <a:rPr lang="zh-CN" altLang="en-US" sz="1800" b="1" dirty="0" smtClean="0">
                <a:solidFill>
                  <a:schemeClr val="tx1">
                    <a:lumMod val="85000"/>
                    <a:lumOff val="15000"/>
                  </a:schemeClr>
                </a:solidFill>
                <a:latin typeface="微软雅黑" pitchFamily="34" charset="-122"/>
                <a:ea typeface="微软雅黑" pitchFamily="34" charset="-122"/>
              </a:rPr>
              <a:t>课堂</a:t>
            </a:r>
            <a:r>
              <a:rPr lang="zh-CN" altLang="en-US" sz="1800" b="1" dirty="0">
                <a:solidFill>
                  <a:schemeClr val="tx1">
                    <a:lumMod val="85000"/>
                    <a:lumOff val="15000"/>
                  </a:schemeClr>
                </a:solidFill>
                <a:latin typeface="微软雅黑" pitchFamily="34" charset="-122"/>
                <a:ea typeface="微软雅黑" pitchFamily="34" charset="-122"/>
              </a:rPr>
              <a:t>小测达标</a:t>
            </a:r>
            <a:r>
              <a:rPr lang="zh-CN" altLang="en-US" sz="1800" b="1" dirty="0" smtClean="0">
                <a:solidFill>
                  <a:schemeClr val="tx1">
                    <a:lumMod val="85000"/>
                    <a:lumOff val="15000"/>
                  </a:schemeClr>
                </a:solidFill>
                <a:latin typeface="微软雅黑" pitchFamily="34" charset="-122"/>
                <a:ea typeface="微软雅黑" pitchFamily="34" charset="-122"/>
              </a:rPr>
              <a:t>度偏低：</a:t>
            </a:r>
            <a:r>
              <a:rPr lang="en-US" altLang="zh-CN" sz="1800" b="1" dirty="0" smtClean="0">
                <a:solidFill>
                  <a:schemeClr val="tx1">
                    <a:lumMod val="85000"/>
                    <a:lumOff val="15000"/>
                  </a:schemeClr>
                </a:solidFill>
                <a:latin typeface="微软雅黑" pitchFamily="34" charset="-122"/>
                <a:ea typeface="微软雅黑" pitchFamily="34" charset="-122"/>
              </a:rPr>
              <a:t>77.1%</a:t>
            </a:r>
            <a:endParaRPr lang="en-US" altLang="zh-CN" sz="1800" b="1" dirty="0">
              <a:solidFill>
                <a:schemeClr val="tx1">
                  <a:lumMod val="85000"/>
                  <a:lumOff val="15000"/>
                </a:schemeClr>
              </a:solidFill>
              <a:latin typeface="微软雅黑" pitchFamily="34" charset="-122"/>
              <a:ea typeface="微软雅黑"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65" y="1777201"/>
            <a:ext cx="3350533" cy="1132495"/>
          </a:xfrm>
          <a:prstGeom prst="rect">
            <a:avLst/>
          </a:prstGeom>
        </p:spPr>
      </p:pic>
      <p:sp>
        <p:nvSpPr>
          <p:cNvPr id="10" name="矩形 9"/>
          <p:cNvSpPr/>
          <p:nvPr/>
        </p:nvSpPr>
        <p:spPr>
          <a:xfrm>
            <a:off x="4083065" y="1513042"/>
            <a:ext cx="5009705" cy="507831"/>
          </a:xfrm>
          <a:prstGeom prst="rect">
            <a:avLst/>
          </a:prstGeom>
        </p:spPr>
        <p:txBody>
          <a:bodyPr wrap="none">
            <a:spAutoFit/>
          </a:bodyPr>
          <a:lstStyle/>
          <a:p>
            <a:pPr algn="just" eaLnBrk="0" hangingPunct="0">
              <a:lnSpc>
                <a:spcPct val="150000"/>
              </a:lnSpc>
            </a:pPr>
            <a:r>
              <a:rPr lang="en-US" altLang="zh-CN" sz="1800" b="1" dirty="0" smtClean="0">
                <a:solidFill>
                  <a:schemeClr val="tx1">
                    <a:lumMod val="85000"/>
                    <a:lumOff val="15000"/>
                  </a:schemeClr>
                </a:solidFill>
                <a:latin typeface="微软雅黑" pitchFamily="34" charset="-122"/>
                <a:ea typeface="微软雅黑" pitchFamily="34" charset="-122"/>
              </a:rPr>
              <a:t>3.</a:t>
            </a:r>
            <a:r>
              <a:rPr lang="zh-CN" altLang="en-US" sz="1800" b="1" dirty="0" smtClean="0">
                <a:solidFill>
                  <a:schemeClr val="tx1">
                    <a:lumMod val="85000"/>
                    <a:lumOff val="15000"/>
                  </a:schemeClr>
                </a:solidFill>
                <a:latin typeface="微软雅黑" pitchFamily="34" charset="-122"/>
                <a:ea typeface="微软雅黑" pitchFamily="34" charset="-122"/>
              </a:rPr>
              <a:t>个别学生学习自主性不强，教师监督力度不够</a:t>
            </a:r>
            <a:endParaRPr lang="en-US" altLang="zh-CN" sz="1800" b="1" dirty="0">
              <a:solidFill>
                <a:schemeClr val="tx1">
                  <a:lumMod val="85000"/>
                  <a:lumOff val="15000"/>
                </a:schemeClr>
              </a:solidFill>
              <a:latin typeface="微软雅黑" pitchFamily="34" charset="-122"/>
              <a:ea typeface="微软雅黑" pitchFamily="34" charset="-122"/>
            </a:endParaRPr>
          </a:p>
        </p:txBody>
      </p:sp>
      <p:grpSp>
        <p:nvGrpSpPr>
          <p:cNvPr id="13" name="组合 12"/>
          <p:cNvGrpSpPr/>
          <p:nvPr/>
        </p:nvGrpSpPr>
        <p:grpSpPr>
          <a:xfrm>
            <a:off x="4105218" y="2062982"/>
            <a:ext cx="2389017" cy="2880918"/>
            <a:chOff x="3815292" y="3034410"/>
            <a:chExt cx="2389017" cy="2020996"/>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292" y="3034410"/>
              <a:ext cx="2389017" cy="2020996"/>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022" y="3155795"/>
              <a:ext cx="195691" cy="184180"/>
            </a:xfrm>
            <a:prstGeom prst="rect">
              <a:avLst/>
            </a:prstGeom>
          </p:spPr>
        </p:pic>
      </p:gr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7918" y="2062982"/>
            <a:ext cx="2412706" cy="2893761"/>
          </a:xfrm>
          <a:prstGeom prst="rect">
            <a:avLst/>
          </a:prstGeom>
        </p:spPr>
      </p:pic>
    </p:spTree>
    <p:extLst>
      <p:ext uri="{BB962C8B-B14F-4D97-AF65-F5344CB8AC3E}">
        <p14:creationId xmlns:p14="http://schemas.microsoft.com/office/powerpoint/2010/main" val="385945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100"/>
                                        <p:tgtEl>
                                          <p:spTgt spid="2"/>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2"/>
                                        </p:tgtEl>
                                      </p:cBhvr>
                                      <p:to x="80000" y="100000"/>
                                    </p:animScale>
                                    <p:anim by="(#ppt_w*0.10)" calcmode="lin" valueType="num">
                                      <p:cBhvr>
                                        <p:cTn id="10" dur="50" autoRev="1" fill="hold">
                                          <p:stCondLst>
                                            <p:cond delay="0"/>
                                          </p:stCondLst>
                                        </p:cTn>
                                        <p:tgtEl>
                                          <p:spTgt spid="2"/>
                                        </p:tgtEl>
                                        <p:attrNameLst>
                                          <p:attrName>ppt_x</p:attrName>
                                        </p:attrNameLst>
                                      </p:cBhvr>
                                    </p:anim>
                                    <p:anim by="(-#ppt_w*0.10)" calcmode="lin" valueType="num">
                                      <p:cBhvr>
                                        <p:cTn id="11" dur="50" autoRev="1" fill="hold">
                                          <p:stCondLst>
                                            <p:cond delay="0"/>
                                          </p:stCondLst>
                                        </p:cTn>
                                        <p:tgtEl>
                                          <p:spTgt spid="2"/>
                                        </p:tgtEl>
                                        <p:attrNameLst>
                                          <p:attrName>ppt_y</p:attrName>
                                        </p:attrNameLst>
                                      </p:cBhvr>
                                    </p:anim>
                                    <p:animRot by="-480000">
                                      <p:cBhvr>
                                        <p:cTn id="12" dur="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17314" y="3705581"/>
            <a:ext cx="3040988" cy="1498512"/>
            <a:chOff x="5917425" y="3435846"/>
            <a:chExt cx="3226575" cy="1707654"/>
          </a:xfrm>
        </p:grpSpPr>
        <p:pic>
          <p:nvPicPr>
            <p:cNvPr id="5"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304849" y="3705581"/>
            <a:ext cx="2856466" cy="1511774"/>
            <a:chOff x="5917425" y="3435846"/>
            <a:chExt cx="3226575" cy="1707654"/>
          </a:xfrm>
        </p:grpSpPr>
        <p:pic>
          <p:nvPicPr>
            <p:cNvPr id="8"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745636" y="3820325"/>
            <a:ext cx="391992" cy="391992"/>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椭圆 11"/>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1259129" y="3788946"/>
            <a:ext cx="2616232" cy="2616232"/>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5" name="椭圆 14"/>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216050" y="4405012"/>
            <a:ext cx="556818" cy="556818"/>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8" name="椭圆 1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2221891" y="4191508"/>
            <a:ext cx="854839" cy="854839"/>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1" name="椭圆 20"/>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2" name="组合 21"/>
          <p:cNvGrpSpPr/>
          <p:nvPr/>
        </p:nvGrpSpPr>
        <p:grpSpPr>
          <a:xfrm>
            <a:off x="1704162" y="3938012"/>
            <a:ext cx="548610" cy="548610"/>
            <a:chOff x="3724323" y="1908536"/>
            <a:chExt cx="1329153" cy="1329153"/>
          </a:xfrm>
        </p:grpSpPr>
        <p:sp>
          <p:nvSpPr>
            <p:cNvPr id="23" name="椭圆 2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4" name="椭圆 2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429856" y="2924870"/>
            <a:ext cx="274306" cy="274306"/>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7" name="椭圆 2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1546558" y="3430052"/>
            <a:ext cx="780545" cy="780545"/>
            <a:chOff x="3724323" y="1908536"/>
            <a:chExt cx="1329153" cy="1329153"/>
          </a:xfrm>
        </p:grpSpPr>
        <p:sp>
          <p:nvSpPr>
            <p:cNvPr id="32" name="椭圆 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3" name="椭圆 32"/>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4" name="组合 33"/>
          <p:cNvGrpSpPr/>
          <p:nvPr/>
        </p:nvGrpSpPr>
        <p:grpSpPr>
          <a:xfrm>
            <a:off x="337341" y="3228076"/>
            <a:ext cx="560871" cy="560871"/>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6" name="椭圆 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7" name="组合 36"/>
          <p:cNvGrpSpPr/>
          <p:nvPr/>
        </p:nvGrpSpPr>
        <p:grpSpPr>
          <a:xfrm>
            <a:off x="2691272" y="1824853"/>
            <a:ext cx="1556776" cy="1556776"/>
            <a:chOff x="5219336" y="1411604"/>
            <a:chExt cx="2903584" cy="2903584"/>
          </a:xfrm>
        </p:grpSpPr>
        <p:sp>
          <p:nvSpPr>
            <p:cNvPr id="38" name="椭圆 3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0" name="椭圆 39"/>
            <p:cNvSpPr/>
            <p:nvPr/>
          </p:nvSpPr>
          <p:spPr>
            <a:xfrm>
              <a:off x="5956263" y="2148531"/>
              <a:ext cx="1429731" cy="1429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2" name="椭圆 41"/>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cxnSp>
        <p:nvCxnSpPr>
          <p:cNvPr id="43" name="直接连接符 42"/>
          <p:cNvCxnSpPr/>
          <p:nvPr/>
        </p:nvCxnSpPr>
        <p:spPr>
          <a:xfrm>
            <a:off x="4248048" y="1869856"/>
            <a:ext cx="0" cy="1403790"/>
          </a:xfrm>
          <a:prstGeom prst="line">
            <a:avLst/>
          </a:prstGeom>
          <a:ln>
            <a:solidFill>
              <a:srgbClr val="FFC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文本框 9"/>
          <p:cNvSpPr txBox="1"/>
          <p:nvPr/>
        </p:nvSpPr>
        <p:spPr>
          <a:xfrm>
            <a:off x="4248048" y="2238998"/>
            <a:ext cx="3624713" cy="605922"/>
          </a:xfrm>
          <a:prstGeom prst="rect">
            <a:avLst/>
          </a:prstGeom>
          <a:noFill/>
        </p:spPr>
        <p:txBody>
          <a:bodyPr wrap="square" lIns="51422" tIns="25711" rIns="51422" bIns="25711" rtlCol="0">
            <a:spAutoFit/>
          </a:bodyPr>
          <a:lstStyle/>
          <a:p>
            <a:pPr marL="0" lvl="1" algn="ctr"/>
            <a:r>
              <a:rPr lang="zh-CN" altLang="en-US" sz="3600" b="1" dirty="0" smtClean="0">
                <a:solidFill>
                  <a:srgbClr val="FFC000"/>
                </a:solidFill>
                <a:latin typeface="微软雅黑" panose="020B0503020204020204" pitchFamily="34" charset="-122"/>
                <a:ea typeface="微软雅黑" panose="020B0503020204020204" pitchFamily="34" charset="-122"/>
              </a:rPr>
              <a:t>持续改进与计划</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75" name="KSO_Shape"/>
          <p:cNvSpPr/>
          <p:nvPr/>
        </p:nvSpPr>
        <p:spPr bwMode="auto">
          <a:xfrm>
            <a:off x="3330186" y="2468710"/>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C00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spTree>
    <p:extLst>
      <p:ext uri="{BB962C8B-B14F-4D97-AF65-F5344CB8AC3E}">
        <p14:creationId xmlns:p14="http://schemas.microsoft.com/office/powerpoint/2010/main" val="30363590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childTnLst>
                                </p:cTn>
                              </p:par>
                            </p:childTnLst>
                          </p:cTn>
                        </p:par>
                        <p:par>
                          <p:cTn id="44" fill="hold">
                            <p:stCondLst>
                              <p:cond delay="1250"/>
                            </p:stCondLst>
                            <p:childTnLst>
                              <p:par>
                                <p:cTn id="45" presetID="22" presetClass="entr" presetSubtype="1"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1750"/>
                            </p:stCondLst>
                            <p:childTnLst>
                              <p:par>
                                <p:cTn id="49" presetID="42"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41550" y="1255308"/>
            <a:ext cx="2073230" cy="2584156"/>
            <a:chOff x="2285732" y="3716686"/>
            <a:chExt cx="2763946" cy="3446339"/>
          </a:xfrm>
        </p:grpSpPr>
        <p:grpSp>
          <p:nvGrpSpPr>
            <p:cNvPr id="73" name="组合 72"/>
            <p:cNvGrpSpPr/>
            <p:nvPr/>
          </p:nvGrpSpPr>
          <p:grpSpPr>
            <a:xfrm>
              <a:off x="2285732" y="3716686"/>
              <a:ext cx="2763946" cy="3446339"/>
              <a:chOff x="3295850" y="1908877"/>
              <a:chExt cx="3738030" cy="4660916"/>
            </a:xfrm>
          </p:grpSpPr>
          <p:sp>
            <p:nvSpPr>
              <p:cNvPr id="77" name="圆角矩形 76"/>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8"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9" name="圆角矩形 78"/>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0"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74" name="组合 73"/>
            <p:cNvGrpSpPr/>
            <p:nvPr/>
          </p:nvGrpSpPr>
          <p:grpSpPr>
            <a:xfrm>
              <a:off x="2728219" y="4347491"/>
              <a:ext cx="1068358" cy="945829"/>
              <a:chOff x="2711519" y="4342226"/>
              <a:chExt cx="1068358" cy="945829"/>
            </a:xfrm>
          </p:grpSpPr>
          <p:sp>
            <p:nvSpPr>
              <p:cNvPr id="75" name="文本框 26"/>
              <p:cNvSpPr txBox="1"/>
              <p:nvPr/>
            </p:nvSpPr>
            <p:spPr>
              <a:xfrm>
                <a:off x="271151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01</a:t>
                </a:r>
                <a:endParaRPr lang="zh-CN" altLang="en-US" sz="3600" dirty="0">
                  <a:solidFill>
                    <a:prstClr val="white"/>
                  </a:solidFill>
                  <a:latin typeface="Impact" panose="020B0806030902050204" pitchFamily="34" charset="0"/>
                </a:endParaRPr>
              </a:p>
            </p:txBody>
          </p:sp>
          <p:sp>
            <p:nvSpPr>
              <p:cNvPr id="76" name="文本框 27"/>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81" name="组合 80"/>
          <p:cNvGrpSpPr/>
          <p:nvPr/>
        </p:nvGrpSpPr>
        <p:grpSpPr>
          <a:xfrm>
            <a:off x="2837290" y="3101788"/>
            <a:ext cx="2066086" cy="2584156"/>
            <a:chOff x="3885937" y="2769115"/>
            <a:chExt cx="2754422" cy="3446339"/>
          </a:xfrm>
        </p:grpSpPr>
        <p:grpSp>
          <p:nvGrpSpPr>
            <p:cNvPr id="82" name="组合 81"/>
            <p:cNvGrpSpPr/>
            <p:nvPr/>
          </p:nvGrpSpPr>
          <p:grpSpPr>
            <a:xfrm>
              <a:off x="3885937" y="2769115"/>
              <a:ext cx="2754422" cy="3446339"/>
              <a:chOff x="3295850" y="1895995"/>
              <a:chExt cx="3725149" cy="4660916"/>
            </a:xfrm>
          </p:grpSpPr>
          <p:sp>
            <p:nvSpPr>
              <p:cNvPr id="86" name="圆角矩形 8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8" name="圆角矩形 8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9"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83" name="组合 82"/>
            <p:cNvGrpSpPr/>
            <p:nvPr/>
          </p:nvGrpSpPr>
          <p:grpSpPr>
            <a:xfrm>
              <a:off x="4352303" y="3414855"/>
              <a:ext cx="1045498" cy="945829"/>
              <a:chOff x="2734379" y="4342226"/>
              <a:chExt cx="1045498" cy="945829"/>
            </a:xfrm>
          </p:grpSpPr>
          <p:sp>
            <p:nvSpPr>
              <p:cNvPr id="84" name="文本框 32"/>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03</a:t>
                </a:r>
                <a:endParaRPr lang="zh-CN" altLang="en-US" sz="3600" dirty="0">
                  <a:solidFill>
                    <a:prstClr val="white"/>
                  </a:solidFill>
                  <a:latin typeface="Impact" panose="020B0806030902050204" pitchFamily="34" charset="0"/>
                </a:endParaRPr>
              </a:p>
            </p:txBody>
          </p:sp>
          <p:sp>
            <p:nvSpPr>
              <p:cNvPr id="85" name="文本框 33"/>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90" name="组合 89"/>
          <p:cNvGrpSpPr/>
          <p:nvPr/>
        </p:nvGrpSpPr>
        <p:grpSpPr>
          <a:xfrm>
            <a:off x="4758249" y="1245877"/>
            <a:ext cx="2066086" cy="2584156"/>
            <a:chOff x="5489223" y="1837839"/>
            <a:chExt cx="2754422" cy="3446339"/>
          </a:xfrm>
        </p:grpSpPr>
        <p:grpSp>
          <p:nvGrpSpPr>
            <p:cNvPr id="91" name="组合 90"/>
            <p:cNvGrpSpPr/>
            <p:nvPr/>
          </p:nvGrpSpPr>
          <p:grpSpPr>
            <a:xfrm>
              <a:off x="5489223" y="1837839"/>
              <a:ext cx="2754422" cy="3446339"/>
              <a:chOff x="3295850" y="1895995"/>
              <a:chExt cx="3725149" cy="4660916"/>
            </a:xfrm>
          </p:grpSpPr>
          <p:sp>
            <p:nvSpPr>
              <p:cNvPr id="95" name="圆角矩形 94"/>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6"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7" name="圆角矩形 96"/>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8"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92" name="组合 91"/>
            <p:cNvGrpSpPr/>
            <p:nvPr/>
          </p:nvGrpSpPr>
          <p:grpSpPr>
            <a:xfrm>
              <a:off x="5937544" y="2483578"/>
              <a:ext cx="1045498" cy="945829"/>
              <a:chOff x="2734379" y="4342226"/>
              <a:chExt cx="1045498" cy="945829"/>
            </a:xfrm>
          </p:grpSpPr>
          <p:sp>
            <p:nvSpPr>
              <p:cNvPr id="93" name="文本框 35"/>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02</a:t>
                </a:r>
                <a:endParaRPr lang="zh-CN" altLang="en-US" sz="3600" dirty="0">
                  <a:solidFill>
                    <a:prstClr val="white"/>
                  </a:solidFill>
                  <a:latin typeface="Impact" panose="020B0806030902050204" pitchFamily="34" charset="0"/>
                </a:endParaRPr>
              </a:p>
            </p:txBody>
          </p:sp>
          <p:sp>
            <p:nvSpPr>
              <p:cNvPr id="94" name="文本框 36"/>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99" name="组合 98"/>
          <p:cNvGrpSpPr/>
          <p:nvPr/>
        </p:nvGrpSpPr>
        <p:grpSpPr>
          <a:xfrm>
            <a:off x="4755648" y="3098360"/>
            <a:ext cx="2066086" cy="2584156"/>
            <a:chOff x="7094696" y="911444"/>
            <a:chExt cx="2754422" cy="3446339"/>
          </a:xfrm>
        </p:grpSpPr>
        <p:grpSp>
          <p:nvGrpSpPr>
            <p:cNvPr id="100" name="组合 99"/>
            <p:cNvGrpSpPr/>
            <p:nvPr/>
          </p:nvGrpSpPr>
          <p:grpSpPr>
            <a:xfrm>
              <a:off x="7094696" y="911444"/>
              <a:ext cx="2754422" cy="3446339"/>
              <a:chOff x="3295850" y="1895995"/>
              <a:chExt cx="3725149" cy="4660916"/>
            </a:xfrm>
          </p:grpSpPr>
          <p:sp>
            <p:nvSpPr>
              <p:cNvPr id="104" name="圆角矩形 103"/>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5"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6" name="圆角矩形 105"/>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7"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01" name="组合 100"/>
            <p:cNvGrpSpPr/>
            <p:nvPr/>
          </p:nvGrpSpPr>
          <p:grpSpPr>
            <a:xfrm>
              <a:off x="7551706" y="1553014"/>
              <a:ext cx="1045498" cy="945829"/>
              <a:chOff x="2734379" y="4342226"/>
              <a:chExt cx="1045498" cy="945829"/>
            </a:xfrm>
          </p:grpSpPr>
          <p:sp>
            <p:nvSpPr>
              <p:cNvPr id="102" name="文本框 38"/>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04</a:t>
                </a:r>
                <a:endParaRPr lang="zh-CN" altLang="en-US" sz="3600" dirty="0">
                  <a:solidFill>
                    <a:prstClr val="white"/>
                  </a:solidFill>
                  <a:latin typeface="Impact" panose="020B0806030902050204" pitchFamily="34" charset="0"/>
                </a:endParaRPr>
              </a:p>
            </p:txBody>
          </p:sp>
          <p:sp>
            <p:nvSpPr>
              <p:cNvPr id="103" name="文本框 39"/>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08" name="组合 107"/>
          <p:cNvGrpSpPr/>
          <p:nvPr/>
        </p:nvGrpSpPr>
        <p:grpSpPr>
          <a:xfrm flipV="1">
            <a:off x="6117761" y="1590178"/>
            <a:ext cx="1829253" cy="549230"/>
            <a:chOff x="5246304" y="4593021"/>
            <a:chExt cx="2438687" cy="732476"/>
          </a:xfrm>
        </p:grpSpPr>
        <p:sp>
          <p:nvSpPr>
            <p:cNvPr id="109" name="椭圆 108"/>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0" name="任意多边形 109"/>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1" name="组合 110"/>
          <p:cNvGrpSpPr/>
          <p:nvPr/>
        </p:nvGrpSpPr>
        <p:grpSpPr>
          <a:xfrm flipH="1" flipV="1">
            <a:off x="1115166" y="1593299"/>
            <a:ext cx="1829253" cy="549230"/>
            <a:chOff x="5246304" y="4593021"/>
            <a:chExt cx="2438687" cy="732476"/>
          </a:xfrm>
        </p:grpSpPr>
        <p:sp>
          <p:nvSpPr>
            <p:cNvPr id="112" name="椭圆 11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任意多边形 112"/>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4" name="组合 113"/>
          <p:cNvGrpSpPr/>
          <p:nvPr/>
        </p:nvGrpSpPr>
        <p:grpSpPr>
          <a:xfrm>
            <a:off x="685429" y="1601748"/>
            <a:ext cx="1938192" cy="707886"/>
            <a:chOff x="1503794" y="1629594"/>
            <a:chExt cx="1868969" cy="944065"/>
          </a:xfrm>
        </p:grpSpPr>
        <p:grpSp>
          <p:nvGrpSpPr>
            <p:cNvPr id="115" name="Group 32"/>
            <p:cNvGrpSpPr>
              <a:grpSpLocks noChangeAspect="1"/>
            </p:cNvGrpSpPr>
            <p:nvPr/>
          </p:nvGrpSpPr>
          <p:grpSpPr bwMode="auto">
            <a:xfrm>
              <a:off x="1503794" y="1681982"/>
              <a:ext cx="354115" cy="230585"/>
              <a:chOff x="3798" y="2129"/>
              <a:chExt cx="86" cy="56"/>
            </a:xfrm>
            <a:solidFill>
              <a:srgbClr val="FFB850"/>
            </a:solidFill>
            <a:effectLst/>
          </p:grpSpPr>
          <p:sp>
            <p:nvSpPr>
              <p:cNvPr id="117" name="Freeform 33"/>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8" name="Freeform 34"/>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9" name="Freeform 35"/>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0" name="Freeform 36"/>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1" name="Freeform 37"/>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2" name="Freeform 38"/>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3" name="Freeform 39"/>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4" name="Freeform 40"/>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5" name="Freeform 41"/>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6" name="Freeform 42"/>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7" name="Freeform 43"/>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8" name="Freeform 44"/>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9" name="Freeform 45"/>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0" name="Freeform 46"/>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16" name="文本框 96"/>
            <p:cNvSpPr txBox="1"/>
            <p:nvPr/>
          </p:nvSpPr>
          <p:spPr>
            <a:xfrm>
              <a:off x="1878915" y="1629594"/>
              <a:ext cx="1493848" cy="944065"/>
            </a:xfrm>
            <a:prstGeom prst="rect">
              <a:avLst/>
            </a:prstGeom>
            <a:noFill/>
          </p:spPr>
          <p:txBody>
            <a:bodyPr wrap="square" rtlCol="0">
              <a:spAutoFit/>
            </a:bodyPr>
            <a:lstStyle/>
            <a:p>
              <a:r>
                <a:rPr lang="zh-CN" altLang="en-US" sz="2000" b="1" dirty="0">
                  <a:solidFill>
                    <a:srgbClr val="FFB850"/>
                  </a:solidFill>
                  <a:latin typeface="微软雅黑" panose="020B0503020204020204" pitchFamily="34" charset="-122"/>
                  <a:ea typeface="微软雅黑" panose="020B0503020204020204" pitchFamily="34" charset="-122"/>
                </a:rPr>
                <a:t>师资队伍建设改进计划</a:t>
              </a:r>
              <a:endParaRPr lang="zh-CN" altLang="en-US" sz="2000" b="1" dirty="0">
                <a:solidFill>
                  <a:srgbClr val="FFB850"/>
                </a:solidFill>
                <a:latin typeface="微软雅黑" panose="020B0503020204020204" pitchFamily="34" charset="-122"/>
                <a:ea typeface="微软雅黑" panose="020B0503020204020204" pitchFamily="34" charset="-122"/>
              </a:endParaRPr>
            </a:p>
          </p:txBody>
        </p:sp>
      </p:grpSp>
      <p:grpSp>
        <p:nvGrpSpPr>
          <p:cNvPr id="131" name="组合 130"/>
          <p:cNvGrpSpPr/>
          <p:nvPr/>
        </p:nvGrpSpPr>
        <p:grpSpPr>
          <a:xfrm>
            <a:off x="6138378" y="3898686"/>
            <a:ext cx="1829253" cy="549230"/>
            <a:chOff x="5246304" y="4593021"/>
            <a:chExt cx="2438687" cy="732476"/>
          </a:xfrm>
        </p:grpSpPr>
        <p:sp>
          <p:nvSpPr>
            <p:cNvPr id="132" name="椭圆 13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3" name="任意多边形 132"/>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34" name="组合 133"/>
          <p:cNvGrpSpPr/>
          <p:nvPr/>
        </p:nvGrpSpPr>
        <p:grpSpPr>
          <a:xfrm flipH="1">
            <a:off x="1122356" y="3898686"/>
            <a:ext cx="1829253" cy="549230"/>
            <a:chOff x="5246304" y="4593021"/>
            <a:chExt cx="2438687" cy="732476"/>
          </a:xfrm>
        </p:grpSpPr>
        <p:sp>
          <p:nvSpPr>
            <p:cNvPr id="135" name="椭圆 13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6" name="任意多边形 13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37" name="组合 136"/>
          <p:cNvGrpSpPr/>
          <p:nvPr/>
        </p:nvGrpSpPr>
        <p:grpSpPr>
          <a:xfrm>
            <a:off x="647463" y="3749637"/>
            <a:ext cx="1893218" cy="1323439"/>
            <a:chOff x="1524748" y="4509914"/>
            <a:chExt cx="1862385" cy="1764991"/>
          </a:xfrm>
        </p:grpSpPr>
        <p:grpSp>
          <p:nvGrpSpPr>
            <p:cNvPr id="138" name="Group 20"/>
            <p:cNvGrpSpPr>
              <a:grpSpLocks noChangeAspect="1"/>
            </p:cNvGrpSpPr>
            <p:nvPr/>
          </p:nvGrpSpPr>
          <p:grpSpPr bwMode="auto">
            <a:xfrm>
              <a:off x="1524748" y="4577163"/>
              <a:ext cx="335173" cy="267232"/>
              <a:chOff x="3899" y="2225"/>
              <a:chExt cx="74" cy="59"/>
            </a:xfrm>
            <a:solidFill>
              <a:srgbClr val="01ACBE"/>
            </a:solidFill>
            <a:effectLst/>
          </p:grpSpPr>
          <p:sp>
            <p:nvSpPr>
              <p:cNvPr id="140"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1"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2"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3"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39" name="文本框 100"/>
            <p:cNvSpPr txBox="1"/>
            <p:nvPr/>
          </p:nvSpPr>
          <p:spPr>
            <a:xfrm>
              <a:off x="1893284" y="4509914"/>
              <a:ext cx="1493849" cy="1764991"/>
            </a:xfrm>
            <a:prstGeom prst="rect">
              <a:avLst/>
            </a:prstGeom>
            <a:noFill/>
          </p:spPr>
          <p:txBody>
            <a:bodyPr wrap="square" rtlCol="0">
              <a:spAutoFit/>
            </a:bodyPr>
            <a:lstStyle/>
            <a:p>
              <a:r>
                <a:rPr lang="zh-CN" altLang="en-US" sz="2000" b="1" dirty="0" smtClean="0">
                  <a:solidFill>
                    <a:srgbClr val="01ACBE"/>
                  </a:solidFill>
                  <a:latin typeface="微软雅黑" panose="020B0503020204020204" pitchFamily="34" charset="-122"/>
                  <a:ea typeface="微软雅黑" panose="020B0503020204020204" pitchFamily="34" charset="-122"/>
                </a:rPr>
                <a:t>课程资源建设改进计划</a:t>
              </a:r>
              <a:endParaRPr lang="zh-CN" altLang="en-US" sz="2000" b="1" dirty="0">
                <a:solidFill>
                  <a:srgbClr val="01ACBE"/>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6681900" y="1589896"/>
            <a:ext cx="2116412" cy="1323439"/>
            <a:chOff x="8908040" y="1629594"/>
            <a:chExt cx="1867686" cy="1764991"/>
          </a:xfrm>
        </p:grpSpPr>
        <p:grpSp>
          <p:nvGrpSpPr>
            <p:cNvPr id="145" name="Group 13"/>
            <p:cNvGrpSpPr>
              <a:grpSpLocks noChangeAspect="1"/>
            </p:cNvGrpSpPr>
            <p:nvPr/>
          </p:nvGrpSpPr>
          <p:grpSpPr bwMode="auto">
            <a:xfrm>
              <a:off x="8908040" y="1667664"/>
              <a:ext cx="339700" cy="267232"/>
              <a:chOff x="3996" y="2321"/>
              <a:chExt cx="75" cy="59"/>
            </a:xfrm>
            <a:solidFill>
              <a:srgbClr val="E87071"/>
            </a:solidFill>
            <a:effectLst/>
          </p:grpSpPr>
          <p:sp>
            <p:nvSpPr>
              <p:cNvPr id="147"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8" name="Freeform 15"/>
              <p:cNvSpPr>
                <a:spLocks/>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9" name="Freeform 16"/>
              <p:cNvSpPr>
                <a:spLocks/>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0"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46" name="文本框 102"/>
            <p:cNvSpPr txBox="1"/>
            <p:nvPr/>
          </p:nvSpPr>
          <p:spPr>
            <a:xfrm>
              <a:off x="9281877" y="1629594"/>
              <a:ext cx="1493849" cy="1764991"/>
            </a:xfrm>
            <a:prstGeom prst="rect">
              <a:avLst/>
            </a:prstGeom>
            <a:noFill/>
          </p:spPr>
          <p:txBody>
            <a:bodyPr wrap="square" rtlCol="0">
              <a:spAutoFit/>
            </a:bodyPr>
            <a:lstStyle/>
            <a:p>
              <a:r>
                <a:rPr lang="zh-CN" altLang="en-US" sz="2000" b="1" dirty="0" smtClean="0">
                  <a:solidFill>
                    <a:srgbClr val="E87071"/>
                  </a:solidFill>
                  <a:latin typeface="微软雅黑" panose="020B0503020204020204" pitchFamily="34" charset="-122"/>
                  <a:ea typeface="微软雅黑" panose="020B0503020204020204" pitchFamily="34" charset="-122"/>
                </a:rPr>
                <a:t>课程标准制定改进计划</a:t>
              </a:r>
              <a:endParaRPr lang="zh-CN" altLang="en-US" sz="2000" b="1" dirty="0">
                <a:solidFill>
                  <a:srgbClr val="E87071"/>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6739626" y="3749639"/>
            <a:ext cx="1768754" cy="1015663"/>
            <a:chOff x="8984997" y="4509914"/>
            <a:chExt cx="1850344" cy="1354529"/>
          </a:xfrm>
        </p:grpSpPr>
        <p:grpSp>
          <p:nvGrpSpPr>
            <p:cNvPr id="152" name="Group 27"/>
            <p:cNvGrpSpPr>
              <a:grpSpLocks noChangeAspect="1"/>
            </p:cNvGrpSpPr>
            <p:nvPr/>
          </p:nvGrpSpPr>
          <p:grpSpPr bwMode="auto">
            <a:xfrm>
              <a:off x="8984997" y="4518199"/>
              <a:ext cx="303918" cy="333814"/>
              <a:chOff x="3811" y="2125"/>
              <a:chExt cx="61" cy="67"/>
            </a:xfrm>
            <a:solidFill>
              <a:srgbClr val="653C76"/>
            </a:solidFill>
            <a:effectLst/>
          </p:grpSpPr>
          <p:sp>
            <p:nvSpPr>
              <p:cNvPr id="154"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5"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53" name="文本框 104"/>
            <p:cNvSpPr txBox="1"/>
            <p:nvPr/>
          </p:nvSpPr>
          <p:spPr>
            <a:xfrm>
              <a:off x="9341492" y="4509914"/>
              <a:ext cx="1493849" cy="1354529"/>
            </a:xfrm>
            <a:prstGeom prst="rect">
              <a:avLst/>
            </a:prstGeom>
            <a:noFill/>
          </p:spPr>
          <p:txBody>
            <a:bodyPr wrap="square" rtlCol="0">
              <a:spAutoFit/>
            </a:bodyPr>
            <a:lstStyle/>
            <a:p>
              <a:r>
                <a:rPr lang="zh-CN" altLang="en-US" sz="2000" b="1" dirty="0" smtClean="0">
                  <a:solidFill>
                    <a:srgbClr val="653C76"/>
                  </a:solidFill>
                  <a:latin typeface="微软雅黑" panose="020B0503020204020204" pitchFamily="34" charset="-122"/>
                  <a:ea typeface="微软雅黑" panose="020B0503020204020204" pitchFamily="34" charset="-122"/>
                </a:rPr>
                <a:t>课程实施改进计划</a:t>
              </a:r>
              <a:endParaRPr lang="zh-CN" altLang="en-US" sz="2000" b="1" dirty="0">
                <a:solidFill>
                  <a:srgbClr val="653C76"/>
                </a:solidFill>
                <a:latin typeface="微软雅黑" panose="020B0503020204020204" pitchFamily="34" charset="-122"/>
                <a:ea typeface="微软雅黑" panose="020B0503020204020204" pitchFamily="34" charset="-122"/>
              </a:endParaRPr>
            </a:p>
          </p:txBody>
        </p:sp>
      </p:grpSp>
      <p:sp>
        <p:nvSpPr>
          <p:cNvPr id="160" name="TextBox 4"/>
          <p:cNvSpPr txBox="1"/>
          <p:nvPr/>
        </p:nvSpPr>
        <p:spPr>
          <a:xfrm>
            <a:off x="385288" y="631145"/>
            <a:ext cx="8413024" cy="484750"/>
          </a:xfrm>
          <a:prstGeom prst="rect">
            <a:avLst/>
          </a:prstGeom>
          <a:noFill/>
        </p:spPr>
        <p:txBody>
          <a:bodyPr wrap="square" lIns="68584" tIns="34291" rIns="68584" bIns="34291" rtlCol="0">
            <a:spAutoFit/>
          </a:bodyPr>
          <a:lstStyle/>
          <a:p>
            <a:pPr algn="just" eaLnBrk="0" hangingPunct="0">
              <a:lnSpc>
                <a:spcPct val="150000"/>
              </a:lnSpc>
            </a:pPr>
            <a:r>
              <a:rPr lang="zh-CN" altLang="en-US" sz="1800" b="1" dirty="0" smtClean="0">
                <a:solidFill>
                  <a:schemeClr val="tx1">
                    <a:lumMod val="85000"/>
                    <a:lumOff val="15000"/>
                  </a:schemeClr>
                </a:solidFill>
                <a:latin typeface="微软雅黑" pitchFamily="34" charset="-122"/>
                <a:ea typeface="微软雅黑" pitchFamily="34" charset="-122"/>
              </a:rPr>
              <a:t>在确保</a:t>
            </a:r>
            <a:r>
              <a:rPr lang="zh-CN" altLang="en-US" sz="1800" b="1" dirty="0" smtClean="0">
                <a:solidFill>
                  <a:schemeClr val="tx1">
                    <a:lumMod val="85000"/>
                    <a:lumOff val="15000"/>
                  </a:schemeClr>
                </a:solidFill>
                <a:latin typeface="微软雅黑" pitchFamily="34" charset="-122"/>
                <a:ea typeface="微软雅黑" pitchFamily="34" charset="-122"/>
              </a:rPr>
              <a:t>完成“十三五”规划的措施与</a:t>
            </a:r>
            <a:r>
              <a:rPr lang="zh-CN" altLang="en-US" sz="1800" b="1" dirty="0" smtClean="0">
                <a:solidFill>
                  <a:schemeClr val="tx1">
                    <a:lumMod val="85000"/>
                    <a:lumOff val="15000"/>
                  </a:schemeClr>
                </a:solidFill>
                <a:latin typeface="微软雅黑" pitchFamily="34" charset="-122"/>
                <a:ea typeface="微软雅黑" pitchFamily="34" charset="-122"/>
              </a:rPr>
              <a:t>计划的基础上，构想未来“十四五”规划：</a:t>
            </a:r>
            <a:endParaRPr lang="en-US" altLang="zh-CN" sz="1800" b="1" dirty="0" smtClean="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1210032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40000">
                                          <p:cBhvr additive="base">
                                            <p:cTn id="7" dur="200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500"/>
                                      </p:stCondLst>
                                      <p:childTnLst>
                                        <p:set>
                                          <p:cBhvr>
                                            <p:cTn id="10" dur="1" fill="hold">
                                              <p:stCondLst>
                                                <p:cond delay="0"/>
                                              </p:stCondLst>
                                            </p:cTn>
                                            <p:tgtEl>
                                              <p:spTgt spid="90"/>
                                            </p:tgtEl>
                                            <p:attrNameLst>
                                              <p:attrName>style.visibility</p:attrName>
                                            </p:attrNameLst>
                                          </p:cBhvr>
                                          <p:to>
                                            <p:strVal val="visible"/>
                                          </p:to>
                                        </p:set>
                                        <p:anim calcmode="lin" valueType="num" p14:bounceEnd="40000">
                                          <p:cBhvr additive="base">
                                            <p:cTn id="11" dur="2000" fill="hold"/>
                                            <p:tgtEl>
                                              <p:spTgt spid="90"/>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1000"/>
                                      </p:stCondLst>
                                      <p:childTnLst>
                                        <p:set>
                                          <p:cBhvr>
                                            <p:cTn id="14" dur="1" fill="hold">
                                              <p:stCondLst>
                                                <p:cond delay="0"/>
                                              </p:stCondLst>
                                            </p:cTn>
                                            <p:tgtEl>
                                              <p:spTgt spid="81"/>
                                            </p:tgtEl>
                                            <p:attrNameLst>
                                              <p:attrName>style.visibility</p:attrName>
                                            </p:attrNameLst>
                                          </p:cBhvr>
                                          <p:to>
                                            <p:strVal val="visible"/>
                                          </p:to>
                                        </p:set>
                                        <p:anim calcmode="lin" valueType="num" p14:bounceEnd="40000">
                                          <p:cBhvr additive="base">
                                            <p:cTn id="15" dur="2000" fill="hold"/>
                                            <p:tgtEl>
                                              <p:spTgt spid="81"/>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1500"/>
                                      </p:stCondLst>
                                      <p:childTnLst>
                                        <p:set>
                                          <p:cBhvr>
                                            <p:cTn id="18" dur="1" fill="hold">
                                              <p:stCondLst>
                                                <p:cond delay="0"/>
                                              </p:stCondLst>
                                            </p:cTn>
                                            <p:tgtEl>
                                              <p:spTgt spid="99"/>
                                            </p:tgtEl>
                                            <p:attrNameLst>
                                              <p:attrName>style.visibility</p:attrName>
                                            </p:attrNameLst>
                                          </p:cBhvr>
                                          <p:to>
                                            <p:strVal val="visible"/>
                                          </p:to>
                                        </p:set>
                                        <p:anim calcmode="lin" valueType="num" p14:bounceEnd="40000">
                                          <p:cBhvr additive="base">
                                            <p:cTn id="19" dur="2000" fill="hold"/>
                                            <p:tgtEl>
                                              <p:spTgt spid="99"/>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99"/>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left)">
                                          <p:cBhvr>
                                            <p:cTn id="24" dur="500"/>
                                            <p:tgtEl>
                                              <p:spTgt spid="108"/>
                                            </p:tgtEl>
                                          </p:cBhvr>
                                        </p:animEffect>
                                      </p:childTnLst>
                                    </p:cTn>
                                  </p:par>
                                  <p:par>
                                    <p:cTn id="25" presetID="22" presetClass="entr" presetSubtype="2"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wipe(right)">
                                          <p:cBhvr>
                                            <p:cTn id="27" dur="500"/>
                                            <p:tgtEl>
                                              <p:spTgt spid="111"/>
                                            </p:tgtEl>
                                          </p:cBhvr>
                                        </p:animEffect>
                                      </p:childTnLst>
                                    </p:cTn>
                                  </p:par>
                                  <p:par>
                                    <p:cTn id="28" presetID="22" presetClass="entr" presetSubtype="2"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wipe(right)">
                                          <p:cBhvr>
                                            <p:cTn id="30" dur="500"/>
                                            <p:tgtEl>
                                              <p:spTgt spid="134"/>
                                            </p:tgtEl>
                                          </p:cBhvr>
                                        </p:animEffect>
                                      </p:childTnLst>
                                    </p:cTn>
                                  </p:par>
                                  <p:par>
                                    <p:cTn id="31" presetID="22" presetClass="entr" presetSubtype="8" fill="hold" nodeType="with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wipe(left)">
                                          <p:cBhvr>
                                            <p:cTn id="33" dur="500"/>
                                            <p:tgtEl>
                                              <p:spTgt spid="131"/>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par>
                                    <p:cTn id="38" presetID="22" presetClass="entr" presetSubtype="8" fill="hold" nodeType="withEffect">
                                      <p:stCondLst>
                                        <p:cond delay="0"/>
                                      </p:stCondLst>
                                      <p:childTnLst>
                                        <p:set>
                                          <p:cBhvr>
                                            <p:cTn id="39" dur="1" fill="hold">
                                              <p:stCondLst>
                                                <p:cond delay="0"/>
                                              </p:stCondLst>
                                            </p:cTn>
                                            <p:tgtEl>
                                              <p:spTgt spid="144"/>
                                            </p:tgtEl>
                                            <p:attrNameLst>
                                              <p:attrName>style.visibility</p:attrName>
                                            </p:attrNameLst>
                                          </p:cBhvr>
                                          <p:to>
                                            <p:strVal val="visible"/>
                                          </p:to>
                                        </p:set>
                                        <p:animEffect transition="in" filter="wipe(left)">
                                          <p:cBhvr>
                                            <p:cTn id="40" dur="500"/>
                                            <p:tgtEl>
                                              <p:spTgt spid="144"/>
                                            </p:tgtEl>
                                          </p:cBhvr>
                                        </p:animEffect>
                                      </p:childTnLst>
                                    </p:cTn>
                                  </p:par>
                                  <p:par>
                                    <p:cTn id="41" presetID="22" presetClass="entr" presetSubtype="8" fill="hold"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nodeType="with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left)">
                                          <p:cBhvr>
                                            <p:cTn id="46" dur="500"/>
                                            <p:tgtEl>
                                              <p:spTgt spid="151"/>
                                            </p:tgtEl>
                                          </p:cBhvr>
                                        </p:animEffect>
                                      </p:childTnLst>
                                    </p:cTn>
                                  </p:par>
                                </p:childTnLst>
                              </p:cTn>
                            </p:par>
                            <p:par>
                              <p:cTn id="47" fill="hold">
                                <p:stCondLst>
                                  <p:cond delay="45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160"/>
                                            </p:tgtEl>
                                            <p:attrNameLst>
                                              <p:attrName>style.visibility</p:attrName>
                                            </p:attrNameLst>
                                          </p:cBhvr>
                                          <p:to>
                                            <p:strVal val="visible"/>
                                          </p:to>
                                        </p:set>
                                        <p:animEffect transition="in" filter="wipe(left)">
                                          <p:cBhvr>
                                            <p:cTn id="50" dur="100"/>
                                            <p:tgtEl>
                                              <p:spTgt spid="160"/>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160"/>
                                            </p:tgtEl>
                                          </p:cBhvr>
                                          <p:to x="80000" y="100000"/>
                                        </p:animScale>
                                        <p:anim by="(#ppt_w*0.10)" calcmode="lin" valueType="num">
                                          <p:cBhvr>
                                            <p:cTn id="53" dur="50" autoRev="1" fill="hold">
                                              <p:stCondLst>
                                                <p:cond delay="0"/>
                                              </p:stCondLst>
                                            </p:cTn>
                                            <p:tgtEl>
                                              <p:spTgt spid="160"/>
                                            </p:tgtEl>
                                            <p:attrNameLst>
                                              <p:attrName>ppt_x</p:attrName>
                                            </p:attrNameLst>
                                          </p:cBhvr>
                                        </p:anim>
                                        <p:anim by="(-#ppt_w*0.10)" calcmode="lin" valueType="num">
                                          <p:cBhvr>
                                            <p:cTn id="54" dur="50" autoRev="1" fill="hold">
                                              <p:stCondLst>
                                                <p:cond delay="0"/>
                                              </p:stCondLst>
                                            </p:cTn>
                                            <p:tgtEl>
                                              <p:spTgt spid="160"/>
                                            </p:tgtEl>
                                            <p:attrNameLst>
                                              <p:attrName>ppt_y</p:attrName>
                                            </p:attrNameLst>
                                          </p:cBhvr>
                                        </p:anim>
                                        <p:animRot by="-480000">
                                          <p:cBhvr>
                                            <p:cTn id="55" dur="50" autoRev="1" fill="hold">
                                              <p:stCondLst>
                                                <p:cond delay="0"/>
                                              </p:stCondLst>
                                            </p:cTn>
                                            <p:tgtEl>
                                              <p:spTgt spid="1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0" fill="hold"/>
                                            <p:tgtEl>
                                              <p:spTgt spid="72"/>
                                            </p:tgtEl>
                                            <p:attrNameLst>
                                              <p:attrName>ppt_x</p:attrName>
                                            </p:attrNameLst>
                                          </p:cBhvr>
                                          <p:tavLst>
                                            <p:tav tm="0">
                                              <p:val>
                                                <p:strVal val="0-#ppt_w/2"/>
                                              </p:val>
                                            </p:tav>
                                            <p:tav tm="100000">
                                              <p:val>
                                                <p:strVal val="#ppt_x"/>
                                              </p:val>
                                            </p:tav>
                                          </p:tavLst>
                                        </p:anim>
                                        <p:anim calcmode="lin" valueType="num">
                                          <p:cBhvr additive="base">
                                            <p:cTn id="8" dur="20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50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000" fill="hold"/>
                                            <p:tgtEl>
                                              <p:spTgt spid="90"/>
                                            </p:tgtEl>
                                            <p:attrNameLst>
                                              <p:attrName>ppt_x</p:attrName>
                                            </p:attrNameLst>
                                          </p:cBhvr>
                                          <p:tavLst>
                                            <p:tav tm="0">
                                              <p:val>
                                                <p:strVal val="0-#ppt_w/2"/>
                                              </p:val>
                                            </p:tav>
                                            <p:tav tm="100000">
                                              <p:val>
                                                <p:strVal val="#ppt_x"/>
                                              </p:val>
                                            </p:tav>
                                          </p:tavLst>
                                        </p:anim>
                                        <p:anim calcmode="lin" valueType="num">
                                          <p:cBhvr additive="base">
                                            <p:cTn id="12" dur="200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10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2000" fill="hold"/>
                                            <p:tgtEl>
                                              <p:spTgt spid="81"/>
                                            </p:tgtEl>
                                            <p:attrNameLst>
                                              <p:attrName>ppt_x</p:attrName>
                                            </p:attrNameLst>
                                          </p:cBhvr>
                                          <p:tavLst>
                                            <p:tav tm="0">
                                              <p:val>
                                                <p:strVal val="0-#ppt_w/2"/>
                                              </p:val>
                                            </p:tav>
                                            <p:tav tm="100000">
                                              <p:val>
                                                <p:strVal val="#ppt_x"/>
                                              </p:val>
                                            </p:tav>
                                          </p:tavLst>
                                        </p:anim>
                                        <p:anim calcmode="lin" valueType="num">
                                          <p:cBhvr additive="base">
                                            <p:cTn id="16" dur="20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150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2000" fill="hold"/>
                                            <p:tgtEl>
                                              <p:spTgt spid="99"/>
                                            </p:tgtEl>
                                            <p:attrNameLst>
                                              <p:attrName>ppt_x</p:attrName>
                                            </p:attrNameLst>
                                          </p:cBhvr>
                                          <p:tavLst>
                                            <p:tav tm="0">
                                              <p:val>
                                                <p:strVal val="0-#ppt_w/2"/>
                                              </p:val>
                                            </p:tav>
                                            <p:tav tm="100000">
                                              <p:val>
                                                <p:strVal val="#ppt_x"/>
                                              </p:val>
                                            </p:tav>
                                          </p:tavLst>
                                        </p:anim>
                                        <p:anim calcmode="lin" valueType="num">
                                          <p:cBhvr additive="base">
                                            <p:cTn id="20" dur="2000" fill="hold"/>
                                            <p:tgtEl>
                                              <p:spTgt spid="99"/>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left)">
                                          <p:cBhvr>
                                            <p:cTn id="24" dur="500"/>
                                            <p:tgtEl>
                                              <p:spTgt spid="108"/>
                                            </p:tgtEl>
                                          </p:cBhvr>
                                        </p:animEffect>
                                      </p:childTnLst>
                                    </p:cTn>
                                  </p:par>
                                  <p:par>
                                    <p:cTn id="25" presetID="22" presetClass="entr" presetSubtype="2"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wipe(right)">
                                          <p:cBhvr>
                                            <p:cTn id="27" dur="500"/>
                                            <p:tgtEl>
                                              <p:spTgt spid="111"/>
                                            </p:tgtEl>
                                          </p:cBhvr>
                                        </p:animEffect>
                                      </p:childTnLst>
                                    </p:cTn>
                                  </p:par>
                                  <p:par>
                                    <p:cTn id="28" presetID="22" presetClass="entr" presetSubtype="2"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wipe(right)">
                                          <p:cBhvr>
                                            <p:cTn id="30" dur="500"/>
                                            <p:tgtEl>
                                              <p:spTgt spid="134"/>
                                            </p:tgtEl>
                                          </p:cBhvr>
                                        </p:animEffect>
                                      </p:childTnLst>
                                    </p:cTn>
                                  </p:par>
                                  <p:par>
                                    <p:cTn id="31" presetID="22" presetClass="entr" presetSubtype="8" fill="hold" nodeType="with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wipe(left)">
                                          <p:cBhvr>
                                            <p:cTn id="33" dur="500"/>
                                            <p:tgtEl>
                                              <p:spTgt spid="131"/>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par>
                                    <p:cTn id="38" presetID="22" presetClass="entr" presetSubtype="8" fill="hold" nodeType="withEffect">
                                      <p:stCondLst>
                                        <p:cond delay="0"/>
                                      </p:stCondLst>
                                      <p:childTnLst>
                                        <p:set>
                                          <p:cBhvr>
                                            <p:cTn id="39" dur="1" fill="hold">
                                              <p:stCondLst>
                                                <p:cond delay="0"/>
                                              </p:stCondLst>
                                            </p:cTn>
                                            <p:tgtEl>
                                              <p:spTgt spid="144"/>
                                            </p:tgtEl>
                                            <p:attrNameLst>
                                              <p:attrName>style.visibility</p:attrName>
                                            </p:attrNameLst>
                                          </p:cBhvr>
                                          <p:to>
                                            <p:strVal val="visible"/>
                                          </p:to>
                                        </p:set>
                                        <p:animEffect transition="in" filter="wipe(left)">
                                          <p:cBhvr>
                                            <p:cTn id="40" dur="500"/>
                                            <p:tgtEl>
                                              <p:spTgt spid="144"/>
                                            </p:tgtEl>
                                          </p:cBhvr>
                                        </p:animEffect>
                                      </p:childTnLst>
                                    </p:cTn>
                                  </p:par>
                                  <p:par>
                                    <p:cTn id="41" presetID="22" presetClass="entr" presetSubtype="8" fill="hold"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nodeType="with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left)">
                                          <p:cBhvr>
                                            <p:cTn id="46" dur="500"/>
                                            <p:tgtEl>
                                              <p:spTgt spid="151"/>
                                            </p:tgtEl>
                                          </p:cBhvr>
                                        </p:animEffect>
                                      </p:childTnLst>
                                    </p:cTn>
                                  </p:par>
                                </p:childTnLst>
                              </p:cTn>
                            </p:par>
                            <p:par>
                              <p:cTn id="47" fill="hold">
                                <p:stCondLst>
                                  <p:cond delay="45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160"/>
                                            </p:tgtEl>
                                            <p:attrNameLst>
                                              <p:attrName>style.visibility</p:attrName>
                                            </p:attrNameLst>
                                          </p:cBhvr>
                                          <p:to>
                                            <p:strVal val="visible"/>
                                          </p:to>
                                        </p:set>
                                        <p:animEffect transition="in" filter="wipe(left)">
                                          <p:cBhvr>
                                            <p:cTn id="50" dur="100"/>
                                            <p:tgtEl>
                                              <p:spTgt spid="160"/>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160"/>
                                            </p:tgtEl>
                                          </p:cBhvr>
                                          <p:to x="80000" y="100000"/>
                                        </p:animScale>
                                        <p:anim by="(#ppt_w*0.10)" calcmode="lin" valueType="num">
                                          <p:cBhvr>
                                            <p:cTn id="53" dur="50" autoRev="1" fill="hold">
                                              <p:stCondLst>
                                                <p:cond delay="0"/>
                                              </p:stCondLst>
                                            </p:cTn>
                                            <p:tgtEl>
                                              <p:spTgt spid="160"/>
                                            </p:tgtEl>
                                            <p:attrNameLst>
                                              <p:attrName>ppt_x</p:attrName>
                                            </p:attrNameLst>
                                          </p:cBhvr>
                                        </p:anim>
                                        <p:anim by="(-#ppt_w*0.10)" calcmode="lin" valueType="num">
                                          <p:cBhvr>
                                            <p:cTn id="54" dur="50" autoRev="1" fill="hold">
                                              <p:stCondLst>
                                                <p:cond delay="0"/>
                                              </p:stCondLst>
                                            </p:cTn>
                                            <p:tgtEl>
                                              <p:spTgt spid="160"/>
                                            </p:tgtEl>
                                            <p:attrNameLst>
                                              <p:attrName>ppt_y</p:attrName>
                                            </p:attrNameLst>
                                          </p:cBhvr>
                                        </p:anim>
                                        <p:animRot by="-480000">
                                          <p:cBhvr>
                                            <p:cTn id="55" dur="50" autoRev="1" fill="hold">
                                              <p:stCondLst>
                                                <p:cond delay="0"/>
                                              </p:stCondLst>
                                            </p:cTn>
                                            <p:tgtEl>
                                              <p:spTgt spid="1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0" grpId="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737076" y="964738"/>
            <a:ext cx="7561823" cy="3766752"/>
            <a:chOff x="982640" y="1286614"/>
            <a:chExt cx="10081118" cy="5023499"/>
          </a:xfrm>
        </p:grpSpPr>
        <p:sp>
          <p:nvSpPr>
            <p:cNvPr id="68" name="圆角矩形 67"/>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 name="圆角矩形 68"/>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70" name="组合 69"/>
            <p:cNvGrpSpPr/>
            <p:nvPr/>
          </p:nvGrpSpPr>
          <p:grpSpPr>
            <a:xfrm>
              <a:off x="982640" y="1596963"/>
              <a:ext cx="751226" cy="4402810"/>
              <a:chOff x="982640" y="1596963"/>
              <a:chExt cx="751226" cy="4402810"/>
            </a:xfrm>
          </p:grpSpPr>
          <p:grpSp>
            <p:nvGrpSpPr>
              <p:cNvPr id="71" name="组合 70"/>
              <p:cNvGrpSpPr/>
              <p:nvPr/>
            </p:nvGrpSpPr>
            <p:grpSpPr>
              <a:xfrm rot="16200000">
                <a:off x="-615716" y="3650191"/>
                <a:ext cx="4402810" cy="296354"/>
                <a:chOff x="2149635" y="1165383"/>
                <a:chExt cx="3485831" cy="234634"/>
              </a:xfrm>
            </p:grpSpPr>
            <p:grpSp>
              <p:nvGrpSpPr>
                <p:cNvPr id="102" name="组合 101"/>
                <p:cNvGrpSpPr/>
                <p:nvPr/>
              </p:nvGrpSpPr>
              <p:grpSpPr>
                <a:xfrm>
                  <a:off x="2149635" y="1165385"/>
                  <a:ext cx="234632" cy="234632"/>
                  <a:chOff x="2483014" y="1114427"/>
                  <a:chExt cx="209550" cy="209550"/>
                </a:xfrm>
              </p:grpSpPr>
              <p:sp>
                <p:nvSpPr>
                  <p:cNvPr id="130" name="椭圆 12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1" name="椭圆 13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4" name="组合 103"/>
                <p:cNvGrpSpPr/>
                <p:nvPr/>
              </p:nvGrpSpPr>
              <p:grpSpPr>
                <a:xfrm>
                  <a:off x="2872124" y="1165385"/>
                  <a:ext cx="234632" cy="234632"/>
                  <a:chOff x="2483014" y="1114427"/>
                  <a:chExt cx="209550" cy="209550"/>
                </a:xfrm>
              </p:grpSpPr>
              <p:sp>
                <p:nvSpPr>
                  <p:cNvPr id="126" name="椭圆 12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7" name="椭圆 12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5" name="组合 104"/>
                <p:cNvGrpSpPr/>
                <p:nvPr/>
              </p:nvGrpSpPr>
              <p:grpSpPr>
                <a:xfrm>
                  <a:off x="3233369" y="1165385"/>
                  <a:ext cx="234632" cy="234632"/>
                  <a:chOff x="2483014" y="1114427"/>
                  <a:chExt cx="209550" cy="209550"/>
                </a:xfrm>
              </p:grpSpPr>
              <p:sp>
                <p:nvSpPr>
                  <p:cNvPr id="124" name="椭圆 12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椭圆 12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6" name="组合 105"/>
                <p:cNvGrpSpPr/>
                <p:nvPr/>
              </p:nvGrpSpPr>
              <p:grpSpPr>
                <a:xfrm>
                  <a:off x="3594615" y="1165383"/>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7" name="组合 106"/>
                <p:cNvGrpSpPr/>
                <p:nvPr/>
              </p:nvGrpSpPr>
              <p:grpSpPr>
                <a:xfrm>
                  <a:off x="3955858" y="1165384"/>
                  <a:ext cx="234632" cy="234632"/>
                  <a:chOff x="2483014" y="1114427"/>
                  <a:chExt cx="209550" cy="209550"/>
                </a:xfrm>
              </p:grpSpPr>
              <p:sp>
                <p:nvSpPr>
                  <p:cNvPr id="120" name="椭圆 11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1" name="椭圆 12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8" name="组合 107"/>
                <p:cNvGrpSpPr/>
                <p:nvPr/>
              </p:nvGrpSpPr>
              <p:grpSpPr>
                <a:xfrm>
                  <a:off x="4317103" y="1165384"/>
                  <a:ext cx="234632" cy="234632"/>
                  <a:chOff x="2483014" y="1114427"/>
                  <a:chExt cx="209550" cy="209550"/>
                </a:xfrm>
              </p:grpSpPr>
              <p:sp>
                <p:nvSpPr>
                  <p:cNvPr id="118" name="椭圆 11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9" name="椭圆 11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9" name="组合 108"/>
                <p:cNvGrpSpPr/>
                <p:nvPr/>
              </p:nvGrpSpPr>
              <p:grpSpPr>
                <a:xfrm>
                  <a:off x="4678347"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0" name="组合 109"/>
                <p:cNvGrpSpPr/>
                <p:nvPr/>
              </p:nvGrpSpPr>
              <p:grpSpPr>
                <a:xfrm>
                  <a:off x="5039590" y="1165384"/>
                  <a:ext cx="234632" cy="234632"/>
                  <a:chOff x="2483014" y="1114427"/>
                  <a:chExt cx="209550" cy="209550"/>
                </a:xfrm>
              </p:grpSpPr>
              <p:sp>
                <p:nvSpPr>
                  <p:cNvPr id="114" name="椭圆 11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5" name="椭圆 11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1" name="组合 110"/>
                <p:cNvGrpSpPr/>
                <p:nvPr/>
              </p:nvGrpSpPr>
              <p:grpSpPr>
                <a:xfrm>
                  <a:off x="5400834" y="1165384"/>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72" name="组合 71"/>
              <p:cNvGrpSpPr/>
              <p:nvPr/>
            </p:nvGrpSpPr>
            <p:grpSpPr>
              <a:xfrm rot="16200000">
                <a:off x="1229146" y="5557333"/>
                <a:ext cx="119575" cy="612586"/>
                <a:chOff x="2244455" y="772894"/>
                <a:chExt cx="94658" cy="485003"/>
              </a:xfrm>
            </p:grpSpPr>
            <p:sp>
              <p:nvSpPr>
                <p:cNvPr id="100" name="圆角矩形 9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1" name="圆角矩形 10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3" name="组合 72"/>
              <p:cNvGrpSpPr/>
              <p:nvPr/>
            </p:nvGrpSpPr>
            <p:grpSpPr>
              <a:xfrm rot="16200000">
                <a:off x="1229146" y="5099277"/>
                <a:ext cx="119575" cy="612586"/>
                <a:chOff x="2244455" y="772894"/>
                <a:chExt cx="94658" cy="485003"/>
              </a:xfrm>
            </p:grpSpPr>
            <p:sp>
              <p:nvSpPr>
                <p:cNvPr id="98" name="圆角矩形 9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4" name="组合 73"/>
              <p:cNvGrpSpPr/>
              <p:nvPr/>
            </p:nvGrpSpPr>
            <p:grpSpPr>
              <a:xfrm rot="16200000">
                <a:off x="1229146" y="4641222"/>
                <a:ext cx="119575" cy="612586"/>
                <a:chOff x="2244455" y="772894"/>
                <a:chExt cx="94658" cy="485003"/>
              </a:xfrm>
            </p:grpSpPr>
            <p:sp>
              <p:nvSpPr>
                <p:cNvPr id="96" name="圆角矩形 9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7" name="圆角矩形 9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5" name="组合 74"/>
              <p:cNvGrpSpPr/>
              <p:nvPr/>
            </p:nvGrpSpPr>
            <p:grpSpPr>
              <a:xfrm rot="16200000">
                <a:off x="1229146" y="4183167"/>
                <a:ext cx="119575" cy="612586"/>
                <a:chOff x="2244455" y="772894"/>
                <a:chExt cx="94658" cy="485003"/>
              </a:xfrm>
            </p:grpSpPr>
            <p:sp>
              <p:nvSpPr>
                <p:cNvPr id="94" name="圆角矩形 9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圆角矩形 9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6" name="组合 75"/>
              <p:cNvGrpSpPr/>
              <p:nvPr/>
            </p:nvGrpSpPr>
            <p:grpSpPr>
              <a:xfrm rot="16200000">
                <a:off x="1229146" y="3725113"/>
                <a:ext cx="119575" cy="612586"/>
                <a:chOff x="2244455" y="772894"/>
                <a:chExt cx="94658" cy="485003"/>
              </a:xfrm>
            </p:grpSpPr>
            <p:sp>
              <p:nvSpPr>
                <p:cNvPr id="92" name="圆角矩形 9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7" name="组合 76"/>
              <p:cNvGrpSpPr/>
              <p:nvPr/>
            </p:nvGrpSpPr>
            <p:grpSpPr>
              <a:xfrm rot="16200000">
                <a:off x="1229146" y="3267055"/>
                <a:ext cx="119575" cy="612586"/>
                <a:chOff x="2244455" y="772894"/>
                <a:chExt cx="94658" cy="485003"/>
              </a:xfrm>
            </p:grpSpPr>
            <p:sp>
              <p:nvSpPr>
                <p:cNvPr id="90" name="圆角矩形 8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圆角矩形 9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8" name="组合 77"/>
              <p:cNvGrpSpPr/>
              <p:nvPr/>
            </p:nvGrpSpPr>
            <p:grpSpPr>
              <a:xfrm rot="16200000">
                <a:off x="1229145" y="2808999"/>
                <a:ext cx="119575" cy="612586"/>
                <a:chOff x="2244455" y="772894"/>
                <a:chExt cx="94658" cy="485003"/>
              </a:xfrm>
            </p:grpSpPr>
            <p:sp>
              <p:nvSpPr>
                <p:cNvPr id="88" name="圆角矩形 8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9" name="圆角矩形 8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9" name="组合 78"/>
              <p:cNvGrpSpPr/>
              <p:nvPr/>
            </p:nvGrpSpPr>
            <p:grpSpPr>
              <a:xfrm rot="16200000">
                <a:off x="1229146" y="2350946"/>
                <a:ext cx="119575" cy="612586"/>
                <a:chOff x="2244455" y="772894"/>
                <a:chExt cx="94658" cy="485003"/>
              </a:xfrm>
            </p:grpSpPr>
            <p:sp>
              <p:nvSpPr>
                <p:cNvPr id="86" name="圆角矩形 8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0" name="组合 79"/>
              <p:cNvGrpSpPr/>
              <p:nvPr/>
            </p:nvGrpSpPr>
            <p:grpSpPr>
              <a:xfrm rot="16200000">
                <a:off x="1229146" y="1892893"/>
                <a:ext cx="119575" cy="612586"/>
                <a:chOff x="2244455" y="772894"/>
                <a:chExt cx="94658" cy="485003"/>
              </a:xfrm>
            </p:grpSpPr>
            <p:sp>
              <p:nvSpPr>
                <p:cNvPr id="84" name="圆角矩形 8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5" name="圆角矩形 8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1" name="组合 80"/>
              <p:cNvGrpSpPr/>
              <p:nvPr/>
            </p:nvGrpSpPr>
            <p:grpSpPr>
              <a:xfrm rot="16200000">
                <a:off x="1229146" y="1434840"/>
                <a:ext cx="119575" cy="612586"/>
                <a:chOff x="2244455" y="772894"/>
                <a:chExt cx="94658" cy="485003"/>
              </a:xfrm>
            </p:grpSpPr>
            <p:sp>
              <p:nvSpPr>
                <p:cNvPr id="82" name="圆角矩形 8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3" name="圆角矩形 8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cxnSp>
        <p:nvCxnSpPr>
          <p:cNvPr id="132" name="直接连接符 131"/>
          <p:cNvCxnSpPr/>
          <p:nvPr/>
        </p:nvCxnSpPr>
        <p:spPr>
          <a:xfrm>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7866795" y="1112948"/>
            <a:ext cx="142894" cy="3470336"/>
            <a:chOff x="10487694" y="1484274"/>
            <a:chExt cx="190500" cy="4628185"/>
          </a:xfrm>
        </p:grpSpPr>
        <p:sp>
          <p:nvSpPr>
            <p:cNvPr id="134" name="矩形 133"/>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5" name="矩形 134"/>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6" name="矩形 135"/>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7" name="矩形 136"/>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8" name="矩形 137"/>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41" name="文本框 194"/>
          <p:cNvSpPr txBox="1"/>
          <p:nvPr/>
        </p:nvSpPr>
        <p:spPr>
          <a:xfrm>
            <a:off x="1285269" y="2219062"/>
            <a:ext cx="2387841" cy="830997"/>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师资队伍</a:t>
            </a:r>
            <a:r>
              <a:rPr lang="zh-CN" altLang="en-US" sz="2400" b="1" dirty="0" smtClean="0">
                <a:latin typeface="微软雅黑" panose="020B0503020204020204" pitchFamily="34" charset="-122"/>
                <a:ea typeface="微软雅黑" panose="020B0503020204020204" pitchFamily="34" charset="-122"/>
              </a:rPr>
              <a:t>建设</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改进</a:t>
            </a:r>
            <a:r>
              <a:rPr lang="zh-CN" altLang="en-US" sz="2400" b="1" dirty="0">
                <a:latin typeface="微软雅黑" panose="020B0503020204020204" pitchFamily="34" charset="-122"/>
                <a:ea typeface="微软雅黑" panose="020B0503020204020204" pitchFamily="34" charset="-122"/>
              </a:rPr>
              <a:t>计划</a:t>
            </a:r>
            <a:endParaRPr lang="zh-CN" altLang="en-US" sz="2400" b="1" dirty="0">
              <a:latin typeface="微软雅黑" panose="020B0503020204020204" pitchFamily="34" charset="-122"/>
              <a:ea typeface="微软雅黑" panose="020B0503020204020204" pitchFamily="34" charset="-122"/>
            </a:endParaRPr>
          </a:p>
        </p:txBody>
      </p:sp>
      <p:sp>
        <p:nvSpPr>
          <p:cNvPr id="143" name="文本框 107"/>
          <p:cNvSpPr txBox="1"/>
          <p:nvPr/>
        </p:nvSpPr>
        <p:spPr>
          <a:xfrm>
            <a:off x="3854126" y="1226413"/>
            <a:ext cx="3860532" cy="2862322"/>
          </a:xfrm>
          <a:prstGeom prst="rect">
            <a:avLst/>
          </a:prstGeom>
          <a:noFill/>
        </p:spPr>
        <p:txBody>
          <a:bodyPr wrap="square" rtlCol="0">
            <a:spAutoFit/>
          </a:bodyPr>
          <a:lstStyle/>
          <a:p>
            <a:r>
              <a:rPr lang="zh-CN" altLang="en-US" sz="1800" b="1" dirty="0" smtClean="0">
                <a:latin typeface="微软雅黑" panose="020B0503020204020204" pitchFamily="34" charset="-122"/>
                <a:ea typeface="微软雅黑" panose="020B0503020204020204" pitchFamily="34" charset="-122"/>
              </a:rPr>
              <a:t>      现阶段课程团队职称</a:t>
            </a:r>
            <a:r>
              <a:rPr lang="zh-CN" altLang="en-US" sz="1800" b="1" dirty="0">
                <a:latin typeface="微软雅黑" panose="020B0503020204020204" pitchFamily="34" charset="-122"/>
                <a:ea typeface="微软雅黑" panose="020B0503020204020204" pitchFamily="34" charset="-122"/>
              </a:rPr>
              <a:t>结构还算合理</a:t>
            </a:r>
            <a:r>
              <a:rPr lang="zh-CN" altLang="en-US" sz="1800" b="1" dirty="0" smtClean="0">
                <a:latin typeface="微软雅黑" panose="020B0503020204020204" pitchFamily="34" charset="-122"/>
                <a:ea typeface="微软雅黑" panose="020B0503020204020204" pitchFamily="34" charset="-122"/>
              </a:rPr>
              <a:t>，特别是</a:t>
            </a:r>
            <a:r>
              <a:rPr lang="en-US" altLang="zh-CN" sz="1800" b="1" dirty="0" smtClean="0">
                <a:latin typeface="微软雅黑" panose="020B0503020204020204" pitchFamily="34" charset="-122"/>
                <a:ea typeface="微软雅黑" panose="020B0503020204020204" pitchFamily="34" charset="-122"/>
              </a:rPr>
              <a:t>2018</a:t>
            </a:r>
            <a:r>
              <a:rPr lang="zh-CN" altLang="en-US" sz="1800" b="1" dirty="0" smtClean="0">
                <a:latin typeface="微软雅黑" panose="020B0503020204020204" pitchFamily="34" charset="-122"/>
                <a:ea typeface="微软雅黑" panose="020B0503020204020204" pitchFamily="34" charset="-122"/>
              </a:rPr>
              <a:t>年有两名教师晋升成功，但</a:t>
            </a:r>
            <a:r>
              <a:rPr lang="zh-CN" altLang="en-US" sz="1800" b="1" dirty="0">
                <a:latin typeface="微软雅黑" panose="020B0503020204020204" pitchFamily="34" charset="-122"/>
                <a:ea typeface="微软雅黑" panose="020B0503020204020204" pitchFamily="34" charset="-122"/>
              </a:rPr>
              <a:t>有部分教师已达到或超过晋级年限，却仍未晋升</a:t>
            </a:r>
            <a:r>
              <a:rPr lang="zh-CN" altLang="en-US" sz="1800" b="1" dirty="0" smtClean="0">
                <a:latin typeface="微软雅黑" panose="020B0503020204020204" pitchFamily="34" charset="-122"/>
                <a:ea typeface="微软雅黑" panose="020B0503020204020204" pitchFamily="34" charset="-122"/>
              </a:rPr>
              <a:t>。</a:t>
            </a:r>
            <a:endParaRPr lang="en-US" altLang="zh-CN" sz="1800" b="1" dirty="0">
              <a:latin typeface="微软雅黑" panose="020B0503020204020204" pitchFamily="34" charset="-122"/>
              <a:ea typeface="微软雅黑" panose="020B0503020204020204" pitchFamily="34" charset="-122"/>
            </a:endParaRPr>
          </a:p>
          <a:p>
            <a:endParaRPr lang="en-US" altLang="zh-CN" sz="1800" b="1" dirty="0" smtClean="0">
              <a:latin typeface="微软雅黑" panose="020B0503020204020204" pitchFamily="34" charset="-122"/>
              <a:ea typeface="微软雅黑" panose="020B0503020204020204" pitchFamily="34" charset="-122"/>
            </a:endParaRPr>
          </a:p>
          <a:p>
            <a:r>
              <a:rPr lang="en-US" altLang="zh-CN" sz="1800" b="1" dirty="0">
                <a:latin typeface="微软雅黑" panose="020B0503020204020204" pitchFamily="34" charset="-122"/>
                <a:ea typeface="微软雅黑" panose="020B0503020204020204" pitchFamily="34" charset="-122"/>
              </a:rPr>
              <a:t> </a:t>
            </a:r>
            <a:r>
              <a:rPr lang="en-US" altLang="zh-CN" sz="1800" b="1" dirty="0" smtClean="0">
                <a:latin typeface="微软雅黑" panose="020B0503020204020204" pitchFamily="34" charset="-122"/>
                <a:ea typeface="微软雅黑" panose="020B0503020204020204" pitchFamily="34" charset="-122"/>
              </a:rPr>
              <a:t>   </a:t>
            </a:r>
            <a:r>
              <a:rPr lang="zh-CN" altLang="en-US" sz="1800" b="1" dirty="0" smtClean="0">
                <a:latin typeface="微软雅黑" panose="020B0503020204020204" pitchFamily="34" charset="-122"/>
                <a:ea typeface="微软雅黑" panose="020B0503020204020204" pitchFamily="34" charset="-122"/>
              </a:rPr>
              <a:t>学院</a:t>
            </a:r>
            <a:r>
              <a:rPr lang="zh-CN" altLang="en-US" sz="1800" b="1" dirty="0">
                <a:latin typeface="微软雅黑" panose="020B0503020204020204" pitchFamily="34" charset="-122"/>
                <a:ea typeface="微软雅黑" panose="020B0503020204020204" pitchFamily="34" charset="-122"/>
              </a:rPr>
              <a:t>计划从</a:t>
            </a:r>
            <a:r>
              <a:rPr lang="en-US" altLang="zh-CN" sz="1800" b="1" dirty="0">
                <a:latin typeface="微软雅黑" panose="020B0503020204020204" pitchFamily="34" charset="-122"/>
                <a:ea typeface="微软雅黑" panose="020B0503020204020204" pitchFamily="34" charset="-122"/>
              </a:rPr>
              <a:t>2019</a:t>
            </a:r>
            <a:r>
              <a:rPr lang="zh-CN" altLang="en-US" sz="1800" b="1" dirty="0">
                <a:latin typeface="微软雅黑" panose="020B0503020204020204" pitchFamily="34" charset="-122"/>
                <a:ea typeface="微软雅黑" panose="020B0503020204020204" pitchFamily="34" charset="-122"/>
              </a:rPr>
              <a:t>年开始全院开设大学语文课，这既是机遇，也是</a:t>
            </a:r>
            <a:r>
              <a:rPr lang="zh-CN" altLang="en-US" sz="1800" b="1" dirty="0">
                <a:latin typeface="微软雅黑" panose="020B0503020204020204" pitchFamily="34" charset="-122"/>
                <a:ea typeface="微软雅黑" panose="020B0503020204020204" pitchFamily="34" charset="-122"/>
              </a:rPr>
              <a:t>挑战。在师资力量不足的情况下</a:t>
            </a:r>
            <a:r>
              <a:rPr lang="zh-CN" altLang="en-US" sz="1800" b="1" dirty="0" smtClean="0">
                <a:latin typeface="微软雅黑" panose="020B0503020204020204" pitchFamily="34" charset="-122"/>
                <a:ea typeface="微软雅黑" panose="020B0503020204020204" pitchFamily="34" charset="-122"/>
              </a:rPr>
              <a:t>，要保障聘请的兼课和外聘教师的教学能力达到教学要求。</a:t>
            </a:r>
            <a:endParaRPr lang="zh-CN" altLang="en-US" sz="1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45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barn(outHorizontal)">
                                      <p:cBhvr>
                                        <p:cTn id="15" dur="500"/>
                                        <p:tgtEl>
                                          <p:spTgt spid="1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left)">
                                      <p:cBhvr>
                                        <p:cTn id="19" dur="500"/>
                                        <p:tgtEl>
                                          <p:spTgt spid="14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up)">
                                      <p:cBhvr>
                                        <p:cTn id="2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737076" y="964738"/>
            <a:ext cx="7561823" cy="3766752"/>
            <a:chOff x="982640" y="1286614"/>
            <a:chExt cx="10081118" cy="5023499"/>
          </a:xfrm>
        </p:grpSpPr>
        <p:sp>
          <p:nvSpPr>
            <p:cNvPr id="68" name="圆角矩形 67"/>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 name="圆角矩形 68"/>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70" name="组合 69"/>
            <p:cNvGrpSpPr/>
            <p:nvPr/>
          </p:nvGrpSpPr>
          <p:grpSpPr>
            <a:xfrm>
              <a:off x="982640" y="1596963"/>
              <a:ext cx="751226" cy="4402810"/>
              <a:chOff x="982640" y="1596963"/>
              <a:chExt cx="751226" cy="4402810"/>
            </a:xfrm>
          </p:grpSpPr>
          <p:grpSp>
            <p:nvGrpSpPr>
              <p:cNvPr id="71" name="组合 70"/>
              <p:cNvGrpSpPr/>
              <p:nvPr/>
            </p:nvGrpSpPr>
            <p:grpSpPr>
              <a:xfrm rot="16200000">
                <a:off x="-615716" y="3650191"/>
                <a:ext cx="4402810" cy="296354"/>
                <a:chOff x="2149635" y="1165383"/>
                <a:chExt cx="3485831" cy="234634"/>
              </a:xfrm>
            </p:grpSpPr>
            <p:grpSp>
              <p:nvGrpSpPr>
                <p:cNvPr id="102" name="组合 101"/>
                <p:cNvGrpSpPr/>
                <p:nvPr/>
              </p:nvGrpSpPr>
              <p:grpSpPr>
                <a:xfrm>
                  <a:off x="2149635" y="1165385"/>
                  <a:ext cx="234632" cy="234632"/>
                  <a:chOff x="2483014" y="1114427"/>
                  <a:chExt cx="209550" cy="209550"/>
                </a:xfrm>
              </p:grpSpPr>
              <p:sp>
                <p:nvSpPr>
                  <p:cNvPr id="130" name="椭圆 12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1" name="椭圆 13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4" name="组合 103"/>
                <p:cNvGrpSpPr/>
                <p:nvPr/>
              </p:nvGrpSpPr>
              <p:grpSpPr>
                <a:xfrm>
                  <a:off x="2872124" y="1165385"/>
                  <a:ext cx="234632" cy="234632"/>
                  <a:chOff x="2483014" y="1114427"/>
                  <a:chExt cx="209550" cy="209550"/>
                </a:xfrm>
              </p:grpSpPr>
              <p:sp>
                <p:nvSpPr>
                  <p:cNvPr id="126" name="椭圆 12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7" name="椭圆 12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5" name="组合 104"/>
                <p:cNvGrpSpPr/>
                <p:nvPr/>
              </p:nvGrpSpPr>
              <p:grpSpPr>
                <a:xfrm>
                  <a:off x="3233369" y="1165385"/>
                  <a:ext cx="234632" cy="234632"/>
                  <a:chOff x="2483014" y="1114427"/>
                  <a:chExt cx="209550" cy="209550"/>
                </a:xfrm>
              </p:grpSpPr>
              <p:sp>
                <p:nvSpPr>
                  <p:cNvPr id="124" name="椭圆 12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椭圆 12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6" name="组合 105"/>
                <p:cNvGrpSpPr/>
                <p:nvPr/>
              </p:nvGrpSpPr>
              <p:grpSpPr>
                <a:xfrm>
                  <a:off x="3594615" y="1165383"/>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7" name="组合 106"/>
                <p:cNvGrpSpPr/>
                <p:nvPr/>
              </p:nvGrpSpPr>
              <p:grpSpPr>
                <a:xfrm>
                  <a:off x="3955858" y="1165384"/>
                  <a:ext cx="234632" cy="234632"/>
                  <a:chOff x="2483014" y="1114427"/>
                  <a:chExt cx="209550" cy="209550"/>
                </a:xfrm>
              </p:grpSpPr>
              <p:sp>
                <p:nvSpPr>
                  <p:cNvPr id="120" name="椭圆 11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1" name="椭圆 12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8" name="组合 107"/>
                <p:cNvGrpSpPr/>
                <p:nvPr/>
              </p:nvGrpSpPr>
              <p:grpSpPr>
                <a:xfrm>
                  <a:off x="4317103" y="1165384"/>
                  <a:ext cx="234632" cy="234632"/>
                  <a:chOff x="2483014" y="1114427"/>
                  <a:chExt cx="209550" cy="209550"/>
                </a:xfrm>
              </p:grpSpPr>
              <p:sp>
                <p:nvSpPr>
                  <p:cNvPr id="118" name="椭圆 11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9" name="椭圆 11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9" name="组合 108"/>
                <p:cNvGrpSpPr/>
                <p:nvPr/>
              </p:nvGrpSpPr>
              <p:grpSpPr>
                <a:xfrm>
                  <a:off x="4678347"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0" name="组合 109"/>
                <p:cNvGrpSpPr/>
                <p:nvPr/>
              </p:nvGrpSpPr>
              <p:grpSpPr>
                <a:xfrm>
                  <a:off x="5039590" y="1165384"/>
                  <a:ext cx="234632" cy="234632"/>
                  <a:chOff x="2483014" y="1114427"/>
                  <a:chExt cx="209550" cy="209550"/>
                </a:xfrm>
              </p:grpSpPr>
              <p:sp>
                <p:nvSpPr>
                  <p:cNvPr id="114" name="椭圆 11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5" name="椭圆 11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1" name="组合 110"/>
                <p:cNvGrpSpPr/>
                <p:nvPr/>
              </p:nvGrpSpPr>
              <p:grpSpPr>
                <a:xfrm>
                  <a:off x="5400834" y="1165384"/>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72" name="组合 71"/>
              <p:cNvGrpSpPr/>
              <p:nvPr/>
            </p:nvGrpSpPr>
            <p:grpSpPr>
              <a:xfrm rot="16200000">
                <a:off x="1229146" y="5557333"/>
                <a:ext cx="119575" cy="612586"/>
                <a:chOff x="2244455" y="772894"/>
                <a:chExt cx="94658" cy="485003"/>
              </a:xfrm>
            </p:grpSpPr>
            <p:sp>
              <p:nvSpPr>
                <p:cNvPr id="100" name="圆角矩形 9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1" name="圆角矩形 10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3" name="组合 72"/>
              <p:cNvGrpSpPr/>
              <p:nvPr/>
            </p:nvGrpSpPr>
            <p:grpSpPr>
              <a:xfrm rot="16200000">
                <a:off x="1229146" y="5099277"/>
                <a:ext cx="119575" cy="612586"/>
                <a:chOff x="2244455" y="772894"/>
                <a:chExt cx="94658" cy="485003"/>
              </a:xfrm>
            </p:grpSpPr>
            <p:sp>
              <p:nvSpPr>
                <p:cNvPr id="98" name="圆角矩形 9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4" name="组合 73"/>
              <p:cNvGrpSpPr/>
              <p:nvPr/>
            </p:nvGrpSpPr>
            <p:grpSpPr>
              <a:xfrm rot="16200000">
                <a:off x="1229146" y="4641222"/>
                <a:ext cx="119575" cy="612586"/>
                <a:chOff x="2244455" y="772894"/>
                <a:chExt cx="94658" cy="485003"/>
              </a:xfrm>
            </p:grpSpPr>
            <p:sp>
              <p:nvSpPr>
                <p:cNvPr id="96" name="圆角矩形 9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7" name="圆角矩形 9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5" name="组合 74"/>
              <p:cNvGrpSpPr/>
              <p:nvPr/>
            </p:nvGrpSpPr>
            <p:grpSpPr>
              <a:xfrm rot="16200000">
                <a:off x="1229146" y="4183167"/>
                <a:ext cx="119575" cy="612586"/>
                <a:chOff x="2244455" y="772894"/>
                <a:chExt cx="94658" cy="485003"/>
              </a:xfrm>
            </p:grpSpPr>
            <p:sp>
              <p:nvSpPr>
                <p:cNvPr id="94" name="圆角矩形 9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圆角矩形 9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6" name="组合 75"/>
              <p:cNvGrpSpPr/>
              <p:nvPr/>
            </p:nvGrpSpPr>
            <p:grpSpPr>
              <a:xfrm rot="16200000">
                <a:off x="1229146" y="3725113"/>
                <a:ext cx="119575" cy="612586"/>
                <a:chOff x="2244455" y="772894"/>
                <a:chExt cx="94658" cy="485003"/>
              </a:xfrm>
            </p:grpSpPr>
            <p:sp>
              <p:nvSpPr>
                <p:cNvPr id="92" name="圆角矩形 9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7" name="组合 76"/>
              <p:cNvGrpSpPr/>
              <p:nvPr/>
            </p:nvGrpSpPr>
            <p:grpSpPr>
              <a:xfrm rot="16200000">
                <a:off x="1229146" y="3267055"/>
                <a:ext cx="119575" cy="612586"/>
                <a:chOff x="2244455" y="772894"/>
                <a:chExt cx="94658" cy="485003"/>
              </a:xfrm>
            </p:grpSpPr>
            <p:sp>
              <p:nvSpPr>
                <p:cNvPr id="90" name="圆角矩形 8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圆角矩形 9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8" name="组合 77"/>
              <p:cNvGrpSpPr/>
              <p:nvPr/>
            </p:nvGrpSpPr>
            <p:grpSpPr>
              <a:xfrm rot="16200000">
                <a:off x="1229145" y="2808999"/>
                <a:ext cx="119575" cy="612586"/>
                <a:chOff x="2244455" y="772894"/>
                <a:chExt cx="94658" cy="485003"/>
              </a:xfrm>
            </p:grpSpPr>
            <p:sp>
              <p:nvSpPr>
                <p:cNvPr id="88" name="圆角矩形 8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9" name="圆角矩形 8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9" name="组合 78"/>
              <p:cNvGrpSpPr/>
              <p:nvPr/>
            </p:nvGrpSpPr>
            <p:grpSpPr>
              <a:xfrm rot="16200000">
                <a:off x="1229146" y="2350946"/>
                <a:ext cx="119575" cy="612586"/>
                <a:chOff x="2244455" y="772894"/>
                <a:chExt cx="94658" cy="485003"/>
              </a:xfrm>
            </p:grpSpPr>
            <p:sp>
              <p:nvSpPr>
                <p:cNvPr id="86" name="圆角矩形 8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0" name="组合 79"/>
              <p:cNvGrpSpPr/>
              <p:nvPr/>
            </p:nvGrpSpPr>
            <p:grpSpPr>
              <a:xfrm rot="16200000">
                <a:off x="1229146" y="1892893"/>
                <a:ext cx="119575" cy="612586"/>
                <a:chOff x="2244455" y="772894"/>
                <a:chExt cx="94658" cy="485003"/>
              </a:xfrm>
            </p:grpSpPr>
            <p:sp>
              <p:nvSpPr>
                <p:cNvPr id="84" name="圆角矩形 8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5" name="圆角矩形 8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1" name="组合 80"/>
              <p:cNvGrpSpPr/>
              <p:nvPr/>
            </p:nvGrpSpPr>
            <p:grpSpPr>
              <a:xfrm rot="16200000">
                <a:off x="1229146" y="1434840"/>
                <a:ext cx="119575" cy="612586"/>
                <a:chOff x="2244455" y="772894"/>
                <a:chExt cx="94658" cy="485003"/>
              </a:xfrm>
            </p:grpSpPr>
            <p:sp>
              <p:nvSpPr>
                <p:cNvPr id="82" name="圆角矩形 8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3" name="圆角矩形 8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cxnSp>
        <p:nvCxnSpPr>
          <p:cNvPr id="132" name="直接连接符 131"/>
          <p:cNvCxnSpPr/>
          <p:nvPr/>
        </p:nvCxnSpPr>
        <p:spPr>
          <a:xfrm>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7866795" y="1112948"/>
            <a:ext cx="142894" cy="3470336"/>
            <a:chOff x="10487694" y="1484274"/>
            <a:chExt cx="190500" cy="4628185"/>
          </a:xfrm>
        </p:grpSpPr>
        <p:sp>
          <p:nvSpPr>
            <p:cNvPr id="134" name="矩形 133"/>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5" name="矩形 134"/>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6" name="矩形 135"/>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7" name="矩形 136"/>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8" name="矩形 137"/>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41" name="文本框 194"/>
          <p:cNvSpPr txBox="1"/>
          <p:nvPr/>
        </p:nvSpPr>
        <p:spPr>
          <a:xfrm>
            <a:off x="1285269" y="2219062"/>
            <a:ext cx="2387841" cy="830997"/>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课程标准</a:t>
            </a:r>
            <a:r>
              <a:rPr lang="zh-CN" altLang="en-US" sz="2400" b="1" dirty="0" smtClean="0">
                <a:latin typeface="微软雅黑" panose="020B0503020204020204" pitchFamily="34" charset="-122"/>
                <a:ea typeface="微软雅黑" panose="020B0503020204020204" pitchFamily="34" charset="-122"/>
              </a:rPr>
              <a:t>制定</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改进</a:t>
            </a:r>
            <a:r>
              <a:rPr lang="zh-CN" altLang="en-US" sz="2400" b="1" dirty="0">
                <a:latin typeface="微软雅黑" panose="020B0503020204020204" pitchFamily="34" charset="-122"/>
                <a:ea typeface="微软雅黑" panose="020B0503020204020204" pitchFamily="34" charset="-122"/>
              </a:rPr>
              <a:t>计划</a:t>
            </a:r>
            <a:endParaRPr lang="zh-CN" altLang="en-US" sz="2400" b="1" dirty="0">
              <a:latin typeface="微软雅黑" panose="020B0503020204020204" pitchFamily="34" charset="-122"/>
              <a:ea typeface="微软雅黑" panose="020B0503020204020204" pitchFamily="34" charset="-122"/>
            </a:endParaRPr>
          </a:p>
        </p:txBody>
      </p:sp>
      <p:sp>
        <p:nvSpPr>
          <p:cNvPr id="143" name="文本框 107"/>
          <p:cNvSpPr txBox="1"/>
          <p:nvPr/>
        </p:nvSpPr>
        <p:spPr>
          <a:xfrm>
            <a:off x="3854126" y="1770896"/>
            <a:ext cx="3860532" cy="1631216"/>
          </a:xfrm>
          <a:prstGeom prst="rect">
            <a:avLst/>
          </a:prstGeom>
          <a:noFill/>
        </p:spPr>
        <p:txBody>
          <a:bodyPr wrap="square" rtlCol="0">
            <a:spAutoFit/>
          </a:bodyPr>
          <a:lstStyle/>
          <a:p>
            <a:r>
              <a:rPr lang="zh-CN" altLang="zh-CN" sz="2000" b="1" dirty="0" smtClean="0">
                <a:latin typeface="微软雅黑" panose="020B0503020204020204" pitchFamily="34" charset="-122"/>
                <a:ea typeface="微软雅黑" panose="020B0503020204020204" pitchFamily="34" charset="-122"/>
              </a:rPr>
              <a:t>分</a:t>
            </a:r>
            <a:r>
              <a:rPr lang="zh-CN" altLang="zh-CN" sz="2000" b="1" dirty="0">
                <a:latin typeface="微软雅黑" panose="020B0503020204020204" pitchFamily="34" charset="-122"/>
                <a:ea typeface="微软雅黑" panose="020B0503020204020204" pitchFamily="34" charset="-122"/>
              </a:rPr>
              <a:t>专业大类完善</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大学语文</a:t>
            </a:r>
            <a:r>
              <a:rPr lang="en-US" altLang="zh-CN" sz="2000" b="1" dirty="0" smtClean="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课程标准</a:t>
            </a:r>
            <a:r>
              <a:rPr lang="zh-CN" altLang="zh-CN"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smtClean="0">
              <a:latin typeface="微软雅黑" panose="020B0503020204020204" pitchFamily="34" charset="-122"/>
              <a:ea typeface="微软雅黑" panose="020B0503020204020204" pitchFamily="34" charset="-122"/>
            </a:endParaRPr>
          </a:p>
          <a:p>
            <a:r>
              <a:rPr lang="zh-CN" altLang="zh-CN" sz="2000" b="1" dirty="0" smtClean="0">
                <a:latin typeface="微软雅黑" panose="020B0503020204020204" pitchFamily="34" charset="-122"/>
                <a:ea typeface="微软雅黑" panose="020B0503020204020204" pitchFamily="34" charset="-122"/>
              </a:rPr>
              <a:t>优化</a:t>
            </a:r>
            <a:r>
              <a:rPr lang="zh-CN" altLang="zh-CN" sz="2000" b="1" dirty="0">
                <a:latin typeface="微软雅黑" panose="020B0503020204020204" pitchFamily="34" charset="-122"/>
                <a:ea typeface="微软雅黑" panose="020B0503020204020204" pitchFamily="34" charset="-122"/>
              </a:rPr>
              <a:t>适合各专业大类学生</a:t>
            </a:r>
            <a:r>
              <a:rPr lang="zh-CN" altLang="zh-CN" sz="2000" b="1" dirty="0" smtClean="0">
                <a:latin typeface="微软雅黑" panose="020B0503020204020204" pitchFamily="34" charset="-122"/>
                <a:ea typeface="微软雅黑" panose="020B0503020204020204" pitchFamily="34" charset="-122"/>
              </a:rPr>
              <a:t>的</a:t>
            </a:r>
            <a:r>
              <a:rPr lang="zh-CN" altLang="en-US" sz="2000" b="1" dirty="0" smtClean="0">
                <a:latin typeface="微软雅黑" panose="020B0503020204020204" pitchFamily="34" charset="-122"/>
                <a:ea typeface="微软雅黑" panose="020B0503020204020204" pitchFamily="34" charset="-122"/>
              </a:rPr>
              <a:t>语文</a:t>
            </a:r>
            <a:r>
              <a:rPr lang="zh-CN" altLang="zh-CN" sz="2000" b="1" dirty="0" smtClean="0">
                <a:latin typeface="微软雅黑" panose="020B0503020204020204" pitchFamily="34" charset="-122"/>
                <a:ea typeface="微软雅黑" panose="020B0503020204020204" pitchFamily="34" charset="-122"/>
              </a:rPr>
              <a:t>课程体系</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406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barn(outHorizontal)">
                                      <p:cBhvr>
                                        <p:cTn id="15" dur="500"/>
                                        <p:tgtEl>
                                          <p:spTgt spid="1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left)">
                                      <p:cBhvr>
                                        <p:cTn id="19" dur="500"/>
                                        <p:tgtEl>
                                          <p:spTgt spid="14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up)">
                                      <p:cBhvr>
                                        <p:cTn id="2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781681" y="964740"/>
            <a:ext cx="7561823" cy="3766752"/>
            <a:chOff x="982640" y="1286614"/>
            <a:chExt cx="10081118" cy="5023499"/>
          </a:xfrm>
        </p:grpSpPr>
        <p:sp>
          <p:nvSpPr>
            <p:cNvPr id="68" name="圆角矩形 67"/>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 name="圆角矩形 68"/>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70" name="组合 69"/>
            <p:cNvGrpSpPr/>
            <p:nvPr/>
          </p:nvGrpSpPr>
          <p:grpSpPr>
            <a:xfrm>
              <a:off x="982640" y="1596963"/>
              <a:ext cx="751226" cy="4402810"/>
              <a:chOff x="982640" y="1596963"/>
              <a:chExt cx="751226" cy="4402810"/>
            </a:xfrm>
          </p:grpSpPr>
          <p:grpSp>
            <p:nvGrpSpPr>
              <p:cNvPr id="71" name="组合 70"/>
              <p:cNvGrpSpPr/>
              <p:nvPr/>
            </p:nvGrpSpPr>
            <p:grpSpPr>
              <a:xfrm rot="16200000">
                <a:off x="-615716" y="3650191"/>
                <a:ext cx="4402810" cy="296354"/>
                <a:chOff x="2149635" y="1165383"/>
                <a:chExt cx="3485831" cy="234634"/>
              </a:xfrm>
            </p:grpSpPr>
            <p:grpSp>
              <p:nvGrpSpPr>
                <p:cNvPr id="102" name="组合 101"/>
                <p:cNvGrpSpPr/>
                <p:nvPr/>
              </p:nvGrpSpPr>
              <p:grpSpPr>
                <a:xfrm>
                  <a:off x="2149635" y="1165385"/>
                  <a:ext cx="234632" cy="234632"/>
                  <a:chOff x="2483014" y="1114427"/>
                  <a:chExt cx="209550" cy="209550"/>
                </a:xfrm>
              </p:grpSpPr>
              <p:sp>
                <p:nvSpPr>
                  <p:cNvPr id="130" name="椭圆 12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1" name="椭圆 13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4" name="组合 103"/>
                <p:cNvGrpSpPr/>
                <p:nvPr/>
              </p:nvGrpSpPr>
              <p:grpSpPr>
                <a:xfrm>
                  <a:off x="2872124" y="1165385"/>
                  <a:ext cx="234632" cy="234632"/>
                  <a:chOff x="2483014" y="1114427"/>
                  <a:chExt cx="209550" cy="209550"/>
                </a:xfrm>
              </p:grpSpPr>
              <p:sp>
                <p:nvSpPr>
                  <p:cNvPr id="126" name="椭圆 12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7" name="椭圆 12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5" name="组合 104"/>
                <p:cNvGrpSpPr/>
                <p:nvPr/>
              </p:nvGrpSpPr>
              <p:grpSpPr>
                <a:xfrm>
                  <a:off x="3233369" y="1165385"/>
                  <a:ext cx="234632" cy="234632"/>
                  <a:chOff x="2483014" y="1114427"/>
                  <a:chExt cx="209550" cy="209550"/>
                </a:xfrm>
              </p:grpSpPr>
              <p:sp>
                <p:nvSpPr>
                  <p:cNvPr id="124" name="椭圆 12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椭圆 12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6" name="组合 105"/>
                <p:cNvGrpSpPr/>
                <p:nvPr/>
              </p:nvGrpSpPr>
              <p:grpSpPr>
                <a:xfrm>
                  <a:off x="3594615" y="1165383"/>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7" name="组合 106"/>
                <p:cNvGrpSpPr/>
                <p:nvPr/>
              </p:nvGrpSpPr>
              <p:grpSpPr>
                <a:xfrm>
                  <a:off x="3955858" y="1165384"/>
                  <a:ext cx="234632" cy="234632"/>
                  <a:chOff x="2483014" y="1114427"/>
                  <a:chExt cx="209550" cy="209550"/>
                </a:xfrm>
              </p:grpSpPr>
              <p:sp>
                <p:nvSpPr>
                  <p:cNvPr id="120" name="椭圆 11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1" name="椭圆 12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8" name="组合 107"/>
                <p:cNvGrpSpPr/>
                <p:nvPr/>
              </p:nvGrpSpPr>
              <p:grpSpPr>
                <a:xfrm>
                  <a:off x="4317103" y="1165384"/>
                  <a:ext cx="234632" cy="234632"/>
                  <a:chOff x="2483014" y="1114427"/>
                  <a:chExt cx="209550" cy="209550"/>
                </a:xfrm>
              </p:grpSpPr>
              <p:sp>
                <p:nvSpPr>
                  <p:cNvPr id="118" name="椭圆 11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9" name="椭圆 11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9" name="组合 108"/>
                <p:cNvGrpSpPr/>
                <p:nvPr/>
              </p:nvGrpSpPr>
              <p:grpSpPr>
                <a:xfrm>
                  <a:off x="4678347"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0" name="组合 109"/>
                <p:cNvGrpSpPr/>
                <p:nvPr/>
              </p:nvGrpSpPr>
              <p:grpSpPr>
                <a:xfrm>
                  <a:off x="5039590" y="1165384"/>
                  <a:ext cx="234632" cy="234632"/>
                  <a:chOff x="2483014" y="1114427"/>
                  <a:chExt cx="209550" cy="209550"/>
                </a:xfrm>
              </p:grpSpPr>
              <p:sp>
                <p:nvSpPr>
                  <p:cNvPr id="114" name="椭圆 11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5" name="椭圆 11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1" name="组合 110"/>
                <p:cNvGrpSpPr/>
                <p:nvPr/>
              </p:nvGrpSpPr>
              <p:grpSpPr>
                <a:xfrm>
                  <a:off x="5400834" y="1165384"/>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72" name="组合 71"/>
              <p:cNvGrpSpPr/>
              <p:nvPr/>
            </p:nvGrpSpPr>
            <p:grpSpPr>
              <a:xfrm rot="16200000">
                <a:off x="1229146" y="5557333"/>
                <a:ext cx="119575" cy="612586"/>
                <a:chOff x="2244455" y="772894"/>
                <a:chExt cx="94658" cy="485003"/>
              </a:xfrm>
            </p:grpSpPr>
            <p:sp>
              <p:nvSpPr>
                <p:cNvPr id="100" name="圆角矩形 9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1" name="圆角矩形 10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3" name="组合 72"/>
              <p:cNvGrpSpPr/>
              <p:nvPr/>
            </p:nvGrpSpPr>
            <p:grpSpPr>
              <a:xfrm rot="16200000">
                <a:off x="1229146" y="5099277"/>
                <a:ext cx="119575" cy="612586"/>
                <a:chOff x="2244455" y="772894"/>
                <a:chExt cx="94658" cy="485003"/>
              </a:xfrm>
            </p:grpSpPr>
            <p:sp>
              <p:nvSpPr>
                <p:cNvPr id="98" name="圆角矩形 9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4" name="组合 73"/>
              <p:cNvGrpSpPr/>
              <p:nvPr/>
            </p:nvGrpSpPr>
            <p:grpSpPr>
              <a:xfrm rot="16200000">
                <a:off x="1229146" y="4641222"/>
                <a:ext cx="119575" cy="612586"/>
                <a:chOff x="2244455" y="772894"/>
                <a:chExt cx="94658" cy="485003"/>
              </a:xfrm>
            </p:grpSpPr>
            <p:sp>
              <p:nvSpPr>
                <p:cNvPr id="96" name="圆角矩形 9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7" name="圆角矩形 9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5" name="组合 74"/>
              <p:cNvGrpSpPr/>
              <p:nvPr/>
            </p:nvGrpSpPr>
            <p:grpSpPr>
              <a:xfrm rot="16200000">
                <a:off x="1229146" y="4183167"/>
                <a:ext cx="119575" cy="612586"/>
                <a:chOff x="2244455" y="772894"/>
                <a:chExt cx="94658" cy="485003"/>
              </a:xfrm>
            </p:grpSpPr>
            <p:sp>
              <p:nvSpPr>
                <p:cNvPr id="94" name="圆角矩形 9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圆角矩形 9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6" name="组合 75"/>
              <p:cNvGrpSpPr/>
              <p:nvPr/>
            </p:nvGrpSpPr>
            <p:grpSpPr>
              <a:xfrm rot="16200000">
                <a:off x="1229146" y="3725113"/>
                <a:ext cx="119575" cy="612586"/>
                <a:chOff x="2244455" y="772894"/>
                <a:chExt cx="94658" cy="485003"/>
              </a:xfrm>
            </p:grpSpPr>
            <p:sp>
              <p:nvSpPr>
                <p:cNvPr id="92" name="圆角矩形 9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7" name="组合 76"/>
              <p:cNvGrpSpPr/>
              <p:nvPr/>
            </p:nvGrpSpPr>
            <p:grpSpPr>
              <a:xfrm rot="16200000">
                <a:off x="1229146" y="3267055"/>
                <a:ext cx="119575" cy="612586"/>
                <a:chOff x="2244455" y="772894"/>
                <a:chExt cx="94658" cy="485003"/>
              </a:xfrm>
            </p:grpSpPr>
            <p:sp>
              <p:nvSpPr>
                <p:cNvPr id="90" name="圆角矩形 8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圆角矩形 9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8" name="组合 77"/>
              <p:cNvGrpSpPr/>
              <p:nvPr/>
            </p:nvGrpSpPr>
            <p:grpSpPr>
              <a:xfrm rot="16200000">
                <a:off x="1229145" y="2808999"/>
                <a:ext cx="119575" cy="612586"/>
                <a:chOff x="2244455" y="772894"/>
                <a:chExt cx="94658" cy="485003"/>
              </a:xfrm>
            </p:grpSpPr>
            <p:sp>
              <p:nvSpPr>
                <p:cNvPr id="88" name="圆角矩形 8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9" name="圆角矩形 8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9" name="组合 78"/>
              <p:cNvGrpSpPr/>
              <p:nvPr/>
            </p:nvGrpSpPr>
            <p:grpSpPr>
              <a:xfrm rot="16200000">
                <a:off x="1229146" y="2350946"/>
                <a:ext cx="119575" cy="612586"/>
                <a:chOff x="2244455" y="772894"/>
                <a:chExt cx="94658" cy="485003"/>
              </a:xfrm>
            </p:grpSpPr>
            <p:sp>
              <p:nvSpPr>
                <p:cNvPr id="86" name="圆角矩形 8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0" name="组合 79"/>
              <p:cNvGrpSpPr/>
              <p:nvPr/>
            </p:nvGrpSpPr>
            <p:grpSpPr>
              <a:xfrm rot="16200000">
                <a:off x="1229146" y="1892893"/>
                <a:ext cx="119575" cy="612586"/>
                <a:chOff x="2244455" y="772894"/>
                <a:chExt cx="94658" cy="485003"/>
              </a:xfrm>
            </p:grpSpPr>
            <p:sp>
              <p:nvSpPr>
                <p:cNvPr id="84" name="圆角矩形 8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5" name="圆角矩形 8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1" name="组合 80"/>
              <p:cNvGrpSpPr/>
              <p:nvPr/>
            </p:nvGrpSpPr>
            <p:grpSpPr>
              <a:xfrm rot="16200000">
                <a:off x="1229146" y="1434840"/>
                <a:ext cx="119575" cy="612586"/>
                <a:chOff x="2244455" y="772894"/>
                <a:chExt cx="94658" cy="485003"/>
              </a:xfrm>
            </p:grpSpPr>
            <p:sp>
              <p:nvSpPr>
                <p:cNvPr id="82" name="圆角矩形 8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3" name="圆角矩形 8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cxnSp>
        <p:nvCxnSpPr>
          <p:cNvPr id="132" name="直接连接符 131"/>
          <p:cNvCxnSpPr/>
          <p:nvPr/>
        </p:nvCxnSpPr>
        <p:spPr>
          <a:xfrm>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7866795" y="1112948"/>
            <a:ext cx="142894" cy="3470336"/>
            <a:chOff x="10487694" y="1484274"/>
            <a:chExt cx="190500" cy="4628185"/>
          </a:xfrm>
        </p:grpSpPr>
        <p:sp>
          <p:nvSpPr>
            <p:cNvPr id="134" name="矩形 133"/>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5" name="矩形 134"/>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6" name="矩形 135"/>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7" name="矩形 136"/>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8" name="矩形 137"/>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41" name="文本框 194"/>
          <p:cNvSpPr txBox="1"/>
          <p:nvPr/>
        </p:nvSpPr>
        <p:spPr>
          <a:xfrm>
            <a:off x="1285269" y="2219062"/>
            <a:ext cx="2387841" cy="830997"/>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课程资源</a:t>
            </a:r>
            <a:r>
              <a:rPr lang="zh-CN" altLang="en-US" sz="2400" b="1" dirty="0" smtClean="0">
                <a:latin typeface="微软雅黑" panose="020B0503020204020204" pitchFamily="34" charset="-122"/>
                <a:ea typeface="微软雅黑" panose="020B0503020204020204" pitchFamily="34" charset="-122"/>
              </a:rPr>
              <a:t>建设</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改进</a:t>
            </a:r>
            <a:r>
              <a:rPr lang="zh-CN" altLang="en-US" sz="2400" b="1" dirty="0">
                <a:latin typeface="微软雅黑" panose="020B0503020204020204" pitchFamily="34" charset="-122"/>
                <a:ea typeface="微软雅黑" panose="020B0503020204020204" pitchFamily="34" charset="-122"/>
              </a:rPr>
              <a:t>计划</a:t>
            </a:r>
            <a:endParaRPr lang="zh-CN" altLang="en-US" sz="2400" b="1" dirty="0">
              <a:latin typeface="微软雅黑" panose="020B0503020204020204" pitchFamily="34" charset="-122"/>
              <a:ea typeface="微软雅黑" panose="020B0503020204020204" pitchFamily="34" charset="-122"/>
            </a:endParaRPr>
          </a:p>
        </p:txBody>
      </p:sp>
      <p:sp>
        <p:nvSpPr>
          <p:cNvPr id="143" name="文本框 107"/>
          <p:cNvSpPr txBox="1"/>
          <p:nvPr/>
        </p:nvSpPr>
        <p:spPr>
          <a:xfrm>
            <a:off x="3916795" y="2083714"/>
            <a:ext cx="3860532" cy="1015663"/>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      完成已立项的院级</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大学语文</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在线开放课程建设，争取申报省级在线开放课程。</a:t>
            </a:r>
            <a:endParaRPr lang="zh-CN"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719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barn(outHorizontal)">
                                      <p:cBhvr>
                                        <p:cTn id="15" dur="500"/>
                                        <p:tgtEl>
                                          <p:spTgt spid="1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left)">
                                      <p:cBhvr>
                                        <p:cTn id="19" dur="500"/>
                                        <p:tgtEl>
                                          <p:spTgt spid="14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up)">
                                      <p:cBhvr>
                                        <p:cTn id="2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781681" y="964740"/>
            <a:ext cx="7561823" cy="3766752"/>
            <a:chOff x="982640" y="1286614"/>
            <a:chExt cx="10081118" cy="5023499"/>
          </a:xfrm>
        </p:grpSpPr>
        <p:sp>
          <p:nvSpPr>
            <p:cNvPr id="68" name="圆角矩形 67"/>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 name="圆角矩形 68"/>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70" name="组合 69"/>
            <p:cNvGrpSpPr/>
            <p:nvPr/>
          </p:nvGrpSpPr>
          <p:grpSpPr>
            <a:xfrm>
              <a:off x="982640" y="1596963"/>
              <a:ext cx="751226" cy="4402810"/>
              <a:chOff x="982640" y="1596963"/>
              <a:chExt cx="751226" cy="4402810"/>
            </a:xfrm>
          </p:grpSpPr>
          <p:grpSp>
            <p:nvGrpSpPr>
              <p:cNvPr id="71" name="组合 70"/>
              <p:cNvGrpSpPr/>
              <p:nvPr/>
            </p:nvGrpSpPr>
            <p:grpSpPr>
              <a:xfrm rot="16200000">
                <a:off x="-615716" y="3650191"/>
                <a:ext cx="4402810" cy="296354"/>
                <a:chOff x="2149635" y="1165383"/>
                <a:chExt cx="3485831" cy="234634"/>
              </a:xfrm>
            </p:grpSpPr>
            <p:grpSp>
              <p:nvGrpSpPr>
                <p:cNvPr id="102" name="组合 101"/>
                <p:cNvGrpSpPr/>
                <p:nvPr/>
              </p:nvGrpSpPr>
              <p:grpSpPr>
                <a:xfrm>
                  <a:off x="2149635" y="1165385"/>
                  <a:ext cx="234632" cy="234632"/>
                  <a:chOff x="2483014" y="1114427"/>
                  <a:chExt cx="209550" cy="209550"/>
                </a:xfrm>
              </p:grpSpPr>
              <p:sp>
                <p:nvSpPr>
                  <p:cNvPr id="130" name="椭圆 12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1" name="椭圆 13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3" name="组合 102"/>
                <p:cNvGrpSpPr/>
                <p:nvPr/>
              </p:nvGrpSpPr>
              <p:grpSpPr>
                <a:xfrm>
                  <a:off x="2510880" y="1165385"/>
                  <a:ext cx="234632" cy="234632"/>
                  <a:chOff x="2483014" y="1114427"/>
                  <a:chExt cx="209550" cy="209550"/>
                </a:xfrm>
              </p:grpSpPr>
              <p:sp>
                <p:nvSpPr>
                  <p:cNvPr id="128" name="椭圆 1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椭圆 1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4" name="组合 103"/>
                <p:cNvGrpSpPr/>
                <p:nvPr/>
              </p:nvGrpSpPr>
              <p:grpSpPr>
                <a:xfrm>
                  <a:off x="2872124" y="1165385"/>
                  <a:ext cx="234632" cy="234632"/>
                  <a:chOff x="2483014" y="1114427"/>
                  <a:chExt cx="209550" cy="209550"/>
                </a:xfrm>
              </p:grpSpPr>
              <p:sp>
                <p:nvSpPr>
                  <p:cNvPr id="126" name="椭圆 12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7" name="椭圆 12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5" name="组合 104"/>
                <p:cNvGrpSpPr/>
                <p:nvPr/>
              </p:nvGrpSpPr>
              <p:grpSpPr>
                <a:xfrm>
                  <a:off x="3233369" y="1165385"/>
                  <a:ext cx="234632" cy="234632"/>
                  <a:chOff x="2483014" y="1114427"/>
                  <a:chExt cx="209550" cy="209550"/>
                </a:xfrm>
              </p:grpSpPr>
              <p:sp>
                <p:nvSpPr>
                  <p:cNvPr id="124" name="椭圆 12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椭圆 12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6" name="组合 105"/>
                <p:cNvGrpSpPr/>
                <p:nvPr/>
              </p:nvGrpSpPr>
              <p:grpSpPr>
                <a:xfrm>
                  <a:off x="3594615" y="1165383"/>
                  <a:ext cx="234632" cy="234632"/>
                  <a:chOff x="2483014" y="1114427"/>
                  <a:chExt cx="209550" cy="209550"/>
                </a:xfrm>
              </p:grpSpPr>
              <p:sp>
                <p:nvSpPr>
                  <p:cNvPr id="122" name="椭圆 12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3" name="椭圆 12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7" name="组合 106"/>
                <p:cNvGrpSpPr/>
                <p:nvPr/>
              </p:nvGrpSpPr>
              <p:grpSpPr>
                <a:xfrm>
                  <a:off x="3955858" y="1165384"/>
                  <a:ext cx="234632" cy="234632"/>
                  <a:chOff x="2483014" y="1114427"/>
                  <a:chExt cx="209550" cy="209550"/>
                </a:xfrm>
              </p:grpSpPr>
              <p:sp>
                <p:nvSpPr>
                  <p:cNvPr id="120" name="椭圆 11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1" name="椭圆 12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8" name="组合 107"/>
                <p:cNvGrpSpPr/>
                <p:nvPr/>
              </p:nvGrpSpPr>
              <p:grpSpPr>
                <a:xfrm>
                  <a:off x="4317103" y="1165384"/>
                  <a:ext cx="234632" cy="234632"/>
                  <a:chOff x="2483014" y="1114427"/>
                  <a:chExt cx="209550" cy="209550"/>
                </a:xfrm>
              </p:grpSpPr>
              <p:sp>
                <p:nvSpPr>
                  <p:cNvPr id="118" name="椭圆 11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9" name="椭圆 11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9" name="组合 108"/>
                <p:cNvGrpSpPr/>
                <p:nvPr/>
              </p:nvGrpSpPr>
              <p:grpSpPr>
                <a:xfrm>
                  <a:off x="4678347" y="1165384"/>
                  <a:ext cx="234632" cy="234632"/>
                  <a:chOff x="2483014" y="1114427"/>
                  <a:chExt cx="209550" cy="209550"/>
                </a:xfrm>
              </p:grpSpPr>
              <p:sp>
                <p:nvSpPr>
                  <p:cNvPr id="116" name="椭圆 11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7" name="椭圆 11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0" name="组合 109"/>
                <p:cNvGrpSpPr/>
                <p:nvPr/>
              </p:nvGrpSpPr>
              <p:grpSpPr>
                <a:xfrm>
                  <a:off x="5039590" y="1165384"/>
                  <a:ext cx="234632" cy="234632"/>
                  <a:chOff x="2483014" y="1114427"/>
                  <a:chExt cx="209550" cy="209550"/>
                </a:xfrm>
              </p:grpSpPr>
              <p:sp>
                <p:nvSpPr>
                  <p:cNvPr id="114" name="椭圆 11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5" name="椭圆 11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1" name="组合 110"/>
                <p:cNvGrpSpPr/>
                <p:nvPr/>
              </p:nvGrpSpPr>
              <p:grpSpPr>
                <a:xfrm>
                  <a:off x="5400834" y="1165384"/>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72" name="组合 71"/>
              <p:cNvGrpSpPr/>
              <p:nvPr/>
            </p:nvGrpSpPr>
            <p:grpSpPr>
              <a:xfrm rot="16200000">
                <a:off x="1229146" y="5557333"/>
                <a:ext cx="119575" cy="612586"/>
                <a:chOff x="2244455" y="772894"/>
                <a:chExt cx="94658" cy="485003"/>
              </a:xfrm>
            </p:grpSpPr>
            <p:sp>
              <p:nvSpPr>
                <p:cNvPr id="100" name="圆角矩形 9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1" name="圆角矩形 10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3" name="组合 72"/>
              <p:cNvGrpSpPr/>
              <p:nvPr/>
            </p:nvGrpSpPr>
            <p:grpSpPr>
              <a:xfrm rot="16200000">
                <a:off x="1229146" y="5099277"/>
                <a:ext cx="119575" cy="612586"/>
                <a:chOff x="2244455" y="772894"/>
                <a:chExt cx="94658" cy="485003"/>
              </a:xfrm>
            </p:grpSpPr>
            <p:sp>
              <p:nvSpPr>
                <p:cNvPr id="98" name="圆角矩形 9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4" name="组合 73"/>
              <p:cNvGrpSpPr/>
              <p:nvPr/>
            </p:nvGrpSpPr>
            <p:grpSpPr>
              <a:xfrm rot="16200000">
                <a:off x="1229146" y="4641222"/>
                <a:ext cx="119575" cy="612586"/>
                <a:chOff x="2244455" y="772894"/>
                <a:chExt cx="94658" cy="485003"/>
              </a:xfrm>
            </p:grpSpPr>
            <p:sp>
              <p:nvSpPr>
                <p:cNvPr id="96" name="圆角矩形 9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7" name="圆角矩形 9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5" name="组合 74"/>
              <p:cNvGrpSpPr/>
              <p:nvPr/>
            </p:nvGrpSpPr>
            <p:grpSpPr>
              <a:xfrm rot="16200000">
                <a:off x="1229146" y="4183167"/>
                <a:ext cx="119575" cy="612586"/>
                <a:chOff x="2244455" y="772894"/>
                <a:chExt cx="94658" cy="485003"/>
              </a:xfrm>
            </p:grpSpPr>
            <p:sp>
              <p:nvSpPr>
                <p:cNvPr id="94" name="圆角矩形 9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圆角矩形 9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6" name="组合 75"/>
              <p:cNvGrpSpPr/>
              <p:nvPr/>
            </p:nvGrpSpPr>
            <p:grpSpPr>
              <a:xfrm rot="16200000">
                <a:off x="1229146" y="3725113"/>
                <a:ext cx="119575" cy="612586"/>
                <a:chOff x="2244455" y="772894"/>
                <a:chExt cx="94658" cy="485003"/>
              </a:xfrm>
            </p:grpSpPr>
            <p:sp>
              <p:nvSpPr>
                <p:cNvPr id="92" name="圆角矩形 9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7" name="组合 76"/>
              <p:cNvGrpSpPr/>
              <p:nvPr/>
            </p:nvGrpSpPr>
            <p:grpSpPr>
              <a:xfrm rot="16200000">
                <a:off x="1229146" y="3267055"/>
                <a:ext cx="119575" cy="612586"/>
                <a:chOff x="2244455" y="772894"/>
                <a:chExt cx="94658" cy="485003"/>
              </a:xfrm>
            </p:grpSpPr>
            <p:sp>
              <p:nvSpPr>
                <p:cNvPr id="90" name="圆角矩形 8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圆角矩形 9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8" name="组合 77"/>
              <p:cNvGrpSpPr/>
              <p:nvPr/>
            </p:nvGrpSpPr>
            <p:grpSpPr>
              <a:xfrm rot="16200000">
                <a:off x="1229145" y="2808999"/>
                <a:ext cx="119575" cy="612586"/>
                <a:chOff x="2244455" y="772894"/>
                <a:chExt cx="94658" cy="485003"/>
              </a:xfrm>
            </p:grpSpPr>
            <p:sp>
              <p:nvSpPr>
                <p:cNvPr id="88" name="圆角矩形 8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9" name="圆角矩形 8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9" name="组合 78"/>
              <p:cNvGrpSpPr/>
              <p:nvPr/>
            </p:nvGrpSpPr>
            <p:grpSpPr>
              <a:xfrm rot="16200000">
                <a:off x="1229146" y="2350946"/>
                <a:ext cx="119575" cy="612586"/>
                <a:chOff x="2244455" y="772894"/>
                <a:chExt cx="94658" cy="485003"/>
              </a:xfrm>
            </p:grpSpPr>
            <p:sp>
              <p:nvSpPr>
                <p:cNvPr id="86" name="圆角矩形 8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0" name="组合 79"/>
              <p:cNvGrpSpPr/>
              <p:nvPr/>
            </p:nvGrpSpPr>
            <p:grpSpPr>
              <a:xfrm rot="16200000">
                <a:off x="1229146" y="1892893"/>
                <a:ext cx="119575" cy="612586"/>
                <a:chOff x="2244455" y="772894"/>
                <a:chExt cx="94658" cy="485003"/>
              </a:xfrm>
            </p:grpSpPr>
            <p:sp>
              <p:nvSpPr>
                <p:cNvPr id="84" name="圆角矩形 8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5" name="圆角矩形 8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1" name="组合 80"/>
              <p:cNvGrpSpPr/>
              <p:nvPr/>
            </p:nvGrpSpPr>
            <p:grpSpPr>
              <a:xfrm rot="16200000">
                <a:off x="1229146" y="1434840"/>
                <a:ext cx="119575" cy="612586"/>
                <a:chOff x="2244455" y="772894"/>
                <a:chExt cx="94658" cy="485003"/>
              </a:xfrm>
            </p:grpSpPr>
            <p:sp>
              <p:nvSpPr>
                <p:cNvPr id="82" name="圆角矩形 8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3" name="圆角矩形 8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cxnSp>
        <p:nvCxnSpPr>
          <p:cNvPr id="132" name="直接连接符 131"/>
          <p:cNvCxnSpPr/>
          <p:nvPr/>
        </p:nvCxnSpPr>
        <p:spPr>
          <a:xfrm>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7866795" y="1112948"/>
            <a:ext cx="142894" cy="3470336"/>
            <a:chOff x="10487694" y="1484274"/>
            <a:chExt cx="190500" cy="4628185"/>
          </a:xfrm>
        </p:grpSpPr>
        <p:sp>
          <p:nvSpPr>
            <p:cNvPr id="134" name="矩形 133"/>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5" name="矩形 134"/>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6" name="矩形 135"/>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7" name="矩形 136"/>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8" name="矩形 137"/>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41" name="文本框 194"/>
          <p:cNvSpPr txBox="1"/>
          <p:nvPr/>
        </p:nvSpPr>
        <p:spPr>
          <a:xfrm>
            <a:off x="1285269" y="2219062"/>
            <a:ext cx="2387841" cy="830997"/>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课程</a:t>
            </a:r>
            <a:r>
              <a:rPr lang="zh-CN" altLang="en-US" sz="2400" b="1" dirty="0" smtClean="0">
                <a:latin typeface="微软雅黑" panose="020B0503020204020204" pitchFamily="34" charset="-122"/>
                <a:ea typeface="微软雅黑" panose="020B0503020204020204" pitchFamily="34" charset="-122"/>
              </a:rPr>
              <a:t>实施</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改进</a:t>
            </a:r>
            <a:r>
              <a:rPr lang="zh-CN" altLang="en-US" sz="2400" b="1" dirty="0">
                <a:latin typeface="微软雅黑" panose="020B0503020204020204" pitchFamily="34" charset="-122"/>
                <a:ea typeface="微软雅黑" panose="020B0503020204020204" pitchFamily="34" charset="-122"/>
              </a:rPr>
              <a:t>计划</a:t>
            </a:r>
            <a:endParaRPr lang="zh-CN" altLang="en-US" sz="2400" b="1" dirty="0">
              <a:latin typeface="微软雅黑" panose="020B0503020204020204" pitchFamily="34" charset="-122"/>
              <a:ea typeface="微软雅黑" panose="020B0503020204020204" pitchFamily="34" charset="-122"/>
            </a:endParaRPr>
          </a:p>
        </p:txBody>
      </p:sp>
      <p:sp>
        <p:nvSpPr>
          <p:cNvPr id="143" name="文本框 107"/>
          <p:cNvSpPr txBox="1"/>
          <p:nvPr/>
        </p:nvSpPr>
        <p:spPr>
          <a:xfrm>
            <a:off x="3921166" y="1839128"/>
            <a:ext cx="3860532" cy="2246769"/>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完善教学内容；</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smtClean="0">
              <a:latin typeface="微软雅黑" panose="020B0503020204020204" pitchFamily="34" charset="-122"/>
              <a:ea typeface="微软雅黑" panose="020B0503020204020204" pitchFamily="34" charset="-122"/>
            </a:endParaRPr>
          </a:p>
          <a:p>
            <a:r>
              <a:rPr lang="zh-CN" altLang="zh-CN" sz="2000" b="1" dirty="0" smtClean="0">
                <a:latin typeface="微软雅黑" panose="020B0503020204020204" pitchFamily="34" charset="-122"/>
                <a:ea typeface="微软雅黑" panose="020B0503020204020204" pitchFamily="34" charset="-122"/>
              </a:rPr>
              <a:t>尝试</a:t>
            </a:r>
            <a:r>
              <a:rPr lang="zh-CN" altLang="zh-CN" sz="2000" b="1" dirty="0">
                <a:latin typeface="微软雅黑" panose="020B0503020204020204" pitchFamily="34" charset="-122"/>
                <a:ea typeface="微软雅黑" panose="020B0503020204020204" pitchFamily="34" charset="-122"/>
              </a:rPr>
              <a:t>、完善新的教学方法和教学手段；</a:t>
            </a:r>
          </a:p>
          <a:p>
            <a:endParaRPr lang="en-US" altLang="zh-CN" sz="2000" b="1" dirty="0">
              <a:latin typeface="微软雅黑" panose="020B0503020204020204" pitchFamily="34" charset="-122"/>
              <a:ea typeface="微软雅黑" panose="020B0503020204020204" pitchFamily="34" charset="-122"/>
            </a:endParaRPr>
          </a:p>
          <a:p>
            <a:r>
              <a:rPr lang="zh-CN" altLang="zh-CN" sz="2000" b="1" dirty="0">
                <a:latin typeface="微软雅黑" panose="020B0503020204020204" pitchFamily="34" charset="-122"/>
                <a:ea typeface="微软雅黑" panose="020B0503020204020204" pitchFamily="34" charset="-122"/>
              </a:rPr>
              <a:t>尝试、完善新的考核</a:t>
            </a:r>
            <a:r>
              <a:rPr lang="zh-CN" altLang="zh-CN" sz="2000" b="1" dirty="0" smtClean="0">
                <a:latin typeface="微软雅黑" panose="020B0503020204020204" pitchFamily="34" charset="-122"/>
                <a:ea typeface="微软雅黑" panose="020B0503020204020204" pitchFamily="34" charset="-122"/>
              </a:rPr>
              <a:t>体系</a:t>
            </a:r>
            <a:r>
              <a:rPr lang="zh-CN" altLang="en-US" sz="2000" b="1" dirty="0" smtClean="0">
                <a:latin typeface="微软雅黑" panose="020B0503020204020204" pitchFamily="34" charset="-122"/>
                <a:ea typeface="微软雅黑" panose="020B0503020204020204" pitchFamily="34" charset="-122"/>
              </a:rPr>
              <a:t>。</a:t>
            </a:r>
            <a:endParaRPr lang="zh-CN" altLang="zh-CN" sz="2000" b="1" dirty="0">
              <a:latin typeface="微软雅黑" panose="020B0503020204020204" pitchFamily="34" charset="-122"/>
              <a:ea typeface="微软雅黑" panose="020B0503020204020204" pitchFamily="34" charset="-122"/>
            </a:endParaRPr>
          </a:p>
          <a:p>
            <a:endParaRPr lang="zh-CN"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66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barn(outHorizontal)">
                                      <p:cBhvr>
                                        <p:cTn id="15" dur="500"/>
                                        <p:tgtEl>
                                          <p:spTgt spid="1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left)">
                                      <p:cBhvr>
                                        <p:cTn id="19" dur="500"/>
                                        <p:tgtEl>
                                          <p:spTgt spid="14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up)">
                                      <p:cBhvr>
                                        <p:cTn id="2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17314" y="3705581"/>
            <a:ext cx="3040988" cy="1498512"/>
            <a:chOff x="5917425" y="3435846"/>
            <a:chExt cx="3226575" cy="1707654"/>
          </a:xfrm>
        </p:grpSpPr>
        <p:pic>
          <p:nvPicPr>
            <p:cNvPr id="5"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304849" y="3705581"/>
            <a:ext cx="2856466" cy="1511774"/>
            <a:chOff x="5917425" y="3435846"/>
            <a:chExt cx="3226575" cy="1707654"/>
          </a:xfrm>
        </p:grpSpPr>
        <p:pic>
          <p:nvPicPr>
            <p:cNvPr id="8"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椭圆 29"/>
          <p:cNvSpPr/>
          <p:nvPr/>
        </p:nvSpPr>
        <p:spPr>
          <a:xfrm>
            <a:off x="3722004" y="304089"/>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1" name="椭圆 30"/>
          <p:cNvSpPr/>
          <p:nvPr/>
        </p:nvSpPr>
        <p:spPr>
          <a:xfrm rot="-9300000">
            <a:off x="3650696" y="63653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2" name="椭圆 31"/>
          <p:cNvSpPr/>
          <p:nvPr/>
        </p:nvSpPr>
        <p:spPr>
          <a:xfrm rot="9300000">
            <a:off x="3823264" y="6279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3" name="椭圆 32"/>
          <p:cNvSpPr/>
          <p:nvPr/>
        </p:nvSpPr>
        <p:spPr>
          <a:xfrm rot="6180000">
            <a:off x="3895319" y="490634"/>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4" name="椭圆 33"/>
          <p:cNvSpPr/>
          <p:nvPr/>
        </p:nvSpPr>
        <p:spPr>
          <a:xfrm rot="3060000">
            <a:off x="3853222" y="3767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5" name="椭圆 34"/>
          <p:cNvSpPr/>
          <p:nvPr/>
        </p:nvSpPr>
        <p:spPr>
          <a:xfrm rot="-3060000">
            <a:off x="3574636" y="377448"/>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6" name="椭圆 35"/>
          <p:cNvSpPr/>
          <p:nvPr/>
        </p:nvSpPr>
        <p:spPr>
          <a:xfrm rot="-6180000">
            <a:off x="3559567" y="531901"/>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7" name="椭圆 36"/>
          <p:cNvSpPr/>
          <p:nvPr/>
        </p:nvSpPr>
        <p:spPr>
          <a:xfrm>
            <a:off x="5125794" y="520057"/>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0" name="椭圆 39"/>
          <p:cNvSpPr/>
          <p:nvPr/>
        </p:nvSpPr>
        <p:spPr>
          <a:xfrm rot="6180000">
            <a:off x="5299110" y="706601"/>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1" name="椭圆 40"/>
          <p:cNvSpPr/>
          <p:nvPr/>
        </p:nvSpPr>
        <p:spPr>
          <a:xfrm rot="3060000">
            <a:off x="5257012" y="59273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2" name="椭圆 41"/>
          <p:cNvSpPr/>
          <p:nvPr/>
        </p:nvSpPr>
        <p:spPr>
          <a:xfrm rot="-3060000">
            <a:off x="4978427" y="593416"/>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3" name="椭圆 42"/>
          <p:cNvSpPr/>
          <p:nvPr/>
        </p:nvSpPr>
        <p:spPr>
          <a:xfrm rot="-6180000">
            <a:off x="4963357" y="747869"/>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45" name="TextBox 146"/>
          <p:cNvSpPr txBox="1"/>
          <p:nvPr/>
        </p:nvSpPr>
        <p:spPr>
          <a:xfrm>
            <a:off x="-360595" y="1849457"/>
            <a:ext cx="8441129" cy="923330"/>
          </a:xfrm>
          <a:prstGeom prst="rect">
            <a:avLst/>
          </a:prstGeom>
          <a:noFill/>
        </p:spPr>
        <p:txBody>
          <a:bodyPr wrap="square" rtlCol="0">
            <a:spAutoFit/>
          </a:bodyPr>
          <a:lstStyle/>
          <a:p>
            <a:pPr algn="r"/>
            <a:r>
              <a:rPr lang="zh-CN" altLang="en-US" sz="5400" b="1" dirty="0" smtClean="0">
                <a:solidFill>
                  <a:schemeClr val="accent1"/>
                </a:solidFill>
                <a:latin typeface="微软雅黑" panose="020B0503020204020204" pitchFamily="34" charset="-122"/>
                <a:ea typeface="微软雅黑" panose="020B0503020204020204" pitchFamily="34" charset="-122"/>
              </a:rPr>
              <a:t>请</a:t>
            </a:r>
            <a:r>
              <a:rPr lang="zh-CN" altLang="en-US" sz="5400" b="1" dirty="0">
                <a:solidFill>
                  <a:schemeClr val="accent1"/>
                </a:solidFill>
                <a:latin typeface="微软雅黑" panose="020B0503020204020204" pitchFamily="34" charset="-122"/>
                <a:ea typeface="微软雅黑" panose="020B0503020204020204" pitchFamily="34" charset="-122"/>
              </a:rPr>
              <a:t>专家批评指正</a:t>
            </a:r>
            <a:endParaRPr lang="zh-CN" altLang="en-US" sz="5400" b="1" dirty="0">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25601" y="405166"/>
            <a:ext cx="564535" cy="564535"/>
            <a:chOff x="3724323" y="1908536"/>
            <a:chExt cx="1329153" cy="1329153"/>
          </a:xfrm>
        </p:grpSpPr>
        <p:sp>
          <p:nvSpPr>
            <p:cNvPr id="50" name="椭圆 4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1" name="椭圆 50"/>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2" name="组合 51"/>
          <p:cNvGrpSpPr/>
          <p:nvPr/>
        </p:nvGrpSpPr>
        <p:grpSpPr>
          <a:xfrm>
            <a:off x="630790" y="1258830"/>
            <a:ext cx="341065" cy="341065"/>
            <a:chOff x="3724323" y="1908536"/>
            <a:chExt cx="1329153" cy="1329153"/>
          </a:xfrm>
          <a:solidFill>
            <a:schemeClr val="bg1">
              <a:lumMod val="95000"/>
            </a:schemeClr>
          </a:solidFill>
        </p:grpSpPr>
        <p:sp>
          <p:nvSpPr>
            <p:cNvPr id="53" name="椭圆 52"/>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4" name="椭圆 53"/>
            <p:cNvSpPr/>
            <p:nvPr/>
          </p:nvSpPr>
          <p:spPr>
            <a:xfrm>
              <a:off x="3839838" y="2024052"/>
              <a:ext cx="1098122" cy="1098122"/>
            </a:xfrm>
            <a:prstGeom prst="ellipse">
              <a:avLst/>
            </a:prstGeom>
            <a:solidFill>
              <a:srgbClr val="E8707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5" name="组合 54"/>
          <p:cNvGrpSpPr/>
          <p:nvPr/>
        </p:nvGrpSpPr>
        <p:grpSpPr>
          <a:xfrm>
            <a:off x="75948" y="1117939"/>
            <a:ext cx="481956" cy="481956"/>
            <a:chOff x="3724323" y="1908536"/>
            <a:chExt cx="1329153" cy="1329153"/>
          </a:xfrm>
        </p:grpSpPr>
        <p:sp>
          <p:nvSpPr>
            <p:cNvPr id="56" name="椭圆 5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57" name="椭圆 56"/>
            <p:cNvSpPr/>
            <p:nvPr/>
          </p:nvSpPr>
          <p:spPr>
            <a:xfrm>
              <a:off x="3839838" y="2024052"/>
              <a:ext cx="1098122" cy="1098122"/>
            </a:xfrm>
            <a:prstGeom prst="ellipse">
              <a:avLst/>
            </a:prstGeom>
            <a:solidFill>
              <a:srgbClr val="FFB8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8" name="组合 57"/>
          <p:cNvGrpSpPr/>
          <p:nvPr/>
        </p:nvGrpSpPr>
        <p:grpSpPr>
          <a:xfrm>
            <a:off x="1475036" y="111461"/>
            <a:ext cx="204049" cy="204049"/>
            <a:chOff x="3724323" y="1908536"/>
            <a:chExt cx="1329153" cy="1329153"/>
          </a:xfrm>
          <a:solidFill>
            <a:schemeClr val="bg1">
              <a:lumMod val="95000"/>
            </a:schemeClr>
          </a:solidFill>
        </p:grpSpPr>
        <p:sp>
          <p:nvSpPr>
            <p:cNvPr id="59" name="椭圆 58"/>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60" name="椭圆 59"/>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1" name="组合 60"/>
          <p:cNvGrpSpPr/>
          <p:nvPr/>
        </p:nvGrpSpPr>
        <p:grpSpPr>
          <a:xfrm>
            <a:off x="-1259129" y="-1261678"/>
            <a:ext cx="2616232" cy="2616232"/>
            <a:chOff x="3724323" y="1908536"/>
            <a:chExt cx="1329153" cy="1329153"/>
          </a:xfrm>
        </p:grpSpPr>
        <p:sp>
          <p:nvSpPr>
            <p:cNvPr id="62" name="椭圆 6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63" name="椭圆 62"/>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4" name="组合 63"/>
          <p:cNvGrpSpPr/>
          <p:nvPr/>
        </p:nvGrpSpPr>
        <p:grpSpPr>
          <a:xfrm>
            <a:off x="941632" y="908306"/>
            <a:ext cx="251519" cy="251519"/>
            <a:chOff x="3724323" y="1908536"/>
            <a:chExt cx="1329153" cy="1329153"/>
          </a:xfrm>
          <a:solidFill>
            <a:schemeClr val="bg1">
              <a:lumMod val="95000"/>
            </a:schemeClr>
          </a:solidFill>
        </p:grpSpPr>
        <p:sp>
          <p:nvSpPr>
            <p:cNvPr id="65" name="椭圆 64"/>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66" name="椭圆 65"/>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Tree>
    <p:extLst>
      <p:ext uri="{BB962C8B-B14F-4D97-AF65-F5344CB8AC3E}">
        <p14:creationId xmlns:p14="http://schemas.microsoft.com/office/powerpoint/2010/main" val="14697262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250"/>
                                        <p:tgtEl>
                                          <p:spTgt spid="31"/>
                                        </p:tgtEl>
                                      </p:cBhvr>
                                    </p:animEffect>
                                  </p:childTnLst>
                                </p:cTn>
                              </p:par>
                              <p:par>
                                <p:cTn id="8" presetID="22" presetClass="exit" presetSubtype="1" fill="hold" grpId="1" nodeType="withEffect">
                                  <p:stCondLst>
                                    <p:cond delay="250"/>
                                  </p:stCondLst>
                                  <p:childTnLst>
                                    <p:animEffect transition="out" filter="wipe(up)">
                                      <p:cBhvr>
                                        <p:cTn id="9" dur="250"/>
                                        <p:tgtEl>
                                          <p:spTgt spid="31"/>
                                        </p:tgtEl>
                                      </p:cBhvr>
                                    </p:animEffect>
                                    <p:set>
                                      <p:cBhvr>
                                        <p:cTn id="10" dur="1" fill="hold">
                                          <p:stCondLst>
                                            <p:cond delay="249"/>
                                          </p:stCondLst>
                                        </p:cTn>
                                        <p:tgtEl>
                                          <p:spTgt spid="31"/>
                                        </p:tgtEl>
                                        <p:attrNameLst>
                                          <p:attrName>style.visibility</p:attrName>
                                        </p:attrNameLst>
                                      </p:cBhvr>
                                      <p:to>
                                        <p:strVal val="hidden"/>
                                      </p:to>
                                    </p:set>
                                  </p:childTnLst>
                                </p:cTn>
                              </p:par>
                              <p:par>
                                <p:cTn id="11" presetID="64" presetClass="path" presetSubtype="0" fill="hold" grpId="2" nodeType="withEffect">
                                  <p:stCondLst>
                                    <p:cond delay="250"/>
                                  </p:stCondLst>
                                  <p:childTnLst>
                                    <p:animMotion origin="layout" path="M 3.54167E-6 -4.07407E-6 L -0.00183 0.00672 " pathEditMode="relative" rAng="0" ptsTypes="AA">
                                      <p:cBhvr>
                                        <p:cTn id="12" dur="250" fill="hold"/>
                                        <p:tgtEl>
                                          <p:spTgt spid="31"/>
                                        </p:tgtEl>
                                        <p:attrNameLst>
                                          <p:attrName>ppt_x</p:attrName>
                                          <p:attrName>ppt_y</p:attrName>
                                        </p:attrNameLst>
                                      </p:cBhvr>
                                      <p:rCtr x="-91" y="324"/>
                                    </p:animMotion>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250"/>
                                        <p:tgtEl>
                                          <p:spTgt spid="30"/>
                                        </p:tgtEl>
                                      </p:cBhvr>
                                    </p:animEffect>
                                  </p:childTnLst>
                                </p:cTn>
                              </p:par>
                              <p:par>
                                <p:cTn id="16" presetID="22" presetClass="exit" presetSubtype="4" fill="hold" grpId="1" nodeType="withEffect">
                                  <p:stCondLst>
                                    <p:cond delay="250"/>
                                  </p:stCondLst>
                                  <p:childTnLst>
                                    <p:animEffect transition="out" filter="wipe(down)">
                                      <p:cBhvr>
                                        <p:cTn id="17" dur="250"/>
                                        <p:tgtEl>
                                          <p:spTgt spid="30"/>
                                        </p:tgtEl>
                                      </p:cBhvr>
                                    </p:animEffect>
                                    <p:set>
                                      <p:cBhvr>
                                        <p:cTn id="18" dur="1" fill="hold">
                                          <p:stCondLst>
                                            <p:cond delay="249"/>
                                          </p:stCondLst>
                                        </p:cTn>
                                        <p:tgtEl>
                                          <p:spTgt spid="30"/>
                                        </p:tgtEl>
                                        <p:attrNameLst>
                                          <p:attrName>style.visibility</p:attrName>
                                        </p:attrNameLst>
                                      </p:cBhvr>
                                      <p:to>
                                        <p:strVal val="hidden"/>
                                      </p:to>
                                    </p:set>
                                  </p:childTnLst>
                                </p:cTn>
                              </p:par>
                              <p:par>
                                <p:cTn id="19" presetID="64" presetClass="path" presetSubtype="0" fill="hold" grpId="2" nodeType="withEffect">
                                  <p:stCondLst>
                                    <p:cond delay="250"/>
                                  </p:stCondLst>
                                  <p:childTnLst>
                                    <p:animMotion origin="layout" path="M 1.04167E-6 -7.40741E-7 L 1.04167E-6 -0.00856 " pathEditMode="relative" rAng="0" ptsTypes="AA">
                                      <p:cBhvr>
                                        <p:cTn id="20" dur="250" fill="hold"/>
                                        <p:tgtEl>
                                          <p:spTgt spid="30"/>
                                        </p:tgtEl>
                                        <p:attrNameLst>
                                          <p:attrName>ppt_x</p:attrName>
                                          <p:attrName>ppt_y</p:attrName>
                                        </p:attrNameLst>
                                      </p:cBhvr>
                                      <p:rCtr x="0" y="-440"/>
                                    </p:animMotion>
                                  </p:childTnLst>
                                </p:cTn>
                              </p:par>
                              <p:par>
                                <p:cTn id="21" presetID="22"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250"/>
                                        <p:tgtEl>
                                          <p:spTgt spid="32"/>
                                        </p:tgtEl>
                                      </p:cBhvr>
                                    </p:animEffect>
                                  </p:childTnLst>
                                </p:cTn>
                              </p:par>
                              <p:par>
                                <p:cTn id="24" presetID="22" presetClass="exit" presetSubtype="1" fill="hold" grpId="1" nodeType="withEffect">
                                  <p:stCondLst>
                                    <p:cond delay="250"/>
                                  </p:stCondLst>
                                  <p:childTnLst>
                                    <p:animEffect transition="out" filter="wipe(up)">
                                      <p:cBhvr>
                                        <p:cTn id="25" dur="250"/>
                                        <p:tgtEl>
                                          <p:spTgt spid="32"/>
                                        </p:tgtEl>
                                      </p:cBhvr>
                                    </p:animEffect>
                                    <p:set>
                                      <p:cBhvr>
                                        <p:cTn id="26" dur="1" fill="hold">
                                          <p:stCondLst>
                                            <p:cond delay="249"/>
                                          </p:stCondLst>
                                        </p:cTn>
                                        <p:tgtEl>
                                          <p:spTgt spid="32"/>
                                        </p:tgtEl>
                                        <p:attrNameLst>
                                          <p:attrName>style.visibility</p:attrName>
                                        </p:attrNameLst>
                                      </p:cBhvr>
                                      <p:to>
                                        <p:strVal val="hidden"/>
                                      </p:to>
                                    </p:set>
                                  </p:childTnLst>
                                </p:cTn>
                              </p:par>
                              <p:par>
                                <p:cTn id="27" presetID="64" presetClass="path" presetSubtype="0" fill="hold" grpId="2" nodeType="withEffect">
                                  <p:stCondLst>
                                    <p:cond delay="250"/>
                                  </p:stCondLst>
                                  <p:childTnLst>
                                    <p:animMotion origin="layout" path="M 3.33333E-6 -3.7037E-6 L 0.00195 0.00718 " pathEditMode="relative" rAng="0" ptsTypes="AA">
                                      <p:cBhvr>
                                        <p:cTn id="28" dur="250" fill="hold"/>
                                        <p:tgtEl>
                                          <p:spTgt spid="32"/>
                                        </p:tgtEl>
                                        <p:attrNameLst>
                                          <p:attrName>ppt_x</p:attrName>
                                          <p:attrName>ppt_y</p:attrName>
                                        </p:attrNameLst>
                                      </p:cBhvr>
                                      <p:rCtr x="91" y="347"/>
                                    </p:animMotion>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22" presetClass="exit" presetSubtype="8" fill="hold" grpId="1" nodeType="withEffect">
                                  <p:stCondLst>
                                    <p:cond delay="250"/>
                                  </p:stCondLst>
                                  <p:childTnLst>
                                    <p:animEffect transition="out" filter="wipe(left)">
                                      <p:cBhvr>
                                        <p:cTn id="33" dur="250"/>
                                        <p:tgtEl>
                                          <p:spTgt spid="33"/>
                                        </p:tgtEl>
                                      </p:cBhvr>
                                    </p:animEffect>
                                    <p:set>
                                      <p:cBhvr>
                                        <p:cTn id="34" dur="1" fill="hold">
                                          <p:stCondLst>
                                            <p:cond delay="249"/>
                                          </p:stCondLst>
                                        </p:cTn>
                                        <p:tgtEl>
                                          <p:spTgt spid="33"/>
                                        </p:tgtEl>
                                        <p:attrNameLst>
                                          <p:attrName>style.visibility</p:attrName>
                                        </p:attrNameLst>
                                      </p:cBhvr>
                                      <p:to>
                                        <p:strVal val="hidden"/>
                                      </p:to>
                                    </p:set>
                                  </p:childTnLst>
                                </p:cTn>
                              </p:par>
                              <p:par>
                                <p:cTn id="35" presetID="64" presetClass="path" presetSubtype="0" fill="hold" grpId="2" nodeType="withEffect">
                                  <p:stCondLst>
                                    <p:cond delay="250"/>
                                  </p:stCondLst>
                                  <p:childTnLst>
                                    <p:animMotion origin="layout" path="M 6.25E-7 -1.85185E-6 L 0.00391 0.00185 " pathEditMode="relative" rAng="0" ptsTypes="AA">
                                      <p:cBhvr>
                                        <p:cTn id="36" dur="250" fill="hold"/>
                                        <p:tgtEl>
                                          <p:spTgt spid="33"/>
                                        </p:tgtEl>
                                        <p:attrNameLst>
                                          <p:attrName>ppt_x</p:attrName>
                                          <p:attrName>ppt_y</p:attrName>
                                        </p:attrNameLst>
                                      </p:cBhvr>
                                      <p:rCtr x="195" y="93"/>
                                    </p:animMotion>
                                  </p:childTnLst>
                                </p:cTn>
                              </p:par>
                              <p:par>
                                <p:cTn id="37" presetID="2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250"/>
                                        <p:tgtEl>
                                          <p:spTgt spid="34"/>
                                        </p:tgtEl>
                                      </p:cBhvr>
                                    </p:animEffect>
                                  </p:childTnLst>
                                </p:cTn>
                              </p:par>
                              <p:par>
                                <p:cTn id="40" presetID="22" presetClass="exit" presetSubtype="4" fill="hold" grpId="1" nodeType="withEffect">
                                  <p:stCondLst>
                                    <p:cond delay="250"/>
                                  </p:stCondLst>
                                  <p:childTnLst>
                                    <p:animEffect transition="out" filter="wipe(down)">
                                      <p:cBhvr>
                                        <p:cTn id="41" dur="250"/>
                                        <p:tgtEl>
                                          <p:spTgt spid="34"/>
                                        </p:tgtEl>
                                      </p:cBhvr>
                                    </p:animEffect>
                                    <p:set>
                                      <p:cBhvr>
                                        <p:cTn id="42" dur="1" fill="hold">
                                          <p:stCondLst>
                                            <p:cond delay="249"/>
                                          </p:stCondLst>
                                        </p:cTn>
                                        <p:tgtEl>
                                          <p:spTgt spid="34"/>
                                        </p:tgtEl>
                                        <p:attrNameLst>
                                          <p:attrName>style.visibility</p:attrName>
                                        </p:attrNameLst>
                                      </p:cBhvr>
                                      <p:to>
                                        <p:strVal val="hidden"/>
                                      </p:to>
                                    </p:set>
                                  </p:childTnLst>
                                </p:cTn>
                              </p:par>
                              <p:par>
                                <p:cTn id="43" presetID="64" presetClass="path" presetSubtype="0" fill="hold" grpId="2" nodeType="withEffect">
                                  <p:stCondLst>
                                    <p:cond delay="250"/>
                                  </p:stCondLst>
                                  <p:childTnLst>
                                    <p:animMotion origin="layout" path="M -1.875E-6 -1.11111E-6 L 0.00339 -0.00486 " pathEditMode="relative" rAng="0" ptsTypes="AA">
                                      <p:cBhvr>
                                        <p:cTn id="44" dur="250" fill="hold"/>
                                        <p:tgtEl>
                                          <p:spTgt spid="34"/>
                                        </p:tgtEl>
                                        <p:attrNameLst>
                                          <p:attrName>ppt_x</p:attrName>
                                          <p:attrName>ppt_y</p:attrName>
                                        </p:attrNameLst>
                                      </p:cBhvr>
                                      <p:rCtr x="169" y="-255"/>
                                    </p:animMotion>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250"/>
                                        <p:tgtEl>
                                          <p:spTgt spid="35"/>
                                        </p:tgtEl>
                                      </p:cBhvr>
                                    </p:animEffect>
                                  </p:childTnLst>
                                </p:cTn>
                              </p:par>
                              <p:par>
                                <p:cTn id="48" presetID="22" presetClass="exit" presetSubtype="4" fill="hold" grpId="1" nodeType="withEffect">
                                  <p:stCondLst>
                                    <p:cond delay="250"/>
                                  </p:stCondLst>
                                  <p:childTnLst>
                                    <p:animEffect transition="out" filter="wipe(down)">
                                      <p:cBhvr>
                                        <p:cTn id="49" dur="250"/>
                                        <p:tgtEl>
                                          <p:spTgt spid="35"/>
                                        </p:tgtEl>
                                      </p:cBhvr>
                                    </p:animEffect>
                                    <p:set>
                                      <p:cBhvr>
                                        <p:cTn id="50" dur="1" fill="hold">
                                          <p:stCondLst>
                                            <p:cond delay="249"/>
                                          </p:stCondLst>
                                        </p:cTn>
                                        <p:tgtEl>
                                          <p:spTgt spid="35"/>
                                        </p:tgtEl>
                                        <p:attrNameLst>
                                          <p:attrName>style.visibility</p:attrName>
                                        </p:attrNameLst>
                                      </p:cBhvr>
                                      <p:to>
                                        <p:strVal val="hidden"/>
                                      </p:to>
                                    </p:set>
                                  </p:childTnLst>
                                </p:cTn>
                              </p:par>
                              <p:par>
                                <p:cTn id="51" presetID="64" presetClass="path" presetSubtype="0" fill="hold" grpId="2" nodeType="withEffect">
                                  <p:stCondLst>
                                    <p:cond delay="250"/>
                                  </p:stCondLst>
                                  <p:childTnLst>
                                    <p:animMotion origin="layout" path="M -3.125E-6 -1.11111E-6 L -0.00338 -0.00532 " pathEditMode="relative" rAng="0" ptsTypes="AA">
                                      <p:cBhvr>
                                        <p:cTn id="52" dur="250" fill="hold"/>
                                        <p:tgtEl>
                                          <p:spTgt spid="35"/>
                                        </p:tgtEl>
                                        <p:attrNameLst>
                                          <p:attrName>ppt_x</p:attrName>
                                          <p:attrName>ppt_y</p:attrName>
                                        </p:attrNameLst>
                                      </p:cBhvr>
                                      <p:rCtr x="-169" y="-278"/>
                                    </p:animMotion>
                                  </p:childTnLst>
                                </p:cTn>
                              </p:par>
                              <p:par>
                                <p:cTn id="53" presetID="22" presetClass="entr" presetSubtype="2"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250"/>
                                        <p:tgtEl>
                                          <p:spTgt spid="36"/>
                                        </p:tgtEl>
                                      </p:cBhvr>
                                    </p:animEffect>
                                  </p:childTnLst>
                                </p:cTn>
                              </p:par>
                              <p:par>
                                <p:cTn id="56" presetID="22" presetClass="exit" presetSubtype="2" fill="hold" grpId="1" nodeType="withEffect">
                                  <p:stCondLst>
                                    <p:cond delay="250"/>
                                  </p:stCondLst>
                                  <p:childTnLst>
                                    <p:animEffect transition="out" filter="wipe(right)">
                                      <p:cBhvr>
                                        <p:cTn id="57" dur="250"/>
                                        <p:tgtEl>
                                          <p:spTgt spid="36"/>
                                        </p:tgtEl>
                                      </p:cBhvr>
                                    </p:animEffect>
                                    <p:set>
                                      <p:cBhvr>
                                        <p:cTn id="58" dur="1" fill="hold">
                                          <p:stCondLst>
                                            <p:cond delay="249"/>
                                          </p:stCondLst>
                                        </p:cTn>
                                        <p:tgtEl>
                                          <p:spTgt spid="36"/>
                                        </p:tgtEl>
                                        <p:attrNameLst>
                                          <p:attrName>style.visibility</p:attrName>
                                        </p:attrNameLst>
                                      </p:cBhvr>
                                      <p:to>
                                        <p:strVal val="hidden"/>
                                      </p:to>
                                    </p:set>
                                  </p:childTnLst>
                                </p:cTn>
                              </p:par>
                              <p:par>
                                <p:cTn id="59" presetID="64" presetClass="path" presetSubtype="0" fill="hold" grpId="2" nodeType="withEffect">
                                  <p:stCondLst>
                                    <p:cond delay="250"/>
                                  </p:stCondLst>
                                  <p:childTnLst>
                                    <p:animMotion origin="layout" path="M -6.25E-7 -3.7037E-6 L -0.00443 0.00209 " pathEditMode="relative" rAng="0" ptsTypes="AA">
                                      <p:cBhvr>
                                        <p:cTn id="60" dur="250" fill="hold"/>
                                        <p:tgtEl>
                                          <p:spTgt spid="36"/>
                                        </p:tgtEl>
                                        <p:attrNameLst>
                                          <p:attrName>ppt_x</p:attrName>
                                          <p:attrName>ppt_y</p:attrName>
                                        </p:attrNameLst>
                                      </p:cBhvr>
                                      <p:rCtr x="-221" y="93"/>
                                    </p:animMotion>
                                  </p:childTnLst>
                                </p:cTn>
                              </p:par>
                              <p:par>
                                <p:cTn id="61" presetID="22" presetClass="entr" presetSubtype="4" fill="hold" grpId="0" nodeType="withEffect">
                                  <p:stCondLst>
                                    <p:cond delay="25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250"/>
                                        <p:tgtEl>
                                          <p:spTgt spid="37"/>
                                        </p:tgtEl>
                                      </p:cBhvr>
                                    </p:animEffect>
                                  </p:childTnLst>
                                </p:cTn>
                              </p:par>
                              <p:par>
                                <p:cTn id="64" presetID="22" presetClass="exit" presetSubtype="4" fill="hold" grpId="1" nodeType="withEffect">
                                  <p:stCondLst>
                                    <p:cond delay="500"/>
                                  </p:stCondLst>
                                  <p:childTnLst>
                                    <p:animEffect transition="out" filter="wipe(down)">
                                      <p:cBhvr>
                                        <p:cTn id="65" dur="250"/>
                                        <p:tgtEl>
                                          <p:spTgt spid="37"/>
                                        </p:tgtEl>
                                      </p:cBhvr>
                                    </p:animEffect>
                                    <p:set>
                                      <p:cBhvr>
                                        <p:cTn id="66" dur="1" fill="hold">
                                          <p:stCondLst>
                                            <p:cond delay="249"/>
                                          </p:stCondLst>
                                        </p:cTn>
                                        <p:tgtEl>
                                          <p:spTgt spid="37"/>
                                        </p:tgtEl>
                                        <p:attrNameLst>
                                          <p:attrName>style.visibility</p:attrName>
                                        </p:attrNameLst>
                                      </p:cBhvr>
                                      <p:to>
                                        <p:strVal val="hidden"/>
                                      </p:to>
                                    </p:set>
                                  </p:childTnLst>
                                </p:cTn>
                              </p:par>
                              <p:par>
                                <p:cTn id="67" presetID="64" presetClass="path" presetSubtype="0" fill="hold" grpId="2" nodeType="withEffect">
                                  <p:stCondLst>
                                    <p:cond delay="500"/>
                                  </p:stCondLst>
                                  <p:childTnLst>
                                    <p:animMotion origin="layout" path="M 3.33333E-6 2.96296E-6 L 3.33333E-6 -0.00857 " pathEditMode="relative" rAng="0" ptsTypes="AA">
                                      <p:cBhvr>
                                        <p:cTn id="68" dur="250" fill="hold"/>
                                        <p:tgtEl>
                                          <p:spTgt spid="37"/>
                                        </p:tgtEl>
                                        <p:attrNameLst>
                                          <p:attrName>ppt_x</p:attrName>
                                          <p:attrName>ppt_y</p:attrName>
                                        </p:attrNameLst>
                                      </p:cBhvr>
                                      <p:rCtr x="0" y="-440"/>
                                    </p:animMotion>
                                  </p:childTnLst>
                                </p:cTn>
                              </p:par>
                              <p:par>
                                <p:cTn id="69" presetID="22" presetClass="entr" presetSubtype="8" fill="hold" grpId="0" nodeType="withEffect">
                                  <p:stCondLst>
                                    <p:cond delay="25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250"/>
                                        <p:tgtEl>
                                          <p:spTgt spid="40"/>
                                        </p:tgtEl>
                                      </p:cBhvr>
                                    </p:animEffect>
                                  </p:childTnLst>
                                </p:cTn>
                              </p:par>
                              <p:par>
                                <p:cTn id="72" presetID="22" presetClass="exit" presetSubtype="8" fill="hold" grpId="1" nodeType="withEffect">
                                  <p:stCondLst>
                                    <p:cond delay="500"/>
                                  </p:stCondLst>
                                  <p:childTnLst>
                                    <p:animEffect transition="out" filter="wipe(left)">
                                      <p:cBhvr>
                                        <p:cTn id="73" dur="250"/>
                                        <p:tgtEl>
                                          <p:spTgt spid="40"/>
                                        </p:tgtEl>
                                      </p:cBhvr>
                                    </p:animEffect>
                                    <p:set>
                                      <p:cBhvr>
                                        <p:cTn id="74" dur="1" fill="hold">
                                          <p:stCondLst>
                                            <p:cond delay="249"/>
                                          </p:stCondLst>
                                        </p:cTn>
                                        <p:tgtEl>
                                          <p:spTgt spid="40"/>
                                        </p:tgtEl>
                                        <p:attrNameLst>
                                          <p:attrName>style.visibility</p:attrName>
                                        </p:attrNameLst>
                                      </p:cBhvr>
                                      <p:to>
                                        <p:strVal val="hidden"/>
                                      </p:to>
                                    </p:set>
                                  </p:childTnLst>
                                </p:cTn>
                              </p:par>
                              <p:par>
                                <p:cTn id="75" presetID="64" presetClass="path" presetSubtype="0" fill="hold" grpId="2" nodeType="withEffect">
                                  <p:stCondLst>
                                    <p:cond delay="500"/>
                                  </p:stCondLst>
                                  <p:childTnLst>
                                    <p:animMotion origin="layout" path="M 2.91667E-6 1.85185E-6 L 0.0039 0.00185 " pathEditMode="relative" rAng="0" ptsTypes="AA">
                                      <p:cBhvr>
                                        <p:cTn id="76" dur="250" fill="hold"/>
                                        <p:tgtEl>
                                          <p:spTgt spid="40"/>
                                        </p:tgtEl>
                                        <p:attrNameLst>
                                          <p:attrName>ppt_x</p:attrName>
                                          <p:attrName>ppt_y</p:attrName>
                                        </p:attrNameLst>
                                      </p:cBhvr>
                                      <p:rCtr x="195" y="93"/>
                                    </p:animMotion>
                                  </p:childTnLst>
                                </p:cTn>
                              </p:par>
                              <p:par>
                                <p:cTn id="77" presetID="22" presetClass="entr" presetSubtype="4" fill="hold" grpId="0" nodeType="withEffect">
                                  <p:stCondLst>
                                    <p:cond delay="25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250"/>
                                        <p:tgtEl>
                                          <p:spTgt spid="41"/>
                                        </p:tgtEl>
                                      </p:cBhvr>
                                    </p:animEffect>
                                  </p:childTnLst>
                                </p:cTn>
                              </p:par>
                              <p:par>
                                <p:cTn id="80" presetID="22" presetClass="exit" presetSubtype="4" fill="hold" grpId="1" nodeType="withEffect">
                                  <p:stCondLst>
                                    <p:cond delay="500"/>
                                  </p:stCondLst>
                                  <p:childTnLst>
                                    <p:animEffect transition="out" filter="wipe(down)">
                                      <p:cBhvr>
                                        <p:cTn id="81" dur="250"/>
                                        <p:tgtEl>
                                          <p:spTgt spid="41"/>
                                        </p:tgtEl>
                                      </p:cBhvr>
                                    </p:animEffect>
                                    <p:set>
                                      <p:cBhvr>
                                        <p:cTn id="82" dur="1" fill="hold">
                                          <p:stCondLst>
                                            <p:cond delay="249"/>
                                          </p:stCondLst>
                                        </p:cTn>
                                        <p:tgtEl>
                                          <p:spTgt spid="41"/>
                                        </p:tgtEl>
                                        <p:attrNameLst>
                                          <p:attrName>style.visibility</p:attrName>
                                        </p:attrNameLst>
                                      </p:cBhvr>
                                      <p:to>
                                        <p:strVal val="hidden"/>
                                      </p:to>
                                    </p:set>
                                  </p:childTnLst>
                                </p:cTn>
                              </p:par>
                              <p:par>
                                <p:cTn id="83" presetID="64" presetClass="path" presetSubtype="0" fill="hold" grpId="2" nodeType="withEffect">
                                  <p:stCondLst>
                                    <p:cond delay="500"/>
                                  </p:stCondLst>
                                  <p:childTnLst>
                                    <p:animMotion origin="layout" path="M 4.16667E-7 2.59259E-6 L 0.00339 -0.00486 " pathEditMode="relative" rAng="0" ptsTypes="AA">
                                      <p:cBhvr>
                                        <p:cTn id="84" dur="250" fill="hold"/>
                                        <p:tgtEl>
                                          <p:spTgt spid="41"/>
                                        </p:tgtEl>
                                        <p:attrNameLst>
                                          <p:attrName>ppt_x</p:attrName>
                                          <p:attrName>ppt_y</p:attrName>
                                        </p:attrNameLst>
                                      </p:cBhvr>
                                      <p:rCtr x="169" y="-255"/>
                                    </p:animMotion>
                                  </p:childTnLst>
                                </p:cTn>
                              </p:par>
                              <p:par>
                                <p:cTn id="85" presetID="22" presetClass="entr" presetSubtype="4" fill="hold" grpId="0" nodeType="withEffect">
                                  <p:stCondLst>
                                    <p:cond delay="250"/>
                                  </p:stCondLst>
                                  <p:childTnLst>
                                    <p:set>
                                      <p:cBhvr>
                                        <p:cTn id="86" dur="1" fill="hold">
                                          <p:stCondLst>
                                            <p:cond delay="0"/>
                                          </p:stCondLst>
                                        </p:cTn>
                                        <p:tgtEl>
                                          <p:spTgt spid="42"/>
                                        </p:tgtEl>
                                        <p:attrNameLst>
                                          <p:attrName>style.visibility</p:attrName>
                                        </p:attrNameLst>
                                      </p:cBhvr>
                                      <p:to>
                                        <p:strVal val="visible"/>
                                      </p:to>
                                    </p:set>
                                    <p:animEffect transition="in" filter="wipe(down)">
                                      <p:cBhvr>
                                        <p:cTn id="87" dur="250"/>
                                        <p:tgtEl>
                                          <p:spTgt spid="42"/>
                                        </p:tgtEl>
                                      </p:cBhvr>
                                    </p:animEffect>
                                  </p:childTnLst>
                                </p:cTn>
                              </p:par>
                              <p:par>
                                <p:cTn id="88" presetID="22" presetClass="exit" presetSubtype="4" fill="hold" grpId="1" nodeType="withEffect">
                                  <p:stCondLst>
                                    <p:cond delay="500"/>
                                  </p:stCondLst>
                                  <p:childTnLst>
                                    <p:animEffect transition="out" filter="wipe(down)">
                                      <p:cBhvr>
                                        <p:cTn id="89" dur="250"/>
                                        <p:tgtEl>
                                          <p:spTgt spid="42"/>
                                        </p:tgtEl>
                                      </p:cBhvr>
                                    </p:animEffect>
                                    <p:set>
                                      <p:cBhvr>
                                        <p:cTn id="90" dur="1" fill="hold">
                                          <p:stCondLst>
                                            <p:cond delay="249"/>
                                          </p:stCondLst>
                                        </p:cTn>
                                        <p:tgtEl>
                                          <p:spTgt spid="42"/>
                                        </p:tgtEl>
                                        <p:attrNameLst>
                                          <p:attrName>style.visibility</p:attrName>
                                        </p:attrNameLst>
                                      </p:cBhvr>
                                      <p:to>
                                        <p:strVal val="hidden"/>
                                      </p:to>
                                    </p:set>
                                  </p:childTnLst>
                                </p:cTn>
                              </p:par>
                              <p:par>
                                <p:cTn id="91" presetID="64" presetClass="path" presetSubtype="0" fill="hold" grpId="2" nodeType="withEffect">
                                  <p:stCondLst>
                                    <p:cond delay="500"/>
                                  </p:stCondLst>
                                  <p:childTnLst>
                                    <p:animMotion origin="layout" path="M -8.33333E-7 2.59259E-6 L -0.00338 -0.00533 " pathEditMode="relative" rAng="0" ptsTypes="AA">
                                      <p:cBhvr>
                                        <p:cTn id="92" dur="250" fill="hold"/>
                                        <p:tgtEl>
                                          <p:spTgt spid="42"/>
                                        </p:tgtEl>
                                        <p:attrNameLst>
                                          <p:attrName>ppt_x</p:attrName>
                                          <p:attrName>ppt_y</p:attrName>
                                        </p:attrNameLst>
                                      </p:cBhvr>
                                      <p:rCtr x="-169" y="-278"/>
                                    </p:animMotion>
                                  </p:childTnLst>
                                </p:cTn>
                              </p:par>
                              <p:par>
                                <p:cTn id="93" presetID="22" presetClass="entr" presetSubtype="2" fill="hold" grpId="0" nodeType="withEffect">
                                  <p:stCondLst>
                                    <p:cond delay="250"/>
                                  </p:stCondLst>
                                  <p:childTnLst>
                                    <p:set>
                                      <p:cBhvr>
                                        <p:cTn id="94" dur="1" fill="hold">
                                          <p:stCondLst>
                                            <p:cond delay="0"/>
                                          </p:stCondLst>
                                        </p:cTn>
                                        <p:tgtEl>
                                          <p:spTgt spid="43"/>
                                        </p:tgtEl>
                                        <p:attrNameLst>
                                          <p:attrName>style.visibility</p:attrName>
                                        </p:attrNameLst>
                                      </p:cBhvr>
                                      <p:to>
                                        <p:strVal val="visible"/>
                                      </p:to>
                                    </p:set>
                                    <p:animEffect transition="in" filter="wipe(right)">
                                      <p:cBhvr>
                                        <p:cTn id="95" dur="250"/>
                                        <p:tgtEl>
                                          <p:spTgt spid="43"/>
                                        </p:tgtEl>
                                      </p:cBhvr>
                                    </p:animEffect>
                                  </p:childTnLst>
                                </p:cTn>
                              </p:par>
                              <p:par>
                                <p:cTn id="96" presetID="22" presetClass="exit" presetSubtype="2" fill="hold" grpId="1" nodeType="withEffect">
                                  <p:stCondLst>
                                    <p:cond delay="500"/>
                                  </p:stCondLst>
                                  <p:childTnLst>
                                    <p:animEffect transition="out" filter="wipe(right)">
                                      <p:cBhvr>
                                        <p:cTn id="97" dur="250"/>
                                        <p:tgtEl>
                                          <p:spTgt spid="43"/>
                                        </p:tgtEl>
                                      </p:cBhvr>
                                    </p:animEffect>
                                    <p:set>
                                      <p:cBhvr>
                                        <p:cTn id="98" dur="1" fill="hold">
                                          <p:stCondLst>
                                            <p:cond delay="249"/>
                                          </p:stCondLst>
                                        </p:cTn>
                                        <p:tgtEl>
                                          <p:spTgt spid="43"/>
                                        </p:tgtEl>
                                        <p:attrNameLst>
                                          <p:attrName>style.visibility</p:attrName>
                                        </p:attrNameLst>
                                      </p:cBhvr>
                                      <p:to>
                                        <p:strVal val="hidden"/>
                                      </p:to>
                                    </p:set>
                                  </p:childTnLst>
                                </p:cTn>
                              </p:par>
                              <p:par>
                                <p:cTn id="99" presetID="64" presetClass="path" presetSubtype="0" fill="hold" grpId="2" nodeType="withEffect">
                                  <p:stCondLst>
                                    <p:cond delay="500"/>
                                  </p:stCondLst>
                                  <p:childTnLst>
                                    <p:animMotion origin="layout" path="M 1.66667E-6 0 L -0.00443 0.00208 " pathEditMode="relative" rAng="0" ptsTypes="AA">
                                      <p:cBhvr>
                                        <p:cTn id="100" dur="250" fill="hold"/>
                                        <p:tgtEl>
                                          <p:spTgt spid="43"/>
                                        </p:tgtEl>
                                        <p:attrNameLst>
                                          <p:attrName>ppt_x</p:attrName>
                                          <p:attrName>ppt_y</p:attrName>
                                        </p:attrNameLst>
                                      </p:cBhvr>
                                      <p:rCtr x="-221" y="93"/>
                                    </p:animMotion>
                                  </p:childTnLst>
                                </p:cTn>
                              </p:par>
                            </p:childTnLst>
                          </p:cTn>
                        </p:par>
                        <p:par>
                          <p:cTn id="101" fill="hold">
                            <p:stCondLst>
                              <p:cond delay="750"/>
                            </p:stCondLst>
                            <p:childTnLst>
                              <p:par>
                                <p:cTn id="102" presetID="41" presetClass="entr" presetSubtype="0" fill="hold" grpId="0" nodeType="afterEffect">
                                  <p:stCondLst>
                                    <p:cond delay="0"/>
                                  </p:stCondLst>
                                  <p:iterate type="lt">
                                    <p:tmPct val="10000"/>
                                  </p:iterate>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45"/>
                                        </p:tgtEl>
                                        <p:attrNameLst>
                                          <p:attrName>ppt_y</p:attrName>
                                        </p:attrNameLst>
                                      </p:cBhvr>
                                      <p:tavLst>
                                        <p:tav tm="0">
                                          <p:val>
                                            <p:strVal val="#ppt_y"/>
                                          </p:val>
                                        </p:tav>
                                        <p:tav tm="100000">
                                          <p:val>
                                            <p:strVal val="#ppt_y"/>
                                          </p:val>
                                        </p:tav>
                                      </p:tavLst>
                                    </p:anim>
                                    <p:anim calcmode="lin" valueType="num">
                                      <p:cBhvr>
                                        <p:cTn id="106"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45"/>
                                        </p:tgtEl>
                                      </p:cBhvr>
                                    </p:animEffect>
                                  </p:childTnLst>
                                </p:cTn>
                              </p:par>
                            </p:childTnLst>
                          </p:cTn>
                        </p:par>
                        <p:par>
                          <p:cTn id="109" fill="hold">
                            <p:stCondLst>
                              <p:cond delay="1550"/>
                            </p:stCondLst>
                            <p:childTnLst>
                              <p:par>
                                <p:cTn id="110" presetID="53" presetClass="entr" presetSubtype="16" fill="hold" nodeType="after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par>
                                <p:cTn id="115" presetID="53" presetClass="entr" presetSubtype="16" fill="hold" nodeType="withEffect">
                                  <p:stCondLst>
                                    <p:cond delay="50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500" fill="hold"/>
                                        <p:tgtEl>
                                          <p:spTgt spid="55"/>
                                        </p:tgtEl>
                                        <p:attrNameLst>
                                          <p:attrName>ppt_w</p:attrName>
                                        </p:attrNameLst>
                                      </p:cBhvr>
                                      <p:tavLst>
                                        <p:tav tm="0">
                                          <p:val>
                                            <p:fltVal val="0"/>
                                          </p:val>
                                        </p:tav>
                                        <p:tav tm="100000">
                                          <p:val>
                                            <p:strVal val="#ppt_w"/>
                                          </p:val>
                                        </p:tav>
                                      </p:tavLst>
                                    </p:anim>
                                    <p:anim calcmode="lin" valueType="num">
                                      <p:cBhvr>
                                        <p:cTn id="118" dur="500" fill="hold"/>
                                        <p:tgtEl>
                                          <p:spTgt spid="55"/>
                                        </p:tgtEl>
                                        <p:attrNameLst>
                                          <p:attrName>ppt_h</p:attrName>
                                        </p:attrNameLst>
                                      </p:cBhvr>
                                      <p:tavLst>
                                        <p:tav tm="0">
                                          <p:val>
                                            <p:fltVal val="0"/>
                                          </p:val>
                                        </p:tav>
                                        <p:tav tm="100000">
                                          <p:val>
                                            <p:strVal val="#ppt_h"/>
                                          </p:val>
                                        </p:tav>
                                      </p:tavLst>
                                    </p:anim>
                                    <p:animEffect transition="in" filter="fade">
                                      <p:cBhvr>
                                        <p:cTn id="119" dur="500"/>
                                        <p:tgtEl>
                                          <p:spTgt spid="55"/>
                                        </p:tgtEl>
                                      </p:cBhvr>
                                    </p:animEffect>
                                  </p:childTnLst>
                                </p:cTn>
                              </p:par>
                              <p:par>
                                <p:cTn id="120" presetID="53" presetClass="entr" presetSubtype="16" fill="hold" nodeType="withEffect">
                                  <p:stCondLst>
                                    <p:cond delay="500"/>
                                  </p:stCondLst>
                                  <p:childTnLst>
                                    <p:set>
                                      <p:cBhvr>
                                        <p:cTn id="121" dur="1" fill="hold">
                                          <p:stCondLst>
                                            <p:cond delay="0"/>
                                          </p:stCondLst>
                                        </p:cTn>
                                        <p:tgtEl>
                                          <p:spTgt spid="52"/>
                                        </p:tgtEl>
                                        <p:attrNameLst>
                                          <p:attrName>style.visibility</p:attrName>
                                        </p:attrNameLst>
                                      </p:cBhvr>
                                      <p:to>
                                        <p:strVal val="visible"/>
                                      </p:to>
                                    </p:set>
                                    <p:anim calcmode="lin" valueType="num">
                                      <p:cBhvr>
                                        <p:cTn id="122" dur="500" fill="hold"/>
                                        <p:tgtEl>
                                          <p:spTgt spid="52"/>
                                        </p:tgtEl>
                                        <p:attrNameLst>
                                          <p:attrName>ppt_w</p:attrName>
                                        </p:attrNameLst>
                                      </p:cBhvr>
                                      <p:tavLst>
                                        <p:tav tm="0">
                                          <p:val>
                                            <p:fltVal val="0"/>
                                          </p:val>
                                        </p:tav>
                                        <p:tav tm="100000">
                                          <p:val>
                                            <p:strVal val="#ppt_w"/>
                                          </p:val>
                                        </p:tav>
                                      </p:tavLst>
                                    </p:anim>
                                    <p:anim calcmode="lin" valueType="num">
                                      <p:cBhvr>
                                        <p:cTn id="123" dur="500" fill="hold"/>
                                        <p:tgtEl>
                                          <p:spTgt spid="52"/>
                                        </p:tgtEl>
                                        <p:attrNameLst>
                                          <p:attrName>ppt_h</p:attrName>
                                        </p:attrNameLst>
                                      </p:cBhvr>
                                      <p:tavLst>
                                        <p:tav tm="0">
                                          <p:val>
                                            <p:fltVal val="0"/>
                                          </p:val>
                                        </p:tav>
                                        <p:tav tm="100000">
                                          <p:val>
                                            <p:strVal val="#ppt_h"/>
                                          </p:val>
                                        </p:tav>
                                      </p:tavLst>
                                    </p:anim>
                                    <p:animEffect transition="in" filter="fade">
                                      <p:cBhvr>
                                        <p:cTn id="124" dur="500"/>
                                        <p:tgtEl>
                                          <p:spTgt spid="52"/>
                                        </p:tgtEl>
                                      </p:cBhvr>
                                    </p:animEffect>
                                  </p:childTnLst>
                                </p:cTn>
                              </p:par>
                              <p:par>
                                <p:cTn id="125" presetID="53" presetClass="entr" presetSubtype="16" fill="hold" nodeType="withEffect">
                                  <p:stCondLst>
                                    <p:cond delay="500"/>
                                  </p:stCondLst>
                                  <p:childTnLst>
                                    <p:set>
                                      <p:cBhvr>
                                        <p:cTn id="126" dur="1" fill="hold">
                                          <p:stCondLst>
                                            <p:cond delay="0"/>
                                          </p:stCondLst>
                                        </p:cTn>
                                        <p:tgtEl>
                                          <p:spTgt spid="49"/>
                                        </p:tgtEl>
                                        <p:attrNameLst>
                                          <p:attrName>style.visibility</p:attrName>
                                        </p:attrNameLst>
                                      </p:cBhvr>
                                      <p:to>
                                        <p:strVal val="visible"/>
                                      </p:to>
                                    </p:set>
                                    <p:anim calcmode="lin" valueType="num">
                                      <p:cBhvr>
                                        <p:cTn id="127" dur="500" fill="hold"/>
                                        <p:tgtEl>
                                          <p:spTgt spid="49"/>
                                        </p:tgtEl>
                                        <p:attrNameLst>
                                          <p:attrName>ppt_w</p:attrName>
                                        </p:attrNameLst>
                                      </p:cBhvr>
                                      <p:tavLst>
                                        <p:tav tm="0">
                                          <p:val>
                                            <p:fltVal val="0"/>
                                          </p:val>
                                        </p:tav>
                                        <p:tav tm="100000">
                                          <p:val>
                                            <p:strVal val="#ppt_w"/>
                                          </p:val>
                                        </p:tav>
                                      </p:tavLst>
                                    </p:anim>
                                    <p:anim calcmode="lin" valueType="num">
                                      <p:cBhvr>
                                        <p:cTn id="128" dur="500" fill="hold"/>
                                        <p:tgtEl>
                                          <p:spTgt spid="49"/>
                                        </p:tgtEl>
                                        <p:attrNameLst>
                                          <p:attrName>ppt_h</p:attrName>
                                        </p:attrNameLst>
                                      </p:cBhvr>
                                      <p:tavLst>
                                        <p:tav tm="0">
                                          <p:val>
                                            <p:fltVal val="0"/>
                                          </p:val>
                                        </p:tav>
                                        <p:tav tm="100000">
                                          <p:val>
                                            <p:strVal val="#ppt_h"/>
                                          </p:val>
                                        </p:tav>
                                      </p:tavLst>
                                    </p:anim>
                                    <p:animEffect transition="in" filter="fade">
                                      <p:cBhvr>
                                        <p:cTn id="129" dur="500"/>
                                        <p:tgtEl>
                                          <p:spTgt spid="49"/>
                                        </p:tgtEl>
                                      </p:cBhvr>
                                    </p:animEffect>
                                  </p:childTnLst>
                                </p:cTn>
                              </p:par>
                              <p:par>
                                <p:cTn id="130" presetID="53" presetClass="entr" presetSubtype="16" fill="hold" nodeType="withEffect">
                                  <p:stCondLst>
                                    <p:cond delay="500"/>
                                  </p:stCondLst>
                                  <p:childTnLst>
                                    <p:set>
                                      <p:cBhvr>
                                        <p:cTn id="131" dur="1" fill="hold">
                                          <p:stCondLst>
                                            <p:cond delay="0"/>
                                          </p:stCondLst>
                                        </p:cTn>
                                        <p:tgtEl>
                                          <p:spTgt spid="58"/>
                                        </p:tgtEl>
                                        <p:attrNameLst>
                                          <p:attrName>style.visibility</p:attrName>
                                        </p:attrNameLst>
                                      </p:cBhvr>
                                      <p:to>
                                        <p:strVal val="visible"/>
                                      </p:to>
                                    </p:set>
                                    <p:anim calcmode="lin" valueType="num">
                                      <p:cBhvr>
                                        <p:cTn id="132" dur="500" fill="hold"/>
                                        <p:tgtEl>
                                          <p:spTgt spid="58"/>
                                        </p:tgtEl>
                                        <p:attrNameLst>
                                          <p:attrName>ppt_w</p:attrName>
                                        </p:attrNameLst>
                                      </p:cBhvr>
                                      <p:tavLst>
                                        <p:tav tm="0">
                                          <p:val>
                                            <p:fltVal val="0"/>
                                          </p:val>
                                        </p:tav>
                                        <p:tav tm="100000">
                                          <p:val>
                                            <p:strVal val="#ppt_w"/>
                                          </p:val>
                                        </p:tav>
                                      </p:tavLst>
                                    </p:anim>
                                    <p:anim calcmode="lin" valueType="num">
                                      <p:cBhvr>
                                        <p:cTn id="133" dur="500" fill="hold"/>
                                        <p:tgtEl>
                                          <p:spTgt spid="58"/>
                                        </p:tgtEl>
                                        <p:attrNameLst>
                                          <p:attrName>ppt_h</p:attrName>
                                        </p:attrNameLst>
                                      </p:cBhvr>
                                      <p:tavLst>
                                        <p:tav tm="0">
                                          <p:val>
                                            <p:fltVal val="0"/>
                                          </p:val>
                                        </p:tav>
                                        <p:tav tm="100000">
                                          <p:val>
                                            <p:strVal val="#ppt_h"/>
                                          </p:val>
                                        </p:tav>
                                      </p:tavLst>
                                    </p:anim>
                                    <p:animEffect transition="in" filter="fade">
                                      <p:cBhvr>
                                        <p:cTn id="134" dur="500"/>
                                        <p:tgtEl>
                                          <p:spTgt spid="58"/>
                                        </p:tgtEl>
                                      </p:cBhvr>
                                    </p:animEffect>
                                  </p:childTnLst>
                                </p:cTn>
                              </p:par>
                              <p:par>
                                <p:cTn id="135" presetID="53" presetClass="entr" presetSubtype="16" fill="hold" nodeType="withEffect">
                                  <p:stCondLst>
                                    <p:cond delay="500"/>
                                  </p:stCondLst>
                                  <p:childTnLst>
                                    <p:set>
                                      <p:cBhvr>
                                        <p:cTn id="136" dur="1" fill="hold">
                                          <p:stCondLst>
                                            <p:cond delay="0"/>
                                          </p:stCondLst>
                                        </p:cTn>
                                        <p:tgtEl>
                                          <p:spTgt spid="64"/>
                                        </p:tgtEl>
                                        <p:attrNameLst>
                                          <p:attrName>style.visibility</p:attrName>
                                        </p:attrNameLst>
                                      </p:cBhvr>
                                      <p:to>
                                        <p:strVal val="visible"/>
                                      </p:to>
                                    </p:set>
                                    <p:anim calcmode="lin" valueType="num">
                                      <p:cBhvr>
                                        <p:cTn id="137" dur="500" fill="hold"/>
                                        <p:tgtEl>
                                          <p:spTgt spid="64"/>
                                        </p:tgtEl>
                                        <p:attrNameLst>
                                          <p:attrName>ppt_w</p:attrName>
                                        </p:attrNameLst>
                                      </p:cBhvr>
                                      <p:tavLst>
                                        <p:tav tm="0">
                                          <p:val>
                                            <p:fltVal val="0"/>
                                          </p:val>
                                        </p:tav>
                                        <p:tav tm="100000">
                                          <p:val>
                                            <p:strVal val="#ppt_w"/>
                                          </p:val>
                                        </p:tav>
                                      </p:tavLst>
                                    </p:anim>
                                    <p:anim calcmode="lin" valueType="num">
                                      <p:cBhvr>
                                        <p:cTn id="138" dur="500" fill="hold"/>
                                        <p:tgtEl>
                                          <p:spTgt spid="64"/>
                                        </p:tgtEl>
                                        <p:attrNameLst>
                                          <p:attrName>ppt_h</p:attrName>
                                        </p:attrNameLst>
                                      </p:cBhvr>
                                      <p:tavLst>
                                        <p:tav tm="0">
                                          <p:val>
                                            <p:fltVal val="0"/>
                                          </p:val>
                                        </p:tav>
                                        <p:tav tm="100000">
                                          <p:val>
                                            <p:strVal val="#ppt_h"/>
                                          </p:val>
                                        </p:tav>
                                      </p:tavLst>
                                    </p:anim>
                                    <p:animEffect transition="in" filter="fade">
                                      <p:cBhvr>
                                        <p:cTn id="1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45636" y="3820325"/>
            <a:ext cx="391992" cy="391992"/>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椭圆 11"/>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1259129" y="3788946"/>
            <a:ext cx="2616232" cy="2616232"/>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5" name="椭圆 14"/>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216050" y="4405012"/>
            <a:ext cx="556818" cy="556818"/>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8" name="椭圆 1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2221891" y="4191508"/>
            <a:ext cx="854839" cy="854839"/>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1" name="椭圆 20"/>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2" name="组合 21"/>
          <p:cNvGrpSpPr/>
          <p:nvPr/>
        </p:nvGrpSpPr>
        <p:grpSpPr>
          <a:xfrm>
            <a:off x="1704162" y="3938012"/>
            <a:ext cx="548610" cy="548610"/>
            <a:chOff x="3724323" y="1908536"/>
            <a:chExt cx="1329153" cy="1329153"/>
          </a:xfrm>
        </p:grpSpPr>
        <p:sp>
          <p:nvSpPr>
            <p:cNvPr id="23" name="椭圆 2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4" name="椭圆 2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429856" y="2924870"/>
            <a:ext cx="274306" cy="274306"/>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27" name="椭圆 2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1546558" y="3430052"/>
            <a:ext cx="780545" cy="780545"/>
            <a:chOff x="3724323" y="1908536"/>
            <a:chExt cx="1329153" cy="1329153"/>
          </a:xfrm>
        </p:grpSpPr>
        <p:sp>
          <p:nvSpPr>
            <p:cNvPr id="32" name="椭圆 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3" name="椭圆 32"/>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4" name="组合 33"/>
          <p:cNvGrpSpPr/>
          <p:nvPr/>
        </p:nvGrpSpPr>
        <p:grpSpPr>
          <a:xfrm>
            <a:off x="337341" y="3228076"/>
            <a:ext cx="560871" cy="560871"/>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36" name="椭圆 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7" name="组合 36"/>
          <p:cNvGrpSpPr/>
          <p:nvPr/>
        </p:nvGrpSpPr>
        <p:grpSpPr>
          <a:xfrm>
            <a:off x="2691272" y="1824853"/>
            <a:ext cx="1556776" cy="1556776"/>
            <a:chOff x="5219336" y="1411604"/>
            <a:chExt cx="2903584" cy="2903584"/>
          </a:xfrm>
        </p:grpSpPr>
        <p:sp>
          <p:nvSpPr>
            <p:cNvPr id="38" name="椭圆 3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0" name="椭圆 39"/>
            <p:cNvSpPr/>
            <p:nvPr/>
          </p:nvSpPr>
          <p:spPr>
            <a:xfrm>
              <a:off x="5956263" y="2148531"/>
              <a:ext cx="1429731" cy="1429731"/>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sp>
          <p:nvSpPr>
            <p:cNvPr id="42" name="椭圆 41"/>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latin typeface="Impact MT Std" pitchFamily="34" charset="0"/>
              </a:endParaRPr>
            </a:p>
          </p:txBody>
        </p:sp>
      </p:grpSp>
      <p:sp>
        <p:nvSpPr>
          <p:cNvPr id="43" name="KSO_Shape"/>
          <p:cNvSpPr/>
          <p:nvPr/>
        </p:nvSpPr>
        <p:spPr bwMode="auto">
          <a:xfrm>
            <a:off x="3281150" y="2473796"/>
            <a:ext cx="377025" cy="25889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663A7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cxnSp>
        <p:nvCxnSpPr>
          <p:cNvPr id="44" name="直接连接符 43"/>
          <p:cNvCxnSpPr/>
          <p:nvPr/>
        </p:nvCxnSpPr>
        <p:spPr>
          <a:xfrm>
            <a:off x="4248048" y="1869856"/>
            <a:ext cx="0" cy="1403790"/>
          </a:xfrm>
          <a:prstGeom prst="line">
            <a:avLst/>
          </a:prstGeom>
          <a:ln>
            <a:solidFill>
              <a:srgbClr val="663A77"/>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文本框 9"/>
          <p:cNvSpPr txBox="1"/>
          <p:nvPr/>
        </p:nvSpPr>
        <p:spPr>
          <a:xfrm>
            <a:off x="4450585" y="2272025"/>
            <a:ext cx="3723931" cy="605922"/>
          </a:xfrm>
          <a:prstGeom prst="rect">
            <a:avLst/>
          </a:prstGeom>
          <a:noFill/>
        </p:spPr>
        <p:txBody>
          <a:bodyPr wrap="square" lIns="51422" tIns="25711" rIns="51422" bIns="25711" rtlCol="0">
            <a:spAutoFit/>
          </a:bodyPr>
          <a:lstStyle/>
          <a:p>
            <a:pPr marL="0" lvl="1" algn="ctr"/>
            <a:r>
              <a:rPr lang="zh-CN" altLang="en-US" sz="3600" b="1" dirty="0" smtClean="0">
                <a:solidFill>
                  <a:srgbClr val="663A77"/>
                </a:solidFill>
                <a:latin typeface="微软雅黑" panose="020B0503020204020204" pitchFamily="34" charset="-122"/>
                <a:ea typeface="微软雅黑" panose="020B0503020204020204" pitchFamily="34" charset="-122"/>
              </a:rPr>
              <a:t>课程建设规划</a:t>
            </a:r>
            <a:endParaRPr lang="zh-CN" altLang="en-US" sz="1400" dirty="0">
              <a:solidFill>
                <a:srgbClr val="663A7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66424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1750"/>
                            </p:stCondLst>
                            <p:childTnLst>
                              <p:par>
                                <p:cTn id="46" presetID="22" presetClass="entr" presetSubtype="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par>
                          <p:cTn id="49" fill="hold">
                            <p:stCondLst>
                              <p:cond delay="2250"/>
                            </p:stCondLst>
                            <p:childTnLst>
                              <p:par>
                                <p:cTn id="50" presetID="42" presetClass="entr" presetSubtype="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38573" y="1286769"/>
            <a:ext cx="2975410" cy="623250"/>
          </a:xfrm>
          <a:prstGeom prst="rect">
            <a:avLst/>
          </a:prstGeom>
          <a:noFill/>
        </p:spPr>
        <p:txBody>
          <a:bodyPr wrap="square" lIns="68584" tIns="34291" rIns="68584" bIns="34291" rtlCol="0">
            <a:spAutoFit/>
          </a:bodyPr>
          <a:lstStyle/>
          <a:p>
            <a:pPr algn="just" eaLnBrk="0" hangingPunct="0">
              <a:lnSpc>
                <a:spcPct val="150000"/>
              </a:lnSpc>
            </a:pPr>
            <a:r>
              <a:rPr lang="zh-CN" altLang="en-US" sz="2400" b="1" dirty="0" smtClean="0">
                <a:solidFill>
                  <a:schemeClr val="tx1">
                    <a:lumMod val="85000"/>
                    <a:lumOff val="15000"/>
                  </a:schemeClr>
                </a:solidFill>
                <a:latin typeface="微软雅黑" pitchFamily="34" charset="-122"/>
                <a:ea typeface="微软雅黑" pitchFamily="34" charset="-122"/>
              </a:rPr>
              <a:t>课程规划制定依据：</a:t>
            </a:r>
            <a:endParaRPr lang="zh-CN" altLang="zh-CN" sz="2400" b="1" dirty="0">
              <a:solidFill>
                <a:schemeClr val="tx1">
                  <a:lumMod val="85000"/>
                  <a:lumOff val="15000"/>
                </a:schemeClr>
              </a:solidFill>
              <a:latin typeface="微软雅黑" pitchFamily="34" charset="-122"/>
              <a:ea typeface="微软雅黑" pitchFamily="34" charset="-122"/>
            </a:endParaRPr>
          </a:p>
        </p:txBody>
      </p:sp>
      <p:sp>
        <p:nvSpPr>
          <p:cNvPr id="5" name="矩形 4"/>
          <p:cNvSpPr/>
          <p:nvPr/>
        </p:nvSpPr>
        <p:spPr>
          <a:xfrm>
            <a:off x="3805262" y="1074024"/>
            <a:ext cx="4226034" cy="461665"/>
          </a:xfrm>
          <a:prstGeom prst="rect">
            <a:avLst/>
          </a:prstGeom>
          <a:solidFill>
            <a:schemeClr val="accent4">
              <a:lumMod val="20000"/>
              <a:lumOff val="80000"/>
            </a:schemeClr>
          </a:solidFill>
        </p:spPr>
        <p:txBody>
          <a:bodyPr wrap="square">
            <a:spAutoFit/>
          </a:bodyPr>
          <a:lstStyle/>
          <a:p>
            <a:pPr algn="just" eaLnBrk="0" hangingPunct="0">
              <a:lnSpc>
                <a:spcPct val="150000"/>
              </a:lnSpc>
            </a:pPr>
            <a:r>
              <a:rPr lang="zh-CN" altLang="en-US" sz="1600" b="1" dirty="0">
                <a:solidFill>
                  <a:schemeClr val="tx1">
                    <a:lumMod val="85000"/>
                    <a:lumOff val="15000"/>
                  </a:schemeClr>
                </a:solidFill>
                <a:latin typeface="微软雅黑" pitchFamily="34" charset="-122"/>
                <a:ea typeface="微软雅黑" pitchFamily="34" charset="-122"/>
              </a:rPr>
              <a:t>学院 “十三五”规划；</a:t>
            </a:r>
            <a:endParaRPr lang="en-US" altLang="zh-CN" sz="1600" b="1" dirty="0">
              <a:solidFill>
                <a:schemeClr val="tx1">
                  <a:lumMod val="85000"/>
                  <a:lumOff val="15000"/>
                </a:schemeClr>
              </a:solidFill>
              <a:latin typeface="微软雅黑" pitchFamily="34" charset="-122"/>
              <a:ea typeface="微软雅黑" pitchFamily="34" charset="-122"/>
            </a:endParaRPr>
          </a:p>
        </p:txBody>
      </p:sp>
      <p:sp>
        <p:nvSpPr>
          <p:cNvPr id="6" name="TextBox 4"/>
          <p:cNvSpPr txBox="1"/>
          <p:nvPr/>
        </p:nvSpPr>
        <p:spPr>
          <a:xfrm>
            <a:off x="994937" y="2692173"/>
            <a:ext cx="2810324" cy="623250"/>
          </a:xfrm>
          <a:prstGeom prst="rect">
            <a:avLst/>
          </a:prstGeom>
          <a:noFill/>
        </p:spPr>
        <p:txBody>
          <a:bodyPr wrap="square" lIns="68584" tIns="34291" rIns="68584" bIns="34291" rtlCol="0">
            <a:spAutoFit/>
          </a:bodyPr>
          <a:lstStyle/>
          <a:p>
            <a:pPr algn="just" eaLnBrk="0" hangingPunct="0">
              <a:lnSpc>
                <a:spcPct val="150000"/>
              </a:lnSpc>
            </a:pPr>
            <a:r>
              <a:rPr lang="zh-CN" altLang="en-US" sz="2400" b="1" dirty="0">
                <a:solidFill>
                  <a:schemeClr val="tx1">
                    <a:lumMod val="85000"/>
                    <a:lumOff val="15000"/>
                  </a:schemeClr>
                </a:solidFill>
                <a:latin typeface="微软雅黑" pitchFamily="34" charset="-122"/>
                <a:ea typeface="微软雅黑" pitchFamily="34" charset="-122"/>
              </a:rPr>
              <a:t>课程规划总目标：</a:t>
            </a:r>
            <a:endParaRPr lang="zh-CN" altLang="zh-CN" sz="2400" b="1" dirty="0">
              <a:solidFill>
                <a:schemeClr val="tx1">
                  <a:lumMod val="85000"/>
                  <a:lumOff val="15000"/>
                </a:schemeClr>
              </a:solidFill>
              <a:latin typeface="微软雅黑" pitchFamily="34" charset="-122"/>
              <a:ea typeface="微软雅黑" pitchFamily="34" charset="-122"/>
            </a:endParaRPr>
          </a:p>
        </p:txBody>
      </p:sp>
      <p:sp>
        <p:nvSpPr>
          <p:cNvPr id="7" name="矩形 6"/>
          <p:cNvSpPr/>
          <p:nvPr/>
        </p:nvSpPr>
        <p:spPr>
          <a:xfrm>
            <a:off x="3779912" y="2575087"/>
            <a:ext cx="4251384" cy="461665"/>
          </a:xfrm>
          <a:prstGeom prst="rect">
            <a:avLst/>
          </a:prstGeom>
          <a:solidFill>
            <a:schemeClr val="accent4">
              <a:lumMod val="20000"/>
              <a:lumOff val="80000"/>
            </a:schemeClr>
          </a:solidFill>
        </p:spPr>
        <p:txBody>
          <a:bodyPr wrap="square">
            <a:spAutoFit/>
          </a:bodyPr>
          <a:lstStyle/>
          <a:p>
            <a:pPr algn="just" eaLnBrk="0" hangingPunct="0">
              <a:lnSpc>
                <a:spcPct val="150000"/>
              </a:lnSpc>
            </a:pPr>
            <a:r>
              <a:rPr lang="zh-CN" altLang="en-US" sz="1600" b="1" dirty="0">
                <a:solidFill>
                  <a:schemeClr val="tx1">
                    <a:lumMod val="85000"/>
                    <a:lumOff val="15000"/>
                  </a:schemeClr>
                </a:solidFill>
                <a:latin typeface="微软雅黑" pitchFamily="34" charset="-122"/>
                <a:ea typeface="微软雅黑" pitchFamily="34" charset="-122"/>
              </a:rPr>
              <a:t>立德树人，提高人才培养质量；</a:t>
            </a:r>
            <a:endParaRPr lang="en-US" altLang="zh-CN" sz="1600" b="1" dirty="0">
              <a:solidFill>
                <a:schemeClr val="tx1">
                  <a:lumMod val="85000"/>
                  <a:lumOff val="15000"/>
                </a:schemeClr>
              </a:solidFill>
              <a:latin typeface="微软雅黑" pitchFamily="34" charset="-122"/>
              <a:ea typeface="微软雅黑" pitchFamily="34" charset="-122"/>
            </a:endParaRPr>
          </a:p>
        </p:txBody>
      </p:sp>
      <p:sp>
        <p:nvSpPr>
          <p:cNvPr id="8" name="矩形 7"/>
          <p:cNvSpPr/>
          <p:nvPr/>
        </p:nvSpPr>
        <p:spPr>
          <a:xfrm>
            <a:off x="3805261" y="1502735"/>
            <a:ext cx="4226035" cy="461665"/>
          </a:xfrm>
          <a:prstGeom prst="rect">
            <a:avLst/>
          </a:prstGeom>
          <a:solidFill>
            <a:schemeClr val="accent4">
              <a:lumMod val="20000"/>
              <a:lumOff val="80000"/>
            </a:schemeClr>
          </a:solidFill>
        </p:spPr>
        <p:txBody>
          <a:bodyPr wrap="square">
            <a:spAutoFit/>
          </a:bodyPr>
          <a:lstStyle/>
          <a:p>
            <a:pPr algn="just" eaLnBrk="0" hangingPunct="0">
              <a:lnSpc>
                <a:spcPct val="150000"/>
              </a:lnSpc>
            </a:pPr>
            <a:r>
              <a:rPr lang="zh-CN" altLang="en-US" sz="1600" b="1" dirty="0">
                <a:solidFill>
                  <a:schemeClr val="tx1">
                    <a:lumMod val="85000"/>
                    <a:lumOff val="15000"/>
                  </a:schemeClr>
                </a:solidFill>
                <a:latin typeface="微软雅黑" pitchFamily="34" charset="-122"/>
                <a:ea typeface="微软雅黑" pitchFamily="34" charset="-122"/>
              </a:rPr>
              <a:t>专业结构调整及专业人才培养</a:t>
            </a:r>
            <a:r>
              <a:rPr lang="zh-CN" altLang="en-US" sz="1600" b="1" dirty="0" smtClean="0">
                <a:solidFill>
                  <a:schemeClr val="tx1">
                    <a:lumMod val="85000"/>
                    <a:lumOff val="15000"/>
                  </a:schemeClr>
                </a:solidFill>
                <a:latin typeface="微软雅黑" pitchFamily="34" charset="-122"/>
                <a:ea typeface="微软雅黑" pitchFamily="34" charset="-122"/>
              </a:rPr>
              <a:t>方案。</a:t>
            </a:r>
            <a:endParaRPr lang="en-US" altLang="zh-CN" sz="1600" b="1" dirty="0">
              <a:solidFill>
                <a:schemeClr val="tx1">
                  <a:lumMod val="85000"/>
                  <a:lumOff val="15000"/>
                </a:schemeClr>
              </a:solidFill>
              <a:latin typeface="微软雅黑" pitchFamily="34" charset="-122"/>
              <a:ea typeface="微软雅黑" pitchFamily="34" charset="-122"/>
            </a:endParaRPr>
          </a:p>
        </p:txBody>
      </p:sp>
      <p:sp>
        <p:nvSpPr>
          <p:cNvPr id="9" name="矩形 8"/>
          <p:cNvSpPr/>
          <p:nvPr/>
        </p:nvSpPr>
        <p:spPr>
          <a:xfrm>
            <a:off x="3779912" y="3003798"/>
            <a:ext cx="4251384" cy="461665"/>
          </a:xfrm>
          <a:prstGeom prst="rect">
            <a:avLst/>
          </a:prstGeom>
          <a:solidFill>
            <a:schemeClr val="accent4">
              <a:lumMod val="20000"/>
              <a:lumOff val="80000"/>
            </a:schemeClr>
          </a:solidFill>
        </p:spPr>
        <p:txBody>
          <a:bodyPr wrap="square">
            <a:spAutoFit/>
          </a:bodyPr>
          <a:lstStyle/>
          <a:p>
            <a:pPr algn="just" eaLnBrk="0" hangingPunct="0">
              <a:lnSpc>
                <a:spcPct val="150000"/>
              </a:lnSpc>
            </a:pPr>
            <a:r>
              <a:rPr lang="zh-CN" altLang="en-US" sz="1600" b="1" dirty="0">
                <a:solidFill>
                  <a:schemeClr val="tx1">
                    <a:lumMod val="85000"/>
                    <a:lumOff val="15000"/>
                  </a:schemeClr>
                </a:solidFill>
                <a:latin typeface="微软雅黑" pitchFamily="34" charset="-122"/>
                <a:ea typeface="微软雅黑" pitchFamily="34" charset="-122"/>
              </a:rPr>
              <a:t>省级以上网络资源优质课程；国家规划</a:t>
            </a:r>
            <a:r>
              <a:rPr lang="zh-CN" altLang="en-US" sz="1600" b="1" dirty="0" smtClean="0">
                <a:solidFill>
                  <a:schemeClr val="tx1">
                    <a:lumMod val="85000"/>
                    <a:lumOff val="15000"/>
                  </a:schemeClr>
                </a:solidFill>
                <a:latin typeface="微软雅黑" pitchFamily="34" charset="-122"/>
                <a:ea typeface="微软雅黑" pitchFamily="34" charset="-122"/>
              </a:rPr>
              <a:t>教材。</a:t>
            </a:r>
            <a:endParaRPr lang="zh-CN" altLang="en-US" sz="1600" b="1" dirty="0">
              <a:solidFill>
                <a:schemeClr val="tx1">
                  <a:lumMod val="85000"/>
                  <a:lumOff val="15000"/>
                </a:schemeClr>
              </a:solidFill>
              <a:latin typeface="微软雅黑" pitchFamily="34" charset="-122"/>
              <a:ea typeface="微软雅黑" pitchFamily="34" charset="-122"/>
            </a:endParaRPr>
          </a:p>
        </p:txBody>
      </p:sp>
      <p:sp>
        <p:nvSpPr>
          <p:cNvPr id="11" name="矩形 10"/>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2" name="文本框 9"/>
          <p:cNvSpPr txBox="1"/>
          <p:nvPr/>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课程建设规划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44661" y="670"/>
            <a:ext cx="431936" cy="627371"/>
            <a:chOff x="144661" y="670"/>
            <a:chExt cx="431936" cy="627371"/>
          </a:xfrm>
        </p:grpSpPr>
        <p:grpSp>
          <p:nvGrpSpPr>
            <p:cNvPr id="14" name="组合 13"/>
            <p:cNvGrpSpPr/>
            <p:nvPr/>
          </p:nvGrpSpPr>
          <p:grpSpPr>
            <a:xfrm>
              <a:off x="144661" y="670"/>
              <a:ext cx="431936" cy="627371"/>
              <a:chOff x="841003" y="360040"/>
              <a:chExt cx="504056" cy="836712"/>
            </a:xfrm>
            <a:solidFill>
              <a:srgbClr val="663A77"/>
            </a:solidFill>
          </p:grpSpPr>
          <p:sp>
            <p:nvSpPr>
              <p:cNvPr id="16" name="矩形 15"/>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7" name="等腰三角形 16"/>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5"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spTree>
    <p:extLst>
      <p:ext uri="{BB962C8B-B14F-4D97-AF65-F5344CB8AC3E}">
        <p14:creationId xmlns:p14="http://schemas.microsoft.com/office/powerpoint/2010/main" val="129122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100"/>
                                        <p:tgtEl>
                                          <p:spTgt spid="4"/>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
                                        </p:tgtEl>
                                      </p:cBhvr>
                                      <p:to x="80000" y="100000"/>
                                    </p:animScale>
                                    <p:anim by="(#ppt_w*0.10)" calcmode="lin" valueType="num">
                                      <p:cBhvr>
                                        <p:cTn id="10" dur="50" autoRev="1" fill="hold">
                                          <p:stCondLst>
                                            <p:cond delay="0"/>
                                          </p:stCondLst>
                                        </p:cTn>
                                        <p:tgtEl>
                                          <p:spTgt spid="4"/>
                                        </p:tgtEl>
                                        <p:attrNameLst>
                                          <p:attrName>ppt_x</p:attrName>
                                        </p:attrNameLst>
                                      </p:cBhvr>
                                    </p:anim>
                                    <p:anim by="(-#ppt_w*0.10)" calcmode="lin" valueType="num">
                                      <p:cBhvr>
                                        <p:cTn id="11" dur="50" autoRev="1" fill="hold">
                                          <p:stCondLst>
                                            <p:cond delay="0"/>
                                          </p:stCondLst>
                                        </p:cTn>
                                        <p:tgtEl>
                                          <p:spTgt spid="4"/>
                                        </p:tgtEl>
                                        <p:attrNameLst>
                                          <p:attrName>ppt_y</p:attrName>
                                        </p:attrNameLst>
                                      </p:cBhvr>
                                    </p:anim>
                                    <p:animRot by="-480000">
                                      <p:cBhvr>
                                        <p:cTn id="12" dur="50" autoRev="1" fill="hold">
                                          <p:stCondLst>
                                            <p:cond delay="0"/>
                                          </p:stCondLst>
                                        </p:cTn>
                                        <p:tgtEl>
                                          <p:spTgt spid="4"/>
                                        </p:tgtEl>
                                        <p:attrNameLst>
                                          <p:attrName>r</p:attrName>
                                        </p:attrNameLst>
                                      </p:cBhvr>
                                    </p:animRot>
                                  </p:childTnLst>
                                </p:cTn>
                              </p:par>
                            </p:childTnLst>
                          </p:cTn>
                        </p:par>
                        <p:par>
                          <p:cTn id="13" fill="hold">
                            <p:stCondLst>
                              <p:cond delay="34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6"/>
                                        </p:tgtEl>
                                        <p:attrNameLst>
                                          <p:attrName>style.visibility</p:attrName>
                                        </p:attrNameLst>
                                      </p:cBhvr>
                                      <p:to>
                                        <p:strVal val="visible"/>
                                      </p:to>
                                    </p:set>
                                    <p:animEffect transition="in" filter="wipe(left)">
                                      <p:cBhvr>
                                        <p:cTn id="16" dur="100"/>
                                        <p:tgtEl>
                                          <p:spTgt spid="6"/>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6"/>
                                        </p:tgtEl>
                                      </p:cBhvr>
                                      <p:to x="80000" y="100000"/>
                                    </p:animScale>
                                    <p:anim by="(#ppt_w*0.10)" calcmode="lin" valueType="num">
                                      <p:cBhvr>
                                        <p:cTn id="19" dur="50" autoRev="1" fill="hold">
                                          <p:stCondLst>
                                            <p:cond delay="0"/>
                                          </p:stCondLst>
                                        </p:cTn>
                                        <p:tgtEl>
                                          <p:spTgt spid="6"/>
                                        </p:tgtEl>
                                        <p:attrNameLst>
                                          <p:attrName>ppt_x</p:attrName>
                                        </p:attrNameLst>
                                      </p:cBhvr>
                                    </p:anim>
                                    <p:anim by="(-#ppt_w*0.10)" calcmode="lin" valueType="num">
                                      <p:cBhvr>
                                        <p:cTn id="20" dur="50" autoRev="1" fill="hold">
                                          <p:stCondLst>
                                            <p:cond delay="0"/>
                                          </p:stCondLst>
                                        </p:cTn>
                                        <p:tgtEl>
                                          <p:spTgt spid="6"/>
                                        </p:tgtEl>
                                        <p:attrNameLst>
                                          <p:attrName>ppt_y</p:attrName>
                                        </p:attrNameLst>
                                      </p:cBhvr>
                                    </p:anim>
                                    <p:animRot by="-480000">
                                      <p:cBhvr>
                                        <p:cTn id="21" dur="50" autoRev="1" fill="hold">
                                          <p:stCondLst>
                                            <p:cond delay="0"/>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22" name="组合 2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21"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sp>
        <p:nvSpPr>
          <p:cNvPr id="102" name="矩形 101"/>
          <p:cNvSpPr/>
          <p:nvPr/>
        </p:nvSpPr>
        <p:spPr>
          <a:xfrm>
            <a:off x="2277476" y="101755"/>
            <a:ext cx="902811"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课程概况</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03" name="矩形 102"/>
          <p:cNvSpPr/>
          <p:nvPr/>
        </p:nvSpPr>
        <p:spPr>
          <a:xfrm>
            <a:off x="3396312" y="95866"/>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师资队伍</a:t>
            </a:r>
            <a:endParaRPr lang="zh-CN" altLang="en-US" sz="1400" b="1" dirty="0">
              <a:latin typeface="微软雅黑" panose="020B0503020204020204" pitchFamily="34" charset="-122"/>
              <a:ea typeface="微软雅黑" panose="020B0503020204020204" pitchFamily="34" charset="-122"/>
            </a:endParaRPr>
          </a:p>
        </p:txBody>
      </p:sp>
      <p:sp>
        <p:nvSpPr>
          <p:cNvPr id="104" name="矩形 103"/>
          <p:cNvSpPr/>
          <p:nvPr/>
        </p:nvSpPr>
        <p:spPr>
          <a:xfrm>
            <a:off x="4518598" y="101860"/>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课程标准</a:t>
            </a:r>
            <a:endParaRPr lang="zh-CN" altLang="en-US" sz="1400" b="1" dirty="0">
              <a:latin typeface="微软雅黑" panose="020B0503020204020204" pitchFamily="34" charset="-122"/>
              <a:ea typeface="微软雅黑" panose="020B0503020204020204" pitchFamily="34" charset="-122"/>
            </a:endParaRPr>
          </a:p>
        </p:txBody>
      </p:sp>
      <p:sp>
        <p:nvSpPr>
          <p:cNvPr id="105" name="文本框 9"/>
          <p:cNvSpPr txBox="1"/>
          <p:nvPr/>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课程建设规划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573487" y="385289"/>
            <a:ext cx="8570513" cy="18354"/>
          </a:xfrm>
          <a:prstGeom prst="line">
            <a:avLst/>
          </a:prstGeom>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5637434" y="98207"/>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课程资源</a:t>
            </a:r>
            <a:endParaRPr lang="zh-CN" altLang="en-US" sz="1400" b="1" dirty="0">
              <a:latin typeface="微软雅黑" panose="020B0503020204020204" pitchFamily="34" charset="-122"/>
              <a:ea typeface="微软雅黑" panose="020B0503020204020204" pitchFamily="34" charset="-122"/>
            </a:endParaRPr>
          </a:p>
        </p:txBody>
      </p:sp>
      <p:sp>
        <p:nvSpPr>
          <p:cNvPr id="109" name="圆角矩形 108"/>
          <p:cNvSpPr/>
          <p:nvPr/>
        </p:nvSpPr>
        <p:spPr>
          <a:xfrm>
            <a:off x="729628" y="2539575"/>
            <a:ext cx="3763651" cy="2446347"/>
          </a:xfrm>
          <a:prstGeom prst="roundRect">
            <a:avLst/>
          </a:prstGeom>
          <a:gradFill flip="none" rotWithShape="1">
            <a:gsLst>
              <a:gs pos="0">
                <a:sysClr val="window" lastClr="FFFFFF">
                  <a:lumMod val="85000"/>
                </a:sysClr>
              </a:gs>
              <a:gs pos="100000">
                <a:sysClr val="window" lastClr="FFFFFF"/>
              </a:gs>
            </a:gsLst>
            <a:lin ang="8100000" scaled="1"/>
            <a:tileRect/>
          </a:gradFill>
          <a:ln w="63500" cap="flat" cmpd="sng" algn="ctr">
            <a:gradFill flip="none" rotWithShape="1">
              <a:gsLst>
                <a:gs pos="0">
                  <a:sysClr val="window" lastClr="FFFFFF"/>
                </a:gs>
                <a:gs pos="100000">
                  <a:sysClr val="window" lastClr="FFFFFF">
                    <a:lumMod val="85000"/>
                  </a:sysClr>
                </a:gs>
              </a:gsLst>
              <a:lin ang="8100000" scaled="1"/>
              <a:tileRect/>
            </a:gradFill>
            <a:prstDash val="solid"/>
          </a:ln>
          <a:effectLst>
            <a:outerShdw blurRad="444500" dist="190500" dir="8100000" algn="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nSpc>
                <a:spcPct val="120000"/>
              </a:lnSpc>
              <a:spcBef>
                <a:spcPct val="30000"/>
              </a:spcBef>
              <a:defRPr/>
            </a:pP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课程名称</a:t>
            </a:r>
            <a:r>
              <a:rPr lang="zh-CN" altLang="en-US"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：大学语文</a:t>
            </a:r>
            <a:endParaRPr lang="en-US"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spcBef>
                <a:spcPct val="30000"/>
              </a:spcBef>
              <a:defRPr/>
            </a:pP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课程分类：公共必修课</a:t>
            </a:r>
          </a:p>
          <a:p>
            <a:pPr algn="just">
              <a:lnSpc>
                <a:spcPct val="120000"/>
              </a:lnSpc>
              <a:spcBef>
                <a:spcPct val="30000"/>
              </a:spcBef>
              <a:defRPr/>
            </a:pP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总 学 时：</a:t>
            </a:r>
            <a:r>
              <a:rPr lang="en-US"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32</a:t>
            </a: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学时</a:t>
            </a:r>
          </a:p>
          <a:p>
            <a:pPr>
              <a:lnSpc>
                <a:spcPct val="120000"/>
              </a:lnSpc>
              <a:spcBef>
                <a:spcPct val="30000"/>
              </a:spcBef>
              <a:defRPr/>
            </a:pP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学    分：</a:t>
            </a:r>
            <a:r>
              <a:rPr lang="en-US"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学分</a:t>
            </a:r>
          </a:p>
          <a:p>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适应对象：全院除开设</a:t>
            </a:r>
            <a:r>
              <a:rPr lang="en-US"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应用文写作</a:t>
            </a:r>
            <a:r>
              <a:rPr lang="en-US" altLang="zh-CN"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课程以外的所有专业。</a:t>
            </a:r>
          </a:p>
        </p:txBody>
      </p:sp>
      <p:sp>
        <p:nvSpPr>
          <p:cNvPr id="110" name="圆角矩形 109"/>
          <p:cNvSpPr/>
          <p:nvPr/>
        </p:nvSpPr>
        <p:spPr>
          <a:xfrm>
            <a:off x="4858743" y="2531932"/>
            <a:ext cx="3763651" cy="2453989"/>
          </a:xfrm>
          <a:prstGeom prst="roundRect">
            <a:avLst/>
          </a:prstGeom>
          <a:gradFill flip="none" rotWithShape="1">
            <a:gsLst>
              <a:gs pos="0">
                <a:sysClr val="window" lastClr="FFFFFF">
                  <a:lumMod val="85000"/>
                </a:sysClr>
              </a:gs>
              <a:gs pos="100000">
                <a:sysClr val="window" lastClr="FFFFFF"/>
              </a:gs>
            </a:gsLst>
            <a:lin ang="8100000" scaled="1"/>
            <a:tileRect/>
          </a:gradFill>
          <a:ln w="63500" cap="flat" cmpd="sng" algn="ctr">
            <a:gradFill flip="none" rotWithShape="1">
              <a:gsLst>
                <a:gs pos="0">
                  <a:sysClr val="window" lastClr="FFFFFF"/>
                </a:gs>
                <a:gs pos="100000">
                  <a:sysClr val="window" lastClr="FFFFFF">
                    <a:lumMod val="85000"/>
                  </a:sysClr>
                </a:gs>
              </a:gsLst>
              <a:lin ang="8100000" scaled="1"/>
              <a:tileRect/>
            </a:gradFill>
            <a:prstDash val="solid"/>
          </a:ln>
          <a:effectLst>
            <a:outerShdw blurRad="444500" dist="190500" dir="8100000" algn="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nSpc>
                <a:spcPct val="120000"/>
              </a:lnSpc>
              <a:spcBef>
                <a:spcPct val="30000"/>
              </a:spcBef>
              <a:defRPr/>
            </a:pPr>
            <a:endParaRPr lang="zh-CN" altLang="en-US" sz="16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1" name="矩形 110"/>
          <p:cNvSpPr/>
          <p:nvPr/>
        </p:nvSpPr>
        <p:spPr>
          <a:xfrm>
            <a:off x="4944594" y="2743263"/>
            <a:ext cx="3446884" cy="2031325"/>
          </a:xfrm>
          <a:prstGeom prst="rect">
            <a:avLst/>
          </a:prstGeom>
        </p:spPr>
        <p:txBody>
          <a:bodyPr wrap="square">
            <a:spAutoFit/>
          </a:bodyPr>
          <a:lstStyle/>
          <a:p>
            <a:pPr algn="just"/>
            <a:r>
              <a:rPr lang="zh-CN" altLang="en-US" sz="18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高职</a:t>
            </a:r>
            <a:r>
              <a:rPr lang="zh-CN" altLang="en-US" sz="1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高专大学语文课程是一门以人文素质教育为核心融语文教育的</a:t>
            </a:r>
            <a:r>
              <a:rPr lang="zh-CN" altLang="en-US" sz="1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工具性</a:t>
            </a:r>
            <a:r>
              <a:rPr lang="zh-CN" altLang="en-US" sz="1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人文性</a:t>
            </a:r>
            <a:r>
              <a:rPr lang="zh-CN" altLang="en-US" sz="1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审美性</a:t>
            </a:r>
            <a:r>
              <a:rPr lang="zh-CN" altLang="en-US" sz="1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于一体、在整个高职院校教育体系中是为培养高职学生语文素质和人文素质以及各种综合素质的</a:t>
            </a:r>
            <a:r>
              <a:rPr lang="zh-CN" altLang="en-US" sz="1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公共基础课程</a:t>
            </a:r>
            <a:r>
              <a:rPr lang="zh-CN" altLang="en-US" sz="1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12" name="组合 111"/>
          <p:cNvGrpSpPr/>
          <p:nvPr/>
        </p:nvGrpSpPr>
        <p:grpSpPr>
          <a:xfrm>
            <a:off x="890345" y="1959369"/>
            <a:ext cx="611451" cy="416136"/>
            <a:chOff x="5444403" y="2223973"/>
            <a:chExt cx="836714" cy="554976"/>
          </a:xfrm>
        </p:grpSpPr>
        <p:sp>
          <p:nvSpPr>
            <p:cNvPr id="113" name="任意多边形 112"/>
            <p:cNvSpPr/>
            <p:nvPr/>
          </p:nvSpPr>
          <p:spPr>
            <a:xfrm>
              <a:off x="5444403" y="2223973"/>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flip="none" rotWithShape="1">
              <a:gsLst>
                <a:gs pos="21000">
                  <a:srgbClr val="5A336B"/>
                </a:gs>
                <a:gs pos="38000">
                  <a:srgbClr val="714187"/>
                </a:gs>
                <a:gs pos="100000">
                  <a:srgbClr val="8B50A6"/>
                </a:gs>
                <a:gs pos="0">
                  <a:srgbClr val="4C2B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4" name="任意多边形 113"/>
            <p:cNvSpPr/>
            <p:nvPr/>
          </p:nvSpPr>
          <p:spPr>
            <a:xfrm>
              <a:off x="6025457" y="2404217"/>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15" name="Group 17"/>
            <p:cNvGrpSpPr>
              <a:grpSpLocks noChangeAspect="1"/>
            </p:cNvGrpSpPr>
            <p:nvPr/>
          </p:nvGrpSpPr>
          <p:grpSpPr bwMode="auto">
            <a:xfrm>
              <a:off x="5645112" y="2346655"/>
              <a:ext cx="305423" cy="327854"/>
              <a:chOff x="231" y="1205"/>
              <a:chExt cx="640" cy="687"/>
            </a:xfrm>
            <a:solidFill>
              <a:schemeClr val="bg1"/>
            </a:solidFill>
          </p:grpSpPr>
          <p:sp>
            <p:nvSpPr>
              <p:cNvPr id="116" name="Freeform 18"/>
              <p:cNvSpPr>
                <a:spLocks/>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sp>
        <p:nvSpPr>
          <p:cNvPr id="9" name="文本框 8"/>
          <p:cNvSpPr txBox="1"/>
          <p:nvPr/>
        </p:nvSpPr>
        <p:spPr>
          <a:xfrm>
            <a:off x="1782322" y="1981380"/>
            <a:ext cx="1599062" cy="369332"/>
          </a:xfrm>
          <a:prstGeom prst="rect">
            <a:avLst/>
          </a:prstGeom>
          <a:noFill/>
        </p:spPr>
        <p:txBody>
          <a:bodyPr wrap="square" rtlCol="0">
            <a:spAutoFit/>
          </a:bodyPr>
          <a:lstStyle/>
          <a:p>
            <a:r>
              <a:rPr lang="zh-CN" altLang="en-US" sz="1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课程概述</a:t>
            </a:r>
          </a:p>
        </p:txBody>
      </p:sp>
      <p:grpSp>
        <p:nvGrpSpPr>
          <p:cNvPr id="118" name="组合 117"/>
          <p:cNvGrpSpPr/>
          <p:nvPr/>
        </p:nvGrpSpPr>
        <p:grpSpPr>
          <a:xfrm>
            <a:off x="4956033" y="1962027"/>
            <a:ext cx="627617" cy="416136"/>
            <a:chOff x="4901591" y="3097766"/>
            <a:chExt cx="836714" cy="554976"/>
          </a:xfrm>
        </p:grpSpPr>
        <p:sp>
          <p:nvSpPr>
            <p:cNvPr id="119" name="任意多边形 118"/>
            <p:cNvSpPr/>
            <p:nvPr/>
          </p:nvSpPr>
          <p:spPr>
            <a:xfrm>
              <a:off x="4901591" y="3097766"/>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a:gsLst>
                <a:gs pos="50000">
                  <a:srgbClr val="EC8888"/>
                </a:gs>
                <a:gs pos="30000">
                  <a:srgbClr val="E87071"/>
                </a:gs>
                <a:gs pos="100000">
                  <a:srgbClr val="EF9F9F"/>
                </a:gs>
                <a:gs pos="0">
                  <a:srgbClr val="E24A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0" name="任意多边形 119"/>
            <p:cNvSpPr/>
            <p:nvPr/>
          </p:nvSpPr>
          <p:spPr>
            <a:xfrm>
              <a:off x="5483449" y="3276449"/>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21" name="组合 120"/>
            <p:cNvGrpSpPr/>
            <p:nvPr/>
          </p:nvGrpSpPr>
          <p:grpSpPr>
            <a:xfrm>
              <a:off x="5033509" y="3199020"/>
              <a:ext cx="357796" cy="358843"/>
              <a:chOff x="458010" y="4063526"/>
              <a:chExt cx="1087437" cy="1090612"/>
            </a:xfrm>
            <a:solidFill>
              <a:schemeClr val="bg1"/>
            </a:solidFill>
          </p:grpSpPr>
          <p:sp>
            <p:nvSpPr>
              <p:cNvPr id="122"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3"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4"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5"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sp>
        <p:nvSpPr>
          <p:cNvPr id="126" name="文本框 125"/>
          <p:cNvSpPr txBox="1"/>
          <p:nvPr/>
        </p:nvSpPr>
        <p:spPr>
          <a:xfrm>
            <a:off x="5868505" y="1989610"/>
            <a:ext cx="1599062" cy="369332"/>
          </a:xfrm>
          <a:prstGeom prst="rect">
            <a:avLst/>
          </a:prstGeom>
          <a:noFill/>
        </p:spPr>
        <p:txBody>
          <a:bodyPr wrap="square" rtlCol="0">
            <a:spAutoFit/>
          </a:bodyPr>
          <a:lstStyle/>
          <a:p>
            <a:r>
              <a:rPr lang="zh-CN" altLang="en-US" sz="18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课程定位</a:t>
            </a:r>
            <a:endParaRPr lang="zh-CN" altLang="en-US" sz="1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573487" y="623404"/>
            <a:ext cx="8386549" cy="923330"/>
          </a:xfrm>
          <a:prstGeom prst="rect">
            <a:avLst/>
          </a:prstGeom>
          <a:noFill/>
        </p:spPr>
        <p:txBody>
          <a:bodyPr wrap="square" rtlCol="0">
            <a:spAutoFit/>
          </a:bodyPr>
          <a:lstStyle/>
          <a:p>
            <a:r>
              <a:rPr lang="zh-CN" altLang="en-US" sz="1800" b="1" dirty="0" smtClean="0">
                <a:solidFill>
                  <a:srgbClr val="C00000"/>
                </a:solidFill>
                <a:latin typeface="微软雅黑" panose="020B0503020204020204" pitchFamily="34" charset="-122"/>
                <a:ea typeface="微软雅黑" panose="020B0503020204020204" pitchFamily="34" charset="-122"/>
              </a:rPr>
              <a:t>说明：</a:t>
            </a:r>
            <a:r>
              <a:rPr lang="zh-CN" altLang="en-US" sz="1800" b="1" dirty="0" smtClean="0">
                <a:latin typeface="微软雅黑" panose="020B0503020204020204" pitchFamily="34" charset="-122"/>
                <a:ea typeface="微软雅黑" panose="020B0503020204020204" pitchFamily="34" charset="-122"/>
              </a:rPr>
              <a:t>我院大学语文课程从</a:t>
            </a:r>
            <a:r>
              <a:rPr lang="en-US" altLang="zh-CN" sz="1800" b="1" dirty="0" smtClean="0">
                <a:latin typeface="微软雅黑" panose="020B0503020204020204" pitchFamily="34" charset="-122"/>
                <a:ea typeface="微软雅黑" panose="020B0503020204020204" pitchFamily="34" charset="-122"/>
              </a:rPr>
              <a:t>2015</a:t>
            </a:r>
            <a:r>
              <a:rPr lang="zh-CN" altLang="en-US" sz="1800" b="1" dirty="0" smtClean="0">
                <a:latin typeface="微软雅黑" panose="020B0503020204020204" pitchFamily="34" charset="-122"/>
                <a:ea typeface="微软雅黑" panose="020B0503020204020204" pitchFamily="34" charset="-122"/>
              </a:rPr>
              <a:t>年开始规划开设，</a:t>
            </a:r>
            <a:r>
              <a:rPr lang="en-US" altLang="zh-CN" sz="1800" b="1" dirty="0" smtClean="0">
                <a:latin typeface="微软雅黑" panose="020B0503020204020204" pitchFamily="34" charset="-122"/>
                <a:ea typeface="微软雅黑" panose="020B0503020204020204" pitchFamily="34" charset="-122"/>
              </a:rPr>
              <a:t>2016</a:t>
            </a:r>
            <a:r>
              <a:rPr lang="zh-CN" altLang="en-US" sz="1800" b="1" dirty="0" smtClean="0">
                <a:latin typeface="微软雅黑" panose="020B0503020204020204" pitchFamily="34" charset="-122"/>
                <a:ea typeface="微软雅黑" panose="020B0503020204020204" pitchFamily="34" charset="-122"/>
              </a:rPr>
              <a:t>年上半年正式在制药专业</a:t>
            </a:r>
            <a:r>
              <a:rPr lang="en-US" altLang="zh-CN" sz="1800" b="1" dirty="0" smtClean="0">
                <a:latin typeface="微软雅黑" panose="020B0503020204020204" pitchFamily="34" charset="-122"/>
                <a:ea typeface="微软雅黑" panose="020B0503020204020204" pitchFamily="34" charset="-122"/>
              </a:rPr>
              <a:t>2015</a:t>
            </a:r>
            <a:r>
              <a:rPr lang="zh-CN" altLang="en-US" sz="1800" b="1" dirty="0" smtClean="0">
                <a:latin typeface="微软雅黑" panose="020B0503020204020204" pitchFamily="34" charset="-122"/>
                <a:ea typeface="微软雅黑" panose="020B0503020204020204" pitchFamily="34" charset="-122"/>
              </a:rPr>
              <a:t>级两个班开课，</a:t>
            </a:r>
            <a:r>
              <a:rPr lang="en-US" altLang="zh-CN" sz="1800" b="1" dirty="0" smtClean="0">
                <a:latin typeface="微软雅黑" panose="020B0503020204020204" pitchFamily="34" charset="-122"/>
                <a:ea typeface="微软雅黑" panose="020B0503020204020204" pitchFamily="34" charset="-122"/>
              </a:rPr>
              <a:t>2017—2019</a:t>
            </a:r>
            <a:r>
              <a:rPr lang="zh-CN" altLang="en-US" sz="1800" b="1" dirty="0" smtClean="0">
                <a:latin typeface="微软雅黑" panose="020B0503020204020204" pitchFamily="34" charset="-122"/>
                <a:ea typeface="微软雅黑" panose="020B0503020204020204" pitchFamily="34" charset="-122"/>
              </a:rPr>
              <a:t>年，开设的专业逐渐增加，到</a:t>
            </a:r>
            <a:r>
              <a:rPr lang="en-US" altLang="zh-CN" sz="1800" b="1" dirty="0" smtClean="0">
                <a:latin typeface="微软雅黑" panose="020B0503020204020204" pitchFamily="34" charset="-122"/>
                <a:ea typeface="微软雅黑" panose="020B0503020204020204" pitchFamily="34" charset="-122"/>
              </a:rPr>
              <a:t>2019</a:t>
            </a:r>
            <a:r>
              <a:rPr lang="zh-CN" altLang="en-US" sz="1800" b="1" dirty="0" smtClean="0">
                <a:latin typeface="微软雅黑" panose="020B0503020204020204" pitchFamily="34" charset="-122"/>
                <a:ea typeface="微软雅黑" panose="020B0503020204020204" pitchFamily="34" charset="-122"/>
              </a:rPr>
              <a:t>年下半年，将全院开设。</a:t>
            </a:r>
            <a:endParaRPr lang="zh-CN" altLang="en-US" sz="1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9269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left)">
                                      <p:cBhvr>
                                        <p:cTn id="17" dur="500"/>
                                        <p:tgtEl>
                                          <p:spTgt spid="105"/>
                                        </p:tgtEl>
                                      </p:cBhvr>
                                    </p:animEffect>
                                  </p:childTnLst>
                                </p:cTn>
                              </p:par>
                              <p:par>
                                <p:cTn id="18" presetID="22" presetClass="entr" presetSubtype="8" fill="hold" nodeType="with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left)">
                                      <p:cBhvr>
                                        <p:cTn id="20" dur="500"/>
                                        <p:tgtEl>
                                          <p:spTgt spid="112"/>
                                        </p:tgtEl>
                                      </p:cBhvr>
                                    </p:animEffect>
                                  </p:childTnLst>
                                </p:cTn>
                              </p:par>
                              <p:par>
                                <p:cTn id="21" presetID="22" presetClass="entr" presetSubtype="8"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861182" y="1346324"/>
            <a:ext cx="593961" cy="593961"/>
            <a:chOff x="4589983" y="2663795"/>
            <a:chExt cx="877102" cy="877102"/>
          </a:xfrm>
        </p:grpSpPr>
        <p:grpSp>
          <p:nvGrpSpPr>
            <p:cNvPr id="26" name="组合 25"/>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ea typeface="微软雅黑" pitchFamily="34" charset="-122"/>
                </a:endParaRPr>
              </a:p>
            </p:txBody>
          </p:sp>
          <p:sp>
            <p:nvSpPr>
              <p:cNvPr id="39" name="椭圆 38"/>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grpSp>
          <p:nvGrpSpPr>
            <p:cNvPr id="27" name="组合 26"/>
            <p:cNvGrpSpPr/>
            <p:nvPr/>
          </p:nvGrpSpPr>
          <p:grpSpPr>
            <a:xfrm>
              <a:off x="4690436" y="2865050"/>
              <a:ext cx="567894" cy="535099"/>
              <a:chOff x="4832350" y="1028700"/>
              <a:chExt cx="522288" cy="492126"/>
            </a:xfrm>
            <a:solidFill>
              <a:srgbClr val="0070C0"/>
            </a:solidFill>
          </p:grpSpPr>
          <p:sp>
            <p:nvSpPr>
              <p:cNvPr id="28" name="Freeform 15"/>
              <p:cNvSpPr>
                <a:spLocks/>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16"/>
              <p:cNvSpPr>
                <a:spLocks/>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17"/>
              <p:cNvSpPr>
                <a:spLocks/>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18"/>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2" name="Freeform 19"/>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20"/>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Freeform 21"/>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5" name="Freeform 22"/>
              <p:cNvSpPr>
                <a:spLocks/>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23"/>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7" name="Freeform 24"/>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40" name="组合 39"/>
          <p:cNvGrpSpPr/>
          <p:nvPr/>
        </p:nvGrpSpPr>
        <p:grpSpPr>
          <a:xfrm>
            <a:off x="861182" y="3445327"/>
            <a:ext cx="593961" cy="593961"/>
            <a:chOff x="4692046" y="3749516"/>
            <a:chExt cx="877102" cy="877102"/>
          </a:xfrm>
        </p:grpSpPr>
        <p:grpSp>
          <p:nvGrpSpPr>
            <p:cNvPr id="41" name="组合 40"/>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ea typeface="微软雅黑" pitchFamily="34" charset="-122"/>
                </a:endParaRPr>
              </a:p>
            </p:txBody>
          </p:sp>
          <p:sp>
            <p:nvSpPr>
              <p:cNvPr id="62" name="椭圆 6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grpSp>
          <p:nvGrpSpPr>
            <p:cNvPr id="42" name="组合 41"/>
            <p:cNvGrpSpPr/>
            <p:nvPr/>
          </p:nvGrpSpPr>
          <p:grpSpPr>
            <a:xfrm>
              <a:off x="4853377" y="3997905"/>
              <a:ext cx="554441" cy="377594"/>
              <a:chOff x="4156075" y="2292350"/>
              <a:chExt cx="552450" cy="376238"/>
            </a:xfrm>
            <a:solidFill>
              <a:srgbClr val="0070C0"/>
            </a:solidFill>
          </p:grpSpPr>
          <p:sp>
            <p:nvSpPr>
              <p:cNvPr id="43" name="Freeform 27"/>
              <p:cNvSpPr>
                <a:spLocks/>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4" name="Freeform 28"/>
              <p:cNvSpPr>
                <a:spLocks/>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5" name="Freeform 29"/>
              <p:cNvSpPr>
                <a:spLocks/>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6" name="Freeform 30"/>
              <p:cNvSpPr>
                <a:spLocks/>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7" name="Freeform 31"/>
              <p:cNvSpPr>
                <a:spLocks/>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8" name="Freeform 32"/>
              <p:cNvSpPr>
                <a:spLocks/>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34"/>
              <p:cNvSpPr>
                <a:spLocks/>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1" name="Freeform 35"/>
              <p:cNvSpPr>
                <a:spLocks/>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Freeform 36"/>
              <p:cNvSpPr>
                <a:spLocks/>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Freeform 37"/>
              <p:cNvSpPr>
                <a:spLocks/>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Freeform 39"/>
              <p:cNvSpPr>
                <a:spLocks/>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Freeform 40"/>
              <p:cNvSpPr>
                <a:spLocks/>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Freeform 41"/>
              <p:cNvSpPr>
                <a:spLocks/>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42"/>
              <p:cNvSpPr>
                <a:spLocks/>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43"/>
              <p:cNvSpPr>
                <a:spLocks/>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44"/>
              <p:cNvSpPr>
                <a:spLocks/>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78" name="组合 77"/>
          <p:cNvGrpSpPr/>
          <p:nvPr/>
        </p:nvGrpSpPr>
        <p:grpSpPr>
          <a:xfrm>
            <a:off x="1806236" y="1170915"/>
            <a:ext cx="6904184" cy="1550853"/>
            <a:chOff x="7127272" y="2681303"/>
            <a:chExt cx="4112228" cy="898522"/>
          </a:xfrm>
        </p:grpSpPr>
        <p:sp>
          <p:nvSpPr>
            <p:cNvPr id="79" name="矩形 78"/>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0" name="矩形 47"/>
            <p:cNvSpPr>
              <a:spLocks noChangeArrowheads="1"/>
            </p:cNvSpPr>
            <p:nvPr/>
          </p:nvSpPr>
          <p:spPr bwMode="auto">
            <a:xfrm>
              <a:off x="7198876" y="2702583"/>
              <a:ext cx="4036669" cy="87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indent="304800">
                <a:lnSpc>
                  <a:spcPct val="150000"/>
                </a:lnSpc>
              </a:pPr>
              <a:r>
                <a:rPr lang="zh-CN" altLang="en-US" sz="1400" b="1" dirty="0" smtClean="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在中学语文学习的基础上，进一步提高学生正确阅读、理解和运用祖国语言文字的能力；引导学生学习文化知识，提高文化素养；注重提高学生的文学修养和语文能力，以提高学生的职业能力和职业素养；引导学生接受优秀文化的熏陶，提高思想修养和审美情趣，形成健全的人格，促进学生的可持续发展。</a:t>
              </a:r>
            </a:p>
          </p:txBody>
        </p:sp>
      </p:grpSp>
      <p:sp>
        <p:nvSpPr>
          <p:cNvPr id="81" name="矩形 3"/>
          <p:cNvSpPr>
            <a:spLocks noChangeArrowheads="1"/>
          </p:cNvSpPr>
          <p:nvPr/>
        </p:nvSpPr>
        <p:spPr bwMode="auto">
          <a:xfrm>
            <a:off x="1811649" y="853988"/>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charset="0"/>
              <a:buNone/>
            </a:pPr>
            <a:r>
              <a:rPr lang="zh-CN" altLang="en-US" sz="1500" b="1" dirty="0" smtClean="0">
                <a:solidFill>
                  <a:srgbClr val="C00000"/>
                </a:solidFill>
                <a:latin typeface="Arial" panose="020B0604020202020204" pitchFamily="34" charset="0"/>
                <a:ea typeface="微软雅黑" pitchFamily="34" charset="-122"/>
                <a:cs typeface="Arial" panose="020B0604020202020204" pitchFamily="34" charset="0"/>
              </a:rPr>
              <a:t>总体目标</a:t>
            </a:r>
            <a:endParaRPr lang="zh-CN" altLang="en-US" sz="1500" b="1" dirty="0">
              <a:solidFill>
                <a:srgbClr val="C00000"/>
              </a:solidFill>
              <a:latin typeface="Arial" panose="020B0604020202020204" pitchFamily="34" charset="0"/>
              <a:ea typeface="微软雅黑" pitchFamily="34" charset="-122"/>
              <a:cs typeface="Arial" panose="020B0604020202020204" pitchFamily="34" charset="0"/>
            </a:endParaRPr>
          </a:p>
        </p:txBody>
      </p:sp>
      <p:grpSp>
        <p:nvGrpSpPr>
          <p:cNvPr id="82" name="组合 81"/>
          <p:cNvGrpSpPr/>
          <p:nvPr/>
        </p:nvGrpSpPr>
        <p:grpSpPr>
          <a:xfrm>
            <a:off x="1886762" y="3070887"/>
            <a:ext cx="6856710" cy="1807725"/>
            <a:chOff x="7127272" y="4062656"/>
            <a:chExt cx="4112228" cy="853819"/>
          </a:xfrm>
        </p:grpSpPr>
        <p:sp>
          <p:nvSpPr>
            <p:cNvPr id="83" name="矩形 82"/>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4" name="矩形 47"/>
            <p:cNvSpPr>
              <a:spLocks noChangeArrowheads="1"/>
            </p:cNvSpPr>
            <p:nvPr/>
          </p:nvSpPr>
          <p:spPr bwMode="auto">
            <a:xfrm>
              <a:off x="7165371" y="4175680"/>
              <a:ext cx="3700639" cy="10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sp>
        <p:nvSpPr>
          <p:cNvPr id="85" name="矩形 3"/>
          <p:cNvSpPr>
            <a:spLocks noChangeArrowheads="1"/>
          </p:cNvSpPr>
          <p:nvPr/>
        </p:nvSpPr>
        <p:spPr bwMode="auto">
          <a:xfrm>
            <a:off x="1806236" y="2718905"/>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charset="0"/>
              <a:buNone/>
            </a:pPr>
            <a:r>
              <a:rPr lang="zh-CN" altLang="en-US" sz="1500" b="1" dirty="0" smtClean="0">
                <a:solidFill>
                  <a:srgbClr val="EB9624"/>
                </a:solidFill>
                <a:latin typeface="Arial" panose="020B0604020202020204" pitchFamily="34" charset="0"/>
                <a:ea typeface="微软雅黑" pitchFamily="34" charset="-122"/>
                <a:cs typeface="Arial" panose="020B0604020202020204" pitchFamily="34" charset="0"/>
              </a:rPr>
              <a:t>具体目标</a:t>
            </a:r>
            <a:endParaRPr lang="zh-CN" altLang="en-US" sz="1500" b="1" dirty="0">
              <a:solidFill>
                <a:srgbClr val="EB9624"/>
              </a:solidFill>
              <a:latin typeface="Arial" panose="020B0604020202020204" pitchFamily="34" charset="0"/>
              <a:ea typeface="微软雅黑" pitchFamily="34" charset="-122"/>
              <a:cs typeface="Arial" panose="020B0604020202020204" pitchFamily="34" charset="0"/>
            </a:endParaRPr>
          </a:p>
        </p:txBody>
      </p:sp>
      <p:cxnSp>
        <p:nvCxnSpPr>
          <p:cNvPr id="90" name="直接连接符 89"/>
          <p:cNvCxnSpPr/>
          <p:nvPr/>
        </p:nvCxnSpPr>
        <p:spPr>
          <a:xfrm>
            <a:off x="1600170" y="1265029"/>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600170" y="3350090"/>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113502" y="675636"/>
            <a:ext cx="1210588" cy="461665"/>
          </a:xfrm>
          <a:prstGeom prst="rect">
            <a:avLst/>
          </a:prstGeom>
        </p:spPr>
        <p:txBody>
          <a:bodyPr wrap="none">
            <a:spAutoFit/>
          </a:bodyPr>
          <a:lstStyle/>
          <a:p>
            <a:pPr algn="just" eaLnBrk="0" hangingPunct="0">
              <a:lnSpc>
                <a:spcPct val="150000"/>
              </a:lnSpc>
            </a:pPr>
            <a:r>
              <a:rPr lang="zh-CN" altLang="en-US" sz="1600" b="1" dirty="0" smtClean="0">
                <a:solidFill>
                  <a:schemeClr val="tx1">
                    <a:lumMod val="85000"/>
                    <a:lumOff val="15000"/>
                  </a:schemeClr>
                </a:solidFill>
                <a:latin typeface="微软雅黑" pitchFamily="34" charset="-122"/>
                <a:ea typeface="微软雅黑" pitchFamily="34" charset="-122"/>
              </a:rPr>
              <a:t>教学目标：</a:t>
            </a:r>
            <a:endParaRPr lang="zh-CN" altLang="zh-CN" sz="1600" b="1" dirty="0">
              <a:solidFill>
                <a:schemeClr val="tx1">
                  <a:lumMod val="85000"/>
                  <a:lumOff val="15000"/>
                </a:schemeClr>
              </a:solidFill>
              <a:latin typeface="微软雅黑" pitchFamily="34" charset="-122"/>
              <a:ea typeface="微软雅黑" pitchFamily="34" charset="-122"/>
            </a:endParaRPr>
          </a:p>
        </p:txBody>
      </p:sp>
      <p:sp>
        <p:nvSpPr>
          <p:cNvPr id="108" name="矩形 107"/>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09" name="矩形 108"/>
          <p:cNvSpPr/>
          <p:nvPr/>
        </p:nvSpPr>
        <p:spPr>
          <a:xfrm>
            <a:off x="2277476" y="101755"/>
            <a:ext cx="902811" cy="307777"/>
          </a:xfrm>
          <a:prstGeom prst="rect">
            <a:avLst/>
          </a:prstGeom>
        </p:spPr>
        <p:txBody>
          <a:bodyPr wrap="none">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课程概况</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10" name="矩形 109"/>
          <p:cNvSpPr/>
          <p:nvPr/>
        </p:nvSpPr>
        <p:spPr>
          <a:xfrm>
            <a:off x="3396312" y="95866"/>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师资队伍</a:t>
            </a:r>
            <a:endParaRPr lang="zh-CN" altLang="en-US" sz="1400" b="1" dirty="0">
              <a:latin typeface="微软雅黑" panose="020B0503020204020204" pitchFamily="34" charset="-122"/>
              <a:ea typeface="微软雅黑" panose="020B0503020204020204" pitchFamily="34" charset="-122"/>
            </a:endParaRPr>
          </a:p>
        </p:txBody>
      </p:sp>
      <p:sp>
        <p:nvSpPr>
          <p:cNvPr id="111" name="矩形 110"/>
          <p:cNvSpPr/>
          <p:nvPr/>
        </p:nvSpPr>
        <p:spPr>
          <a:xfrm>
            <a:off x="4518598" y="101860"/>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课程标准</a:t>
            </a:r>
            <a:endParaRPr lang="zh-CN" altLang="en-US" sz="1400" b="1" dirty="0">
              <a:latin typeface="微软雅黑" panose="020B0503020204020204" pitchFamily="34" charset="-122"/>
              <a:ea typeface="微软雅黑" panose="020B0503020204020204" pitchFamily="34" charset="-122"/>
            </a:endParaRPr>
          </a:p>
        </p:txBody>
      </p:sp>
      <p:sp>
        <p:nvSpPr>
          <p:cNvPr id="112" name="文本框 9"/>
          <p:cNvSpPr txBox="1"/>
          <p:nvPr/>
        </p:nvSpPr>
        <p:spPr>
          <a:xfrm>
            <a:off x="573487" y="123500"/>
            <a:ext cx="2015477" cy="267368"/>
          </a:xfrm>
          <a:prstGeom prst="rect">
            <a:avLst/>
          </a:prstGeom>
          <a:noFill/>
        </p:spPr>
        <p:txBody>
          <a:bodyPr wrap="square" lIns="51422" tIns="25711" rIns="51422" bIns="25711"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课程建设规划</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矩形 112"/>
          <p:cNvSpPr/>
          <p:nvPr/>
        </p:nvSpPr>
        <p:spPr>
          <a:xfrm>
            <a:off x="5637434" y="98207"/>
            <a:ext cx="902811" cy="307777"/>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课程资源</a:t>
            </a:r>
            <a:endParaRPr lang="zh-CN" altLang="en-US" sz="1400" b="1" dirty="0">
              <a:latin typeface="微软雅黑" panose="020B0503020204020204" pitchFamily="34" charset="-122"/>
              <a:ea typeface="微软雅黑" panose="020B0503020204020204" pitchFamily="34" charset="-122"/>
            </a:endParaRPr>
          </a:p>
        </p:txBody>
      </p:sp>
      <p:sp>
        <p:nvSpPr>
          <p:cNvPr id="114" name="矩形 113"/>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nvGrpSpPr>
          <p:cNvPr id="115" name="组合 114"/>
          <p:cNvGrpSpPr/>
          <p:nvPr/>
        </p:nvGrpSpPr>
        <p:grpSpPr>
          <a:xfrm>
            <a:off x="144661" y="670"/>
            <a:ext cx="431936" cy="627371"/>
            <a:chOff x="144661" y="670"/>
            <a:chExt cx="431936" cy="627371"/>
          </a:xfrm>
        </p:grpSpPr>
        <p:grpSp>
          <p:nvGrpSpPr>
            <p:cNvPr id="116" name="组合 115"/>
            <p:cNvGrpSpPr/>
            <p:nvPr/>
          </p:nvGrpSpPr>
          <p:grpSpPr>
            <a:xfrm>
              <a:off x="144661" y="670"/>
              <a:ext cx="431936" cy="627371"/>
              <a:chOff x="841003" y="360040"/>
              <a:chExt cx="504056" cy="836712"/>
            </a:xfrm>
            <a:solidFill>
              <a:srgbClr val="663A77"/>
            </a:solidFill>
          </p:grpSpPr>
          <p:sp>
            <p:nvSpPr>
              <p:cNvPr id="118" name="矩形 1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sp>
            <p:nvSpPr>
              <p:cNvPr id="119" name="等腰三角形 1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p>
            </p:txBody>
          </p:sp>
        </p:grpSp>
        <p:sp>
          <p:nvSpPr>
            <p:cNvPr id="117"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2">
                <a:solidFill>
                  <a:srgbClr val="1C666E"/>
                </a:solidFill>
                <a:ea typeface="宋体" panose="02010600030101010101" pitchFamily="2" charset="-122"/>
              </a:endParaRPr>
            </a:p>
          </p:txBody>
        </p:sp>
      </p:grpSp>
      <p:cxnSp>
        <p:nvCxnSpPr>
          <p:cNvPr id="120" name="直接连接符 119"/>
          <p:cNvCxnSpPr/>
          <p:nvPr/>
        </p:nvCxnSpPr>
        <p:spPr>
          <a:xfrm flipV="1">
            <a:off x="573487" y="385289"/>
            <a:ext cx="8570513" cy="18354"/>
          </a:xfrm>
          <a:prstGeom prst="line">
            <a:avLst/>
          </a:prstGeom>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888444" y="3116222"/>
            <a:ext cx="6855028" cy="1708160"/>
          </a:xfrm>
          <a:prstGeom prst="rect">
            <a:avLst/>
          </a:prstGeom>
        </p:spPr>
        <p:txBody>
          <a:bodyPr wrap="square">
            <a:spAutoFit/>
          </a:bodyPr>
          <a:lstStyle/>
          <a:p>
            <a:pPr indent="304800">
              <a:lnSpc>
                <a:spcPct val="150000"/>
              </a:lnSpc>
            </a:pPr>
            <a:r>
              <a:rPr lang="zh-CN" altLang="en-US" sz="1400" b="1" dirty="0" smtClean="0">
                <a:latin typeface="微软雅黑" panose="020B0503020204020204" pitchFamily="34" charset="-122"/>
                <a:ea typeface="微软雅黑" panose="020B0503020204020204" pitchFamily="34" charset="-122"/>
              </a:rPr>
              <a:t>知识目标：掌握</a:t>
            </a:r>
            <a:r>
              <a:rPr lang="zh-CN" altLang="en-US" sz="1400" b="1" dirty="0">
                <a:latin typeface="微软雅黑" panose="020B0503020204020204" pitchFamily="34" charset="-122"/>
                <a:ea typeface="微软雅黑" panose="020B0503020204020204" pitchFamily="34" charset="-122"/>
              </a:rPr>
              <a:t>阅读欣赏、口语表达和写作技能的基本概念、基本常识等</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a:p>
            <a:pPr indent="304800">
              <a:lnSpc>
                <a:spcPct val="150000"/>
              </a:lnSpc>
            </a:pPr>
            <a:r>
              <a:rPr lang="zh-CN" altLang="en-US" sz="1400" b="1" dirty="0" smtClean="0">
                <a:latin typeface="微软雅黑" panose="020B0503020204020204" pitchFamily="34" charset="-122"/>
                <a:ea typeface="微软雅黑" panose="020B0503020204020204" pitchFamily="34" charset="-122"/>
              </a:rPr>
              <a:t>能力目标</a:t>
            </a:r>
            <a:r>
              <a:rPr lang="zh-CN" altLang="en-US" sz="1400" b="1" dirty="0">
                <a:latin typeface="微软雅黑" panose="020B0503020204020204" pitchFamily="34" charset="-122"/>
                <a:ea typeface="微软雅黑" panose="020B0503020204020204" pitchFamily="34" charset="-122"/>
              </a:rPr>
              <a:t>：具有阅读并赏析作品的能力；具有运用口头演说和书面写作的方式准确、清晰地表达自己的情感思想、观点看法的能力；具备常用应用文的写作能力</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a:p>
            <a:pPr indent="304800">
              <a:lnSpc>
                <a:spcPct val="150000"/>
              </a:lnSpc>
            </a:pPr>
            <a:r>
              <a:rPr lang="zh-CN" altLang="en-US" sz="1400" b="1" dirty="0" smtClean="0">
                <a:latin typeface="微软雅黑" panose="020B0503020204020204" pitchFamily="34" charset="-122"/>
                <a:ea typeface="微软雅黑" panose="020B0503020204020204" pitchFamily="34" charset="-122"/>
              </a:rPr>
              <a:t>素质</a:t>
            </a:r>
            <a:r>
              <a:rPr lang="zh-CN" altLang="en-US" sz="1400" b="1" dirty="0">
                <a:latin typeface="微软雅黑" panose="020B0503020204020204" pitchFamily="34" charset="-122"/>
                <a:ea typeface="微软雅黑" panose="020B0503020204020204" pitchFamily="34" charset="-122"/>
              </a:rPr>
              <a:t>目标：具备良好的职业核心能力，具备终身学习的能力，具备开创进取的精神，具有对祖国文化的认同感、自豪感。</a:t>
            </a:r>
          </a:p>
        </p:txBody>
      </p:sp>
    </p:spTree>
    <p:extLst>
      <p:ext uri="{BB962C8B-B14F-4D97-AF65-F5344CB8AC3E}">
        <p14:creationId xmlns:p14="http://schemas.microsoft.com/office/powerpoint/2010/main" val="9281009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 fill="hold"/>
                                        <p:tgtEl>
                                          <p:spTgt spid="25"/>
                                        </p:tgtEl>
                                        <p:attrNameLst>
                                          <p:attrName>ppt_w</p:attrName>
                                        </p:attrNameLst>
                                      </p:cBhvr>
                                      <p:tavLst>
                                        <p:tav tm="0">
                                          <p:val>
                                            <p:fltVal val="0"/>
                                          </p:val>
                                        </p:tav>
                                        <p:tav tm="100000">
                                          <p:val>
                                            <p:strVal val="#ppt_w"/>
                                          </p:val>
                                        </p:tav>
                                      </p:tavLst>
                                    </p:anim>
                                    <p:anim calcmode="lin" valueType="num">
                                      <p:cBhvr>
                                        <p:cTn id="8" dur="100" fill="hold"/>
                                        <p:tgtEl>
                                          <p:spTgt spid="25"/>
                                        </p:tgtEl>
                                        <p:attrNameLst>
                                          <p:attrName>ppt_h</p:attrName>
                                        </p:attrNameLst>
                                      </p:cBhvr>
                                      <p:tavLst>
                                        <p:tav tm="0">
                                          <p:val>
                                            <p:fltVal val="0"/>
                                          </p:val>
                                        </p:tav>
                                        <p:tav tm="100000">
                                          <p:val>
                                            <p:strVal val="#ppt_h"/>
                                          </p:val>
                                        </p:tav>
                                      </p:tavLst>
                                    </p:anim>
                                    <p:animEffect transition="in" filter="fade">
                                      <p:cBhvr>
                                        <p:cTn id="9" dur="100"/>
                                        <p:tgtEl>
                                          <p:spTgt spid="25"/>
                                        </p:tgtEl>
                                      </p:cBhvr>
                                    </p:animEffect>
                                  </p:childTnLst>
                                </p:cTn>
                              </p:par>
                              <p:par>
                                <p:cTn id="10" presetID="6" presetClass="emph" presetSubtype="0" fill="hold" nodeType="withEffect">
                                  <p:stCondLst>
                                    <p:cond delay="100"/>
                                  </p:stCondLst>
                                  <p:childTnLst>
                                    <p:animScale>
                                      <p:cBhvr>
                                        <p:cTn id="11" dur="100" fill="hold"/>
                                        <p:tgtEl>
                                          <p:spTgt spid="25"/>
                                        </p:tgtEl>
                                      </p:cBhvr>
                                      <p:by x="110000" y="110000"/>
                                    </p:animScale>
                                  </p:childTnLst>
                                </p:cTn>
                              </p:par>
                              <p:par>
                                <p:cTn id="12" presetID="6" presetClass="emph" presetSubtype="0" fill="hold" nodeType="withEffect">
                                  <p:stCondLst>
                                    <p:cond delay="200"/>
                                  </p:stCondLst>
                                  <p:childTnLst>
                                    <p:animScale>
                                      <p:cBhvr>
                                        <p:cTn id="13" dur="200" fill="hold"/>
                                        <p:tgtEl>
                                          <p:spTgt spid="25"/>
                                        </p:tgtEl>
                                      </p:cBhvr>
                                      <p:by x="90000" y="90000"/>
                                    </p:animScale>
                                  </p:childTnLst>
                                </p:cTn>
                              </p:par>
                              <p:par>
                                <p:cTn id="14" presetID="6" presetClass="emph" presetSubtype="0" fill="hold" nodeType="withEffect">
                                  <p:stCondLst>
                                    <p:cond delay="400"/>
                                  </p:stCondLst>
                                  <p:childTnLst>
                                    <p:animScale>
                                      <p:cBhvr>
                                        <p:cTn id="15" dur="100" fill="hold"/>
                                        <p:tgtEl>
                                          <p:spTgt spid="25"/>
                                        </p:tgtEl>
                                      </p:cBhvr>
                                      <p:by x="105000" y="105000"/>
                                    </p:animScale>
                                  </p:childTnLst>
                                </p:cTn>
                              </p:par>
                              <p:par>
                                <p:cTn id="16" presetID="6" presetClass="emph" presetSubtype="0" fill="hold" nodeType="withEffect">
                                  <p:stCondLst>
                                    <p:cond delay="500"/>
                                  </p:stCondLst>
                                  <p:childTnLst>
                                    <p:animScale>
                                      <p:cBhvr>
                                        <p:cTn id="17" dur="200" fill="hold"/>
                                        <p:tgtEl>
                                          <p:spTgt spid="25"/>
                                        </p:tgtEl>
                                      </p:cBhvr>
                                      <p:by x="95000" y="95000"/>
                                    </p:animScale>
                                  </p:childTnLst>
                                </p:cTn>
                              </p:par>
                            </p:childTnLst>
                          </p:cTn>
                        </p:par>
                        <p:par>
                          <p:cTn id="18" fill="hold">
                            <p:stCondLst>
                              <p:cond delay="700"/>
                            </p:stCondLst>
                            <p:childTnLst>
                              <p:par>
                                <p:cTn id="19" presetID="16" presetClass="entr" presetSubtype="42"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barn(outHorizontal)">
                                      <p:cBhvr>
                                        <p:cTn id="21" dur="500"/>
                                        <p:tgtEl>
                                          <p:spTgt spid="90"/>
                                        </p:tgtEl>
                                      </p:cBhvr>
                                    </p:animEffect>
                                  </p:childTnLst>
                                </p:cTn>
                              </p:par>
                            </p:childTnLst>
                          </p:cTn>
                        </p:par>
                        <p:par>
                          <p:cTn id="22" fill="hold">
                            <p:stCondLst>
                              <p:cond delay="1200"/>
                            </p:stCondLst>
                            <p:childTnLst>
                              <p:par>
                                <p:cTn id="23" presetID="2" presetClass="entr" presetSubtype="2" accel="50000" decel="50000"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1000" fill="hold"/>
                                        <p:tgtEl>
                                          <p:spTgt spid="81"/>
                                        </p:tgtEl>
                                        <p:attrNameLst>
                                          <p:attrName>ppt_x</p:attrName>
                                        </p:attrNameLst>
                                      </p:cBhvr>
                                      <p:tavLst>
                                        <p:tav tm="0">
                                          <p:val>
                                            <p:strVal val="1+#ppt_w/2"/>
                                          </p:val>
                                        </p:tav>
                                        <p:tav tm="100000">
                                          <p:val>
                                            <p:strVal val="#ppt_x"/>
                                          </p:val>
                                        </p:tav>
                                      </p:tavLst>
                                    </p:anim>
                                    <p:anim calcmode="lin" valueType="num">
                                      <p:cBhvr additive="base">
                                        <p:cTn id="26" dur="1000" fill="hold"/>
                                        <p:tgtEl>
                                          <p:spTgt spid="81"/>
                                        </p:tgtEl>
                                        <p:attrNameLst>
                                          <p:attrName>ppt_y</p:attrName>
                                        </p:attrNameLst>
                                      </p:cBhvr>
                                      <p:tavLst>
                                        <p:tav tm="0">
                                          <p:val>
                                            <p:strVal val="#ppt_y"/>
                                          </p:val>
                                        </p:tav>
                                        <p:tav tm="100000">
                                          <p:val>
                                            <p:strVal val="#ppt_y"/>
                                          </p:val>
                                        </p:tav>
                                      </p:tavLst>
                                    </p:anim>
                                  </p:childTnLst>
                                </p:cTn>
                              </p:par>
                              <p:par>
                                <p:cTn id="27" presetID="2" presetClass="entr" presetSubtype="2" accel="50000" decel="5000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anim calcmode="lin" valueType="num">
                                      <p:cBhvr additive="base">
                                        <p:cTn id="29" dur="1000" fill="hold"/>
                                        <p:tgtEl>
                                          <p:spTgt spid="78"/>
                                        </p:tgtEl>
                                        <p:attrNameLst>
                                          <p:attrName>ppt_x</p:attrName>
                                        </p:attrNameLst>
                                      </p:cBhvr>
                                      <p:tavLst>
                                        <p:tav tm="0">
                                          <p:val>
                                            <p:strVal val="1+#ppt_w/2"/>
                                          </p:val>
                                        </p:tav>
                                        <p:tav tm="100000">
                                          <p:val>
                                            <p:strVal val="#ppt_x"/>
                                          </p:val>
                                        </p:tav>
                                      </p:tavLst>
                                    </p:anim>
                                    <p:anim calcmode="lin" valueType="num">
                                      <p:cBhvr additive="base">
                                        <p:cTn id="30" dur="1000" fill="hold"/>
                                        <p:tgtEl>
                                          <p:spTgt spid="78"/>
                                        </p:tgtEl>
                                        <p:attrNameLst>
                                          <p:attrName>ppt_y</p:attrName>
                                        </p:attrNameLst>
                                      </p:cBhvr>
                                      <p:tavLst>
                                        <p:tav tm="0">
                                          <p:val>
                                            <p:strVal val="#ppt_y"/>
                                          </p:val>
                                        </p:tav>
                                        <p:tav tm="100000">
                                          <p:val>
                                            <p:strVal val="#ppt_y"/>
                                          </p:val>
                                        </p:tav>
                                      </p:tavLst>
                                    </p:anim>
                                  </p:childTnLst>
                                </p:cTn>
                              </p:par>
                            </p:childTnLst>
                          </p:cTn>
                        </p:par>
                        <p:par>
                          <p:cTn id="31" fill="hold">
                            <p:stCondLst>
                              <p:cond delay="2200"/>
                            </p:stCondLst>
                            <p:childTnLst>
                              <p:par>
                                <p:cTn id="32" presetID="53" presetClass="entr" presetSubtype="16"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100" fill="hold"/>
                                        <p:tgtEl>
                                          <p:spTgt spid="40"/>
                                        </p:tgtEl>
                                        <p:attrNameLst>
                                          <p:attrName>ppt_w</p:attrName>
                                        </p:attrNameLst>
                                      </p:cBhvr>
                                      <p:tavLst>
                                        <p:tav tm="0">
                                          <p:val>
                                            <p:fltVal val="0"/>
                                          </p:val>
                                        </p:tav>
                                        <p:tav tm="100000">
                                          <p:val>
                                            <p:strVal val="#ppt_w"/>
                                          </p:val>
                                        </p:tav>
                                      </p:tavLst>
                                    </p:anim>
                                    <p:anim calcmode="lin" valueType="num">
                                      <p:cBhvr>
                                        <p:cTn id="35" dur="100" fill="hold"/>
                                        <p:tgtEl>
                                          <p:spTgt spid="40"/>
                                        </p:tgtEl>
                                        <p:attrNameLst>
                                          <p:attrName>ppt_h</p:attrName>
                                        </p:attrNameLst>
                                      </p:cBhvr>
                                      <p:tavLst>
                                        <p:tav tm="0">
                                          <p:val>
                                            <p:fltVal val="0"/>
                                          </p:val>
                                        </p:tav>
                                        <p:tav tm="100000">
                                          <p:val>
                                            <p:strVal val="#ppt_h"/>
                                          </p:val>
                                        </p:tav>
                                      </p:tavLst>
                                    </p:anim>
                                    <p:animEffect transition="in" filter="fade">
                                      <p:cBhvr>
                                        <p:cTn id="36" dur="100"/>
                                        <p:tgtEl>
                                          <p:spTgt spid="40"/>
                                        </p:tgtEl>
                                      </p:cBhvr>
                                    </p:animEffect>
                                  </p:childTnLst>
                                </p:cTn>
                              </p:par>
                              <p:par>
                                <p:cTn id="37" presetID="6" presetClass="emph" presetSubtype="0" fill="hold" nodeType="withEffect">
                                  <p:stCondLst>
                                    <p:cond delay="100"/>
                                  </p:stCondLst>
                                  <p:childTnLst>
                                    <p:animScale>
                                      <p:cBhvr>
                                        <p:cTn id="38" dur="100" fill="hold"/>
                                        <p:tgtEl>
                                          <p:spTgt spid="40"/>
                                        </p:tgtEl>
                                      </p:cBhvr>
                                      <p:by x="110000" y="110000"/>
                                    </p:animScale>
                                  </p:childTnLst>
                                </p:cTn>
                              </p:par>
                              <p:par>
                                <p:cTn id="39" presetID="6" presetClass="emph" presetSubtype="0" fill="hold" nodeType="withEffect">
                                  <p:stCondLst>
                                    <p:cond delay="200"/>
                                  </p:stCondLst>
                                  <p:childTnLst>
                                    <p:animScale>
                                      <p:cBhvr>
                                        <p:cTn id="40" dur="200" fill="hold"/>
                                        <p:tgtEl>
                                          <p:spTgt spid="40"/>
                                        </p:tgtEl>
                                      </p:cBhvr>
                                      <p:by x="90000" y="90000"/>
                                    </p:animScale>
                                  </p:childTnLst>
                                </p:cTn>
                              </p:par>
                              <p:par>
                                <p:cTn id="41" presetID="6" presetClass="emph" presetSubtype="0" fill="hold" nodeType="withEffect">
                                  <p:stCondLst>
                                    <p:cond delay="400"/>
                                  </p:stCondLst>
                                  <p:childTnLst>
                                    <p:animScale>
                                      <p:cBhvr>
                                        <p:cTn id="42" dur="100" fill="hold"/>
                                        <p:tgtEl>
                                          <p:spTgt spid="40"/>
                                        </p:tgtEl>
                                      </p:cBhvr>
                                      <p:by x="105000" y="105000"/>
                                    </p:animScale>
                                  </p:childTnLst>
                                </p:cTn>
                              </p:par>
                              <p:par>
                                <p:cTn id="43" presetID="6" presetClass="emph" presetSubtype="0" fill="hold" nodeType="withEffect">
                                  <p:stCondLst>
                                    <p:cond delay="500"/>
                                  </p:stCondLst>
                                  <p:childTnLst>
                                    <p:animScale>
                                      <p:cBhvr>
                                        <p:cTn id="44" dur="200" fill="hold"/>
                                        <p:tgtEl>
                                          <p:spTgt spid="40"/>
                                        </p:tgtEl>
                                      </p:cBhvr>
                                      <p:by x="95000" y="95000"/>
                                    </p:animScale>
                                  </p:childTnLst>
                                </p:cTn>
                              </p:par>
                            </p:childTnLst>
                          </p:cTn>
                        </p:par>
                        <p:par>
                          <p:cTn id="45" fill="hold">
                            <p:stCondLst>
                              <p:cond delay="2900"/>
                            </p:stCondLst>
                            <p:childTnLst>
                              <p:par>
                                <p:cTn id="46" presetID="16" presetClass="entr" presetSubtype="42" fill="hold" nodeType="after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barn(outHorizontal)">
                                      <p:cBhvr>
                                        <p:cTn id="48" dur="500"/>
                                        <p:tgtEl>
                                          <p:spTgt spid="91"/>
                                        </p:tgtEl>
                                      </p:cBhvr>
                                    </p:animEffect>
                                  </p:childTnLst>
                                </p:cTn>
                              </p:par>
                            </p:childTnLst>
                          </p:cTn>
                        </p:par>
                        <p:par>
                          <p:cTn id="49" fill="hold">
                            <p:stCondLst>
                              <p:cond delay="34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1000" fill="hold"/>
                                        <p:tgtEl>
                                          <p:spTgt spid="85"/>
                                        </p:tgtEl>
                                        <p:attrNameLst>
                                          <p:attrName>ppt_x</p:attrName>
                                        </p:attrNameLst>
                                      </p:cBhvr>
                                      <p:tavLst>
                                        <p:tav tm="0">
                                          <p:val>
                                            <p:strVal val="1+#ppt_w/2"/>
                                          </p:val>
                                        </p:tav>
                                        <p:tav tm="100000">
                                          <p:val>
                                            <p:strVal val="#ppt_x"/>
                                          </p:val>
                                        </p:tav>
                                      </p:tavLst>
                                    </p:anim>
                                    <p:anim calcmode="lin" valueType="num">
                                      <p:cBhvr additive="base">
                                        <p:cTn id="53" dur="1000" fill="hold"/>
                                        <p:tgtEl>
                                          <p:spTgt spid="85"/>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additive="base">
                                        <p:cTn id="56" dur="1000" fill="hold"/>
                                        <p:tgtEl>
                                          <p:spTgt spid="82"/>
                                        </p:tgtEl>
                                        <p:attrNameLst>
                                          <p:attrName>ppt_x</p:attrName>
                                        </p:attrNameLst>
                                      </p:cBhvr>
                                      <p:tavLst>
                                        <p:tav tm="0">
                                          <p:val>
                                            <p:strVal val="1+#ppt_w/2"/>
                                          </p:val>
                                        </p:tav>
                                        <p:tav tm="100000">
                                          <p:val>
                                            <p:strVal val="#ppt_x"/>
                                          </p:val>
                                        </p:tav>
                                      </p:tavLst>
                                    </p:anim>
                                    <p:anim calcmode="lin" valueType="num">
                                      <p:cBhvr additive="base">
                                        <p:cTn id="57" dur="10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barn(inVertical)">
                                      <p:cBhvr>
                                        <p:cTn id="62" dur="500"/>
                                        <p:tgtEl>
                                          <p:spTgt spid="10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wipe(left)">
                                      <p:cBhvr>
                                        <p:cTn id="67" dur="500"/>
                                        <p:tgtEl>
                                          <p:spTgt spid="1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barn(inVertical)">
                                      <p:cBhvr>
                                        <p:cTn id="72" dur="500"/>
                                        <p:tgtEl>
                                          <p:spTgt spid="1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wipe(up)">
                                      <p:cBhvr>
                                        <p:cTn id="7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108" grpId="0" animBg="1"/>
      <p:bldP spid="112" grpId="0"/>
      <p:bldP spid="1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Title_1"/>
          <p:cNvSpPr/>
          <p:nvPr/>
        </p:nvSpPr>
        <p:spPr>
          <a:xfrm>
            <a:off x="3268760" y="1851025"/>
            <a:ext cx="2208212" cy="2738437"/>
          </a:xfrm>
          <a:custGeom>
            <a:avLst/>
            <a:gdLst>
              <a:gd name="txL" fmla="*/ 0 w 836089"/>
              <a:gd name="txT" fmla="*/ 0 h 1036854"/>
              <a:gd name="txR" fmla="*/ 836089 w 836089"/>
              <a:gd name="txB" fmla="*/ 1036854 h 1036854"/>
            </a:gdLst>
            <a:ahLst/>
            <a:cxnLst>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36089" h="1036854">
                <a:moveTo>
                  <a:pt x="180975" y="776999"/>
                </a:moveTo>
                <a:lnTo>
                  <a:pt x="169070" y="731755"/>
                </a:lnTo>
                <a:cubicBezTo>
                  <a:pt x="123826" y="707943"/>
                  <a:pt x="64294" y="684130"/>
                  <a:pt x="33338" y="653174"/>
                </a:cubicBezTo>
                <a:lnTo>
                  <a:pt x="0" y="574593"/>
                </a:lnTo>
                <a:lnTo>
                  <a:pt x="0" y="479343"/>
                </a:lnTo>
                <a:lnTo>
                  <a:pt x="4763" y="446005"/>
                </a:lnTo>
                <a:lnTo>
                  <a:pt x="21432" y="410286"/>
                </a:lnTo>
                <a:cubicBezTo>
                  <a:pt x="-7937" y="358692"/>
                  <a:pt x="15082" y="323768"/>
                  <a:pt x="54769" y="305511"/>
                </a:cubicBezTo>
                <a:lnTo>
                  <a:pt x="145257" y="298368"/>
                </a:lnTo>
                <a:lnTo>
                  <a:pt x="121444" y="243599"/>
                </a:lnTo>
                <a:lnTo>
                  <a:pt x="142875" y="141205"/>
                </a:lnTo>
                <a:lnTo>
                  <a:pt x="223838" y="45955"/>
                </a:lnTo>
                <a:cubicBezTo>
                  <a:pt x="259954" y="23333"/>
                  <a:pt x="318691" y="9046"/>
                  <a:pt x="359569" y="3093"/>
                </a:cubicBezTo>
                <a:cubicBezTo>
                  <a:pt x="400447" y="-2860"/>
                  <a:pt x="437754" y="-83"/>
                  <a:pt x="469107" y="10236"/>
                </a:cubicBezTo>
                <a:cubicBezTo>
                  <a:pt x="500460" y="20555"/>
                  <a:pt x="521098" y="44369"/>
                  <a:pt x="547688" y="65006"/>
                </a:cubicBezTo>
                <a:cubicBezTo>
                  <a:pt x="574278" y="85643"/>
                  <a:pt x="604374" y="124707"/>
                  <a:pt x="628650" y="134061"/>
                </a:cubicBezTo>
                <a:cubicBezTo>
                  <a:pt x="671909" y="150730"/>
                  <a:pt x="677466" y="108661"/>
                  <a:pt x="692944" y="122155"/>
                </a:cubicBezTo>
                <a:cubicBezTo>
                  <a:pt x="708422" y="135649"/>
                  <a:pt x="719138" y="191211"/>
                  <a:pt x="721519" y="215024"/>
                </a:cubicBezTo>
                <a:lnTo>
                  <a:pt x="697707" y="267411"/>
                </a:lnTo>
                <a:lnTo>
                  <a:pt x="785813" y="288843"/>
                </a:lnTo>
                <a:cubicBezTo>
                  <a:pt x="817563" y="300749"/>
                  <a:pt x="811213" y="322180"/>
                  <a:pt x="809625" y="345993"/>
                </a:cubicBezTo>
                <a:cubicBezTo>
                  <a:pt x="827882" y="369806"/>
                  <a:pt x="834231" y="388855"/>
                  <a:pt x="814388" y="424574"/>
                </a:cubicBezTo>
                <a:cubicBezTo>
                  <a:pt x="798512" y="473788"/>
                  <a:pt x="839788" y="484899"/>
                  <a:pt x="835819" y="526968"/>
                </a:cubicBezTo>
                <a:cubicBezTo>
                  <a:pt x="822325" y="566656"/>
                  <a:pt x="807641" y="610710"/>
                  <a:pt x="785813" y="641269"/>
                </a:cubicBezTo>
                <a:cubicBezTo>
                  <a:pt x="763985" y="671828"/>
                  <a:pt x="705644" y="698418"/>
                  <a:pt x="661988" y="681749"/>
                </a:cubicBezTo>
                <a:cubicBezTo>
                  <a:pt x="640557" y="661905"/>
                  <a:pt x="597693" y="649205"/>
                  <a:pt x="597694" y="622217"/>
                </a:cubicBezTo>
                <a:cubicBezTo>
                  <a:pt x="569913" y="653967"/>
                  <a:pt x="556418" y="683337"/>
                  <a:pt x="507206" y="717468"/>
                </a:cubicBezTo>
                <a:cubicBezTo>
                  <a:pt x="490538" y="755569"/>
                  <a:pt x="474663" y="819465"/>
                  <a:pt x="483394" y="865105"/>
                </a:cubicBezTo>
                <a:cubicBezTo>
                  <a:pt x="480219" y="916699"/>
                  <a:pt x="534193" y="994486"/>
                  <a:pt x="585787" y="1017505"/>
                </a:cubicBezTo>
                <a:cubicBezTo>
                  <a:pt x="519906" y="1046874"/>
                  <a:pt x="465931" y="1035761"/>
                  <a:pt x="340519" y="1029411"/>
                </a:cubicBezTo>
                <a:lnTo>
                  <a:pt x="288132" y="1031792"/>
                </a:lnTo>
                <a:cubicBezTo>
                  <a:pt x="376636" y="991708"/>
                  <a:pt x="385763" y="871455"/>
                  <a:pt x="385763" y="817480"/>
                </a:cubicBezTo>
                <a:cubicBezTo>
                  <a:pt x="394890" y="758345"/>
                  <a:pt x="377825" y="717864"/>
                  <a:pt x="371475" y="705561"/>
                </a:cubicBezTo>
                <a:lnTo>
                  <a:pt x="347663" y="743661"/>
                </a:lnTo>
                <a:cubicBezTo>
                  <a:pt x="332581" y="715087"/>
                  <a:pt x="293688" y="719848"/>
                  <a:pt x="266700" y="729374"/>
                </a:cubicBezTo>
                <a:cubicBezTo>
                  <a:pt x="228600" y="742867"/>
                  <a:pt x="209550" y="761124"/>
                  <a:pt x="180975" y="776999"/>
                </a:cubicBezTo>
                <a:close/>
              </a:path>
            </a:pathLst>
          </a:custGeom>
          <a:solidFill>
            <a:srgbClr val="92D050"/>
          </a:solidFill>
          <a:ln w="9525">
            <a:noFill/>
          </a:ln>
        </p:spPr>
        <p:txBody>
          <a:bodyPr lIns="0" tIns="0" rIns="0" bIns="540000" anchor="ctr"/>
          <a:lstStyle>
            <a:lvl1pPr marL="357505" indent="-357505"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949D23"/>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DCE382"/>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ClrTx/>
              <a:buSzTx/>
              <a:buFontTx/>
              <a:buNone/>
            </a:pPr>
            <a:r>
              <a:rPr lang="zh-CN" altLang="en-US" sz="2800" b="1" dirty="0" smtClean="0">
                <a:solidFill>
                  <a:schemeClr val="tx2"/>
                </a:solidFill>
                <a:latin typeface="微软雅黑" panose="020B0503020204020204" pitchFamily="34" charset="-122"/>
              </a:rPr>
              <a:t>大学语文</a:t>
            </a:r>
            <a:endParaRPr lang="en-US" altLang="zh-CN" sz="2800" b="1" dirty="0">
              <a:solidFill>
                <a:schemeClr val="tx2"/>
              </a:solidFill>
              <a:latin typeface="微软雅黑" panose="020B0503020204020204" pitchFamily="34" charset="-122"/>
            </a:endParaRPr>
          </a:p>
          <a:p>
            <a:pPr marL="0" lvl="0" indent="0" algn="ctr" eaLnBrk="1" hangingPunct="1">
              <a:lnSpc>
                <a:spcPct val="100000"/>
              </a:lnSpc>
              <a:spcBef>
                <a:spcPct val="0"/>
              </a:spcBef>
              <a:buClrTx/>
              <a:buSzTx/>
              <a:buFontTx/>
              <a:buNone/>
            </a:pPr>
            <a:r>
              <a:rPr lang="zh-CN" altLang="en-US" sz="2800" b="1" dirty="0">
                <a:solidFill>
                  <a:schemeClr val="tx2"/>
                </a:solidFill>
                <a:latin typeface="微软雅黑" panose="020B0503020204020204" pitchFamily="34" charset="-122"/>
              </a:rPr>
              <a:t>教学团队</a:t>
            </a:r>
            <a:endParaRPr lang="en-US" altLang="zh-CN" sz="2800" b="1" dirty="0">
              <a:solidFill>
                <a:schemeClr val="tx2"/>
              </a:solidFill>
              <a:latin typeface="微软雅黑" panose="020B0503020204020204" pitchFamily="34" charset="-122"/>
            </a:endParaRPr>
          </a:p>
        </p:txBody>
      </p:sp>
      <p:sp>
        <p:nvSpPr>
          <p:cNvPr id="3" name="MH_Other_1"/>
          <p:cNvSpPr>
            <a:spLocks noChangeArrowheads="1"/>
          </p:cNvSpPr>
          <p:nvPr/>
        </p:nvSpPr>
        <p:spPr bwMode="auto">
          <a:xfrm>
            <a:off x="5013422" y="2243137"/>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4" name="MH_Other_2"/>
          <p:cNvSpPr>
            <a:spLocks noChangeArrowheads="1"/>
          </p:cNvSpPr>
          <p:nvPr/>
        </p:nvSpPr>
        <p:spPr bwMode="auto">
          <a:xfrm rot="-2650181">
            <a:off x="5026122" y="2225675"/>
            <a:ext cx="10795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5" name="MH_Other_3"/>
          <p:cNvSpPr/>
          <p:nvPr/>
        </p:nvSpPr>
        <p:spPr bwMode="auto">
          <a:xfrm>
            <a:off x="5113435" y="1993900"/>
            <a:ext cx="496888" cy="206375"/>
          </a:xfrm>
          <a:custGeom>
            <a:avLst/>
            <a:gdLst>
              <a:gd name="T0" fmla="*/ 302706 w 496670"/>
              <a:gd name="T1" fmla="*/ 0 h 206120"/>
              <a:gd name="T2" fmla="*/ 498408 w 496670"/>
              <a:gd name="T3" fmla="*/ 0 h 206120"/>
              <a:gd name="T4" fmla="*/ 498408 w 496670"/>
              <a:gd name="T5" fmla="*/ 10904 h 206120"/>
              <a:gd name="T6" fmla="*/ 209398 w 496670"/>
              <a:gd name="T7" fmla="*/ 10904 h 206120"/>
              <a:gd name="T8" fmla="*/ 209398 w 496670"/>
              <a:gd name="T9" fmla="*/ 10826 h 206120"/>
              <a:gd name="T10" fmla="*/ 7549 w 496670"/>
              <a:gd name="T11" fmla="*/ 208169 h 206120"/>
              <a:gd name="T12" fmla="*/ 0 w 496670"/>
              <a:gd name="T13" fmla="*/ 200345 h 206120"/>
              <a:gd name="T14" fmla="*/ 204837 w 496670"/>
              <a:gd name="T15" fmla="*/ 79 h 206120"/>
              <a:gd name="T16" fmla="*/ 302706 w 496670"/>
              <a:gd name="T17" fmla="*/ 79 h 206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MH_Other_4"/>
          <p:cNvSpPr>
            <a:spLocks noChangeArrowheads="1"/>
          </p:cNvSpPr>
          <p:nvPr/>
        </p:nvSpPr>
        <p:spPr bwMode="auto">
          <a:xfrm>
            <a:off x="5319810" y="3441700"/>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7" name="MH_Other_5"/>
          <p:cNvSpPr>
            <a:spLocks noChangeArrowheads="1"/>
          </p:cNvSpPr>
          <p:nvPr/>
        </p:nvSpPr>
        <p:spPr bwMode="auto">
          <a:xfrm rot="-2650181">
            <a:off x="5332510" y="3424237"/>
            <a:ext cx="10795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8" name="MH_Other_6"/>
          <p:cNvSpPr/>
          <p:nvPr/>
        </p:nvSpPr>
        <p:spPr bwMode="auto">
          <a:xfrm>
            <a:off x="5419822" y="3192462"/>
            <a:ext cx="495300" cy="206375"/>
          </a:xfrm>
          <a:custGeom>
            <a:avLst/>
            <a:gdLst>
              <a:gd name="T0" fmla="*/ 295058 w 496670"/>
              <a:gd name="T1" fmla="*/ 0 h 206120"/>
              <a:gd name="T2" fmla="*/ 485816 w 496670"/>
              <a:gd name="T3" fmla="*/ 0 h 206120"/>
              <a:gd name="T4" fmla="*/ 485816 w 496670"/>
              <a:gd name="T5" fmla="*/ 10904 h 206120"/>
              <a:gd name="T6" fmla="*/ 204109 w 496670"/>
              <a:gd name="T7" fmla="*/ 10904 h 206120"/>
              <a:gd name="T8" fmla="*/ 204109 w 496670"/>
              <a:gd name="T9" fmla="*/ 10826 h 206120"/>
              <a:gd name="T10" fmla="*/ 7360 w 496670"/>
              <a:gd name="T11" fmla="*/ 208169 h 206120"/>
              <a:gd name="T12" fmla="*/ 0 w 496670"/>
              <a:gd name="T13" fmla="*/ 200345 h 206120"/>
              <a:gd name="T14" fmla="*/ 199665 w 496670"/>
              <a:gd name="T15" fmla="*/ 79 h 206120"/>
              <a:gd name="T16" fmla="*/ 295058 w 496670"/>
              <a:gd name="T17" fmla="*/ 79 h 206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MH_Other_7"/>
          <p:cNvSpPr>
            <a:spLocks noChangeArrowheads="1"/>
          </p:cNvSpPr>
          <p:nvPr/>
        </p:nvSpPr>
        <p:spPr bwMode="auto">
          <a:xfrm flipH="1">
            <a:off x="3405285" y="2743200"/>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10" name="MH_Other_8"/>
          <p:cNvSpPr>
            <a:spLocks noChangeArrowheads="1"/>
          </p:cNvSpPr>
          <p:nvPr/>
        </p:nvSpPr>
        <p:spPr bwMode="auto">
          <a:xfrm rot="2650181" flipH="1">
            <a:off x="3338610" y="2725737"/>
            <a:ext cx="107950"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11" name="MH_Other_9"/>
          <p:cNvSpPr/>
          <p:nvPr/>
        </p:nvSpPr>
        <p:spPr bwMode="auto">
          <a:xfrm flipH="1">
            <a:off x="2862360" y="2493962"/>
            <a:ext cx="496888" cy="206375"/>
          </a:xfrm>
          <a:custGeom>
            <a:avLst/>
            <a:gdLst>
              <a:gd name="T0" fmla="*/ 302706 w 496670"/>
              <a:gd name="T1" fmla="*/ 0 h 206120"/>
              <a:gd name="T2" fmla="*/ 498408 w 496670"/>
              <a:gd name="T3" fmla="*/ 0 h 206120"/>
              <a:gd name="T4" fmla="*/ 498408 w 496670"/>
              <a:gd name="T5" fmla="*/ 10904 h 206120"/>
              <a:gd name="T6" fmla="*/ 209398 w 496670"/>
              <a:gd name="T7" fmla="*/ 10904 h 206120"/>
              <a:gd name="T8" fmla="*/ 209398 w 496670"/>
              <a:gd name="T9" fmla="*/ 10826 h 206120"/>
              <a:gd name="T10" fmla="*/ 7549 w 496670"/>
              <a:gd name="T11" fmla="*/ 208169 h 206120"/>
              <a:gd name="T12" fmla="*/ 0 w 496670"/>
              <a:gd name="T13" fmla="*/ 200345 h 206120"/>
              <a:gd name="T14" fmla="*/ 204837 w 496670"/>
              <a:gd name="T15" fmla="*/ 79 h 206120"/>
              <a:gd name="T16" fmla="*/ 302706 w 496670"/>
              <a:gd name="T17" fmla="*/ 79 h 206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MH_Other_10"/>
          <p:cNvSpPr>
            <a:spLocks noChangeArrowheads="1"/>
          </p:cNvSpPr>
          <p:nvPr/>
        </p:nvSpPr>
        <p:spPr bwMode="auto">
          <a:xfrm flipH="1">
            <a:off x="3749772" y="3794125"/>
            <a:ext cx="53975" cy="53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13" name="MH_Other_11"/>
          <p:cNvSpPr>
            <a:spLocks noChangeArrowheads="1"/>
          </p:cNvSpPr>
          <p:nvPr/>
        </p:nvSpPr>
        <p:spPr bwMode="auto">
          <a:xfrm flipH="1">
            <a:off x="3667222" y="3816350"/>
            <a:ext cx="10795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14" name="MH_Other_12"/>
          <p:cNvSpPr/>
          <p:nvPr/>
        </p:nvSpPr>
        <p:spPr bwMode="auto">
          <a:xfrm flipH="1">
            <a:off x="3075085" y="3816350"/>
            <a:ext cx="649288" cy="9525"/>
          </a:xfrm>
          <a:custGeom>
            <a:avLst/>
            <a:gdLst>
              <a:gd name="T0" fmla="*/ 2147483646 w 197354"/>
              <a:gd name="T1" fmla="*/ 0 h 10800"/>
              <a:gd name="T2" fmla="*/ 32036773 w 197354"/>
              <a:gd name="T3" fmla="*/ 0 h 10800"/>
              <a:gd name="T4" fmla="*/ 32036773 w 197354"/>
              <a:gd name="T5" fmla="*/ 30 h 10800"/>
              <a:gd name="T6" fmla="*/ 0 w 197354"/>
              <a:gd name="T7" fmla="*/ 30 h 10800"/>
              <a:gd name="T8" fmla="*/ 0 w 197354"/>
              <a:gd name="T9" fmla="*/ 3954 h 10800"/>
              <a:gd name="T10" fmla="*/ 2147483646 w 197354"/>
              <a:gd name="T11" fmla="*/ 3954 h 10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354" h="10800">
                <a:moveTo>
                  <a:pt x="197354" y="0"/>
                </a:moveTo>
                <a:lnTo>
                  <a:pt x="2334" y="0"/>
                </a:lnTo>
                <a:lnTo>
                  <a:pt x="2334" y="79"/>
                </a:lnTo>
                <a:lnTo>
                  <a:pt x="0" y="79"/>
                </a:lnTo>
                <a:lnTo>
                  <a:pt x="0" y="10800"/>
                </a:lnTo>
                <a:lnTo>
                  <a:pt x="197354" y="10800"/>
                </a:lnTo>
                <a:lnTo>
                  <a:pt x="197354"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MH_SubTitle_2"/>
          <p:cNvSpPr>
            <a:spLocks noChangeArrowheads="1"/>
          </p:cNvSpPr>
          <p:nvPr/>
        </p:nvSpPr>
        <p:spPr bwMode="auto">
          <a:xfrm>
            <a:off x="5565872" y="1795462"/>
            <a:ext cx="26939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7630">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8763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rPr>
              <a:t>罗惜春</a:t>
            </a:r>
            <a:endParaRPr kumimoji="0" lang="en-US" altLang="zh-CN"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endParaRPr>
          </a:p>
        </p:txBody>
      </p:sp>
      <p:sp>
        <p:nvSpPr>
          <p:cNvPr id="16" name="MH_SubTitle_1"/>
          <p:cNvSpPr>
            <a:spLocks noChangeArrowheads="1"/>
          </p:cNvSpPr>
          <p:nvPr/>
        </p:nvSpPr>
        <p:spPr bwMode="auto">
          <a:xfrm>
            <a:off x="187422" y="2286000"/>
            <a:ext cx="2646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7630">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87630" marR="0" lvl="0" indent="0" algn="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rPr>
              <a:t>邓滢</a:t>
            </a:r>
            <a:endParaRPr kumimoji="0" lang="en-US" altLang="zh-CN"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endParaRPr>
          </a:p>
        </p:txBody>
      </p:sp>
      <p:sp>
        <p:nvSpPr>
          <p:cNvPr id="17" name="MH_SubTitle_4"/>
          <p:cNvSpPr>
            <a:spLocks noChangeArrowheads="1"/>
          </p:cNvSpPr>
          <p:nvPr/>
        </p:nvSpPr>
        <p:spPr bwMode="auto">
          <a:xfrm>
            <a:off x="5861147" y="3011487"/>
            <a:ext cx="26939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7630">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8763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rPr>
              <a:t>汪艳</a:t>
            </a:r>
            <a:endParaRPr kumimoji="0" lang="en-US" altLang="zh-CN"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endParaRPr>
          </a:p>
        </p:txBody>
      </p:sp>
      <p:sp>
        <p:nvSpPr>
          <p:cNvPr id="18" name="MH_SubTitle_3"/>
          <p:cNvSpPr>
            <a:spLocks noChangeArrowheads="1"/>
          </p:cNvSpPr>
          <p:nvPr/>
        </p:nvSpPr>
        <p:spPr bwMode="auto">
          <a:xfrm>
            <a:off x="412847" y="3927475"/>
            <a:ext cx="2646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7630">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87630" marR="0" lvl="0" indent="0" algn="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rPr>
              <a:t>王新利</a:t>
            </a:r>
            <a:endPar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endParaRPr>
          </a:p>
        </p:txBody>
      </p:sp>
      <p:sp>
        <p:nvSpPr>
          <p:cNvPr id="19" name="MH_Text_2"/>
          <p:cNvSpPr/>
          <p:nvPr/>
        </p:nvSpPr>
        <p:spPr>
          <a:xfrm>
            <a:off x="5565872" y="2109787"/>
            <a:ext cx="2693988" cy="609600"/>
          </a:xfrm>
          <a:prstGeom prst="rect">
            <a:avLst/>
          </a:prstGeom>
          <a:noFill/>
          <a:ln w="9525">
            <a:noFill/>
          </a:ln>
        </p:spPr>
        <p:txBody>
          <a:bodyPr/>
          <a:lstStyle>
            <a:lvl1pPr marL="357505" indent="-357505"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949D23"/>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DCE382"/>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87630" lvl="0" indent="0" eaLnBrk="1" hangingPunct="1">
              <a:lnSpc>
                <a:spcPct val="120000"/>
              </a:lnSpc>
              <a:spcBef>
                <a:spcPct val="0"/>
              </a:spcBef>
              <a:buClrTx/>
              <a:buSzTx/>
              <a:buFont typeface="Arial" panose="020B0604020202020204" pitchFamily="34" charset="0"/>
              <a:buNone/>
            </a:pPr>
            <a:r>
              <a:rPr lang="zh-CN" altLang="en-US" sz="1600" b="1" dirty="0">
                <a:solidFill>
                  <a:schemeClr val="tx1"/>
                </a:solidFill>
                <a:latin typeface="微软雅黑" panose="020B0503020204020204" pitchFamily="34" charset="-122"/>
              </a:rPr>
              <a:t>副教授、国内访问学者</a:t>
            </a:r>
            <a:endParaRPr lang="da-DK" altLang="zh-CN" sz="1600" b="1" dirty="0">
              <a:solidFill>
                <a:schemeClr val="tx1"/>
              </a:solidFill>
              <a:latin typeface="微软雅黑" panose="020B0503020204020204" pitchFamily="34" charset="-122"/>
            </a:endParaRPr>
          </a:p>
        </p:txBody>
      </p:sp>
      <p:sp>
        <p:nvSpPr>
          <p:cNvPr id="20" name="MH_Text_4"/>
          <p:cNvSpPr/>
          <p:nvPr/>
        </p:nvSpPr>
        <p:spPr>
          <a:xfrm>
            <a:off x="5861147" y="3325812"/>
            <a:ext cx="2693988" cy="609600"/>
          </a:xfrm>
          <a:prstGeom prst="rect">
            <a:avLst/>
          </a:prstGeom>
          <a:noFill/>
          <a:ln w="9525">
            <a:noFill/>
          </a:ln>
        </p:spPr>
        <p:txBody>
          <a:bodyPr/>
          <a:lstStyle>
            <a:lvl1pPr marL="357505" indent="-357505"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949D23"/>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DCE382"/>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87630" lvl="0" indent="0" eaLnBrk="1" hangingPunct="1">
              <a:lnSpc>
                <a:spcPct val="120000"/>
              </a:lnSpc>
              <a:spcBef>
                <a:spcPct val="0"/>
              </a:spcBef>
              <a:buClrTx/>
              <a:buSzTx/>
              <a:buFont typeface="Arial" panose="020B0604020202020204" pitchFamily="34" charset="0"/>
              <a:buNone/>
            </a:pPr>
            <a:r>
              <a:rPr lang="zh-CN" altLang="en-US" sz="1600" b="1" dirty="0">
                <a:solidFill>
                  <a:schemeClr val="tx1"/>
                </a:solidFill>
                <a:latin typeface="微软雅黑" panose="020B0503020204020204" pitchFamily="34" charset="-122"/>
              </a:rPr>
              <a:t>讲师</a:t>
            </a:r>
            <a:endParaRPr lang="da-DK" altLang="zh-CN" sz="1600" b="1" dirty="0">
              <a:solidFill>
                <a:schemeClr val="tx1"/>
              </a:solidFill>
              <a:latin typeface="微软雅黑" panose="020B0503020204020204" pitchFamily="34" charset="-122"/>
            </a:endParaRPr>
          </a:p>
        </p:txBody>
      </p:sp>
      <p:sp>
        <p:nvSpPr>
          <p:cNvPr id="21" name="MH_Text_3"/>
          <p:cNvSpPr/>
          <p:nvPr/>
        </p:nvSpPr>
        <p:spPr>
          <a:xfrm>
            <a:off x="282672" y="4310062"/>
            <a:ext cx="2646363" cy="609600"/>
          </a:xfrm>
          <a:prstGeom prst="rect">
            <a:avLst/>
          </a:prstGeom>
          <a:noFill/>
          <a:ln w="9525">
            <a:noFill/>
          </a:ln>
        </p:spPr>
        <p:txBody>
          <a:bodyPr/>
          <a:lstStyle>
            <a:lvl1pPr marL="357505" indent="-357505"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949D23"/>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DCE382"/>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87630" lvl="0" indent="0" algn="r" eaLnBrk="1" hangingPunct="1">
              <a:lnSpc>
                <a:spcPct val="120000"/>
              </a:lnSpc>
              <a:spcBef>
                <a:spcPct val="0"/>
              </a:spcBef>
              <a:buClrTx/>
              <a:buSzTx/>
              <a:buFont typeface="Arial" panose="020B0604020202020204" pitchFamily="34" charset="0"/>
              <a:buNone/>
            </a:pPr>
            <a:r>
              <a:rPr lang="zh-CN" altLang="en-US" sz="1600" b="1" dirty="0">
                <a:solidFill>
                  <a:schemeClr val="tx1"/>
                </a:solidFill>
                <a:latin typeface="微软雅黑" panose="020B0503020204020204" pitchFamily="34" charset="-122"/>
              </a:rPr>
              <a:t>讲师</a:t>
            </a:r>
            <a:endParaRPr lang="da-DK" altLang="zh-CN" sz="1600" b="1" dirty="0">
              <a:solidFill>
                <a:schemeClr val="tx1"/>
              </a:solidFill>
              <a:latin typeface="微软雅黑" panose="020B0503020204020204" pitchFamily="34" charset="-122"/>
            </a:endParaRPr>
          </a:p>
        </p:txBody>
      </p:sp>
      <p:sp>
        <p:nvSpPr>
          <p:cNvPr id="22" name="MH_Other_9"/>
          <p:cNvSpPr/>
          <p:nvPr/>
        </p:nvSpPr>
        <p:spPr bwMode="auto">
          <a:xfrm rot="20041272" flipH="1">
            <a:off x="2922685" y="3636962"/>
            <a:ext cx="496888" cy="206375"/>
          </a:xfrm>
          <a:custGeom>
            <a:avLst/>
            <a:gdLst>
              <a:gd name="T0" fmla="*/ 302706 w 496670"/>
              <a:gd name="T1" fmla="*/ 0 h 206120"/>
              <a:gd name="T2" fmla="*/ 498408 w 496670"/>
              <a:gd name="T3" fmla="*/ 0 h 206120"/>
              <a:gd name="T4" fmla="*/ 498408 w 496670"/>
              <a:gd name="T5" fmla="*/ 10904 h 206120"/>
              <a:gd name="T6" fmla="*/ 209398 w 496670"/>
              <a:gd name="T7" fmla="*/ 10904 h 206120"/>
              <a:gd name="T8" fmla="*/ 209398 w 496670"/>
              <a:gd name="T9" fmla="*/ 10826 h 206120"/>
              <a:gd name="T10" fmla="*/ 7549 w 496670"/>
              <a:gd name="T11" fmla="*/ 208169 h 206120"/>
              <a:gd name="T12" fmla="*/ 0 w 496670"/>
              <a:gd name="T13" fmla="*/ 200345 h 206120"/>
              <a:gd name="T14" fmla="*/ 204837 w 496670"/>
              <a:gd name="T15" fmla="*/ 79 h 206120"/>
              <a:gd name="T16" fmla="*/ 302706 w 496670"/>
              <a:gd name="T17" fmla="*/ 79 h 206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MH_Other_6"/>
          <p:cNvSpPr/>
          <p:nvPr/>
        </p:nvSpPr>
        <p:spPr bwMode="auto">
          <a:xfrm rot="2903478">
            <a:off x="4666553" y="3817143"/>
            <a:ext cx="603250" cy="166688"/>
          </a:xfrm>
          <a:custGeom>
            <a:avLst/>
            <a:gdLst>
              <a:gd name="T0" fmla="*/ 295058 w 496670"/>
              <a:gd name="T1" fmla="*/ 0 h 206120"/>
              <a:gd name="T2" fmla="*/ 485816 w 496670"/>
              <a:gd name="T3" fmla="*/ 0 h 206120"/>
              <a:gd name="T4" fmla="*/ 485816 w 496670"/>
              <a:gd name="T5" fmla="*/ 10904 h 206120"/>
              <a:gd name="T6" fmla="*/ 204109 w 496670"/>
              <a:gd name="T7" fmla="*/ 10904 h 206120"/>
              <a:gd name="T8" fmla="*/ 204109 w 496670"/>
              <a:gd name="T9" fmla="*/ 10826 h 206120"/>
              <a:gd name="T10" fmla="*/ 7360 w 496670"/>
              <a:gd name="T11" fmla="*/ 208169 h 206120"/>
              <a:gd name="T12" fmla="*/ 0 w 496670"/>
              <a:gd name="T13" fmla="*/ 200345 h 206120"/>
              <a:gd name="T14" fmla="*/ 199665 w 496670"/>
              <a:gd name="T15" fmla="*/ 79 h 206120"/>
              <a:gd name="T16" fmla="*/ 295058 w 496670"/>
              <a:gd name="T17" fmla="*/ 79 h 206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normAutofit fontScale="3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MH_SubTitle_4"/>
          <p:cNvSpPr>
            <a:spLocks noChangeArrowheads="1"/>
          </p:cNvSpPr>
          <p:nvPr/>
        </p:nvSpPr>
        <p:spPr bwMode="auto">
          <a:xfrm>
            <a:off x="5235672" y="4171950"/>
            <a:ext cx="3596094"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87630">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8763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rPr>
              <a:t>刘三婷（行政兼课）</a:t>
            </a:r>
            <a:endParaRPr kumimoji="0" lang="en-US" altLang="zh-CN" sz="2800" b="1" i="0" u="none" strike="noStrike" kern="1200" cap="none" spc="0" normalizeH="0" baseline="0" noProof="0" dirty="0" smtClean="0">
              <a:ln>
                <a:noFill/>
              </a:ln>
              <a:solidFill>
                <a:schemeClr val="accent6"/>
              </a:solidFill>
              <a:effectLst/>
              <a:uLnTx/>
              <a:uFillTx/>
              <a:latin typeface="微软雅黑" panose="020B0503020204020204" pitchFamily="34" charset="-122"/>
              <a:ea typeface="微软雅黑" panose="020B0503020204020204" pitchFamily="34" charset="-122"/>
              <a:cs typeface="+mn-cs"/>
            </a:endParaRPr>
          </a:p>
        </p:txBody>
      </p:sp>
      <p:sp>
        <p:nvSpPr>
          <p:cNvPr id="25" name="MH_Text_4"/>
          <p:cNvSpPr/>
          <p:nvPr/>
        </p:nvSpPr>
        <p:spPr>
          <a:xfrm>
            <a:off x="5519835" y="4533900"/>
            <a:ext cx="2693987" cy="609600"/>
          </a:xfrm>
          <a:prstGeom prst="rect">
            <a:avLst/>
          </a:prstGeom>
          <a:noFill/>
          <a:ln w="9525">
            <a:noFill/>
          </a:ln>
        </p:spPr>
        <p:txBody>
          <a:bodyPr/>
          <a:lstStyle>
            <a:lvl1pPr marL="357505" indent="-357505"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949D23"/>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DCE382"/>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87630" lvl="0" indent="0" eaLnBrk="1" hangingPunct="1">
              <a:lnSpc>
                <a:spcPct val="120000"/>
              </a:lnSpc>
              <a:spcBef>
                <a:spcPct val="0"/>
              </a:spcBef>
              <a:buClrTx/>
              <a:buSzTx/>
              <a:buFont typeface="Arial" panose="020B0604020202020204" pitchFamily="34" charset="0"/>
              <a:buNone/>
            </a:pPr>
            <a:r>
              <a:rPr lang="zh-CN" altLang="en-US" sz="1600" b="1" dirty="0">
                <a:solidFill>
                  <a:schemeClr val="tx1"/>
                </a:solidFill>
                <a:latin typeface="微软雅黑" panose="020B0503020204020204" pitchFamily="34" charset="-122"/>
              </a:rPr>
              <a:t>讲师</a:t>
            </a:r>
            <a:endParaRPr lang="da-DK" altLang="zh-CN" sz="1600" b="1" dirty="0">
              <a:solidFill>
                <a:schemeClr val="tx1"/>
              </a:solidFill>
              <a:latin typeface="微软雅黑" panose="020B0503020204020204" pitchFamily="34" charset="-122"/>
            </a:endParaRPr>
          </a:p>
        </p:txBody>
      </p:sp>
      <p:sp>
        <p:nvSpPr>
          <p:cNvPr id="26" name="MH_Text_1"/>
          <p:cNvSpPr/>
          <p:nvPr/>
        </p:nvSpPr>
        <p:spPr>
          <a:xfrm>
            <a:off x="-207846" y="2629320"/>
            <a:ext cx="3421063" cy="609600"/>
          </a:xfrm>
          <a:prstGeom prst="rect">
            <a:avLst/>
          </a:prstGeom>
          <a:noFill/>
          <a:ln w="9525">
            <a:noFill/>
          </a:ln>
        </p:spPr>
        <p:txBody>
          <a:bodyPr/>
          <a:lstStyle>
            <a:lvl1pPr marL="357505" indent="-357505"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949D23"/>
                </a:solidFill>
                <a:latin typeface="Arial" panose="020B0604020202020204" pitchFamily="34" charset="0"/>
                <a:ea typeface="微软雅黑" panose="020B0503020204020204" pitchFamily="34" charset="-122"/>
                <a:cs typeface="+mn-cs"/>
              </a:defRPr>
            </a:lvl1pPr>
            <a:lvl2pPr marL="357505" indent="-357505" algn="just" rtl="0" eaLnBrk="0" fontAlgn="base" hangingPunct="0">
              <a:lnSpc>
                <a:spcPct val="130000"/>
              </a:lnSpc>
              <a:spcBef>
                <a:spcPct val="0"/>
              </a:spcBef>
              <a:spcAft>
                <a:spcPts val="600"/>
              </a:spcAft>
              <a:buClr>
                <a:srgbClr val="DCE382"/>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87630" lvl="0" indent="0" algn="r" eaLnBrk="1" hangingPunct="1">
              <a:lnSpc>
                <a:spcPct val="120000"/>
              </a:lnSpc>
              <a:spcBef>
                <a:spcPct val="0"/>
              </a:spcBef>
              <a:buClrTx/>
              <a:buSzTx/>
              <a:buFont typeface="Arial" panose="020B0604020202020204" pitchFamily="34" charset="0"/>
              <a:buNone/>
            </a:pPr>
            <a:r>
              <a:rPr lang="zh-CN" altLang="en-US" sz="1600" b="1" dirty="0" smtClean="0">
                <a:solidFill>
                  <a:schemeClr val="tx1"/>
                </a:solidFill>
                <a:latin typeface="微软雅黑" panose="020B0503020204020204" pitchFamily="34" charset="-122"/>
              </a:rPr>
              <a:t>大学语文课程团队</a:t>
            </a:r>
            <a:r>
              <a:rPr lang="zh-CN" altLang="en-US" sz="1600" b="1" dirty="0">
                <a:solidFill>
                  <a:schemeClr val="tx1"/>
                </a:solidFill>
                <a:latin typeface="微软雅黑" panose="020B0503020204020204" pitchFamily="34" charset="-122"/>
              </a:rPr>
              <a:t>负责人</a:t>
            </a:r>
            <a:endParaRPr lang="en-US" altLang="zh-CN" sz="1600" b="1" dirty="0">
              <a:solidFill>
                <a:schemeClr val="tx1"/>
              </a:solidFill>
              <a:latin typeface="微软雅黑" panose="020B0503020204020204" pitchFamily="34" charset="-122"/>
            </a:endParaRPr>
          </a:p>
          <a:p>
            <a:pPr marL="87630" lvl="0" indent="0" algn="r" eaLnBrk="1" hangingPunct="1">
              <a:lnSpc>
                <a:spcPct val="120000"/>
              </a:lnSpc>
              <a:spcBef>
                <a:spcPct val="0"/>
              </a:spcBef>
              <a:buClrTx/>
              <a:buSzTx/>
              <a:buFont typeface="Arial" panose="020B0604020202020204" pitchFamily="34" charset="0"/>
              <a:buNone/>
            </a:pPr>
            <a:r>
              <a:rPr lang="zh-CN" altLang="en-US" sz="1600" b="1" dirty="0">
                <a:solidFill>
                  <a:schemeClr val="tx1"/>
                </a:solidFill>
                <a:latin typeface="微软雅黑" panose="020B0503020204020204" pitchFamily="34" charset="-122"/>
              </a:rPr>
              <a:t>教研室主任、讲师、校教学标兵</a:t>
            </a:r>
            <a:endParaRPr lang="da-DK" altLang="zh-CN" sz="1600" b="1" dirty="0">
              <a:solidFill>
                <a:schemeClr val="tx1"/>
              </a:solidFill>
              <a:latin typeface="微软雅黑" panose="020B0503020204020204" pitchFamily="34" charset="-122"/>
            </a:endParaRPr>
          </a:p>
        </p:txBody>
      </p:sp>
      <p:sp>
        <p:nvSpPr>
          <p:cNvPr id="27" name="KSO_Shape"/>
          <p:cNvSpPr/>
          <p:nvPr/>
        </p:nvSpPr>
        <p:spPr>
          <a:xfrm>
            <a:off x="386089" y="782297"/>
            <a:ext cx="5044962" cy="634409"/>
          </a:xfrm>
          <a:prstGeom prst="snip2DiagRect">
            <a:avLst>
              <a:gd name="adj1" fmla="val 0"/>
              <a:gd name="adj2" fmla="val 2322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zh-CN" sz="2400" b="1" i="0" u="none" strike="noStrike" kern="1200" cap="none" spc="0" normalizeH="0" baseline="0" noProof="0" dirty="0" smtClean="0">
                <a:ln>
                  <a:noFill/>
                </a:ln>
                <a:solidFill>
                  <a:schemeClr val="tx2"/>
                </a:solidFill>
                <a:effectLst/>
                <a:uLnTx/>
                <a:uFillTx/>
                <a:latin typeface="+mj-ea"/>
                <a:ea typeface="+mj-ea"/>
                <a:cs typeface="+mn-cs"/>
              </a:rPr>
              <a:t>制订</a:t>
            </a:r>
            <a:r>
              <a:rPr lang="zh-CN" altLang="en-US" sz="2400" b="1" dirty="0">
                <a:solidFill>
                  <a:schemeClr val="tx2"/>
                </a:solidFill>
                <a:latin typeface="+mj-ea"/>
                <a:ea typeface="+mj-ea"/>
              </a:rPr>
              <a:t>大学</a:t>
            </a:r>
            <a:r>
              <a:rPr kumimoji="0" lang="zh-CN" altLang="zh-CN" sz="2400" b="1" i="0" u="none" strike="noStrike" kern="1200" cap="none" spc="0" normalizeH="0" baseline="0" noProof="0" dirty="0" smtClean="0">
                <a:ln>
                  <a:noFill/>
                </a:ln>
                <a:solidFill>
                  <a:schemeClr val="tx2"/>
                </a:solidFill>
                <a:effectLst/>
                <a:uLnTx/>
                <a:uFillTx/>
                <a:latin typeface="+mj-ea"/>
                <a:ea typeface="+mj-ea"/>
                <a:cs typeface="+mn-cs"/>
              </a:rPr>
              <a:t>语文</a:t>
            </a:r>
            <a:r>
              <a:rPr kumimoji="0" lang="zh-CN" altLang="zh-CN" sz="2400" b="1" i="0" u="none" strike="noStrike" kern="1200" cap="none" spc="0" normalizeH="0" baseline="0" noProof="0" dirty="0">
                <a:ln>
                  <a:noFill/>
                </a:ln>
                <a:solidFill>
                  <a:schemeClr val="tx2"/>
                </a:solidFill>
                <a:effectLst/>
                <a:uLnTx/>
                <a:uFillTx/>
                <a:latin typeface="+mj-ea"/>
                <a:ea typeface="+mj-ea"/>
                <a:cs typeface="+mn-cs"/>
              </a:rPr>
              <a:t>教学团队建设规划</a:t>
            </a:r>
            <a:endParaRPr kumimoji="0" lang="zh-CN" altLang="en-US" sz="2400" b="1" i="0" u="none" strike="noStrike" kern="1200" cap="none" spc="0" normalizeH="0" baseline="0" noProof="0" dirty="0">
              <a:ln>
                <a:noFill/>
              </a:ln>
              <a:solidFill>
                <a:schemeClr val="tx2"/>
              </a:solidFill>
              <a:effectLst/>
              <a:uLnTx/>
              <a:uFillTx/>
              <a:latin typeface="+mj-ea"/>
              <a:ea typeface="+mj-ea"/>
              <a:cs typeface="+mn-cs"/>
            </a:endParaRPr>
          </a:p>
        </p:txBody>
      </p:sp>
    </p:spTree>
    <p:extLst>
      <p:ext uri="{BB962C8B-B14F-4D97-AF65-F5344CB8AC3E}">
        <p14:creationId xmlns:p14="http://schemas.microsoft.com/office/powerpoint/2010/main" val="249642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48000" y="1349293"/>
            <a:ext cx="3010971" cy="300082"/>
          </a:xfrm>
          <a:prstGeom prst="rect">
            <a:avLst/>
          </a:prstGeom>
          <a:solidFill>
            <a:schemeClr val="accent4">
              <a:lumMod val="20000"/>
              <a:lumOff val="80000"/>
            </a:schemeClr>
          </a:solidFill>
        </p:spPr>
        <p:txBody>
          <a:bodyPr wrap="square">
            <a:spAutoFit/>
          </a:bodyPr>
          <a:lstStyle/>
          <a:p>
            <a:r>
              <a:rPr lang="zh-CN" altLang="en-US" b="1" dirty="0" smtClean="0">
                <a:latin typeface="微软雅黑" pitchFamily="34" charset="-122"/>
                <a:ea typeface="微软雅黑" pitchFamily="34" charset="-122"/>
              </a:rPr>
              <a:t>教师</a:t>
            </a:r>
            <a:r>
              <a:rPr lang="zh-CN" altLang="en-US" b="1" dirty="0">
                <a:latin typeface="微软雅黑" pitchFamily="34" charset="-122"/>
                <a:ea typeface="微软雅黑" pitchFamily="34" charset="-122"/>
              </a:rPr>
              <a:t>外出</a:t>
            </a:r>
            <a:r>
              <a:rPr lang="zh-CN" altLang="en-US" b="1" dirty="0" smtClean="0">
                <a:latin typeface="微软雅黑" pitchFamily="34" charset="-122"/>
                <a:ea typeface="微软雅黑" pitchFamily="34" charset="-122"/>
              </a:rPr>
              <a:t>进修、培训</a:t>
            </a:r>
            <a:r>
              <a:rPr lang="en-US" altLang="zh-CN" b="1" dirty="0" smtClean="0">
                <a:latin typeface="微软雅黑" pitchFamily="34" charset="-122"/>
                <a:ea typeface="微软雅黑" pitchFamily="34" charset="-122"/>
              </a:rPr>
              <a:t>1-2</a:t>
            </a:r>
            <a:r>
              <a:rPr lang="zh-CN" altLang="en-US" b="1" dirty="0" smtClean="0">
                <a:latin typeface="微软雅黑" pitchFamily="34" charset="-122"/>
                <a:ea typeface="微软雅黑" pitchFamily="34" charset="-122"/>
              </a:rPr>
              <a:t>人次</a:t>
            </a:r>
            <a:endParaRPr lang="zh-CN" altLang="en-US" b="1" dirty="0">
              <a:latin typeface="微软雅黑" pitchFamily="34" charset="-122"/>
              <a:ea typeface="微软雅黑" pitchFamily="34" charset="-122"/>
            </a:endParaRPr>
          </a:p>
        </p:txBody>
      </p:sp>
      <p:sp>
        <p:nvSpPr>
          <p:cNvPr id="4" name="矩形 3"/>
          <p:cNvSpPr/>
          <p:nvPr/>
        </p:nvSpPr>
        <p:spPr>
          <a:xfrm>
            <a:off x="4248000" y="1749381"/>
            <a:ext cx="3010971" cy="300082"/>
          </a:xfrm>
          <a:prstGeom prst="rect">
            <a:avLst/>
          </a:prstGeom>
          <a:solidFill>
            <a:schemeClr val="accent4">
              <a:lumMod val="20000"/>
              <a:lumOff val="80000"/>
            </a:schemeClr>
          </a:solidFill>
        </p:spPr>
        <p:txBody>
          <a:bodyPr wrap="square">
            <a:spAutoFit/>
          </a:bodyPr>
          <a:lstStyle/>
          <a:p>
            <a:r>
              <a:rPr lang="zh-CN" altLang="en-US" b="1" dirty="0">
                <a:latin typeface="微软雅黑" pitchFamily="34" charset="-122"/>
                <a:ea typeface="微软雅黑" pitchFamily="34" charset="-122"/>
              </a:rPr>
              <a:t>教师职称晋升</a:t>
            </a:r>
            <a:r>
              <a:rPr lang="en-US" altLang="zh-CN" b="1" dirty="0">
                <a:latin typeface="微软雅黑" pitchFamily="34" charset="-122"/>
                <a:ea typeface="微软雅黑" pitchFamily="34" charset="-122"/>
              </a:rPr>
              <a:t>2-3</a:t>
            </a:r>
            <a:r>
              <a:rPr lang="zh-CN" altLang="en-US" b="1" dirty="0">
                <a:latin typeface="微软雅黑" pitchFamily="34" charset="-122"/>
                <a:ea typeface="微软雅黑" pitchFamily="34" charset="-122"/>
              </a:rPr>
              <a:t>名</a:t>
            </a:r>
          </a:p>
        </p:txBody>
      </p:sp>
      <p:graphicFrame>
        <p:nvGraphicFramePr>
          <p:cNvPr id="8" name="表格 7"/>
          <p:cNvGraphicFramePr>
            <a:graphicFrameLocks noGrp="1"/>
          </p:cNvGraphicFramePr>
          <p:nvPr>
            <p:extLst>
              <p:ext uri="{D42A27DB-BD31-4B8C-83A1-F6EECF244321}">
                <p14:modId xmlns:p14="http://schemas.microsoft.com/office/powerpoint/2010/main" val="2311717685"/>
              </p:ext>
            </p:extLst>
          </p:nvPr>
        </p:nvGraphicFramePr>
        <p:xfrm>
          <a:off x="218470" y="3225158"/>
          <a:ext cx="8640960" cy="1239483"/>
        </p:xfrm>
        <a:graphic>
          <a:graphicData uri="http://schemas.openxmlformats.org/drawingml/2006/table">
            <a:tbl>
              <a:tblPr firstRow="1" bandRow="1">
                <a:tableStyleId>{5C22544A-7EE6-4342-B048-85BDC9FD1C3A}</a:tableStyleId>
              </a:tblPr>
              <a:tblGrid>
                <a:gridCol w="749635"/>
                <a:gridCol w="2623723"/>
                <a:gridCol w="2819330"/>
                <a:gridCol w="2448272"/>
              </a:tblGrid>
              <a:tr h="267124">
                <a:tc>
                  <a:txBody>
                    <a:bodyPr/>
                    <a:lstStyle/>
                    <a:p>
                      <a:pPr algn="ctr"/>
                      <a:r>
                        <a:rPr lang="zh-CN" altLang="en-US" dirty="0" smtClean="0">
                          <a:solidFill>
                            <a:schemeClr val="tx1"/>
                          </a:solidFill>
                          <a:latin typeface="微软雅黑" panose="020B0503020204020204" pitchFamily="34" charset="-122"/>
                          <a:ea typeface="微软雅黑" panose="020B0503020204020204" pitchFamily="34" charset="-122"/>
                        </a:rPr>
                        <a:t>年份</a:t>
                      </a:r>
                      <a:endParaRPr lang="zh-CN" altLang="en-US" dirty="0">
                        <a:solidFill>
                          <a:schemeClr val="tx1"/>
                        </a:solidFill>
                        <a:latin typeface="微软雅黑" panose="020B0503020204020204" pitchFamily="34" charset="-122"/>
                        <a:ea typeface="微软雅黑" panose="020B0503020204020204" pitchFamily="34" charset="-122"/>
                      </a:endParaRPr>
                    </a:p>
                  </a:txBody>
                  <a:tcPr anchor="ctr">
                    <a:solidFill>
                      <a:schemeClr val="accent2">
                        <a:lumMod val="20000"/>
                        <a:lumOff val="80000"/>
                      </a:schemeClr>
                    </a:solidFill>
                  </a:tcPr>
                </a:tc>
                <a:tc>
                  <a:txBody>
                    <a:bodyPr/>
                    <a:lstStyle/>
                    <a:p>
                      <a:pPr algn="ctr"/>
                      <a:r>
                        <a:rPr lang="en-US" altLang="zh-CN" dirty="0" smtClean="0">
                          <a:solidFill>
                            <a:schemeClr val="tx1"/>
                          </a:solidFill>
                          <a:latin typeface="微软雅黑" panose="020B0503020204020204" pitchFamily="34" charset="-122"/>
                          <a:ea typeface="微软雅黑" panose="020B0503020204020204" pitchFamily="34" charset="-122"/>
                        </a:rPr>
                        <a:t>2016-2017</a:t>
                      </a:r>
                      <a:r>
                        <a:rPr lang="zh-CN" altLang="en-US" dirty="0" smtClean="0">
                          <a:solidFill>
                            <a:schemeClr val="tx1"/>
                          </a:solidFill>
                          <a:latin typeface="微软雅黑" panose="020B0503020204020204" pitchFamily="34" charset="-122"/>
                          <a:ea typeface="微软雅黑" panose="020B0503020204020204" pitchFamily="34" charset="-122"/>
                        </a:rPr>
                        <a:t>年</a:t>
                      </a:r>
                      <a:endParaRPr lang="zh-CN" altLang="en-US" dirty="0">
                        <a:solidFill>
                          <a:schemeClr val="tx1"/>
                        </a:solidFill>
                        <a:latin typeface="微软雅黑" panose="020B0503020204020204" pitchFamily="34" charset="-122"/>
                        <a:ea typeface="微软雅黑" panose="020B0503020204020204" pitchFamily="34" charset="-122"/>
                      </a:endParaRPr>
                    </a:p>
                  </a:txBody>
                  <a:tcPr>
                    <a:solidFill>
                      <a:schemeClr val="accent2">
                        <a:lumMod val="20000"/>
                        <a:lumOff val="80000"/>
                      </a:schemeClr>
                    </a:solidFill>
                  </a:tcPr>
                </a:tc>
                <a:tc>
                  <a:txBody>
                    <a:bodyPr/>
                    <a:lstStyle/>
                    <a:p>
                      <a:pPr algn="ctr"/>
                      <a:r>
                        <a:rPr lang="en-US" altLang="zh-CN" dirty="0" smtClean="0">
                          <a:solidFill>
                            <a:schemeClr val="tx1"/>
                          </a:solidFill>
                          <a:latin typeface="微软雅黑" panose="020B0503020204020204" pitchFamily="34" charset="-122"/>
                          <a:ea typeface="微软雅黑" panose="020B0503020204020204" pitchFamily="34" charset="-122"/>
                        </a:rPr>
                        <a:t>2017-2019</a:t>
                      </a:r>
                      <a:r>
                        <a:rPr lang="zh-CN" altLang="en-US" dirty="0" smtClean="0">
                          <a:solidFill>
                            <a:schemeClr val="tx1"/>
                          </a:solidFill>
                          <a:latin typeface="微软雅黑" panose="020B0503020204020204" pitchFamily="34" charset="-122"/>
                          <a:ea typeface="微软雅黑" panose="020B0503020204020204" pitchFamily="34" charset="-122"/>
                        </a:rPr>
                        <a:t>年</a:t>
                      </a:r>
                      <a:endParaRPr lang="zh-CN" altLang="en-US" dirty="0">
                        <a:solidFill>
                          <a:schemeClr val="tx1"/>
                        </a:solidFill>
                        <a:latin typeface="微软雅黑" panose="020B0503020204020204" pitchFamily="34" charset="-122"/>
                        <a:ea typeface="微软雅黑" panose="020B0503020204020204" pitchFamily="34" charset="-122"/>
                      </a:endParaRPr>
                    </a:p>
                  </a:txBody>
                  <a:tcPr>
                    <a:solidFill>
                      <a:schemeClr val="accent2">
                        <a:lumMod val="20000"/>
                        <a:lumOff val="80000"/>
                      </a:schemeClr>
                    </a:solidFill>
                  </a:tcPr>
                </a:tc>
                <a:tc>
                  <a:txBody>
                    <a:bodyPr/>
                    <a:lstStyle/>
                    <a:p>
                      <a:pPr algn="ctr"/>
                      <a:r>
                        <a:rPr lang="en-US" altLang="zh-CN" dirty="0" smtClean="0">
                          <a:solidFill>
                            <a:schemeClr val="tx1"/>
                          </a:solidFill>
                          <a:latin typeface="微软雅黑" panose="020B0503020204020204" pitchFamily="34" charset="-122"/>
                          <a:ea typeface="微软雅黑" panose="020B0503020204020204" pitchFamily="34" charset="-122"/>
                        </a:rPr>
                        <a:t>2019-2020</a:t>
                      </a:r>
                      <a:r>
                        <a:rPr lang="zh-CN" altLang="en-US" dirty="0" smtClean="0">
                          <a:solidFill>
                            <a:schemeClr val="tx1"/>
                          </a:solidFill>
                          <a:latin typeface="微软雅黑" panose="020B0503020204020204" pitchFamily="34" charset="-122"/>
                          <a:ea typeface="微软雅黑" panose="020B0503020204020204" pitchFamily="34" charset="-122"/>
                        </a:rPr>
                        <a:t>年</a:t>
                      </a:r>
                      <a:endParaRPr lang="zh-CN" altLang="en-US" dirty="0">
                        <a:solidFill>
                          <a:schemeClr val="tx1"/>
                        </a:solidFill>
                        <a:latin typeface="微软雅黑" panose="020B0503020204020204" pitchFamily="34" charset="-122"/>
                        <a:ea typeface="微软雅黑" panose="020B0503020204020204" pitchFamily="34" charset="-122"/>
                      </a:endParaRPr>
                    </a:p>
                  </a:txBody>
                  <a:tcPr>
                    <a:solidFill>
                      <a:schemeClr val="accent2">
                        <a:lumMod val="20000"/>
                        <a:lumOff val="80000"/>
                      </a:schemeClr>
                    </a:solidFill>
                  </a:tcPr>
                </a:tc>
              </a:tr>
              <a:tr h="94230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计划</a:t>
                      </a:r>
                    </a:p>
                    <a:p>
                      <a:pPr marL="0" algn="ctr" defTabSz="685800" rtl="0" eaLnBrk="1" latinLnBrk="0" hangingPunct="1"/>
                      <a:r>
                        <a:rPr lang="zh-CN" altLang="en-US" sz="1350" b="1" kern="1200" dirty="0" smtClean="0">
                          <a:solidFill>
                            <a:schemeClr val="tx1"/>
                          </a:solidFill>
                          <a:latin typeface="微软雅黑" panose="020B0503020204020204" pitchFamily="34" charset="-122"/>
                          <a:ea typeface="微软雅黑" panose="020B0503020204020204" pitchFamily="34" charset="-122"/>
                          <a:cs typeface="+mn-cs"/>
                        </a:rPr>
                        <a:t>进程</a:t>
                      </a:r>
                      <a:endParaRPr lang="en-US" altLang="zh-CN" sz="1350" b="1" kern="1200" dirty="0" smtClean="0">
                        <a:solidFill>
                          <a:schemeClr val="tx1"/>
                        </a:solidFill>
                        <a:latin typeface="微软雅黑" panose="020B0503020204020204" pitchFamily="34" charset="-122"/>
                        <a:ea typeface="微软雅黑" panose="020B0503020204020204" pitchFamily="34" charset="-122"/>
                        <a:cs typeface="+mn-cs"/>
                      </a:endParaRPr>
                    </a:p>
                  </a:txBody>
                  <a:tcPr anchor="c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solidFill>
                            <a:schemeClr val="tx1">
                              <a:lumMod val="85000"/>
                              <a:lumOff val="15000"/>
                            </a:schemeClr>
                          </a:solidFill>
                          <a:latin typeface="微软雅黑" pitchFamily="34" charset="-122"/>
                          <a:ea typeface="微软雅黑" pitchFamily="34" charset="-122"/>
                        </a:rPr>
                        <a:t>选派</a:t>
                      </a:r>
                      <a:r>
                        <a:rPr lang="en-US" altLang="zh-CN" sz="1400" b="1" dirty="0" smtClean="0">
                          <a:solidFill>
                            <a:schemeClr val="tx1">
                              <a:lumMod val="85000"/>
                              <a:lumOff val="15000"/>
                            </a:schemeClr>
                          </a:solidFill>
                          <a:latin typeface="微软雅黑" pitchFamily="34" charset="-122"/>
                          <a:ea typeface="微软雅黑" pitchFamily="34" charset="-122"/>
                        </a:rPr>
                        <a:t>1-2</a:t>
                      </a:r>
                      <a:r>
                        <a:rPr lang="zh-CN" altLang="en-US" sz="1400" b="1" dirty="0" smtClean="0">
                          <a:solidFill>
                            <a:schemeClr val="tx1">
                              <a:lumMod val="85000"/>
                              <a:lumOff val="15000"/>
                            </a:schemeClr>
                          </a:solidFill>
                          <a:latin typeface="微软雅黑" pitchFamily="34" charset="-122"/>
                          <a:ea typeface="微软雅黑" pitchFamily="34" charset="-122"/>
                        </a:rPr>
                        <a:t>人外出进修；职称晋升</a:t>
                      </a:r>
                      <a:r>
                        <a:rPr lang="en-US" altLang="zh-CN" sz="1400" b="1" dirty="0" smtClean="0">
                          <a:solidFill>
                            <a:schemeClr val="tx1">
                              <a:lumMod val="85000"/>
                              <a:lumOff val="15000"/>
                            </a:schemeClr>
                          </a:solidFill>
                          <a:latin typeface="微软雅黑" pitchFamily="34" charset="-122"/>
                          <a:ea typeface="微软雅黑" pitchFamily="34" charset="-122"/>
                        </a:rPr>
                        <a:t>1-2</a:t>
                      </a:r>
                      <a:r>
                        <a:rPr lang="zh-CN" altLang="en-US" sz="1400" b="1" dirty="0" smtClean="0">
                          <a:solidFill>
                            <a:schemeClr val="tx1">
                              <a:lumMod val="85000"/>
                              <a:lumOff val="15000"/>
                            </a:schemeClr>
                          </a:solidFill>
                          <a:latin typeface="微软雅黑" pitchFamily="34" charset="-122"/>
                          <a:ea typeface="微软雅黑" pitchFamily="34" charset="-122"/>
                        </a:rPr>
                        <a:t>人；参加教学比赛获省、国家奖。</a:t>
                      </a:r>
                      <a:endParaRPr lang="en-US" altLang="zh-CN" sz="1400" b="1" dirty="0" smtClean="0">
                        <a:solidFill>
                          <a:schemeClr val="tx1">
                            <a:lumMod val="85000"/>
                            <a:lumOff val="15000"/>
                          </a:schemeClr>
                        </a:solidFill>
                        <a:latin typeface="微软雅黑" pitchFamily="34" charset="-122"/>
                        <a:ea typeface="微软雅黑" pitchFamily="34" charset="-122"/>
                      </a:endParaRPr>
                    </a:p>
                  </a:txBody>
                  <a:tcPr anchor="c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solidFill>
                            <a:schemeClr val="tx1">
                              <a:lumMod val="85000"/>
                              <a:lumOff val="15000"/>
                            </a:schemeClr>
                          </a:solidFill>
                          <a:latin typeface="微软雅黑" pitchFamily="34" charset="-122"/>
                          <a:ea typeface="微软雅黑" pitchFamily="34" charset="-122"/>
                        </a:rPr>
                        <a:t>选派</a:t>
                      </a:r>
                      <a:r>
                        <a:rPr lang="en-US" altLang="zh-CN" sz="1400" b="1" dirty="0" smtClean="0">
                          <a:solidFill>
                            <a:schemeClr val="tx1">
                              <a:lumMod val="85000"/>
                              <a:lumOff val="15000"/>
                            </a:schemeClr>
                          </a:solidFill>
                          <a:latin typeface="微软雅黑" pitchFamily="34" charset="-122"/>
                          <a:ea typeface="微软雅黑" pitchFamily="34" charset="-122"/>
                        </a:rPr>
                        <a:t>1-2</a:t>
                      </a:r>
                      <a:r>
                        <a:rPr lang="zh-CN" altLang="en-US" sz="1400" b="1" dirty="0" smtClean="0">
                          <a:solidFill>
                            <a:schemeClr val="tx1">
                              <a:lumMod val="85000"/>
                              <a:lumOff val="15000"/>
                            </a:schemeClr>
                          </a:solidFill>
                          <a:latin typeface="微软雅黑" pitchFamily="34" charset="-122"/>
                          <a:ea typeface="微软雅黑" pitchFamily="34" charset="-122"/>
                        </a:rPr>
                        <a:t>人外出进修；职称晋升</a:t>
                      </a:r>
                      <a:r>
                        <a:rPr lang="en-US" altLang="zh-CN" sz="1400" b="1" dirty="0" smtClean="0">
                          <a:solidFill>
                            <a:schemeClr val="tx1">
                              <a:lumMod val="85000"/>
                              <a:lumOff val="15000"/>
                            </a:schemeClr>
                          </a:solidFill>
                          <a:latin typeface="微软雅黑" pitchFamily="34" charset="-122"/>
                          <a:ea typeface="微软雅黑" pitchFamily="34" charset="-122"/>
                        </a:rPr>
                        <a:t>1-2</a:t>
                      </a:r>
                      <a:r>
                        <a:rPr lang="zh-CN" altLang="en-US" sz="1400" b="1" dirty="0" smtClean="0">
                          <a:solidFill>
                            <a:schemeClr val="tx1">
                              <a:lumMod val="85000"/>
                              <a:lumOff val="15000"/>
                            </a:schemeClr>
                          </a:solidFill>
                          <a:latin typeface="微软雅黑" pitchFamily="34" charset="-122"/>
                          <a:ea typeface="微软雅黑" pitchFamily="34" charset="-122"/>
                        </a:rPr>
                        <a:t>人；参加教学比赛获省、国家奖。</a:t>
                      </a:r>
                      <a:endParaRPr lang="zh-CN" altLang="en-US" sz="1400" b="1" dirty="0">
                        <a:latin typeface="微软雅黑" panose="020B0503020204020204" pitchFamily="34" charset="-122"/>
                        <a:ea typeface="微软雅黑" panose="020B0503020204020204" pitchFamily="34" charset="-122"/>
                      </a:endParaRPr>
                    </a:p>
                  </a:txBody>
                  <a:tcPr anchor="ctr">
                    <a:solidFill>
                      <a:schemeClr val="accent4">
                        <a:lumMod val="20000"/>
                        <a:lumOff val="80000"/>
                      </a:schemeClr>
                    </a:solidFill>
                  </a:tcPr>
                </a:tc>
                <a:tc>
                  <a:txBody>
                    <a:bodyPr/>
                    <a:lstStyle/>
                    <a:p>
                      <a:r>
                        <a:rPr lang="zh-CN" altLang="en-US" sz="1400" b="1" dirty="0" smtClean="0">
                          <a:solidFill>
                            <a:schemeClr val="tx1">
                              <a:lumMod val="85000"/>
                              <a:lumOff val="15000"/>
                            </a:schemeClr>
                          </a:solidFill>
                          <a:latin typeface="微软雅黑" pitchFamily="34" charset="-122"/>
                          <a:ea typeface="微软雅黑" pitchFamily="34" charset="-122"/>
                        </a:rPr>
                        <a:t>选派</a:t>
                      </a:r>
                      <a:r>
                        <a:rPr lang="en-US" altLang="zh-CN" sz="1400" b="1" dirty="0" smtClean="0">
                          <a:solidFill>
                            <a:schemeClr val="tx1">
                              <a:lumMod val="85000"/>
                              <a:lumOff val="15000"/>
                            </a:schemeClr>
                          </a:solidFill>
                          <a:latin typeface="微软雅黑" pitchFamily="34" charset="-122"/>
                          <a:ea typeface="微软雅黑" pitchFamily="34" charset="-122"/>
                        </a:rPr>
                        <a:t>2-3</a:t>
                      </a:r>
                      <a:r>
                        <a:rPr lang="zh-CN" altLang="en-US" sz="1400" b="1" dirty="0" smtClean="0">
                          <a:solidFill>
                            <a:schemeClr val="tx1">
                              <a:lumMod val="85000"/>
                              <a:lumOff val="15000"/>
                            </a:schemeClr>
                          </a:solidFill>
                          <a:latin typeface="微软雅黑" pitchFamily="34" charset="-122"/>
                          <a:ea typeface="微软雅黑" pitchFamily="34" charset="-122"/>
                        </a:rPr>
                        <a:t>名教师外出进修；职称晋升</a:t>
                      </a:r>
                      <a:r>
                        <a:rPr lang="en-US" altLang="zh-CN" sz="1400" b="1" dirty="0" smtClean="0">
                          <a:solidFill>
                            <a:schemeClr val="tx1">
                              <a:lumMod val="85000"/>
                              <a:lumOff val="15000"/>
                            </a:schemeClr>
                          </a:solidFill>
                          <a:latin typeface="微软雅黑" pitchFamily="34" charset="-122"/>
                          <a:ea typeface="微软雅黑" pitchFamily="34" charset="-122"/>
                        </a:rPr>
                        <a:t>1-2</a:t>
                      </a:r>
                      <a:r>
                        <a:rPr lang="zh-CN" altLang="en-US" sz="1400" b="1" dirty="0" smtClean="0">
                          <a:solidFill>
                            <a:schemeClr val="tx1">
                              <a:lumMod val="85000"/>
                              <a:lumOff val="15000"/>
                            </a:schemeClr>
                          </a:solidFill>
                          <a:latin typeface="微软雅黑" pitchFamily="34" charset="-122"/>
                          <a:ea typeface="微软雅黑" pitchFamily="34" charset="-122"/>
                        </a:rPr>
                        <a:t>人；参加教学比赛获省、国家奖。</a:t>
                      </a:r>
                      <a:endParaRPr lang="zh-CN" altLang="en-US" sz="1400" b="1" dirty="0">
                        <a:latin typeface="微软雅黑" panose="020B0503020204020204" pitchFamily="34" charset="-122"/>
                        <a:ea typeface="微软雅黑" panose="020B0503020204020204" pitchFamily="34" charset="-122"/>
                      </a:endParaRPr>
                    </a:p>
                  </a:txBody>
                  <a:tcPr anchor="ctr">
                    <a:solidFill>
                      <a:schemeClr val="accent4">
                        <a:lumMod val="20000"/>
                        <a:lumOff val="80000"/>
                      </a:schemeClr>
                    </a:solidFill>
                  </a:tcPr>
                </a:tc>
              </a:tr>
            </a:tbl>
          </a:graphicData>
        </a:graphic>
      </p:graphicFrame>
      <p:sp>
        <p:nvSpPr>
          <p:cNvPr id="10" name="矩形 9"/>
          <p:cNvSpPr/>
          <p:nvPr/>
        </p:nvSpPr>
        <p:spPr>
          <a:xfrm>
            <a:off x="4253767" y="2149469"/>
            <a:ext cx="3005204" cy="300082"/>
          </a:xfrm>
          <a:prstGeom prst="rect">
            <a:avLst/>
          </a:prstGeom>
          <a:solidFill>
            <a:schemeClr val="accent4">
              <a:lumMod val="20000"/>
              <a:lumOff val="80000"/>
            </a:schemeClr>
          </a:solidFill>
        </p:spPr>
        <p:txBody>
          <a:bodyPr wrap="square">
            <a:spAutoFit/>
          </a:bodyPr>
          <a:lstStyle/>
          <a:p>
            <a:r>
              <a:rPr lang="zh-CN" altLang="en-US" b="1" dirty="0" smtClean="0">
                <a:latin typeface="微软雅黑" pitchFamily="34" charset="-122"/>
                <a:ea typeface="微软雅黑" pitchFamily="34" charset="-122"/>
              </a:rPr>
              <a:t>提高教学能力、指导学生竞赛能力</a:t>
            </a:r>
            <a:endParaRPr lang="zh-CN" altLang="en-US" b="1" dirty="0">
              <a:latin typeface="微软雅黑" pitchFamily="34" charset="-122"/>
              <a:ea typeface="微软雅黑" pitchFamily="34" charset="-122"/>
            </a:endParaRPr>
          </a:p>
        </p:txBody>
      </p:sp>
      <p:grpSp>
        <p:nvGrpSpPr>
          <p:cNvPr id="17" name="组合 16"/>
          <p:cNvGrpSpPr/>
          <p:nvPr/>
        </p:nvGrpSpPr>
        <p:grpSpPr>
          <a:xfrm>
            <a:off x="2431860" y="971393"/>
            <a:ext cx="2073230" cy="2584156"/>
            <a:chOff x="2285732" y="3716686"/>
            <a:chExt cx="2763946" cy="3446339"/>
          </a:xfrm>
        </p:grpSpPr>
        <p:grpSp>
          <p:nvGrpSpPr>
            <p:cNvPr id="18" name="组合 17"/>
            <p:cNvGrpSpPr/>
            <p:nvPr/>
          </p:nvGrpSpPr>
          <p:grpSpPr>
            <a:xfrm>
              <a:off x="2285732" y="3716686"/>
              <a:ext cx="2763946" cy="3446339"/>
              <a:chOff x="3295850" y="1908877"/>
              <a:chExt cx="3738030" cy="4660916"/>
            </a:xfrm>
          </p:grpSpPr>
          <p:sp>
            <p:nvSpPr>
              <p:cNvPr id="22" name="圆角矩形 2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圆角矩形 2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20" name="文本框 26"/>
            <p:cNvSpPr txBox="1"/>
            <p:nvPr/>
          </p:nvSpPr>
          <p:spPr>
            <a:xfrm>
              <a:off x="2477460" y="4215481"/>
              <a:ext cx="1571372" cy="1272437"/>
            </a:xfrm>
            <a:prstGeom prst="rect">
              <a:avLst/>
            </a:prstGeom>
            <a:noFill/>
          </p:spPr>
          <p:txBody>
            <a:bodyPr wrap="square" rtlCol="0">
              <a:spAutoFit/>
            </a:bodyPr>
            <a:lstStyle/>
            <a:p>
              <a:pPr algn="ctr"/>
              <a:r>
                <a:rPr lang="zh-CN" altLang="en-US" sz="2800" b="1" dirty="0" smtClean="0">
                  <a:solidFill>
                    <a:prstClr val="white"/>
                  </a:solidFill>
                  <a:latin typeface="微软雅黑" panose="020B0503020204020204" pitchFamily="34" charset="-122"/>
                  <a:ea typeface="微软雅黑" panose="020B0503020204020204" pitchFamily="34" charset="-122"/>
                </a:rPr>
                <a:t>师资队伍</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940906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0000">
                                          <p:cBhvr additive="base">
                                            <p:cTn id="7" dur="20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2217</TotalTime>
  <Words>2117</Words>
  <Application>Microsoft Office PowerPoint</Application>
  <PresentationFormat>全屏显示(16:9)</PresentationFormat>
  <Paragraphs>331</Paragraphs>
  <Slides>39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39</vt:i4>
      </vt:variant>
    </vt:vector>
  </HeadingPairs>
  <TitlesOfParts>
    <vt:vector size="55" baseType="lpstr">
      <vt:lpstr>Arial Unicode MS</vt:lpstr>
      <vt:lpstr>Impact MT Std</vt:lpstr>
      <vt:lpstr>方正清刻本悦宋简体</vt:lpstr>
      <vt:lpstr>方正姚体</vt:lpstr>
      <vt:lpstr>华文楷体</vt:lpstr>
      <vt:lpstr>华文新魏</vt:lpstr>
      <vt:lpstr>时尚中黑简体</vt:lpstr>
      <vt:lpstr>宋体</vt:lpstr>
      <vt:lpstr>微软雅黑</vt:lpstr>
      <vt:lpstr>幼圆</vt:lpstr>
      <vt:lpstr>Arial</vt:lpstr>
      <vt:lpstr>Calibri</vt:lpstr>
      <vt:lpstr>Calibri Light</vt:lpstr>
      <vt:lpstr>Impact</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creator>第一PPT</dc:creator>
  <cp:keywords>www.1ppt.com</cp:keywords>
  <cp:lastModifiedBy>86891110@qq.com</cp:lastModifiedBy>
  <cp:revision>61</cp:revision>
  <dcterms:created xsi:type="dcterms:W3CDTF">2016-12-29T11:51:41Z</dcterms:created>
  <dcterms:modified xsi:type="dcterms:W3CDTF">2019-06-02T14:18:25Z</dcterms:modified>
</cp:coreProperties>
</file>