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17" r:id="rId2"/>
    <p:sldId id="335" r:id="rId3"/>
    <p:sldId id="345" r:id="rId4"/>
    <p:sldId id="346" r:id="rId5"/>
    <p:sldId id="336" r:id="rId6"/>
    <p:sldId id="352" r:id="rId7"/>
    <p:sldId id="385" r:id="rId8"/>
    <p:sldId id="429" r:id="rId9"/>
    <p:sldId id="396" r:id="rId10"/>
    <p:sldId id="382" r:id="rId11"/>
    <p:sldId id="423" r:id="rId12"/>
    <p:sldId id="430" r:id="rId13"/>
    <p:sldId id="383" r:id="rId14"/>
    <p:sldId id="424" r:id="rId15"/>
    <p:sldId id="372" r:id="rId16"/>
    <p:sldId id="386" r:id="rId17"/>
    <p:sldId id="425" r:id="rId18"/>
    <p:sldId id="404" r:id="rId19"/>
    <p:sldId id="409" r:id="rId20"/>
    <p:sldId id="410" r:id="rId21"/>
    <p:sldId id="411" r:id="rId22"/>
    <p:sldId id="412" r:id="rId23"/>
    <p:sldId id="431" r:id="rId24"/>
    <p:sldId id="413" r:id="rId25"/>
    <p:sldId id="399" r:id="rId26"/>
    <p:sldId id="400" r:id="rId27"/>
    <p:sldId id="401" r:id="rId28"/>
    <p:sldId id="402" r:id="rId29"/>
    <p:sldId id="403" r:id="rId30"/>
    <p:sldId id="387" r:id="rId31"/>
    <p:sldId id="416" r:id="rId32"/>
    <p:sldId id="390" r:id="rId33"/>
    <p:sldId id="418" r:id="rId34"/>
    <p:sldId id="419" r:id="rId35"/>
    <p:sldId id="421" r:id="rId36"/>
    <p:sldId id="391" r:id="rId37"/>
    <p:sldId id="422" r:id="rId38"/>
    <p:sldId id="393" r:id="rId39"/>
    <p:sldId id="355" r:id="rId40"/>
    <p:sldId id="342" r:id="rId41"/>
    <p:sldId id="427" r:id="rId42"/>
    <p:sldId id="428" r:id="rId43"/>
    <p:sldId id="302" r:id="rId44"/>
  </p:sldIdLst>
  <p:sldSz cx="9144000" cy="5143500" type="screen16x9"/>
  <p:notesSz cx="6858000" cy="9144000"/>
  <p:custDataLst>
    <p:tags r:id="rId4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F79600"/>
    <a:srgbClr val="327DB4"/>
    <a:srgbClr val="D9D9D9"/>
    <a:srgbClr val="3992DB"/>
    <a:srgbClr val="005DA2"/>
    <a:srgbClr val="FDFDFD"/>
    <a:srgbClr val="0F1836"/>
    <a:srgbClr val="DCDE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88" autoAdjust="0"/>
    <p:restoredTop sz="94660" autoAdjust="0"/>
  </p:normalViewPr>
  <p:slideViewPr>
    <p:cSldViewPr>
      <p:cViewPr>
        <p:scale>
          <a:sx n="75" d="100"/>
          <a:sy n="75" d="100"/>
        </p:scale>
        <p:origin x="-972" y="-6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7&#19979;&#21322;&#24180;&#24037;&#20316;\&#21270;&#24037;1713-14-&#39640;&#31561;&#25968;&#23398;-&#29677;&#35838;&#27719;&#24635;&#25968;&#25454;&#23548;&#2098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7&#19979;&#21322;&#24180;&#24037;&#20316;\&#21270;&#24037;1713-14-&#39640;&#31561;&#25968;&#23398;-&#29677;&#35838;&#27719;&#24635;&#25968;&#25454;&#23548;&#2098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sz="1200" dirty="0"/>
              <a:t>期末考核成绩分布（人数）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最终成绩!$H$2:$H$5</c:f>
              <c:strCache>
                <c:ptCount val="4"/>
                <c:pt idx="0">
                  <c:v>60分以下</c:v>
                </c:pt>
                <c:pt idx="1">
                  <c:v>60-69分</c:v>
                </c:pt>
                <c:pt idx="2">
                  <c:v>70-79分</c:v>
                </c:pt>
                <c:pt idx="3">
                  <c:v>80分以上</c:v>
                </c:pt>
              </c:strCache>
            </c:strRef>
          </c:cat>
          <c:val>
            <c:numRef>
              <c:f>最终成绩!$I$2:$I$5</c:f>
              <c:numCache>
                <c:formatCode>General</c:formatCode>
                <c:ptCount val="4"/>
                <c:pt idx="0">
                  <c:v>16</c:v>
                </c:pt>
                <c:pt idx="1">
                  <c:v>40</c:v>
                </c:pt>
                <c:pt idx="2">
                  <c:v>67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FE-42F6-9C9A-556C6309869E}"/>
            </c:ext>
          </c:extLst>
        </c:ser>
        <c:dLbls>
          <c:showVal val="1"/>
        </c:dLbls>
        <c:gapWidth val="65"/>
        <c:axId val="71272320"/>
        <c:axId val="69960064"/>
      </c:barChart>
      <c:catAx>
        <c:axId val="71272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960064"/>
        <c:crosses val="autoZero"/>
        <c:auto val="1"/>
        <c:lblAlgn val="ctr"/>
        <c:lblOffset val="100"/>
      </c:catAx>
      <c:valAx>
        <c:axId val="69960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7127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/>
              <a:t>课堂小测</a:t>
            </a:r>
            <a:r>
              <a:rPr lang="zh-CN" sz="1200"/>
              <a:t>成绩分布（人数）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最终成绩!$H$2:$H$5</c:f>
              <c:strCache>
                <c:ptCount val="4"/>
                <c:pt idx="0">
                  <c:v>60分以下</c:v>
                </c:pt>
                <c:pt idx="1">
                  <c:v>60-69分</c:v>
                </c:pt>
                <c:pt idx="2">
                  <c:v>70-79分</c:v>
                </c:pt>
                <c:pt idx="3">
                  <c:v>80分以上</c:v>
                </c:pt>
              </c:strCache>
            </c:strRef>
          </c:cat>
          <c:val>
            <c:numRef>
              <c:f>最终成绩!$K$2:$K$5</c:f>
              <c:numCache>
                <c:formatCode>General</c:formatCode>
                <c:ptCount val="4"/>
                <c:pt idx="0">
                  <c:v>52</c:v>
                </c:pt>
                <c:pt idx="1">
                  <c:v>36</c:v>
                </c:pt>
                <c:pt idx="2">
                  <c:v>37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8B-45C4-8666-2E66C79412DF}"/>
            </c:ext>
          </c:extLst>
        </c:ser>
        <c:dLbls>
          <c:showVal val="1"/>
        </c:dLbls>
        <c:gapWidth val="65"/>
        <c:axId val="70898048"/>
        <c:axId val="70899584"/>
      </c:barChart>
      <c:catAx>
        <c:axId val="708980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899584"/>
        <c:crosses val="autoZero"/>
        <c:auto val="1"/>
        <c:lblAlgn val="ctr"/>
        <c:lblOffset val="100"/>
      </c:catAx>
      <c:valAx>
        <c:axId val="708995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7089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BC26FF6-EE43-4947-B12D-0EA2F1177934}" type="datetimeFigureOut">
              <a:rPr lang="zh-CN" altLang="en-US"/>
              <a:pPr>
                <a:defRPr/>
              </a:pPr>
              <a:t>2019-6-15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C65ACDA-21BC-43B0-AEE9-6421DD7422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73B2F30-C5EF-462B-96CF-62BFD4477B6E}" type="datetimeFigureOut">
              <a:rPr lang="zh-CN" altLang="en-US"/>
              <a:pPr>
                <a:defRPr/>
              </a:pPr>
              <a:t>2019-6-15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3C23BE-7836-4BDC-88D9-B442048AE3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EC29-E98B-42AD-9A07-2B9DED03A67A}" type="datetimeFigureOut">
              <a:rPr lang="zh-CN" altLang="en-US"/>
              <a:pPr>
                <a:defRPr/>
              </a:pPr>
              <a:t>2019-6-15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6A40B-7C41-4BF4-BDF3-9CFBF43907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9C607-B987-49AB-B410-7422E7497745}" type="datetimeFigureOut">
              <a:rPr lang="zh-CN" altLang="en-US"/>
              <a:pPr>
                <a:defRPr/>
              </a:pPr>
              <a:t>2019-6-15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2728-4F48-401D-8ECA-88007D52CA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86B7-C6E8-4366-887E-632234BDD1A2}" type="datetimeFigureOut">
              <a:rPr lang="zh-CN" altLang="en-US"/>
              <a:pPr>
                <a:defRPr/>
              </a:pPr>
              <a:t>2019-6-15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BDD2-0876-49FB-A8CA-EBF3DB87E5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F062-74EB-4FC0-ADAE-2F1DE25FCD7E}" type="datetimeFigureOut">
              <a:rPr lang="zh-CN" altLang="en-US"/>
              <a:pPr>
                <a:defRPr/>
              </a:pPr>
              <a:t>2019-6-15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9E98-85AF-4072-96A1-3735C8FE7B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2671-373F-466B-9D28-C785C1C1FCAE}" type="datetimeFigureOut">
              <a:rPr lang="zh-CN" altLang="en-US"/>
              <a:pPr>
                <a:defRPr/>
              </a:pPr>
              <a:t>2019-6-15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813D-205A-4D86-B745-6740671F7F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6"/>
          <p:cNvCxnSpPr/>
          <p:nvPr userDrawn="1"/>
        </p:nvCxnSpPr>
        <p:spPr>
          <a:xfrm>
            <a:off x="755650" y="625475"/>
            <a:ext cx="7848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323850" y="293688"/>
            <a:ext cx="390525" cy="204787"/>
            <a:chOff x="0" y="0"/>
            <a:chExt cx="1041399" cy="549275"/>
          </a:xfrm>
        </p:grpSpPr>
        <p:sp>
          <p:nvSpPr>
            <p:cNvPr id="5" name="Freeform 16"/>
            <p:cNvSpPr>
              <a:spLocks/>
            </p:cNvSpPr>
            <p:nvPr/>
          </p:nvSpPr>
          <p:spPr bwMode="auto">
            <a:xfrm>
              <a:off x="0" y="0"/>
              <a:ext cx="364066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17"/>
            <p:cNvSpPr>
              <a:spLocks/>
            </p:cNvSpPr>
            <p:nvPr/>
          </p:nvSpPr>
          <p:spPr bwMode="auto">
            <a:xfrm>
              <a:off x="338666" y="0"/>
              <a:ext cx="359834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681567" y="0"/>
              <a:ext cx="35983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8" name="TextBox 15"/>
          <p:cNvSpPr txBox="1"/>
          <p:nvPr userDrawn="1"/>
        </p:nvSpPr>
        <p:spPr>
          <a:xfrm>
            <a:off x="8101013" y="241300"/>
            <a:ext cx="671512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E01765C-0328-4DD7-BEED-C99B07438630}" type="slidenum">
              <a:rPr lang="zh-CN" altLang="en-US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6F29-8ABC-4F47-ABD8-41D6E9FE0865}" type="datetimeFigureOut">
              <a:rPr lang="zh-CN" altLang="en-US"/>
              <a:pPr>
                <a:defRPr/>
              </a:pPr>
              <a:t>2019-6-15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4F40-9615-4BE7-AE2A-C2A9F7838B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C683-01A0-4E6B-A6CE-20F2D0EF9ECA}" type="datetimeFigureOut">
              <a:rPr lang="zh-CN" altLang="en-US"/>
              <a:pPr>
                <a:defRPr/>
              </a:pPr>
              <a:t>2019-6-15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8835-3D99-4960-80EB-6BABCEA9B9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0E60-AFCE-4D10-8C14-8F30D23ED13A}" type="datetimeFigureOut">
              <a:rPr lang="zh-CN" altLang="en-US"/>
              <a:pPr>
                <a:defRPr/>
              </a:pPr>
              <a:t>2019-6-15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F6D5-8D95-45D5-95AB-0F804C26B8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0859-D4DF-49C5-BD89-0EAE8EE9FF36}" type="datetimeFigureOut">
              <a:rPr lang="zh-CN" altLang="en-US"/>
              <a:pPr>
                <a:defRPr/>
              </a:pPr>
              <a:t>2019-6-15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544E-288E-4B94-891F-37730C0568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E936-F58C-4A22-853E-82832071E0DB}" type="datetimeFigureOut">
              <a:rPr lang="zh-CN" altLang="en-US"/>
              <a:pPr>
                <a:defRPr/>
              </a:pPr>
              <a:t>2019-6-15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EFA1-454F-4391-8385-C4BDC7FFC2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55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6A656B-2E8F-46BF-98F4-547C7EDFB9FD}" type="datetimeFigureOut">
              <a:rPr lang="zh-CN" altLang="en-US"/>
              <a:pPr>
                <a:defRPr/>
              </a:pPr>
              <a:t>2019-6-15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8ED050-6A79-485B-9918-714177FB21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2" r:id="rId2"/>
    <p:sldLayoutId id="2147483663" r:id="rId3"/>
    <p:sldLayoutId id="2147483664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.youa.baidu.com/resource/script/util/imageviewer/imageviewer.html?p=5bb95ee533e97d09f4eac300,0,0,0&amp;i=5bb95ee533e97d09f4eac300&amp;baseurl=http://img.mall.baidu.com/cccccc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video" Target="file:///E:\&#28246;&#21335;&#21270;&#38498;\&#20449;&#24687;&#21270;\2019\&#21442;&#32771;&#20803;&#32032;\&#22270;&#26696;&#35782;&#21035;&#36793;&#20570;&#36793;&#23398;.mp4" TargetMode="External"/><Relationship Id="rId7" Type="http://schemas.openxmlformats.org/officeDocument/2006/relationships/image" Target="../media/image25.emf"/><Relationship Id="rId12" Type="http://schemas.openxmlformats.org/officeDocument/2006/relationships/image" Target="../media/image30.jpeg"/><Relationship Id="rId2" Type="http://schemas.openxmlformats.org/officeDocument/2006/relationships/video" Target="file:///E:\&#28246;&#21335;&#21270;&#38498;\&#20449;&#24687;&#21270;\2019\&#21442;&#32771;&#20803;&#32032;\&#30456;&#26426;&#35843;&#33410;&#35270;&#39057;.mp4" TargetMode="External"/><Relationship Id="rId1" Type="http://schemas.openxmlformats.org/officeDocument/2006/relationships/video" Target="file:///E:\&#28246;&#21335;&#21270;&#38498;\&#24037;&#19994;&#26426;&#22120;&#20154;&#24212;&#29992;&#25216;&#26415;\&#35270;&#39057;\&#20449;&#25463;&#30456;&#26426;&#25293;&#29031;&#35782;&#21035;&#35270;&#39057;.mp4" TargetMode="External"/><Relationship Id="rId6" Type="http://schemas.openxmlformats.org/officeDocument/2006/relationships/notesSlide" Target="../notesSlides/notesSlide23.xml"/><Relationship Id="rId11" Type="http://schemas.openxmlformats.org/officeDocument/2006/relationships/image" Target="../media/image29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video" Target="file:///E:\&#28246;&#21335;&#21270;&#38498;\&#20449;&#24687;&#21270;\2019\&#21442;&#32771;&#20803;&#32032;\&#20998;&#25315;&#24039;&#20811;&#21147;&#26041;&#26696;&#28436;&#31034;.wmv" TargetMode="External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3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1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61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2527300" y="1131888"/>
            <a:ext cx="5932488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30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sz="30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工业机器人应用技术</a:t>
            </a:r>
            <a:r>
              <a:rPr lang="en-US" altLang="zh-CN" sz="30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》</a:t>
            </a:r>
          </a:p>
          <a:p>
            <a:pPr algn="ctr"/>
            <a:r>
              <a:rPr lang="zh-CN" altLang="en-US" sz="30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课程诊改汇报</a:t>
            </a:r>
            <a:endParaRPr lang="en-US" altLang="zh-CN" sz="3000" b="1">
              <a:solidFill>
                <a:schemeClr val="accent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>
          <a:xfrm>
            <a:off x="3106738" y="2654300"/>
            <a:ext cx="4806950" cy="322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汇报人：陈土军   张 军  凌旭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412" name="直接连接符 5"/>
          <p:cNvCxnSpPr>
            <a:cxnSpLocks noChangeShapeType="1"/>
          </p:cNvCxnSpPr>
          <p:nvPr/>
        </p:nvCxnSpPr>
        <p:spPr bwMode="auto">
          <a:xfrm flipH="1">
            <a:off x="3203575" y="2571750"/>
            <a:ext cx="46180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grpSp>
        <p:nvGrpSpPr>
          <p:cNvPr id="17413" name="组合 48"/>
          <p:cNvGrpSpPr>
            <a:grpSpLocks/>
          </p:cNvGrpSpPr>
          <p:nvPr/>
        </p:nvGrpSpPr>
        <p:grpSpPr bwMode="auto">
          <a:xfrm>
            <a:off x="7400925" y="3157538"/>
            <a:ext cx="431800" cy="431800"/>
            <a:chOff x="6084168" y="1274820"/>
            <a:chExt cx="432048" cy="432834"/>
          </a:xfrm>
        </p:grpSpPr>
        <p:sp>
          <p:nvSpPr>
            <p:cNvPr id="17426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427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7414" name="组合 51"/>
          <p:cNvGrpSpPr>
            <a:grpSpLocks/>
          </p:cNvGrpSpPr>
          <p:nvPr/>
        </p:nvGrpSpPr>
        <p:grpSpPr bwMode="auto">
          <a:xfrm>
            <a:off x="6103938" y="3157538"/>
            <a:ext cx="433387" cy="431800"/>
            <a:chOff x="4788024" y="1275213"/>
            <a:chExt cx="432048" cy="432048"/>
          </a:xfrm>
        </p:grpSpPr>
        <p:sp>
          <p:nvSpPr>
            <p:cNvPr id="1742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42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7415" name="组合 54"/>
          <p:cNvGrpSpPr>
            <a:grpSpLocks/>
          </p:cNvGrpSpPr>
          <p:nvPr/>
        </p:nvGrpSpPr>
        <p:grpSpPr bwMode="auto">
          <a:xfrm>
            <a:off x="6753225" y="3157538"/>
            <a:ext cx="431800" cy="431800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42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7416" name="组合 57"/>
          <p:cNvGrpSpPr>
            <a:grpSpLocks/>
          </p:cNvGrpSpPr>
          <p:nvPr/>
        </p:nvGrpSpPr>
        <p:grpSpPr bwMode="auto">
          <a:xfrm>
            <a:off x="4808538" y="3157538"/>
            <a:ext cx="433387" cy="431800"/>
            <a:chOff x="3491880" y="1274820"/>
            <a:chExt cx="432833" cy="432834"/>
          </a:xfrm>
        </p:grpSpPr>
        <p:sp>
          <p:nvSpPr>
            <p:cNvPr id="1742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42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7417" name="组合 60"/>
          <p:cNvGrpSpPr>
            <a:grpSpLocks/>
          </p:cNvGrpSpPr>
          <p:nvPr/>
        </p:nvGrpSpPr>
        <p:grpSpPr bwMode="auto">
          <a:xfrm>
            <a:off x="5456238" y="3157538"/>
            <a:ext cx="433387" cy="431800"/>
            <a:chOff x="4139952" y="1274820"/>
            <a:chExt cx="432833" cy="432834"/>
          </a:xfrm>
        </p:grpSpPr>
        <p:sp>
          <p:nvSpPr>
            <p:cNvPr id="1741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41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842" name="组合 3"/>
          <p:cNvGrpSpPr>
            <a:grpSpLocks/>
          </p:cNvGrpSpPr>
          <p:nvPr/>
        </p:nvGrpSpPr>
        <p:grpSpPr bwMode="auto">
          <a:xfrm>
            <a:off x="7019925" y="338138"/>
            <a:ext cx="287338" cy="287337"/>
            <a:chOff x="6084168" y="1274820"/>
            <a:chExt cx="432048" cy="432834"/>
          </a:xfrm>
        </p:grpSpPr>
        <p:sp>
          <p:nvSpPr>
            <p:cNvPr id="35872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873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5843" name="组合 9"/>
          <p:cNvGrpSpPr>
            <a:grpSpLocks/>
          </p:cNvGrpSpPr>
          <p:nvPr/>
        </p:nvGrpSpPr>
        <p:grpSpPr bwMode="auto">
          <a:xfrm>
            <a:off x="4787900" y="339725"/>
            <a:ext cx="288925" cy="287338"/>
            <a:chOff x="3491880" y="1274820"/>
            <a:chExt cx="432833" cy="432834"/>
          </a:xfrm>
        </p:grpSpPr>
        <p:sp>
          <p:nvSpPr>
            <p:cNvPr id="3587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87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5844" name="组合 12"/>
          <p:cNvGrpSpPr>
            <a:grpSpLocks/>
          </p:cNvGrpSpPr>
          <p:nvPr/>
        </p:nvGrpSpPr>
        <p:grpSpPr bwMode="auto">
          <a:xfrm>
            <a:off x="5940425" y="336550"/>
            <a:ext cx="287338" cy="287338"/>
            <a:chOff x="4139952" y="1274820"/>
            <a:chExt cx="432833" cy="432834"/>
          </a:xfrm>
        </p:grpSpPr>
        <p:sp>
          <p:nvSpPr>
            <p:cNvPr id="3586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86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35845" name="矩形 15"/>
          <p:cNvSpPr>
            <a:spLocks noChangeArrowheads="1"/>
          </p:cNvSpPr>
          <p:nvPr/>
        </p:nvSpPr>
        <p:spPr bwMode="auto">
          <a:xfrm>
            <a:off x="503713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师资队伍</a:t>
            </a:r>
          </a:p>
        </p:txBody>
      </p:sp>
      <p:sp>
        <p:nvSpPr>
          <p:cNvPr id="35846" name="矩形 16"/>
          <p:cNvSpPr>
            <a:spLocks noChangeArrowheads="1"/>
          </p:cNvSpPr>
          <p:nvPr/>
        </p:nvSpPr>
        <p:spPr bwMode="auto">
          <a:xfrm>
            <a:off x="6156325" y="314325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</a:t>
            </a:r>
          </a:p>
        </p:txBody>
      </p:sp>
      <p:sp>
        <p:nvSpPr>
          <p:cNvPr id="35847" name="矩形 18"/>
          <p:cNvSpPr>
            <a:spLocks noChangeArrowheads="1"/>
          </p:cNvSpPr>
          <p:nvPr/>
        </p:nvSpPr>
        <p:spPr bwMode="auto">
          <a:xfrm>
            <a:off x="7269163" y="30480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50825" y="2992438"/>
          <a:ext cx="8640763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35">
                  <a:extLst>
                    <a:ext uri="{9D8B030D-6E8A-4147-A177-3AD203B41FA5}"/>
                  </a:extLst>
                </a:gridCol>
                <a:gridCol w="2623723">
                  <a:extLst>
                    <a:ext uri="{9D8B030D-6E8A-4147-A177-3AD203B41FA5}"/>
                  </a:extLst>
                </a:gridCol>
                <a:gridCol w="2819330">
                  <a:extLst>
                    <a:ext uri="{9D8B030D-6E8A-4147-A177-3AD203B41FA5}"/>
                  </a:extLst>
                </a:gridCol>
                <a:gridCol w="2448272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年份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2016-2017</a:t>
                      </a:r>
                      <a:r>
                        <a:rPr lang="zh-CN" altLang="en-US" dirty="0" smtClean="0"/>
                        <a:t>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2017-2019</a:t>
                      </a:r>
                      <a:r>
                        <a:rPr lang="zh-CN" altLang="en-US" dirty="0" smtClean="0"/>
                        <a:t>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2019-2020</a:t>
                      </a:r>
                      <a:r>
                        <a:rPr lang="zh-CN" altLang="en-US" dirty="0" smtClean="0"/>
                        <a:t>年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/>
                        <a:t>计划</a:t>
                      </a:r>
                    </a:p>
                    <a:p>
                      <a:pPr algn="ctr"/>
                      <a:r>
                        <a:rPr lang="zh-CN" altLang="en-US" b="1" dirty="0" smtClean="0"/>
                        <a:t>进程</a:t>
                      </a:r>
                      <a:endParaRPr lang="en-US" altLang="zh-CN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引进高学历的青年教师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名；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选派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人外出进修；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职称晋升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人；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参加教学比赛获省级奖；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指导学生参加比赛获省、国家奖。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引进高学历青年教师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名；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选派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3-4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人外出进修；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职称晋升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人；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参加教学比赛获省级奖；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指导学生参加比赛获省、国家奖。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引进高技能人才、高学历人员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人；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选派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2-3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名教师外出进修；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职称晋升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人参加教学比赛获省、国家奖；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指导学生参加比赛获省、国家奖。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2" name="矩形 31"/>
          <p:cNvSpPr/>
          <p:nvPr/>
        </p:nvSpPr>
        <p:spPr>
          <a:xfrm>
            <a:off x="2411413" y="700088"/>
            <a:ext cx="6192837" cy="17541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引进硕士博士青年人才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2-3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名</a:t>
            </a: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教师外出进修、培训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3-4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名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教师晋升教授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名，副教授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名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提高教学能力和指导学生竞赛能力</a:t>
            </a:r>
          </a:p>
        </p:txBody>
      </p:sp>
      <p:sp>
        <p:nvSpPr>
          <p:cNvPr id="35866" name="TextBox 2"/>
          <p:cNvSpPr txBox="1">
            <a:spLocks noChangeArrowheads="1"/>
          </p:cNvSpPr>
          <p:nvPr/>
        </p:nvSpPr>
        <p:spPr bwMode="auto">
          <a:xfrm>
            <a:off x="539750" y="1276350"/>
            <a:ext cx="1422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微软雅黑"/>
                <a:ea typeface="微软雅黑"/>
                <a:cs typeface="微软雅黑"/>
              </a:rPr>
              <a:t>师资队伍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建设规划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411413" y="709613"/>
            <a:ext cx="6192837" cy="2111375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890" name="组合 3"/>
          <p:cNvGrpSpPr>
            <a:grpSpLocks/>
          </p:cNvGrpSpPr>
          <p:nvPr/>
        </p:nvGrpSpPr>
        <p:grpSpPr bwMode="auto">
          <a:xfrm>
            <a:off x="7019925" y="338138"/>
            <a:ext cx="287338" cy="287337"/>
            <a:chOff x="6084168" y="1274820"/>
            <a:chExt cx="432048" cy="432834"/>
          </a:xfrm>
        </p:grpSpPr>
        <p:sp>
          <p:nvSpPr>
            <p:cNvPr id="37953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7954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7891" name="组合 9"/>
          <p:cNvGrpSpPr>
            <a:grpSpLocks/>
          </p:cNvGrpSpPr>
          <p:nvPr/>
        </p:nvGrpSpPr>
        <p:grpSpPr bwMode="auto">
          <a:xfrm>
            <a:off x="4787900" y="339725"/>
            <a:ext cx="288925" cy="287338"/>
            <a:chOff x="3491880" y="1274820"/>
            <a:chExt cx="432833" cy="432834"/>
          </a:xfrm>
        </p:grpSpPr>
        <p:sp>
          <p:nvSpPr>
            <p:cNvPr id="3795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795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7892" name="组合 12"/>
          <p:cNvGrpSpPr>
            <a:grpSpLocks/>
          </p:cNvGrpSpPr>
          <p:nvPr/>
        </p:nvGrpSpPr>
        <p:grpSpPr bwMode="auto">
          <a:xfrm>
            <a:off x="5940425" y="336550"/>
            <a:ext cx="287338" cy="287338"/>
            <a:chOff x="4139952" y="1274820"/>
            <a:chExt cx="432833" cy="432834"/>
          </a:xfrm>
        </p:grpSpPr>
        <p:sp>
          <p:nvSpPr>
            <p:cNvPr id="37949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7950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37893" name="矩形 15"/>
          <p:cNvSpPr>
            <a:spLocks noChangeArrowheads="1"/>
          </p:cNvSpPr>
          <p:nvPr/>
        </p:nvSpPr>
        <p:spPr bwMode="auto">
          <a:xfrm>
            <a:off x="503713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师资队伍</a:t>
            </a:r>
          </a:p>
        </p:txBody>
      </p:sp>
      <p:sp>
        <p:nvSpPr>
          <p:cNvPr id="37894" name="矩形 16"/>
          <p:cNvSpPr>
            <a:spLocks noChangeArrowheads="1"/>
          </p:cNvSpPr>
          <p:nvPr/>
        </p:nvSpPr>
        <p:spPr bwMode="auto">
          <a:xfrm>
            <a:off x="6156325" y="314325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</a:t>
            </a:r>
          </a:p>
        </p:txBody>
      </p:sp>
      <p:sp>
        <p:nvSpPr>
          <p:cNvPr id="37895" name="矩形 18"/>
          <p:cNvSpPr>
            <a:spLocks noChangeArrowheads="1"/>
          </p:cNvSpPr>
          <p:nvPr/>
        </p:nvSpPr>
        <p:spPr bwMode="auto">
          <a:xfrm>
            <a:off x="7269163" y="30480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107950" y="1995488"/>
          <a:ext cx="5329238" cy="273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/>
                  </a:extLst>
                </a:gridCol>
                <a:gridCol w="1296144">
                  <a:extLst>
                    <a:ext uri="{9D8B030D-6E8A-4147-A177-3AD203B41FA5}"/>
                  </a:extLst>
                </a:gridCol>
                <a:gridCol w="1080120">
                  <a:extLst>
                    <a:ext uri="{9D8B030D-6E8A-4147-A177-3AD203B41FA5}"/>
                  </a:extLst>
                </a:gridCol>
                <a:gridCol w="2016224">
                  <a:extLst>
                    <a:ext uri="{9D8B030D-6E8A-4147-A177-3AD203B41FA5}"/>
                  </a:extLst>
                </a:gridCol>
              </a:tblGrid>
              <a:tr h="39788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00" dirty="0" smtClean="0"/>
                        <a:t>工业机器人专业师资情况一览表</a:t>
                      </a:r>
                      <a:endParaRPr lang="zh-CN" altLang="zh-CN" sz="1800" b="1" kern="100" dirty="0" smtClean="0">
                        <a:latin typeface="+mn-lt"/>
                        <a:ea typeface="+mn-ea"/>
                        <a:cs typeface="Times New Roman" panose="0202060305040502030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975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lang="zh-CN" sz="14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</a:t>
                      </a:r>
                      <a:r>
                        <a:rPr lang="en-US" altLang="zh-CN" sz="1400" b="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400" b="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称</a:t>
                      </a:r>
                      <a:endParaRPr lang="zh-CN" sz="14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</a:t>
                      </a:r>
                      <a:r>
                        <a:rPr lang="en-US" altLang="zh-CN" sz="1400" b="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400" b="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</a:t>
                      </a:r>
                      <a:endParaRPr lang="zh-CN" sz="14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承担的教学工作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8266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1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陈土军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副教</a:t>
                      </a:r>
                      <a:r>
                        <a:rPr lang="zh-CN" sz="11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授</a:t>
                      </a:r>
                      <a:r>
                        <a:rPr lang="zh-CN" altLang="en-US" sz="11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、工程师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</a:t>
                      </a:r>
                      <a:r>
                        <a:rPr lang="zh-CN" sz="11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主讲、教研教改、竞赛</a:t>
                      </a:r>
                      <a:endParaRPr lang="zh-CN" altLang="zh-CN" sz="1100" b="1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8266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100" b="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张军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讲师、高级技师</a:t>
                      </a:r>
                      <a:endParaRPr lang="zh-CN" sz="11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</a:t>
                      </a:r>
                      <a:r>
                        <a:rPr lang="zh-CN" sz="11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讲授、实训、竞赛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8266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1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左志坚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助教、工程师</a:t>
                      </a:r>
                      <a:endParaRPr lang="zh-CN" alt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在读博士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讲授、实训、教改实践</a:t>
                      </a:r>
                      <a:endParaRPr lang="zh-CN" alt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8266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1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凌旭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助教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主讲、教改实践、竞赛</a:t>
                      </a:r>
                      <a:endParaRPr lang="zh-CN" altLang="zh-CN" sz="1100" b="1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8266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1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尹霞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</a:t>
                      </a: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授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讲授、教研、竞赛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8266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1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廖申学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讲师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实训指导、教改实践</a:t>
                      </a:r>
                      <a:endParaRPr lang="zh-CN" altLang="zh-CN" sz="1100" b="1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8266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100" b="1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" name="TextBox 4"/>
          <p:cNvSpPr txBox="1"/>
          <p:nvPr/>
        </p:nvSpPr>
        <p:spPr>
          <a:xfrm>
            <a:off x="5651500" y="962025"/>
            <a:ext cx="3384550" cy="3300413"/>
          </a:xfrm>
          <a:prstGeom prst="rect">
            <a:avLst/>
          </a:prstGeom>
          <a:noFill/>
        </p:spPr>
        <p:txBody>
          <a:bodyPr lIns="68584" tIns="34291" rIns="68584" bIns="34291"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工业机器人技术专业现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名教师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具有副高以上职称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，新引进具有企业工作经验的在读博士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名和硕士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名。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教研、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竞赛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水平较高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，个人和团队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能力较强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尹霞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国家技能竞赛裁判、教授、国内访问学者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张军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高级技师、国家技能竞赛裁判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陈土军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副教授、省青年骨干教师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左中括号 26"/>
          <p:cNvSpPr/>
          <p:nvPr/>
        </p:nvSpPr>
        <p:spPr>
          <a:xfrm>
            <a:off x="5508625" y="817563"/>
            <a:ext cx="376238" cy="319405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右中括号 27"/>
          <p:cNvSpPr/>
          <p:nvPr/>
        </p:nvSpPr>
        <p:spPr>
          <a:xfrm>
            <a:off x="8653463" y="817563"/>
            <a:ext cx="382587" cy="319405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948" name="TextBox 2"/>
          <p:cNvSpPr txBox="1">
            <a:spLocks noChangeArrowheads="1"/>
          </p:cNvSpPr>
          <p:nvPr/>
        </p:nvSpPr>
        <p:spPr bwMode="auto">
          <a:xfrm>
            <a:off x="1979613" y="842963"/>
            <a:ext cx="142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微软雅黑"/>
                <a:ea typeface="微软雅黑"/>
                <a:cs typeface="微软雅黑"/>
              </a:rPr>
              <a:t>师资队伍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005DA2"/>
                </a:solidFill>
                <a:latin typeface="微软雅黑"/>
                <a:ea typeface="微软雅黑"/>
                <a:cs typeface="微软雅黑"/>
              </a:rPr>
              <a:t>建设现状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938" name="组合 23"/>
          <p:cNvGrpSpPr>
            <a:grpSpLocks/>
          </p:cNvGrpSpPr>
          <p:nvPr/>
        </p:nvGrpSpPr>
        <p:grpSpPr bwMode="auto">
          <a:xfrm>
            <a:off x="7019925" y="338138"/>
            <a:ext cx="287338" cy="287337"/>
            <a:chOff x="6084168" y="1274820"/>
            <a:chExt cx="432048" cy="432834"/>
          </a:xfrm>
        </p:grpSpPr>
        <p:sp>
          <p:nvSpPr>
            <p:cNvPr id="3995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95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9939" name="组合 32"/>
          <p:cNvGrpSpPr>
            <a:grpSpLocks/>
          </p:cNvGrpSpPr>
          <p:nvPr/>
        </p:nvGrpSpPr>
        <p:grpSpPr bwMode="auto">
          <a:xfrm>
            <a:off x="4787900" y="339725"/>
            <a:ext cx="288925" cy="287338"/>
            <a:chOff x="3491880" y="1274820"/>
            <a:chExt cx="432833" cy="432834"/>
          </a:xfrm>
        </p:grpSpPr>
        <p:sp>
          <p:nvSpPr>
            <p:cNvPr id="3994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95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9940" name="组合 35"/>
          <p:cNvGrpSpPr>
            <a:grpSpLocks/>
          </p:cNvGrpSpPr>
          <p:nvPr/>
        </p:nvGrpSpPr>
        <p:grpSpPr bwMode="auto">
          <a:xfrm>
            <a:off x="5940425" y="336550"/>
            <a:ext cx="287338" cy="287338"/>
            <a:chOff x="4139952" y="1274820"/>
            <a:chExt cx="432833" cy="432834"/>
          </a:xfrm>
        </p:grpSpPr>
        <p:sp>
          <p:nvSpPr>
            <p:cNvPr id="3994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94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39941" name="矩形 38"/>
          <p:cNvSpPr>
            <a:spLocks noChangeArrowheads="1"/>
          </p:cNvSpPr>
          <p:nvPr/>
        </p:nvSpPr>
        <p:spPr bwMode="auto">
          <a:xfrm>
            <a:off x="503713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</a:t>
            </a:r>
          </a:p>
        </p:txBody>
      </p:sp>
      <p:sp>
        <p:nvSpPr>
          <p:cNvPr id="39942" name="矩形 39"/>
          <p:cNvSpPr>
            <a:spLocks noChangeArrowheads="1"/>
          </p:cNvSpPr>
          <p:nvPr/>
        </p:nvSpPr>
        <p:spPr bwMode="auto">
          <a:xfrm>
            <a:off x="6156325" y="314325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课程标准</a:t>
            </a:r>
          </a:p>
        </p:txBody>
      </p:sp>
      <p:sp>
        <p:nvSpPr>
          <p:cNvPr id="39943" name="矩形 40"/>
          <p:cNvSpPr>
            <a:spLocks noChangeArrowheads="1"/>
          </p:cNvSpPr>
          <p:nvPr/>
        </p:nvSpPr>
        <p:spPr bwMode="auto">
          <a:xfrm>
            <a:off x="7269163" y="30480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</a:t>
            </a:r>
          </a:p>
        </p:txBody>
      </p:sp>
      <p:sp>
        <p:nvSpPr>
          <p:cNvPr id="21" name="TextBox 4"/>
          <p:cNvSpPr txBox="1"/>
          <p:nvPr/>
        </p:nvSpPr>
        <p:spPr>
          <a:xfrm>
            <a:off x="1201738" y="2149475"/>
            <a:ext cx="7258050" cy="1730375"/>
          </a:xfrm>
          <a:prstGeom prst="rect">
            <a:avLst/>
          </a:prstGeom>
          <a:noFill/>
          <a:ln>
            <a:noFill/>
          </a:ln>
        </p:spPr>
        <p:txBody>
          <a:bodyPr lIns="68584" tIns="34291" rIns="68584" bIns="34291"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以社会需求为导向、能力培养为核心、技术罗体系为主线，完善课程教学体系；制定和修订课程标准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298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门；加强公共课程建设，全面提高学生基本素质，整合公共基础课，加强通识课程建设，全面提高学生素质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3" name="矩形 2"/>
          <p:cNvSpPr/>
          <p:nvPr/>
        </p:nvSpPr>
        <p:spPr>
          <a:xfrm>
            <a:off x="468313" y="1190625"/>
            <a:ext cx="3022600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学院“十三五” 规划总要求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16013" y="1995488"/>
            <a:ext cx="7559675" cy="2170112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804863" y="1239838"/>
            <a:ext cx="1103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latin typeface="微软雅黑"/>
                <a:ea typeface="微软雅黑"/>
                <a:cs typeface="微软雅黑"/>
              </a:rPr>
              <a:t>课程标准</a:t>
            </a:r>
            <a:endParaRPr lang="en-US" altLang="zh-CN" b="1">
              <a:latin typeface="微软雅黑"/>
              <a:ea typeface="微软雅黑"/>
              <a:cs typeface="微软雅黑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建设规划</a:t>
            </a: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468313" y="3062288"/>
          <a:ext cx="8301037" cy="174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76">
                  <a:extLst>
                    <a:ext uri="{9D8B030D-6E8A-4147-A177-3AD203B41FA5}"/>
                  </a:extLst>
                </a:gridCol>
                <a:gridCol w="2156834">
                  <a:extLst>
                    <a:ext uri="{9D8B030D-6E8A-4147-A177-3AD203B41FA5}"/>
                  </a:extLst>
                </a:gridCol>
                <a:gridCol w="2813263">
                  <a:extLst>
                    <a:ext uri="{9D8B030D-6E8A-4147-A177-3AD203B41FA5}"/>
                  </a:extLst>
                </a:gridCol>
                <a:gridCol w="2250609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年份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2016-2017</a:t>
                      </a:r>
                      <a:r>
                        <a:rPr lang="zh-CN" altLang="en-US" dirty="0" smtClean="0"/>
                        <a:t>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2017-2019</a:t>
                      </a:r>
                      <a:r>
                        <a:rPr lang="zh-CN" altLang="en-US" dirty="0" smtClean="0"/>
                        <a:t>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2019-2020</a:t>
                      </a:r>
                      <a:r>
                        <a:rPr lang="zh-CN" altLang="en-US" dirty="0" smtClean="0"/>
                        <a:t>年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/>
                        <a:t>计划</a:t>
                      </a:r>
                    </a:p>
                    <a:p>
                      <a:pPr algn="ctr"/>
                      <a:r>
                        <a:rPr lang="zh-CN" altLang="en-US" b="1" dirty="0" smtClean="0"/>
                        <a:t>进程</a:t>
                      </a:r>
                      <a:endParaRPr lang="en-US" altLang="zh-CN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 smtClean="0"/>
                        <a:t>根据我院情况分专业进行技能需求调查；</a:t>
                      </a:r>
                      <a:endParaRPr lang="en-US" altLang="zh-CN" sz="14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 smtClean="0"/>
                        <a:t>根据学生个人发展和专业需求编制课程标准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调整、完善课程目标；</a:t>
                      </a:r>
                      <a:endParaRPr lang="en-US" altLang="zh-CN" sz="1400" dirty="0" smtClean="0"/>
                    </a:p>
                    <a:p>
                      <a:r>
                        <a:rPr lang="zh-CN" altLang="en-US" sz="1400" dirty="0" smtClean="0"/>
                        <a:t>修订课程标准，完善专业课程体系，优化教学内容；</a:t>
                      </a:r>
                      <a:endParaRPr lang="en-US" altLang="zh-CN" sz="1400" dirty="0" smtClean="0"/>
                    </a:p>
                    <a:p>
                      <a:r>
                        <a:rPr lang="zh-CN" altLang="en-US" sz="1400" dirty="0" smtClean="0"/>
                        <a:t>尝试新的教学方法和教学手段；</a:t>
                      </a:r>
                      <a:endParaRPr lang="en-US" altLang="zh-CN" sz="1400" dirty="0" smtClean="0"/>
                    </a:p>
                    <a:p>
                      <a:r>
                        <a:rPr lang="zh-CN" altLang="en-US" sz="1400" dirty="0" smtClean="0"/>
                        <a:t>尝试新的考核体系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 smtClean="0"/>
                        <a:t>进一步完善课程标准，分专业完善课程体系；</a:t>
                      </a:r>
                      <a:endParaRPr lang="en-US" altLang="zh-CN" sz="14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 smtClean="0"/>
                        <a:t>完善教学方法；</a:t>
                      </a:r>
                      <a:endParaRPr lang="en-US" altLang="zh-CN" sz="14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 smtClean="0"/>
                        <a:t>完善课程考核体系。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2004" name="矩形 36"/>
          <p:cNvSpPr>
            <a:spLocks noChangeArrowheads="1"/>
          </p:cNvSpPr>
          <p:nvPr/>
        </p:nvSpPr>
        <p:spPr bwMode="auto">
          <a:xfrm>
            <a:off x="2484438" y="690563"/>
            <a:ext cx="590391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进一步分专业调查；</a:t>
            </a:r>
            <a:endParaRPr lang="en-US" altLang="zh-CN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  <a:p>
            <a:pPr lvl="3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按专业修订课程标准；</a:t>
            </a:r>
          </a:p>
          <a:p>
            <a:pPr lvl="3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按专业完善课程体系；</a:t>
            </a:r>
          </a:p>
          <a:p>
            <a:pPr lvl="3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选用合适的教学方法；</a:t>
            </a:r>
          </a:p>
          <a:p>
            <a:pPr lvl="3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完善课程考核体系；</a:t>
            </a:r>
          </a:p>
        </p:txBody>
      </p:sp>
      <p:grpSp>
        <p:nvGrpSpPr>
          <p:cNvPr id="42005" name="组合 37"/>
          <p:cNvGrpSpPr>
            <a:grpSpLocks/>
          </p:cNvGrpSpPr>
          <p:nvPr/>
        </p:nvGrpSpPr>
        <p:grpSpPr bwMode="auto">
          <a:xfrm>
            <a:off x="7019925" y="338138"/>
            <a:ext cx="287338" cy="287337"/>
            <a:chOff x="6084168" y="1274820"/>
            <a:chExt cx="432048" cy="432834"/>
          </a:xfrm>
        </p:grpSpPr>
        <p:sp>
          <p:nvSpPr>
            <p:cNvPr id="42016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017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42006" name="组合 40"/>
          <p:cNvGrpSpPr>
            <a:grpSpLocks/>
          </p:cNvGrpSpPr>
          <p:nvPr/>
        </p:nvGrpSpPr>
        <p:grpSpPr bwMode="auto">
          <a:xfrm>
            <a:off x="4787900" y="339725"/>
            <a:ext cx="288925" cy="287338"/>
            <a:chOff x="3491880" y="1274820"/>
            <a:chExt cx="432833" cy="432834"/>
          </a:xfrm>
        </p:grpSpPr>
        <p:sp>
          <p:nvSpPr>
            <p:cNvPr id="4201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01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42007" name="组合 43"/>
          <p:cNvGrpSpPr>
            <a:grpSpLocks/>
          </p:cNvGrpSpPr>
          <p:nvPr/>
        </p:nvGrpSpPr>
        <p:grpSpPr bwMode="auto">
          <a:xfrm>
            <a:off x="5940425" y="336550"/>
            <a:ext cx="287338" cy="287338"/>
            <a:chOff x="4139952" y="1274820"/>
            <a:chExt cx="432833" cy="432834"/>
          </a:xfrm>
        </p:grpSpPr>
        <p:sp>
          <p:nvSpPr>
            <p:cNvPr id="4201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01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42008" name="矩形 46"/>
          <p:cNvSpPr>
            <a:spLocks noChangeArrowheads="1"/>
          </p:cNvSpPr>
          <p:nvPr/>
        </p:nvSpPr>
        <p:spPr bwMode="auto">
          <a:xfrm>
            <a:off x="503713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</a:t>
            </a:r>
          </a:p>
        </p:txBody>
      </p:sp>
      <p:sp>
        <p:nvSpPr>
          <p:cNvPr id="42009" name="矩形 47"/>
          <p:cNvSpPr>
            <a:spLocks noChangeArrowheads="1"/>
          </p:cNvSpPr>
          <p:nvPr/>
        </p:nvSpPr>
        <p:spPr bwMode="auto">
          <a:xfrm>
            <a:off x="6156325" y="314325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课程标准</a:t>
            </a:r>
          </a:p>
        </p:txBody>
      </p:sp>
      <p:sp>
        <p:nvSpPr>
          <p:cNvPr id="42010" name="矩形 48"/>
          <p:cNvSpPr>
            <a:spLocks noChangeArrowheads="1"/>
          </p:cNvSpPr>
          <p:nvPr/>
        </p:nvSpPr>
        <p:spPr bwMode="auto">
          <a:xfrm>
            <a:off x="7269163" y="30480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484438" y="687388"/>
            <a:ext cx="5903912" cy="2171700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733425" y="917575"/>
            <a:ext cx="1828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latin typeface="微软雅黑"/>
                <a:ea typeface="微软雅黑"/>
                <a:cs typeface="微软雅黑"/>
              </a:rPr>
              <a:t>课程标准</a:t>
            </a:r>
            <a:endParaRPr lang="en-US" altLang="zh-CN" b="1">
              <a:latin typeface="微软雅黑"/>
              <a:ea typeface="微软雅黑"/>
              <a:cs typeface="微软雅黑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rgbClr val="005DA2"/>
                </a:solidFill>
                <a:latin typeface="微软雅黑"/>
                <a:ea typeface="微软雅黑"/>
                <a:cs typeface="微软雅黑"/>
              </a:rPr>
              <a:t>建设现状</a:t>
            </a:r>
          </a:p>
        </p:txBody>
      </p:sp>
      <p:grpSp>
        <p:nvGrpSpPr>
          <p:cNvPr id="44035" name="组合 37"/>
          <p:cNvGrpSpPr>
            <a:grpSpLocks/>
          </p:cNvGrpSpPr>
          <p:nvPr/>
        </p:nvGrpSpPr>
        <p:grpSpPr bwMode="auto">
          <a:xfrm>
            <a:off x="7019925" y="338138"/>
            <a:ext cx="287338" cy="287337"/>
            <a:chOff x="6084168" y="1274820"/>
            <a:chExt cx="432048" cy="432834"/>
          </a:xfrm>
        </p:grpSpPr>
        <p:sp>
          <p:nvSpPr>
            <p:cNvPr id="44056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4057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44036" name="组合 40"/>
          <p:cNvGrpSpPr>
            <a:grpSpLocks/>
          </p:cNvGrpSpPr>
          <p:nvPr/>
        </p:nvGrpSpPr>
        <p:grpSpPr bwMode="auto">
          <a:xfrm>
            <a:off x="4787900" y="339725"/>
            <a:ext cx="288925" cy="287338"/>
            <a:chOff x="3491880" y="1274820"/>
            <a:chExt cx="432833" cy="432834"/>
          </a:xfrm>
        </p:grpSpPr>
        <p:sp>
          <p:nvSpPr>
            <p:cNvPr id="4405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405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44037" name="组合 43"/>
          <p:cNvGrpSpPr>
            <a:grpSpLocks/>
          </p:cNvGrpSpPr>
          <p:nvPr/>
        </p:nvGrpSpPr>
        <p:grpSpPr bwMode="auto">
          <a:xfrm>
            <a:off x="5940425" y="336550"/>
            <a:ext cx="287338" cy="287338"/>
            <a:chOff x="4139952" y="1274820"/>
            <a:chExt cx="432833" cy="432834"/>
          </a:xfrm>
        </p:grpSpPr>
        <p:sp>
          <p:nvSpPr>
            <p:cNvPr id="4405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405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44038" name="矩形 46"/>
          <p:cNvSpPr>
            <a:spLocks noChangeArrowheads="1"/>
          </p:cNvSpPr>
          <p:nvPr/>
        </p:nvSpPr>
        <p:spPr bwMode="auto">
          <a:xfrm>
            <a:off x="503713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</a:t>
            </a:r>
          </a:p>
        </p:txBody>
      </p:sp>
      <p:sp>
        <p:nvSpPr>
          <p:cNvPr id="44039" name="矩形 47"/>
          <p:cNvSpPr>
            <a:spLocks noChangeArrowheads="1"/>
          </p:cNvSpPr>
          <p:nvPr/>
        </p:nvSpPr>
        <p:spPr bwMode="auto">
          <a:xfrm>
            <a:off x="6156325" y="314325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课程标准</a:t>
            </a:r>
          </a:p>
        </p:txBody>
      </p:sp>
      <p:sp>
        <p:nvSpPr>
          <p:cNvPr id="44040" name="矩形 48"/>
          <p:cNvSpPr>
            <a:spLocks noChangeArrowheads="1"/>
          </p:cNvSpPr>
          <p:nvPr/>
        </p:nvSpPr>
        <p:spPr bwMode="auto">
          <a:xfrm>
            <a:off x="7269163" y="30480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</a:t>
            </a:r>
          </a:p>
        </p:txBody>
      </p:sp>
      <p:grpSp>
        <p:nvGrpSpPr>
          <p:cNvPr id="44041" name="组合 35"/>
          <p:cNvGrpSpPr>
            <a:grpSpLocks/>
          </p:cNvGrpSpPr>
          <p:nvPr/>
        </p:nvGrpSpPr>
        <p:grpSpPr bwMode="auto">
          <a:xfrm rot="-741605">
            <a:off x="3621088" y="760413"/>
            <a:ext cx="4886325" cy="4338637"/>
            <a:chOff x="2742414" y="948436"/>
            <a:chExt cx="4886158" cy="4338796"/>
          </a:xfrm>
        </p:grpSpPr>
        <p:pic>
          <p:nvPicPr>
            <p:cNvPr id="44046" name="图片 3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814499">
              <a:off x="2742414" y="1009359"/>
              <a:ext cx="2450957" cy="3386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7" name="图片 4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818006">
              <a:off x="3310288" y="948436"/>
              <a:ext cx="2437571" cy="3418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8" name="图片 5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72221">
              <a:off x="3919078" y="1015775"/>
              <a:ext cx="2434092" cy="348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9" name="图片 5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731623">
              <a:off x="4462866" y="1123873"/>
              <a:ext cx="2335311" cy="338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0" name="图片 5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462721">
              <a:off x="4934703" y="1367194"/>
              <a:ext cx="2363487" cy="3483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1" name="图片 5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2462682">
              <a:off x="5212408" y="1739973"/>
              <a:ext cx="2416164" cy="3547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Box 4"/>
          <p:cNvSpPr txBox="1"/>
          <p:nvPr/>
        </p:nvSpPr>
        <p:spPr>
          <a:xfrm>
            <a:off x="611188" y="1924050"/>
            <a:ext cx="2146300" cy="2008188"/>
          </a:xfrm>
          <a:prstGeom prst="rect">
            <a:avLst/>
          </a:prstGeom>
          <a:noFill/>
        </p:spPr>
        <p:txBody>
          <a:bodyPr lIns="68584" tIns="34291" rIns="68584" bIns="34291"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结合学院“十三五”规划总体要求和专业人才培养方案，制定了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工业机器人应用技术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课程标准，积极开发跨专业拓展型课程标准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左中括号 26"/>
          <p:cNvSpPr/>
          <p:nvPr/>
        </p:nvSpPr>
        <p:spPr>
          <a:xfrm>
            <a:off x="468313" y="1863725"/>
            <a:ext cx="376237" cy="229235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右中括号 27"/>
          <p:cNvSpPr/>
          <p:nvPr/>
        </p:nvSpPr>
        <p:spPr>
          <a:xfrm>
            <a:off x="2460625" y="1878013"/>
            <a:ext cx="382588" cy="227806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4045" name="Picture 1" descr="C:\Users\Administrator\AppData\Roaming\Tencent\Users\290050400\QQ\WinTemp\RichOle\K`F(7OQE(3}Y}R3GQ}3__0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9338" y="1851025"/>
            <a:ext cx="230505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082" name="组合 23"/>
          <p:cNvGrpSpPr>
            <a:grpSpLocks/>
          </p:cNvGrpSpPr>
          <p:nvPr/>
        </p:nvGrpSpPr>
        <p:grpSpPr bwMode="auto">
          <a:xfrm>
            <a:off x="7019925" y="338138"/>
            <a:ext cx="287338" cy="287337"/>
            <a:chOff x="6084168" y="1274820"/>
            <a:chExt cx="432048" cy="432834"/>
          </a:xfrm>
        </p:grpSpPr>
        <p:sp>
          <p:nvSpPr>
            <p:cNvPr id="4609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09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46083" name="组合 32"/>
          <p:cNvGrpSpPr>
            <a:grpSpLocks/>
          </p:cNvGrpSpPr>
          <p:nvPr/>
        </p:nvGrpSpPr>
        <p:grpSpPr bwMode="auto">
          <a:xfrm>
            <a:off x="4787900" y="339725"/>
            <a:ext cx="288925" cy="287338"/>
            <a:chOff x="3491880" y="1274820"/>
            <a:chExt cx="432833" cy="432834"/>
          </a:xfrm>
        </p:grpSpPr>
        <p:sp>
          <p:nvSpPr>
            <p:cNvPr id="46093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094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46084" name="组合 35"/>
          <p:cNvGrpSpPr>
            <a:grpSpLocks/>
          </p:cNvGrpSpPr>
          <p:nvPr/>
        </p:nvGrpSpPr>
        <p:grpSpPr bwMode="auto">
          <a:xfrm>
            <a:off x="5940425" y="336550"/>
            <a:ext cx="287338" cy="287338"/>
            <a:chOff x="4139952" y="1274820"/>
            <a:chExt cx="432833" cy="432834"/>
          </a:xfrm>
        </p:grpSpPr>
        <p:sp>
          <p:nvSpPr>
            <p:cNvPr id="46091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092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46085" name="矩形 38"/>
          <p:cNvSpPr>
            <a:spLocks noChangeArrowheads="1"/>
          </p:cNvSpPr>
          <p:nvPr/>
        </p:nvSpPr>
        <p:spPr bwMode="auto">
          <a:xfrm>
            <a:off x="503713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</a:t>
            </a:r>
          </a:p>
        </p:txBody>
      </p:sp>
      <p:sp>
        <p:nvSpPr>
          <p:cNvPr id="46086" name="矩形 39"/>
          <p:cNvSpPr>
            <a:spLocks noChangeArrowheads="1"/>
          </p:cNvSpPr>
          <p:nvPr/>
        </p:nvSpPr>
        <p:spPr bwMode="auto">
          <a:xfrm>
            <a:off x="6156325" y="314325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</a:t>
            </a:r>
          </a:p>
        </p:txBody>
      </p:sp>
      <p:sp>
        <p:nvSpPr>
          <p:cNvPr id="46087" name="矩形 40"/>
          <p:cNvSpPr>
            <a:spLocks noChangeArrowheads="1"/>
          </p:cNvSpPr>
          <p:nvPr/>
        </p:nvSpPr>
        <p:spPr bwMode="auto">
          <a:xfrm>
            <a:off x="7269163" y="30480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课程资源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900113" y="2211388"/>
            <a:ext cx="7416800" cy="1731962"/>
          </a:xfrm>
          <a:prstGeom prst="rect">
            <a:avLst/>
          </a:prstGeom>
          <a:noFill/>
          <a:ln>
            <a:noFill/>
          </a:ln>
        </p:spPr>
        <p:txBody>
          <a:bodyPr lIns="68584" tIns="34291" rIns="68584" bIns="34291"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积极选用国家或省部级优秀教材或规划教材；引入国家优质教学资源；力争建设国家级精品在线开放课程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门左右；省级精品在线开放课程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门左右，校级在线课程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门左右；与企业合作开发国家规划教材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部；行业特色教材和校本教材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3425" y="1127125"/>
            <a:ext cx="545465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学院“十三五”课程建设规划中课程资源要求：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55650" y="2139950"/>
            <a:ext cx="7777163" cy="1944688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130" name="组合 23"/>
          <p:cNvGrpSpPr>
            <a:grpSpLocks/>
          </p:cNvGrpSpPr>
          <p:nvPr/>
        </p:nvGrpSpPr>
        <p:grpSpPr bwMode="auto">
          <a:xfrm>
            <a:off x="7019925" y="338138"/>
            <a:ext cx="287338" cy="287337"/>
            <a:chOff x="6084168" y="1274820"/>
            <a:chExt cx="432048" cy="432834"/>
          </a:xfrm>
        </p:grpSpPr>
        <p:sp>
          <p:nvSpPr>
            <p:cNvPr id="4816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16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48131" name="组合 32"/>
          <p:cNvGrpSpPr>
            <a:grpSpLocks/>
          </p:cNvGrpSpPr>
          <p:nvPr/>
        </p:nvGrpSpPr>
        <p:grpSpPr bwMode="auto">
          <a:xfrm>
            <a:off x="4787900" y="339725"/>
            <a:ext cx="288925" cy="287338"/>
            <a:chOff x="3491880" y="1274820"/>
            <a:chExt cx="432833" cy="432834"/>
          </a:xfrm>
        </p:grpSpPr>
        <p:sp>
          <p:nvSpPr>
            <p:cNvPr id="48158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159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48132" name="组合 35"/>
          <p:cNvGrpSpPr>
            <a:grpSpLocks/>
          </p:cNvGrpSpPr>
          <p:nvPr/>
        </p:nvGrpSpPr>
        <p:grpSpPr bwMode="auto">
          <a:xfrm>
            <a:off x="5940425" y="336550"/>
            <a:ext cx="287338" cy="287338"/>
            <a:chOff x="4139952" y="1274820"/>
            <a:chExt cx="432833" cy="432834"/>
          </a:xfrm>
        </p:grpSpPr>
        <p:sp>
          <p:nvSpPr>
            <p:cNvPr id="48156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157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48133" name="矩形 38"/>
          <p:cNvSpPr>
            <a:spLocks noChangeArrowheads="1"/>
          </p:cNvSpPr>
          <p:nvPr/>
        </p:nvSpPr>
        <p:spPr bwMode="auto">
          <a:xfrm>
            <a:off x="503713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</a:t>
            </a:r>
          </a:p>
        </p:txBody>
      </p:sp>
      <p:sp>
        <p:nvSpPr>
          <p:cNvPr id="48134" name="矩形 39"/>
          <p:cNvSpPr>
            <a:spLocks noChangeArrowheads="1"/>
          </p:cNvSpPr>
          <p:nvPr/>
        </p:nvSpPr>
        <p:spPr bwMode="auto">
          <a:xfrm>
            <a:off x="6156325" y="314325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</a:t>
            </a:r>
          </a:p>
        </p:txBody>
      </p:sp>
      <p:sp>
        <p:nvSpPr>
          <p:cNvPr id="48135" name="矩形 40"/>
          <p:cNvSpPr>
            <a:spLocks noChangeArrowheads="1"/>
          </p:cNvSpPr>
          <p:nvPr/>
        </p:nvSpPr>
        <p:spPr bwMode="auto">
          <a:xfrm>
            <a:off x="7269163" y="30480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课程资源</a:t>
            </a:r>
          </a:p>
        </p:txBody>
      </p:sp>
      <p:sp>
        <p:nvSpPr>
          <p:cNvPr id="48136" name="TextBox 2"/>
          <p:cNvSpPr txBox="1">
            <a:spLocks noChangeArrowheads="1"/>
          </p:cNvSpPr>
          <p:nvPr/>
        </p:nvSpPr>
        <p:spPr bwMode="auto">
          <a:xfrm>
            <a:off x="611188" y="1387475"/>
            <a:ext cx="1103312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latin typeface="微软雅黑"/>
                <a:ea typeface="微软雅黑"/>
                <a:cs typeface="微软雅黑"/>
              </a:rPr>
              <a:t>课程资源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建设规划</a:t>
            </a:r>
          </a:p>
        </p:txBody>
      </p:sp>
      <p:graphicFrame>
        <p:nvGraphicFramePr>
          <p:cNvPr id="48163" name="Group 35"/>
          <p:cNvGraphicFramePr>
            <a:graphicFrameLocks noGrp="1"/>
          </p:cNvGraphicFramePr>
          <p:nvPr/>
        </p:nvGraphicFramePr>
        <p:xfrm>
          <a:off x="468313" y="2859088"/>
          <a:ext cx="8299450" cy="1743075"/>
        </p:xfrm>
        <a:graphic>
          <a:graphicData uri="http://schemas.openxmlformats.org/drawingml/2006/table">
            <a:tbl>
              <a:tblPr/>
              <a:tblGrid>
                <a:gridCol w="1079500"/>
                <a:gridCol w="2155825"/>
                <a:gridCol w="2813050"/>
                <a:gridCol w="22510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年份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2016-2017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2018-2019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2020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计划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进程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编制校本教材；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使用世界大学城空间课程资源；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按岗位需求调研课程内容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出版工业机器人技术专业教材；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初步进行微课教学设计；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搜集教学资源；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评估在线课程平台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出版活页式教材；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完善数字化课程资源；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完善在线开放课程；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申报省级精品课程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</a:tbl>
          </a:graphicData>
        </a:graphic>
      </p:graphicFrame>
      <p:sp>
        <p:nvSpPr>
          <p:cNvPr id="48154" name="矩形 28"/>
          <p:cNvSpPr>
            <a:spLocks noChangeArrowheads="1"/>
          </p:cNvSpPr>
          <p:nvPr/>
        </p:nvSpPr>
        <p:spPr bwMode="auto">
          <a:xfrm>
            <a:off x="2195513" y="700088"/>
            <a:ext cx="607536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选用国家规划教材；</a:t>
            </a:r>
            <a:endParaRPr lang="en-US" altLang="zh-CN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  <a:p>
            <a:pPr lvl="2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修订适合我院的优质教材</a:t>
            </a:r>
          </a:p>
          <a:p>
            <a:pPr lvl="2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优化教学设计</a:t>
            </a:r>
          </a:p>
          <a:p>
            <a:pPr lvl="2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制作优质课件与微课</a:t>
            </a:r>
          </a:p>
          <a:p>
            <a:pPr lvl="2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完善在线开放课程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195513" y="700088"/>
            <a:ext cx="6048375" cy="2087562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178" name="组合 23"/>
          <p:cNvGrpSpPr>
            <a:grpSpLocks/>
          </p:cNvGrpSpPr>
          <p:nvPr/>
        </p:nvGrpSpPr>
        <p:grpSpPr bwMode="auto">
          <a:xfrm>
            <a:off x="7019925" y="338138"/>
            <a:ext cx="287338" cy="287337"/>
            <a:chOff x="6084168" y="1274820"/>
            <a:chExt cx="432048" cy="432834"/>
          </a:xfrm>
        </p:grpSpPr>
        <p:sp>
          <p:nvSpPr>
            <p:cNvPr id="50192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193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0179" name="组合 32"/>
          <p:cNvGrpSpPr>
            <a:grpSpLocks/>
          </p:cNvGrpSpPr>
          <p:nvPr/>
        </p:nvGrpSpPr>
        <p:grpSpPr bwMode="auto">
          <a:xfrm>
            <a:off x="4787900" y="339725"/>
            <a:ext cx="288925" cy="287338"/>
            <a:chOff x="3491880" y="1274820"/>
            <a:chExt cx="432833" cy="432834"/>
          </a:xfrm>
        </p:grpSpPr>
        <p:sp>
          <p:nvSpPr>
            <p:cNvPr id="5019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19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0180" name="组合 35"/>
          <p:cNvGrpSpPr>
            <a:grpSpLocks/>
          </p:cNvGrpSpPr>
          <p:nvPr/>
        </p:nvGrpSpPr>
        <p:grpSpPr bwMode="auto">
          <a:xfrm>
            <a:off x="5940425" y="336550"/>
            <a:ext cx="287338" cy="287338"/>
            <a:chOff x="4139952" y="1274820"/>
            <a:chExt cx="432833" cy="432834"/>
          </a:xfrm>
        </p:grpSpPr>
        <p:sp>
          <p:nvSpPr>
            <p:cNvPr id="5018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18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0181" name="矩形 38"/>
          <p:cNvSpPr>
            <a:spLocks noChangeArrowheads="1"/>
          </p:cNvSpPr>
          <p:nvPr/>
        </p:nvSpPr>
        <p:spPr bwMode="auto">
          <a:xfrm>
            <a:off x="503713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</a:t>
            </a:r>
          </a:p>
        </p:txBody>
      </p:sp>
      <p:sp>
        <p:nvSpPr>
          <p:cNvPr id="50182" name="矩形 39"/>
          <p:cNvSpPr>
            <a:spLocks noChangeArrowheads="1"/>
          </p:cNvSpPr>
          <p:nvPr/>
        </p:nvSpPr>
        <p:spPr bwMode="auto">
          <a:xfrm>
            <a:off x="6156325" y="314325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</a:t>
            </a:r>
          </a:p>
        </p:txBody>
      </p:sp>
      <p:sp>
        <p:nvSpPr>
          <p:cNvPr id="50183" name="矩形 40"/>
          <p:cNvSpPr>
            <a:spLocks noChangeArrowheads="1"/>
          </p:cNvSpPr>
          <p:nvPr/>
        </p:nvSpPr>
        <p:spPr bwMode="auto">
          <a:xfrm>
            <a:off x="7269163" y="30480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课程资源</a:t>
            </a:r>
          </a:p>
        </p:txBody>
      </p:sp>
      <p:sp>
        <p:nvSpPr>
          <p:cNvPr id="50184" name="TextBox 2"/>
          <p:cNvSpPr txBox="1">
            <a:spLocks noChangeArrowheads="1"/>
          </p:cNvSpPr>
          <p:nvPr/>
        </p:nvSpPr>
        <p:spPr bwMode="auto">
          <a:xfrm>
            <a:off x="568325" y="990600"/>
            <a:ext cx="1319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latin typeface="微软雅黑"/>
                <a:ea typeface="微软雅黑"/>
                <a:cs typeface="微软雅黑"/>
              </a:rPr>
              <a:t>课程资源</a:t>
            </a:r>
            <a:endParaRPr lang="en-US" altLang="zh-CN" b="1">
              <a:latin typeface="微软雅黑"/>
              <a:ea typeface="微软雅黑"/>
              <a:cs typeface="微软雅黑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rgbClr val="005DA2"/>
                </a:solidFill>
                <a:latin typeface="微软雅黑"/>
                <a:ea typeface="微软雅黑"/>
                <a:cs typeface="微软雅黑"/>
              </a:rPr>
              <a:t>建设现状</a:t>
            </a:r>
          </a:p>
        </p:txBody>
      </p:sp>
      <p:sp>
        <p:nvSpPr>
          <p:cNvPr id="50185" name="TextBox 4"/>
          <p:cNvSpPr txBox="1">
            <a:spLocks noChangeArrowheads="1"/>
          </p:cNvSpPr>
          <p:nvPr/>
        </p:nvSpPr>
        <p:spPr bwMode="auto">
          <a:xfrm>
            <a:off x="468313" y="4084638"/>
            <a:ext cx="38163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4" tIns="34291" rIns="68584" bIns="34291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收集整理视频：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20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个；课件：</a:t>
            </a: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14</a:t>
            </a: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个</a:t>
            </a:r>
            <a:endParaRPr lang="en-US" altLang="zh-CN" b="1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50186" name="Picture 3" descr="C:\Users\Administrator\AppData\Roaming\Tencent\Users\290050400\QQ\WinTemp\RichOle\[}11GL7`BEQI`TL3Z0LKK%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700088"/>
            <a:ext cx="5519738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" descr="C:\Users\Administrator\AppData\Roaming\Tencent\Users\290050400\QQ\WinTemp\RichOle\QMOA16$4SY18E3GAI]JUPP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708150"/>
            <a:ext cx="42640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课程实施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836613" y="787400"/>
            <a:ext cx="7529512" cy="485775"/>
          </a:xfrm>
          <a:prstGeom prst="rect">
            <a:avLst/>
          </a:prstGeom>
          <a:noFill/>
        </p:spPr>
        <p:txBody>
          <a:bodyPr lIns="68584" tIns="34291" rIns="68584" bIns="34291"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课程实施：立德树人、提高工业机器人应用技术课程教学质量的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关键</a:t>
            </a:r>
            <a:endParaRPr lang="en-US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54063" y="1609725"/>
            <a:ext cx="1441450" cy="5048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课程目标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236913" y="1609725"/>
            <a:ext cx="18716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规划教学内容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 flipV="1">
            <a:off x="2484438" y="1849438"/>
            <a:ext cx="539750" cy="9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V="1">
            <a:off x="5292725" y="1858963"/>
            <a:ext cx="611188" cy="1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圆角矩形 53"/>
          <p:cNvSpPr/>
          <p:nvPr/>
        </p:nvSpPr>
        <p:spPr>
          <a:xfrm>
            <a:off x="5976938" y="1609725"/>
            <a:ext cx="18716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选择教学资源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525463" y="3852863"/>
            <a:ext cx="1871662" cy="75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完成教学目标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提高教学质量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 rot="5400000" flipV="1">
            <a:off x="6215063" y="3052763"/>
            <a:ext cx="1476375" cy="9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5940425" y="3940175"/>
            <a:ext cx="1871663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选择教学策略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3236913" y="3940175"/>
            <a:ext cx="1871662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课程考核</a:t>
            </a:r>
          </a:p>
        </p:txBody>
      </p:sp>
      <p:cxnSp>
        <p:nvCxnSpPr>
          <p:cNvPr id="50" name="直接箭头连接符 49"/>
          <p:cNvCxnSpPr/>
          <p:nvPr/>
        </p:nvCxnSpPr>
        <p:spPr>
          <a:xfrm flipH="1" flipV="1">
            <a:off x="2592388" y="4227513"/>
            <a:ext cx="539750" cy="1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H="1" flipV="1">
            <a:off x="5292725" y="4227513"/>
            <a:ext cx="539750" cy="1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093913" y="2392363"/>
            <a:ext cx="3887787" cy="122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教务处、院系二级督导：三大检查；质量诊改；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学生评教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288" y="700088"/>
            <a:ext cx="165576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规划教学内容</a:t>
            </a:r>
          </a:p>
        </p:txBody>
      </p:sp>
      <p:grpSp>
        <p:nvGrpSpPr>
          <p:cNvPr id="54274" name="组合 22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54295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296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4275" name="组合 27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54293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294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4276" name="组合 45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54291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292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4277" name="矩形 48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规划教学内容</a:t>
            </a:r>
          </a:p>
        </p:txBody>
      </p:sp>
      <p:sp>
        <p:nvSpPr>
          <p:cNvPr id="54278" name="矩形 49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选择教学资源</a:t>
            </a:r>
          </a:p>
        </p:txBody>
      </p:sp>
      <p:sp>
        <p:nvSpPr>
          <p:cNvPr id="54279" name="矩形 50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选择教学策略</a:t>
            </a:r>
          </a:p>
        </p:txBody>
      </p:sp>
      <p:sp>
        <p:nvSpPr>
          <p:cNvPr id="54280" name="矩形 51"/>
          <p:cNvSpPr>
            <a:spLocks noChangeArrowheads="1"/>
          </p:cNvSpPr>
          <p:nvPr/>
        </p:nvSpPr>
        <p:spPr bwMode="auto">
          <a:xfrm>
            <a:off x="716438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课程考核</a:t>
            </a:r>
          </a:p>
        </p:txBody>
      </p:sp>
      <p:grpSp>
        <p:nvGrpSpPr>
          <p:cNvPr id="54281" name="组合 52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5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290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课程实施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六边形 30"/>
          <p:cNvSpPr/>
          <p:nvPr/>
        </p:nvSpPr>
        <p:spPr>
          <a:xfrm>
            <a:off x="395536" y="2153285"/>
            <a:ext cx="1410507" cy="1268978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4" tIns="34291" rIns="68584" bIns="342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>
            <a:off x="3059113" y="842963"/>
            <a:ext cx="5976937" cy="12239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lIns="95773" tIns="47886" rIns="95773" bIns="47886" anchor="ctr"/>
          <a:lstStyle/>
          <a:p>
            <a:pPr defTabSz="696913"/>
            <a:r>
              <a:rPr lang="en-US" altLang="zh-CN">
                <a:latin typeface="Calibri" pitchFamily="34" charset="0"/>
              </a:rPr>
              <a:t>1</a:t>
            </a:r>
            <a:r>
              <a:rPr lang="zh-CN" altLang="en-US">
                <a:latin typeface="Calibri" pitchFamily="34" charset="0"/>
              </a:rPr>
              <a:t>、课程定位：</a:t>
            </a:r>
            <a:r>
              <a:rPr lang="en-US" altLang="zh-CN">
                <a:latin typeface="Calibri" pitchFamily="34" charset="0"/>
              </a:rPr>
              <a:t>《</a:t>
            </a:r>
            <a:r>
              <a:rPr lang="zh-CN" altLang="en-US">
                <a:latin typeface="Calibri" pitchFamily="34" charset="0"/>
              </a:rPr>
              <a:t>工业机器人应用技术</a:t>
            </a:r>
            <a:r>
              <a:rPr lang="en-US" altLang="zh-CN">
                <a:latin typeface="Calibri" pitchFamily="34" charset="0"/>
              </a:rPr>
              <a:t>》</a:t>
            </a:r>
            <a:r>
              <a:rPr lang="zh-CN" altLang="en-US">
                <a:latin typeface="Calibri" pitchFamily="34" charset="0"/>
              </a:rPr>
              <a:t>是工业机器人技术专业的一门理实一体化专业课程。机器人技术涉及自动控制、计算机、传感器、人工智能、电子技术和机械工程等多种学科的内容，是实现智能制造的关键技术。</a:t>
            </a:r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auto">
          <a:xfrm>
            <a:off x="2195513" y="2155825"/>
            <a:ext cx="6840537" cy="1423988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lIns="95773" tIns="47886" rIns="95773" bIns="47886" anchor="ctr"/>
          <a:lstStyle/>
          <a:p>
            <a:pPr defTabSz="696913"/>
            <a:r>
              <a:rPr lang="en-US" altLang="zh-CN">
                <a:latin typeface="Calibri" pitchFamily="34" charset="0"/>
              </a:rPr>
              <a:t>2</a:t>
            </a:r>
            <a:r>
              <a:rPr lang="zh-CN" altLang="en-US">
                <a:latin typeface="Calibri" pitchFamily="34" charset="0"/>
              </a:rPr>
              <a:t>、总体目标：通过本课程学习，使大家了解工业机器人应用技术，掌握与工业机器人相关的编程操作、变频器控制、</a:t>
            </a:r>
            <a:r>
              <a:rPr lang="en-US" altLang="zh-CN">
                <a:latin typeface="Calibri" pitchFamily="34" charset="0"/>
              </a:rPr>
              <a:t>PLC</a:t>
            </a:r>
            <a:r>
              <a:rPr lang="zh-CN" altLang="en-US">
                <a:latin typeface="Calibri" pitchFamily="34" charset="0"/>
              </a:rPr>
              <a:t>控制、触摸屏组态、射频识别、智能视觉等关键技术，以便胜任工业机器人的工作站设计、安装、操作、使用、维护等相关岗位。</a:t>
            </a:r>
          </a:p>
        </p:txBody>
      </p:sp>
      <p:sp>
        <p:nvSpPr>
          <p:cNvPr id="67" name="AutoShape 7"/>
          <p:cNvSpPr>
            <a:spLocks noChangeArrowheads="1"/>
          </p:cNvSpPr>
          <p:nvPr/>
        </p:nvSpPr>
        <p:spPr bwMode="auto">
          <a:xfrm>
            <a:off x="1835150" y="3651250"/>
            <a:ext cx="7237413" cy="14414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lIns="95773" tIns="47886" rIns="95773" bIns="47886" anchor="ctr"/>
          <a:lstStyle/>
          <a:p>
            <a:pPr defTabSz="696913"/>
            <a:r>
              <a:rPr lang="en-US" altLang="zh-CN">
                <a:latin typeface="Calibri" pitchFamily="34" charset="0"/>
              </a:rPr>
              <a:t>3</a:t>
            </a:r>
            <a:r>
              <a:rPr lang="zh-CN" altLang="en-US">
                <a:latin typeface="Calibri" pitchFamily="34" charset="0"/>
              </a:rPr>
              <a:t>、具体目标：</a:t>
            </a:r>
            <a:endParaRPr lang="en-US" altLang="zh-CN">
              <a:latin typeface="Calibri" pitchFamily="34" charset="0"/>
            </a:endParaRPr>
          </a:p>
          <a:p>
            <a:pPr defTabSz="696913"/>
            <a:r>
              <a:rPr lang="en-US" altLang="zh-CN" sz="1600">
                <a:latin typeface="Calibri" pitchFamily="34" charset="0"/>
              </a:rPr>
              <a:t>1</a:t>
            </a:r>
            <a:r>
              <a:rPr lang="zh-CN" altLang="en-US" sz="1600">
                <a:latin typeface="Calibri" pitchFamily="34" charset="0"/>
              </a:rPr>
              <a:t>）培养学生正确的设计思想、设计理念，勇于创新探索、团结协作的精神。 </a:t>
            </a:r>
          </a:p>
          <a:p>
            <a:pPr defTabSz="696913"/>
            <a:r>
              <a:rPr lang="en-US" altLang="zh-CN" sz="1600">
                <a:latin typeface="Calibri" pitchFamily="34" charset="0"/>
              </a:rPr>
              <a:t>2</a:t>
            </a:r>
            <a:r>
              <a:rPr lang="zh-CN" altLang="en-US" sz="1600">
                <a:latin typeface="Calibri" pitchFamily="34" charset="0"/>
              </a:rPr>
              <a:t>）通过本课程的学习，使学生掌握工业机器人应用的关键技术。</a:t>
            </a:r>
          </a:p>
          <a:p>
            <a:pPr defTabSz="696913"/>
            <a:r>
              <a:rPr lang="en-US" altLang="zh-CN" sz="1600">
                <a:latin typeface="Calibri" pitchFamily="34" charset="0"/>
              </a:rPr>
              <a:t>3</a:t>
            </a:r>
            <a:r>
              <a:rPr lang="zh-CN" altLang="en-US" sz="1600">
                <a:latin typeface="Calibri" pitchFamily="34" charset="0"/>
              </a:rPr>
              <a:t>）通过本课程的学习，使学生熟悉工业机器人生产线的结构及安装方法。 </a:t>
            </a:r>
          </a:p>
          <a:p>
            <a:pPr defTabSz="696913"/>
            <a:r>
              <a:rPr lang="en-US" altLang="zh-CN" sz="1600">
                <a:latin typeface="Calibri" pitchFamily="34" charset="0"/>
              </a:rPr>
              <a:t>4</a:t>
            </a:r>
            <a:r>
              <a:rPr lang="zh-CN" altLang="en-US" sz="1600">
                <a:latin typeface="Calibri" pitchFamily="34" charset="0"/>
              </a:rPr>
              <a:t>）了解工业机器人生产线设备间通讯及智能控制等方法。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6" grpId="0" animBg="1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4"/>
          <p:cNvSpPr txBox="1">
            <a:spLocks/>
          </p:cNvSpPr>
          <p:nvPr/>
        </p:nvSpPr>
        <p:spPr bwMode="auto">
          <a:xfrm>
            <a:off x="876300" y="339725"/>
            <a:ext cx="22574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前言</a:t>
            </a:r>
            <a:r>
              <a:rPr lang="en-US" altLang="zh-CN"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/</a:t>
            </a:r>
            <a:r>
              <a:rPr lang="en-US" altLang="zh-CN" b="1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PREFACE</a:t>
            </a:r>
            <a:endParaRPr lang="en-GB" altLang="zh-CN" b="1">
              <a:solidFill>
                <a:schemeClr val="accent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1" name="Parallelogram 21"/>
          <p:cNvSpPr/>
          <p:nvPr/>
        </p:nvSpPr>
        <p:spPr>
          <a:xfrm>
            <a:off x="7135813" y="-3175"/>
            <a:ext cx="1658937" cy="3606800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arallelogram 22"/>
          <p:cNvSpPr/>
          <p:nvPr/>
        </p:nvSpPr>
        <p:spPr>
          <a:xfrm>
            <a:off x="7596188" y="1536700"/>
            <a:ext cx="1658937" cy="3606800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1262063" y="968375"/>
            <a:ext cx="5472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1" name="组合 25"/>
          <p:cNvGrpSpPr>
            <a:grpSpLocks/>
          </p:cNvGrpSpPr>
          <p:nvPr/>
        </p:nvGrpSpPr>
        <p:grpSpPr bwMode="auto">
          <a:xfrm>
            <a:off x="6162675" y="501650"/>
            <a:ext cx="339725" cy="341313"/>
            <a:chOff x="6084168" y="1274820"/>
            <a:chExt cx="432048" cy="432834"/>
          </a:xfrm>
        </p:grpSpPr>
        <p:sp>
          <p:nvSpPr>
            <p:cNvPr id="19479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480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9462" name="组合 28"/>
          <p:cNvGrpSpPr>
            <a:grpSpLocks/>
          </p:cNvGrpSpPr>
          <p:nvPr/>
        </p:nvGrpSpPr>
        <p:grpSpPr bwMode="auto">
          <a:xfrm>
            <a:off x="5176838" y="501650"/>
            <a:ext cx="341312" cy="341313"/>
            <a:chOff x="4788024" y="1275213"/>
            <a:chExt cx="432048" cy="432048"/>
          </a:xfrm>
        </p:grpSpPr>
        <p:sp>
          <p:nvSpPr>
            <p:cNvPr id="1947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478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9463" name="组合 31"/>
          <p:cNvGrpSpPr>
            <a:grpSpLocks/>
          </p:cNvGrpSpPr>
          <p:nvPr/>
        </p:nvGrpSpPr>
        <p:grpSpPr bwMode="auto">
          <a:xfrm>
            <a:off x="5680075" y="501650"/>
            <a:ext cx="341313" cy="341313"/>
            <a:chOff x="5436096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476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9464" name="组合 34"/>
          <p:cNvGrpSpPr>
            <a:grpSpLocks/>
          </p:cNvGrpSpPr>
          <p:nvPr/>
        </p:nvGrpSpPr>
        <p:grpSpPr bwMode="auto">
          <a:xfrm>
            <a:off x="4167188" y="501650"/>
            <a:ext cx="342900" cy="341313"/>
            <a:chOff x="3491880" y="1274820"/>
            <a:chExt cx="432833" cy="432834"/>
          </a:xfrm>
        </p:grpSpPr>
        <p:sp>
          <p:nvSpPr>
            <p:cNvPr id="19473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474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9465" name="组合 37"/>
          <p:cNvGrpSpPr>
            <a:grpSpLocks/>
          </p:cNvGrpSpPr>
          <p:nvPr/>
        </p:nvGrpSpPr>
        <p:grpSpPr bwMode="auto">
          <a:xfrm>
            <a:off x="4672013" y="501650"/>
            <a:ext cx="341312" cy="341313"/>
            <a:chOff x="4139952" y="1274820"/>
            <a:chExt cx="432833" cy="432834"/>
          </a:xfrm>
        </p:grpSpPr>
        <p:sp>
          <p:nvSpPr>
            <p:cNvPr id="19471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472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19466" name="矩形 1"/>
          <p:cNvSpPr>
            <a:spLocks noChangeArrowheads="1"/>
          </p:cNvSpPr>
          <p:nvPr/>
        </p:nvSpPr>
        <p:spPr bwMode="auto">
          <a:xfrm>
            <a:off x="1109663" y="1936750"/>
            <a:ext cx="5983287" cy="876300"/>
          </a:xfrm>
          <a:prstGeom prst="rect">
            <a:avLst/>
          </a:prstGeom>
          <a:solidFill>
            <a:srgbClr val="FFC0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Calibri" pitchFamily="34" charset="0"/>
              </a:rPr>
              <a:t>《</a:t>
            </a:r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关于印发</a:t>
            </a:r>
            <a:r>
              <a:rPr lang="en-US" altLang="zh-CN" b="1">
                <a:solidFill>
                  <a:srgbClr val="FF0000"/>
                </a:solidFill>
                <a:latin typeface="Calibri" pitchFamily="34" charset="0"/>
              </a:rPr>
              <a:t>&lt;</a:t>
            </a:r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湖南省高等职业院校内部质量保证体系诊断与改进工作实施方案</a:t>
            </a:r>
            <a:r>
              <a:rPr lang="en-US" altLang="zh-CN" b="1">
                <a:solidFill>
                  <a:srgbClr val="FF0000"/>
                </a:solidFill>
                <a:latin typeface="Calibri" pitchFamily="34" charset="0"/>
              </a:rPr>
              <a:t>&gt;</a:t>
            </a:r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的通知</a:t>
            </a:r>
            <a:r>
              <a:rPr lang="en-US" altLang="zh-CN" b="1">
                <a:solidFill>
                  <a:srgbClr val="FF0000"/>
                </a:solidFill>
                <a:latin typeface="Calibri" pitchFamily="34" charset="0"/>
              </a:rPr>
              <a:t>》</a:t>
            </a:r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（湘教通</a:t>
            </a:r>
            <a:r>
              <a:rPr lang="en-US" altLang="zh-CN" b="1">
                <a:solidFill>
                  <a:srgbClr val="FF0000"/>
                </a:solidFill>
                <a:latin typeface="Calibri" pitchFamily="34" charset="0"/>
              </a:rPr>
              <a:t>〔2016〕290</a:t>
            </a:r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号）</a:t>
            </a:r>
            <a:endParaRPr lang="en-US" altLang="zh-CN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67" name="矩形 2"/>
          <p:cNvSpPr>
            <a:spLocks noChangeArrowheads="1"/>
          </p:cNvSpPr>
          <p:nvPr/>
        </p:nvSpPr>
        <p:spPr bwMode="auto">
          <a:xfrm>
            <a:off x="1100138" y="987425"/>
            <a:ext cx="5992812" cy="876300"/>
          </a:xfrm>
          <a:prstGeom prst="rect">
            <a:avLst/>
          </a:prstGeom>
          <a:solidFill>
            <a:srgbClr val="FFC0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Calibri" pitchFamily="34" charset="0"/>
              </a:rPr>
              <a:t>《</a:t>
            </a:r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教育部办公厅关于建立职业院校教学工作诊断与改进制度的通知</a:t>
            </a:r>
            <a:r>
              <a:rPr lang="en-US" altLang="zh-CN" b="1">
                <a:solidFill>
                  <a:srgbClr val="FF0000"/>
                </a:solidFill>
                <a:latin typeface="Calibri" pitchFamily="34" charset="0"/>
              </a:rPr>
              <a:t>》</a:t>
            </a:r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（教职成厅</a:t>
            </a:r>
            <a:r>
              <a:rPr lang="en-US" altLang="zh-CN" b="1">
                <a:solidFill>
                  <a:srgbClr val="FF0000"/>
                </a:solidFill>
                <a:latin typeface="Calibri" pitchFamily="34" charset="0"/>
              </a:rPr>
              <a:t>〔2015〕2</a:t>
            </a:r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号）</a:t>
            </a:r>
            <a:endParaRPr lang="en-US" altLang="zh-CN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68" name="矩形 5"/>
          <p:cNvSpPr>
            <a:spLocks noChangeArrowheads="1"/>
          </p:cNvSpPr>
          <p:nvPr/>
        </p:nvSpPr>
        <p:spPr bwMode="auto">
          <a:xfrm>
            <a:off x="1119188" y="2878138"/>
            <a:ext cx="5973762" cy="923925"/>
          </a:xfrm>
          <a:prstGeom prst="rect">
            <a:avLst/>
          </a:prstGeom>
          <a:solidFill>
            <a:srgbClr val="FFC0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《</a:t>
            </a:r>
            <a:r>
              <a:rPr lang="zh-CN" altLang="en-US">
                <a:solidFill>
                  <a:srgbClr val="FF0000"/>
                </a:solidFill>
                <a:latin typeface="Calibri" pitchFamily="34" charset="0"/>
              </a:rPr>
              <a:t>湖南化工职业技术学院内部质量保证体系诊断与改进工作实施方案（试行）</a:t>
            </a:r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》</a:t>
            </a:r>
            <a:r>
              <a:rPr lang="zh-CN" altLang="en-US">
                <a:solidFill>
                  <a:srgbClr val="FF0000"/>
                </a:solidFill>
                <a:latin typeface="Calibri" pitchFamily="34" charset="0"/>
              </a:rPr>
              <a:t>（化职院</a:t>
            </a:r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[2017]81</a:t>
            </a:r>
            <a:r>
              <a:rPr lang="zh-CN" altLang="en-US">
                <a:solidFill>
                  <a:srgbClr val="FF0000"/>
                </a:solidFill>
                <a:latin typeface="Calibri" pitchFamily="34" charset="0"/>
              </a:rPr>
              <a:t>号）</a:t>
            </a:r>
            <a:endParaRPr lang="en-US" altLang="zh-CN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69" name="TextBox 4"/>
          <p:cNvSpPr txBox="1">
            <a:spLocks noChangeArrowheads="1"/>
          </p:cNvSpPr>
          <p:nvPr/>
        </p:nvSpPr>
        <p:spPr bwMode="auto">
          <a:xfrm>
            <a:off x="1119188" y="3822700"/>
            <a:ext cx="5973762" cy="508000"/>
          </a:xfrm>
          <a:prstGeom prst="rect">
            <a:avLst/>
          </a:prstGeom>
          <a:solidFill>
            <a:srgbClr val="FDFDFD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b="1">
                <a:solidFill>
                  <a:srgbClr val="005DA2"/>
                </a:solidFill>
                <a:latin typeface="Calibri" pitchFamily="34" charset="0"/>
              </a:rPr>
              <a:t>机电工程学院成立质量诊改工作小组</a:t>
            </a:r>
            <a:endParaRPr lang="zh-CN" altLang="zh-CN" b="1">
              <a:solidFill>
                <a:srgbClr val="005DA2"/>
              </a:solidFill>
              <a:latin typeface="Calibri" pitchFamily="34" charset="0"/>
            </a:endParaRPr>
          </a:p>
        </p:txBody>
      </p:sp>
      <p:sp>
        <p:nvSpPr>
          <p:cNvPr id="19470" name="TextBox 4"/>
          <p:cNvSpPr txBox="1">
            <a:spLocks noChangeArrowheads="1"/>
          </p:cNvSpPr>
          <p:nvPr/>
        </p:nvSpPr>
        <p:spPr bwMode="auto">
          <a:xfrm>
            <a:off x="1119188" y="4364038"/>
            <a:ext cx="5973762" cy="506412"/>
          </a:xfrm>
          <a:prstGeom prst="rect">
            <a:avLst/>
          </a:prstGeom>
          <a:solidFill>
            <a:srgbClr val="FDFDFD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b="1">
                <a:solidFill>
                  <a:srgbClr val="005DA2"/>
                </a:solidFill>
                <a:latin typeface="Calibri" pitchFamily="34" charset="0"/>
              </a:rPr>
              <a:t>工业机器人技术专业教师全部参与诊改</a:t>
            </a:r>
            <a:endParaRPr lang="zh-CN" altLang="zh-CN" b="1">
              <a:solidFill>
                <a:srgbClr val="005DA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288" y="700088"/>
            <a:ext cx="165576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选择教学资源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815975" y="1271588"/>
            <a:ext cx="6480175" cy="715962"/>
          </a:xfrm>
          <a:prstGeom prst="rect">
            <a:avLst/>
          </a:prstGeom>
          <a:noFill/>
        </p:spPr>
        <p:txBody>
          <a:bodyPr lIns="68584" tIns="34291" rIns="68584" bIns="34291"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教材选用：国家十二五规划教材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工业机器人应用技术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高等教育出版社出版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辅助以校本教材：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工业机器人应用技术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及其实训指导教材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课程实施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324" name="组合 30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5634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34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6325" name="组合 33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5634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34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6326" name="组合 36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56339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340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6327" name="矩形 39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教学内容规划</a:t>
            </a:r>
          </a:p>
        </p:txBody>
      </p:sp>
      <p:sp>
        <p:nvSpPr>
          <p:cNvPr id="56328" name="矩形 40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选择教学资源</a:t>
            </a:r>
          </a:p>
        </p:txBody>
      </p:sp>
      <p:sp>
        <p:nvSpPr>
          <p:cNvPr id="56329" name="矩形 41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选择教学策略</a:t>
            </a:r>
          </a:p>
        </p:txBody>
      </p:sp>
      <p:sp>
        <p:nvSpPr>
          <p:cNvPr id="56330" name="矩形 42"/>
          <p:cNvSpPr>
            <a:spLocks noChangeArrowheads="1"/>
          </p:cNvSpPr>
          <p:nvPr/>
        </p:nvSpPr>
        <p:spPr bwMode="auto">
          <a:xfrm>
            <a:off x="716438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课程考核</a:t>
            </a:r>
          </a:p>
        </p:txBody>
      </p:sp>
      <p:grpSp>
        <p:nvGrpSpPr>
          <p:cNvPr id="56331" name="组合 43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4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338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pic>
        <p:nvPicPr>
          <p:cNvPr id="56332" name="图片 4" descr="blan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3" name="图片 5" descr="blan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" descr="C:\Users\Administrator\Desktop\7292f4e0f00e2627.jpg"/>
          <p:cNvPicPr>
            <a:picLocks noChangeAspect="1" noChangeArrowheads="1"/>
          </p:cNvPicPr>
          <p:nvPr/>
        </p:nvPicPr>
        <p:blipFill>
          <a:blip r:embed="rId5"/>
          <a:srcRect l="17821" t="1620" r="17381"/>
          <a:stretch>
            <a:fillRect/>
          </a:stretch>
        </p:blipFill>
        <p:spPr bwMode="auto">
          <a:xfrm>
            <a:off x="1331913" y="1995488"/>
            <a:ext cx="194945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教材第二版1 001"/>
          <p:cNvPicPr>
            <a:picLocks noChangeAspect="1" noChangeArrowheads="1"/>
          </p:cNvPicPr>
          <p:nvPr/>
        </p:nvPicPr>
        <p:blipFill>
          <a:blip r:embed="rId6" cstate="print"/>
          <a:srcRect r="12199" b="13019"/>
          <a:stretch>
            <a:fillRect/>
          </a:stretch>
        </p:blipFill>
        <p:spPr bwMode="auto">
          <a:xfrm>
            <a:off x="4283968" y="2139702"/>
            <a:ext cx="2002989" cy="27516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3" name="Picture 3" descr="实训教材1"/>
          <p:cNvPicPr>
            <a:picLocks noChangeAspect="1" noChangeArrowheads="1"/>
          </p:cNvPicPr>
          <p:nvPr/>
        </p:nvPicPr>
        <p:blipFill>
          <a:blip r:embed="rId7" cstate="print"/>
          <a:srcRect r="14063" b="11911"/>
          <a:stretch>
            <a:fillRect/>
          </a:stretch>
        </p:blipFill>
        <p:spPr bwMode="auto">
          <a:xfrm>
            <a:off x="6660233" y="2060736"/>
            <a:ext cx="1944216" cy="27432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288" y="700088"/>
            <a:ext cx="165576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选择教学资源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课程实施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371" name="组合 23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58425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8426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8372" name="组合 31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58423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8424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8373" name="组合 34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58421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8422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8374" name="矩形 37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教学内容规划</a:t>
            </a:r>
          </a:p>
        </p:txBody>
      </p:sp>
      <p:sp>
        <p:nvSpPr>
          <p:cNvPr id="58375" name="矩形 38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选择教学资源</a:t>
            </a:r>
          </a:p>
        </p:txBody>
      </p:sp>
      <p:sp>
        <p:nvSpPr>
          <p:cNvPr id="58376" name="矩形 39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选择教学策略</a:t>
            </a:r>
          </a:p>
        </p:txBody>
      </p:sp>
      <p:sp>
        <p:nvSpPr>
          <p:cNvPr id="58377" name="矩形 40"/>
          <p:cNvSpPr>
            <a:spLocks noChangeArrowheads="1"/>
          </p:cNvSpPr>
          <p:nvPr/>
        </p:nvSpPr>
        <p:spPr bwMode="auto">
          <a:xfrm>
            <a:off x="716438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课程考核</a:t>
            </a:r>
          </a:p>
        </p:txBody>
      </p:sp>
      <p:grpSp>
        <p:nvGrpSpPr>
          <p:cNvPr id="58378" name="组合 41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4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8420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8379" name="组合 162"/>
          <p:cNvGrpSpPr>
            <a:grpSpLocks/>
          </p:cNvGrpSpPr>
          <p:nvPr/>
        </p:nvGrpSpPr>
        <p:grpSpPr bwMode="auto">
          <a:xfrm>
            <a:off x="1403350" y="771525"/>
            <a:ext cx="7740650" cy="4032250"/>
            <a:chOff x="457201" y="1443509"/>
            <a:chExt cx="8867327" cy="5009827"/>
          </a:xfrm>
        </p:grpSpPr>
        <p:grpSp>
          <p:nvGrpSpPr>
            <p:cNvPr id="58380" name="Group 2"/>
            <p:cNvGrpSpPr>
              <a:grpSpLocks/>
            </p:cNvGrpSpPr>
            <p:nvPr/>
          </p:nvGrpSpPr>
          <p:grpSpPr bwMode="auto">
            <a:xfrm>
              <a:off x="1981200" y="4424511"/>
              <a:ext cx="5334000" cy="1371600"/>
              <a:chOff x="0" y="0"/>
              <a:chExt cx="3360" cy="864"/>
            </a:xfrm>
          </p:grpSpPr>
          <p:grpSp>
            <p:nvGrpSpPr>
              <p:cNvPr id="58408" name="Group 3"/>
              <p:cNvGrpSpPr>
                <a:grpSpLocks/>
              </p:cNvGrpSpPr>
              <p:nvPr/>
            </p:nvGrpSpPr>
            <p:grpSpPr bwMode="auto">
              <a:xfrm>
                <a:off x="0" y="0"/>
                <a:ext cx="3360" cy="864"/>
                <a:chOff x="0" y="0"/>
                <a:chExt cx="3360" cy="864"/>
              </a:xfrm>
            </p:grpSpPr>
            <p:sp>
              <p:nvSpPr>
                <p:cNvPr id="198" name="任意多边形 49"/>
                <p:cNvSpPr>
                  <a:spLocks/>
                </p:cNvSpPr>
                <p:nvPr/>
              </p:nvSpPr>
              <p:spPr bwMode="auto">
                <a:xfrm>
                  <a:off x="0" y="192"/>
                  <a:ext cx="3360" cy="672"/>
                </a:xfrm>
                <a:custGeom>
                  <a:avLst/>
                  <a:gdLst/>
                  <a:ahLst/>
                  <a:cxnLst>
                    <a:cxn ang="0">
                      <a:pos x="0" y="528"/>
                    </a:cxn>
                    <a:cxn ang="0">
                      <a:pos x="717" y="1"/>
                    </a:cxn>
                    <a:cxn ang="0">
                      <a:pos x="1440" y="0"/>
                    </a:cxn>
                    <a:cxn ang="0">
                      <a:pos x="2202" y="529"/>
                    </a:cxn>
                    <a:cxn ang="0">
                      <a:pos x="48" y="528"/>
                    </a:cxn>
                  </a:cxnLst>
                  <a:rect l="0" t="0" r="r" b="b"/>
                  <a:pathLst>
                    <a:path w="2202" h="529">
                      <a:moveTo>
                        <a:pt x="0" y="528"/>
                      </a:moveTo>
                      <a:lnTo>
                        <a:pt x="717" y="1"/>
                      </a:lnTo>
                      <a:lnTo>
                        <a:pt x="1440" y="0"/>
                      </a:lnTo>
                      <a:lnTo>
                        <a:pt x="2202" y="529"/>
                      </a:lnTo>
                      <a:lnTo>
                        <a:pt x="48" y="528"/>
                      </a:lnTo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7CCF3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58413" name="Group 5"/>
                <p:cNvGrpSpPr>
                  <a:grpSpLocks/>
                </p:cNvGrpSpPr>
                <p:nvPr/>
              </p:nvGrpSpPr>
              <p:grpSpPr bwMode="auto">
                <a:xfrm>
                  <a:off x="768" y="0"/>
                  <a:ext cx="1968" cy="864"/>
                  <a:chOff x="0" y="0"/>
                  <a:chExt cx="1968" cy="864"/>
                </a:xfrm>
              </p:grpSpPr>
              <p:sp>
                <p:nvSpPr>
                  <p:cNvPr id="200" name="直线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2" y="144"/>
                    <a:ext cx="528" cy="722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01" name="直线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0"/>
                    <a:ext cx="96" cy="866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02" name="直线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48"/>
                    <a:ext cx="0" cy="816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03" name="直线 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00" y="95"/>
                    <a:ext cx="288" cy="769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04" name="直线 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342" y="144"/>
                    <a:ext cx="624" cy="722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195" name="直线 56"/>
              <p:cNvSpPr>
                <a:spLocks noChangeShapeType="1"/>
              </p:cNvSpPr>
              <p:nvPr/>
            </p:nvSpPr>
            <p:spPr bwMode="auto">
              <a:xfrm>
                <a:off x="384" y="624"/>
                <a:ext cx="259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6" name="直线 57"/>
              <p:cNvSpPr>
                <a:spLocks noChangeShapeType="1"/>
              </p:cNvSpPr>
              <p:nvPr/>
            </p:nvSpPr>
            <p:spPr bwMode="auto">
              <a:xfrm>
                <a:off x="672" y="432"/>
                <a:ext cx="2015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7" name="直线 58"/>
              <p:cNvSpPr>
                <a:spLocks noChangeShapeType="1"/>
              </p:cNvSpPr>
              <p:nvPr/>
            </p:nvSpPr>
            <p:spPr bwMode="auto">
              <a:xfrm>
                <a:off x="864" y="288"/>
                <a:ext cx="163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8381" name="Group 14"/>
            <p:cNvGrpSpPr>
              <a:grpSpLocks/>
            </p:cNvGrpSpPr>
            <p:nvPr/>
          </p:nvGrpSpPr>
          <p:grpSpPr bwMode="auto">
            <a:xfrm>
              <a:off x="457201" y="2455143"/>
              <a:ext cx="1738535" cy="2430462"/>
              <a:chOff x="0" y="0"/>
              <a:chExt cx="1722" cy="1387"/>
            </a:xfrm>
          </p:grpSpPr>
          <p:pic>
            <p:nvPicPr>
              <p:cNvPr id="58406" name="图片 60" descr="pan_0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4" y="0"/>
                <a:ext cx="1711" cy="1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3" name="任意多边形 61"/>
              <p:cNvSpPr>
                <a:spLocks/>
              </p:cNvSpPr>
              <p:nvPr/>
            </p:nvSpPr>
            <p:spPr bwMode="auto">
              <a:xfrm>
                <a:off x="0" y="2"/>
                <a:ext cx="1722" cy="1380"/>
              </a:xfrm>
              <a:custGeom>
                <a:avLst/>
                <a:gdLst/>
                <a:ahLst/>
                <a:cxnLst>
                  <a:cxn ang="0">
                    <a:pos x="6" y="79"/>
                  </a:cxn>
                  <a:cxn ang="0">
                    <a:pos x="6" y="1300"/>
                  </a:cxn>
                  <a:cxn ang="0">
                    <a:pos x="46" y="1367"/>
                  </a:cxn>
                  <a:cxn ang="0">
                    <a:pos x="121" y="1381"/>
                  </a:cxn>
                  <a:cxn ang="0">
                    <a:pos x="1658" y="1312"/>
                  </a:cxn>
                  <a:cxn ang="0">
                    <a:pos x="1696" y="1286"/>
                  </a:cxn>
                  <a:cxn ang="0">
                    <a:pos x="1714" y="1247"/>
                  </a:cxn>
                  <a:cxn ang="0">
                    <a:pos x="1715" y="157"/>
                  </a:cxn>
                  <a:cxn ang="0">
                    <a:pos x="1689" y="87"/>
                  </a:cxn>
                  <a:cxn ang="0">
                    <a:pos x="1637" y="67"/>
                  </a:cxn>
                  <a:cxn ang="0">
                    <a:pos x="95" y="0"/>
                  </a:cxn>
                  <a:cxn ang="0">
                    <a:pos x="29" y="31"/>
                  </a:cxn>
                  <a:cxn ang="0">
                    <a:pos x="6" y="79"/>
                  </a:cxn>
                </a:cxnLst>
                <a:rect l="0" t="0" r="r" b="b"/>
                <a:pathLst>
                  <a:path w="1722" h="1382">
                    <a:moveTo>
                      <a:pt x="6" y="79"/>
                    </a:moveTo>
                    <a:cubicBezTo>
                      <a:pt x="0" y="294"/>
                      <a:pt x="3" y="1087"/>
                      <a:pt x="6" y="1300"/>
                    </a:cubicBezTo>
                    <a:cubicBezTo>
                      <a:pt x="8" y="1336"/>
                      <a:pt x="36" y="1359"/>
                      <a:pt x="46" y="1367"/>
                    </a:cubicBezTo>
                    <a:cubicBezTo>
                      <a:pt x="60" y="1381"/>
                      <a:pt x="109" y="1382"/>
                      <a:pt x="121" y="1381"/>
                    </a:cubicBezTo>
                    <a:cubicBezTo>
                      <a:pt x="368" y="1362"/>
                      <a:pt x="1388" y="1336"/>
                      <a:pt x="1658" y="1312"/>
                    </a:cubicBezTo>
                    <a:cubicBezTo>
                      <a:pt x="1658" y="1315"/>
                      <a:pt x="1684" y="1300"/>
                      <a:pt x="1696" y="1286"/>
                    </a:cubicBezTo>
                    <a:cubicBezTo>
                      <a:pt x="1708" y="1272"/>
                      <a:pt x="1714" y="1250"/>
                      <a:pt x="1714" y="1247"/>
                    </a:cubicBezTo>
                    <a:cubicBezTo>
                      <a:pt x="1714" y="1065"/>
                      <a:pt x="1722" y="347"/>
                      <a:pt x="1715" y="157"/>
                    </a:cubicBezTo>
                    <a:cubicBezTo>
                      <a:pt x="1715" y="124"/>
                      <a:pt x="1711" y="104"/>
                      <a:pt x="1689" y="87"/>
                    </a:cubicBezTo>
                    <a:cubicBezTo>
                      <a:pt x="1667" y="70"/>
                      <a:pt x="1659" y="73"/>
                      <a:pt x="1637" y="67"/>
                    </a:cubicBezTo>
                    <a:cubicBezTo>
                      <a:pt x="1375" y="49"/>
                      <a:pt x="360" y="16"/>
                      <a:pt x="95" y="0"/>
                    </a:cubicBezTo>
                    <a:cubicBezTo>
                      <a:pt x="72" y="0"/>
                      <a:pt x="41" y="14"/>
                      <a:pt x="29" y="31"/>
                    </a:cubicBezTo>
                    <a:cubicBezTo>
                      <a:pt x="17" y="48"/>
                      <a:pt x="13" y="49"/>
                      <a:pt x="6" y="79"/>
                    </a:cubicBezTo>
                    <a:close/>
                  </a:path>
                </a:pathLst>
              </a:custGeom>
              <a:solidFill>
                <a:srgbClr val="3FB564">
                  <a:alpha val="29999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8382" name="Group 17"/>
            <p:cNvGrpSpPr>
              <a:grpSpLocks/>
            </p:cNvGrpSpPr>
            <p:nvPr/>
          </p:nvGrpSpPr>
          <p:grpSpPr bwMode="auto">
            <a:xfrm>
              <a:off x="1692275" y="5767536"/>
              <a:ext cx="6019800" cy="685800"/>
              <a:chOff x="0" y="0"/>
              <a:chExt cx="2400" cy="336"/>
            </a:xfrm>
          </p:grpSpPr>
          <p:sp>
            <p:nvSpPr>
              <p:cNvPr id="190" name="自选图形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00" cy="33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0ADCE"/>
                  </a:gs>
                  <a:gs pos="50000">
                    <a:srgbClr val="97CCF3"/>
                  </a:gs>
                  <a:gs pos="100000">
                    <a:srgbClr val="80ADCE"/>
                  </a:gs>
                </a:gsLst>
                <a:lin ang="189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191" name="自选图形 64"/>
              <p:cNvSpPr>
                <a:spLocks noChangeArrowheads="1"/>
              </p:cNvSpPr>
              <p:nvPr/>
            </p:nvSpPr>
            <p:spPr bwMode="auto">
              <a:xfrm>
                <a:off x="114" y="54"/>
                <a:ext cx="2160" cy="2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6EBFA"/>
                  </a:gs>
                  <a:gs pos="50000">
                    <a:srgbClr val="97CCF3"/>
                  </a:gs>
                  <a:gs pos="100000">
                    <a:srgbClr val="D6EBFA"/>
                  </a:gs>
                </a:gsLst>
                <a:lin ang="18900000" scaled="1"/>
              </a:gradFill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kern="0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</a:rPr>
                  <a:t>        </a:t>
                </a:r>
                <a:r>
                  <a:rPr lang="zh-CN" altLang="en-US" kern="0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</a:rPr>
                  <a:t>自主学习</a:t>
                </a:r>
              </a:p>
            </p:txBody>
          </p:sp>
        </p:grpSp>
        <p:sp>
          <p:nvSpPr>
            <p:cNvPr id="167" name="文本框 65"/>
            <p:cNvSpPr txBox="1">
              <a:spLocks noChangeArrowheads="1"/>
            </p:cNvSpPr>
            <p:nvPr/>
          </p:nvSpPr>
          <p:spPr bwMode="auto">
            <a:xfrm>
              <a:off x="609961" y="2768944"/>
              <a:ext cx="2133178" cy="161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20650" indent="-120650"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电子课件</a:t>
              </a:r>
            </a:p>
            <a:p>
              <a:pPr marL="120650" indent="-120650"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云教材</a:t>
              </a:r>
            </a:p>
            <a:p>
              <a:pPr marL="120650" indent="-120650"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zh-CN" altLang="zh-CN" kern="0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视频资料</a:t>
              </a:r>
            </a:p>
            <a:p>
              <a:pPr marL="120650" indent="-120650"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图片</a:t>
              </a:r>
              <a:r>
                <a:rPr lang="en-US" altLang="zh-CN" kern="0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…</a:t>
              </a:r>
            </a:p>
          </p:txBody>
        </p:sp>
        <p:grpSp>
          <p:nvGrpSpPr>
            <p:cNvPr id="58384" name="Group 21"/>
            <p:cNvGrpSpPr>
              <a:grpSpLocks/>
            </p:cNvGrpSpPr>
            <p:nvPr/>
          </p:nvGrpSpPr>
          <p:grpSpPr bwMode="auto">
            <a:xfrm flipH="1">
              <a:off x="7020271" y="2463825"/>
              <a:ext cx="1742727" cy="2354262"/>
              <a:chOff x="0" y="0"/>
              <a:chExt cx="1722" cy="1387"/>
            </a:xfrm>
          </p:grpSpPr>
          <p:pic>
            <p:nvPicPr>
              <p:cNvPr id="58402" name="图片 68" descr="pan_0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4" y="0"/>
                <a:ext cx="1711" cy="1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9" name="任意多边形 69"/>
              <p:cNvSpPr>
                <a:spLocks/>
              </p:cNvSpPr>
              <p:nvPr/>
            </p:nvSpPr>
            <p:spPr bwMode="auto">
              <a:xfrm>
                <a:off x="0" y="2"/>
                <a:ext cx="1720" cy="1382"/>
              </a:xfrm>
              <a:custGeom>
                <a:avLst/>
                <a:gdLst/>
                <a:ahLst/>
                <a:cxnLst>
                  <a:cxn ang="0">
                    <a:pos x="6" y="79"/>
                  </a:cxn>
                  <a:cxn ang="0">
                    <a:pos x="6" y="1300"/>
                  </a:cxn>
                  <a:cxn ang="0">
                    <a:pos x="46" y="1367"/>
                  </a:cxn>
                  <a:cxn ang="0">
                    <a:pos x="121" y="1381"/>
                  </a:cxn>
                  <a:cxn ang="0">
                    <a:pos x="1658" y="1312"/>
                  </a:cxn>
                  <a:cxn ang="0">
                    <a:pos x="1696" y="1286"/>
                  </a:cxn>
                  <a:cxn ang="0">
                    <a:pos x="1714" y="1247"/>
                  </a:cxn>
                  <a:cxn ang="0">
                    <a:pos x="1715" y="157"/>
                  </a:cxn>
                  <a:cxn ang="0">
                    <a:pos x="1689" y="87"/>
                  </a:cxn>
                  <a:cxn ang="0">
                    <a:pos x="1637" y="67"/>
                  </a:cxn>
                  <a:cxn ang="0">
                    <a:pos x="95" y="0"/>
                  </a:cxn>
                  <a:cxn ang="0">
                    <a:pos x="29" y="31"/>
                  </a:cxn>
                  <a:cxn ang="0">
                    <a:pos x="6" y="79"/>
                  </a:cxn>
                </a:cxnLst>
                <a:rect l="0" t="0" r="r" b="b"/>
                <a:pathLst>
                  <a:path w="1722" h="1382">
                    <a:moveTo>
                      <a:pt x="6" y="79"/>
                    </a:moveTo>
                    <a:cubicBezTo>
                      <a:pt x="0" y="294"/>
                      <a:pt x="3" y="1087"/>
                      <a:pt x="6" y="1300"/>
                    </a:cubicBezTo>
                    <a:cubicBezTo>
                      <a:pt x="8" y="1336"/>
                      <a:pt x="36" y="1359"/>
                      <a:pt x="46" y="1367"/>
                    </a:cubicBezTo>
                    <a:cubicBezTo>
                      <a:pt x="60" y="1381"/>
                      <a:pt x="109" y="1382"/>
                      <a:pt x="121" y="1381"/>
                    </a:cubicBezTo>
                    <a:cubicBezTo>
                      <a:pt x="368" y="1362"/>
                      <a:pt x="1388" y="1336"/>
                      <a:pt x="1658" y="1312"/>
                    </a:cubicBezTo>
                    <a:cubicBezTo>
                      <a:pt x="1658" y="1315"/>
                      <a:pt x="1684" y="1300"/>
                      <a:pt x="1696" y="1286"/>
                    </a:cubicBezTo>
                    <a:cubicBezTo>
                      <a:pt x="1708" y="1272"/>
                      <a:pt x="1714" y="1250"/>
                      <a:pt x="1714" y="1247"/>
                    </a:cubicBezTo>
                    <a:cubicBezTo>
                      <a:pt x="1714" y="1065"/>
                      <a:pt x="1722" y="347"/>
                      <a:pt x="1715" y="157"/>
                    </a:cubicBezTo>
                    <a:cubicBezTo>
                      <a:pt x="1715" y="124"/>
                      <a:pt x="1711" y="104"/>
                      <a:pt x="1689" y="87"/>
                    </a:cubicBezTo>
                    <a:cubicBezTo>
                      <a:pt x="1667" y="70"/>
                      <a:pt x="1659" y="73"/>
                      <a:pt x="1637" y="67"/>
                    </a:cubicBezTo>
                    <a:cubicBezTo>
                      <a:pt x="1375" y="49"/>
                      <a:pt x="360" y="16"/>
                      <a:pt x="95" y="0"/>
                    </a:cubicBezTo>
                    <a:cubicBezTo>
                      <a:pt x="72" y="0"/>
                      <a:pt x="41" y="14"/>
                      <a:pt x="29" y="31"/>
                    </a:cubicBezTo>
                    <a:cubicBezTo>
                      <a:pt x="17" y="48"/>
                      <a:pt x="13" y="49"/>
                      <a:pt x="6" y="79"/>
                    </a:cubicBezTo>
                    <a:close/>
                  </a:path>
                </a:pathLst>
              </a:custGeom>
              <a:solidFill>
                <a:srgbClr val="3FB564">
                  <a:alpha val="29999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69" name="文本框 70"/>
            <p:cNvSpPr txBox="1">
              <a:spLocks noChangeArrowheads="1"/>
            </p:cNvSpPr>
            <p:nvPr/>
          </p:nvSpPr>
          <p:spPr bwMode="auto">
            <a:xfrm>
              <a:off x="7191351" y="2780778"/>
              <a:ext cx="2133177" cy="161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20650" indent="-120650"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便捷签到</a:t>
              </a:r>
              <a:endParaRPr lang="en-US" altLang="zh-CN" kern="0" dirty="0">
                <a:solidFill>
                  <a:srgbClr val="FFFFFF"/>
                </a:solidFill>
                <a:latin typeface="Arial" pitchFamily="34" charset="0"/>
                <a:ea typeface="+mn-ea"/>
              </a:endParaRPr>
            </a:p>
            <a:p>
              <a:pPr marL="120650" indent="-120650"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布置作业</a:t>
              </a:r>
              <a:endParaRPr lang="en-US" altLang="zh-CN" kern="0" dirty="0">
                <a:solidFill>
                  <a:srgbClr val="FFFFFF"/>
                </a:solidFill>
                <a:latin typeface="Arial" pitchFamily="34" charset="0"/>
                <a:ea typeface="+mn-ea"/>
              </a:endParaRPr>
            </a:p>
            <a:p>
              <a:pPr marL="120650" indent="-120650"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答疑讨论</a:t>
              </a:r>
              <a:endParaRPr lang="en-US" altLang="zh-CN" kern="0" dirty="0">
                <a:solidFill>
                  <a:srgbClr val="FFFFFF"/>
                </a:solidFill>
                <a:latin typeface="Arial" pitchFamily="34" charset="0"/>
                <a:ea typeface="+mn-ea"/>
              </a:endParaRPr>
            </a:p>
            <a:p>
              <a:pPr marL="120650" indent="-120650"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在线测试</a:t>
              </a:r>
              <a:r>
                <a:rPr lang="en-US" altLang="zh-CN" kern="0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…</a:t>
              </a:r>
            </a:p>
          </p:txBody>
        </p:sp>
        <p:grpSp>
          <p:nvGrpSpPr>
            <p:cNvPr id="58386" name="Group 25"/>
            <p:cNvGrpSpPr>
              <a:grpSpLocks/>
            </p:cNvGrpSpPr>
            <p:nvPr/>
          </p:nvGrpSpPr>
          <p:grpSpPr bwMode="auto">
            <a:xfrm>
              <a:off x="3024014" y="1519709"/>
              <a:ext cx="2772122" cy="1117203"/>
              <a:chOff x="0" y="0"/>
              <a:chExt cx="1926" cy="937"/>
            </a:xfrm>
          </p:grpSpPr>
          <p:sp>
            <p:nvSpPr>
              <p:cNvPr id="186" name="椭圆 72"/>
              <p:cNvSpPr>
                <a:spLocks noChangeArrowheads="1"/>
              </p:cNvSpPr>
              <p:nvPr/>
            </p:nvSpPr>
            <p:spPr bwMode="auto">
              <a:xfrm>
                <a:off x="21" y="30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4182"/>
                  </a:gs>
                  <a:gs pos="100000">
                    <a:srgbClr val="0066CC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187" name="椭圆 73"/>
              <p:cNvSpPr>
                <a:spLocks noChangeArrowheads="1"/>
              </p:cNvSpPr>
              <p:nvPr/>
            </p:nvSpPr>
            <p:spPr bwMode="auto">
              <a:xfrm>
                <a:off x="-2" y="2"/>
                <a:ext cx="1907" cy="905"/>
              </a:xfrm>
              <a:prstGeom prst="ellipse">
                <a:avLst/>
              </a:prstGeom>
              <a:gradFill rotWithShape="1">
                <a:gsLst>
                  <a:gs pos="0">
                    <a:srgbClr val="9BC7F3"/>
                  </a:gs>
                  <a:gs pos="100000">
                    <a:srgbClr val="1D80E3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+mn-ea"/>
                </a:endParaRPr>
              </a:p>
            </p:txBody>
          </p:sp>
        </p:grpSp>
        <p:sp>
          <p:nvSpPr>
            <p:cNvPr id="171" name="椭圆 74"/>
            <p:cNvSpPr>
              <a:spLocks noChangeArrowheads="1"/>
            </p:cNvSpPr>
            <p:nvPr/>
          </p:nvSpPr>
          <p:spPr bwMode="auto">
            <a:xfrm>
              <a:off x="3161409" y="1443509"/>
              <a:ext cx="2480524" cy="968436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72" name="椭圆 75"/>
            <p:cNvSpPr>
              <a:spLocks noChangeArrowheads="1"/>
            </p:cNvSpPr>
            <p:nvPr/>
          </p:nvSpPr>
          <p:spPr bwMode="auto">
            <a:xfrm>
              <a:off x="3194143" y="1449427"/>
              <a:ext cx="2420511" cy="944766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alpha val="0"/>
                  </a:srgbClr>
                </a:gs>
                <a:gs pos="100000">
                  <a:srgbClr val="FFEDA6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73" name="椭圆 76"/>
            <p:cNvSpPr>
              <a:spLocks noChangeArrowheads="1"/>
            </p:cNvSpPr>
            <p:nvPr/>
          </p:nvSpPr>
          <p:spPr bwMode="auto">
            <a:xfrm>
              <a:off x="3221421" y="1461261"/>
              <a:ext cx="2304123" cy="881650"/>
            </a:xfrm>
            <a:prstGeom prst="ellipse">
              <a:avLst/>
            </a:prstGeom>
            <a:gradFill rotWithShape="1">
              <a:gsLst>
                <a:gs pos="0">
                  <a:srgbClr val="CAA200"/>
                </a:gs>
                <a:gs pos="100000">
                  <a:srgbClr val="FFCC00">
                    <a:alpha val="48000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74" name="椭圆 77"/>
            <p:cNvSpPr>
              <a:spLocks noChangeArrowheads="1"/>
            </p:cNvSpPr>
            <p:nvPr/>
          </p:nvSpPr>
          <p:spPr bwMode="auto">
            <a:xfrm>
              <a:off x="3203235" y="1484929"/>
              <a:ext cx="2027701" cy="71399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75" name="文本框 78"/>
            <p:cNvSpPr txBox="1">
              <a:spLocks noChangeArrowheads="1"/>
            </p:cNvSpPr>
            <p:nvPr/>
          </p:nvSpPr>
          <p:spPr bwMode="auto">
            <a:xfrm>
              <a:off x="3419645" y="1638775"/>
              <a:ext cx="2044068" cy="46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itchFamily="34" charset="0"/>
                  <a:ea typeface="+mn-ea"/>
                </a:rPr>
                <a:t>蓝墨云班课</a:t>
              </a:r>
              <a:endParaRPr lang="zh-CN" altLang="en-US" sz="1400" kern="0" dirty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grpSp>
          <p:nvGrpSpPr>
            <p:cNvPr id="58392" name="Group 33"/>
            <p:cNvGrpSpPr>
              <a:grpSpLocks/>
            </p:cNvGrpSpPr>
            <p:nvPr/>
          </p:nvGrpSpPr>
          <p:grpSpPr bwMode="auto">
            <a:xfrm>
              <a:off x="467544" y="5229200"/>
              <a:ext cx="457200" cy="1138237"/>
              <a:chOff x="0" y="0"/>
              <a:chExt cx="498" cy="1245"/>
            </a:xfrm>
          </p:grpSpPr>
          <p:sp>
            <p:nvSpPr>
              <p:cNvPr id="184" name="任意多边形 80"/>
              <p:cNvSpPr>
                <a:spLocks/>
              </p:cNvSpPr>
              <p:nvPr/>
            </p:nvSpPr>
            <p:spPr bwMode="auto">
              <a:xfrm>
                <a:off x="121" y="-1"/>
                <a:ext cx="232" cy="255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15A2E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5" name="任意多边形 81"/>
              <p:cNvSpPr>
                <a:spLocks/>
              </p:cNvSpPr>
              <p:nvPr/>
            </p:nvSpPr>
            <p:spPr bwMode="auto">
              <a:xfrm>
                <a:off x="3" y="280"/>
                <a:ext cx="495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5A2E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8393" name="Group 36"/>
            <p:cNvGrpSpPr>
              <a:grpSpLocks/>
            </p:cNvGrpSpPr>
            <p:nvPr/>
          </p:nvGrpSpPr>
          <p:grpSpPr bwMode="auto">
            <a:xfrm>
              <a:off x="1043608" y="5229200"/>
              <a:ext cx="457200" cy="1138237"/>
              <a:chOff x="0" y="0"/>
              <a:chExt cx="498" cy="1245"/>
            </a:xfrm>
          </p:grpSpPr>
          <p:sp>
            <p:nvSpPr>
              <p:cNvPr id="182" name="任意多边形 83"/>
              <p:cNvSpPr>
                <a:spLocks/>
              </p:cNvSpPr>
              <p:nvPr/>
            </p:nvSpPr>
            <p:spPr bwMode="auto">
              <a:xfrm>
                <a:off x="120" y="-1"/>
                <a:ext cx="234" cy="255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3FB56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3" name="任意多边形 84"/>
              <p:cNvSpPr>
                <a:spLocks/>
              </p:cNvSpPr>
              <p:nvPr/>
            </p:nvSpPr>
            <p:spPr bwMode="auto">
              <a:xfrm>
                <a:off x="-3" y="280"/>
                <a:ext cx="501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FB56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pic>
          <p:nvPicPr>
            <p:cNvPr id="180" name="Picture 1" descr="C:\Users\Administrator\Documents\Tencent Files\1636749662\Image\Group\Y7V0H3JZB4S}@C)B2XTB}P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2852936"/>
              <a:ext cx="2018915" cy="1800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8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28970" y="2709772"/>
              <a:ext cx="2418693" cy="35266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288" y="700088"/>
            <a:ext cx="165576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适合教学策略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课程实施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419" name="组合 23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60439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044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60420" name="组合 31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6043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0438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60421" name="组合 34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60435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0436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60422" name="矩形 37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教学内容规划</a:t>
            </a:r>
          </a:p>
        </p:txBody>
      </p:sp>
      <p:sp>
        <p:nvSpPr>
          <p:cNvPr id="60423" name="矩形 38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选择教学资源</a:t>
            </a:r>
          </a:p>
        </p:txBody>
      </p:sp>
      <p:sp>
        <p:nvSpPr>
          <p:cNvPr id="60424" name="矩形 39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选择教学策略</a:t>
            </a:r>
          </a:p>
        </p:txBody>
      </p:sp>
      <p:sp>
        <p:nvSpPr>
          <p:cNvPr id="60425" name="矩形 40"/>
          <p:cNvSpPr>
            <a:spLocks noChangeArrowheads="1"/>
          </p:cNvSpPr>
          <p:nvPr/>
        </p:nvSpPr>
        <p:spPr bwMode="auto">
          <a:xfrm>
            <a:off x="716438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课程考核</a:t>
            </a:r>
          </a:p>
        </p:txBody>
      </p:sp>
      <p:grpSp>
        <p:nvGrpSpPr>
          <p:cNvPr id="60426" name="组合 41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4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043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pic>
        <p:nvPicPr>
          <p:cNvPr id="55" name="Picture 23" descr="THMSRB-3(正面)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859782"/>
            <a:ext cx="2736304" cy="162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79" y="2813753"/>
            <a:ext cx="2322910" cy="1775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" name="文本框 29"/>
          <p:cNvSpPr txBox="1">
            <a:spLocks noChangeArrowheads="1"/>
          </p:cNvSpPr>
          <p:nvPr/>
        </p:nvSpPr>
        <p:spPr bwMode="auto">
          <a:xfrm>
            <a:off x="215900" y="4619625"/>
            <a:ext cx="2236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rgbClr val="FF3300"/>
                </a:solidFill>
                <a:latin typeface="+mn-lt"/>
                <a:ea typeface="+mn-ea"/>
              </a:rPr>
              <a:t>汇博机器人生产线</a:t>
            </a:r>
          </a:p>
        </p:txBody>
      </p:sp>
      <p:sp>
        <p:nvSpPr>
          <p:cNvPr id="59" name="文本框 33"/>
          <p:cNvSpPr txBox="1">
            <a:spLocks noChangeArrowheads="1"/>
          </p:cNvSpPr>
          <p:nvPr/>
        </p:nvSpPr>
        <p:spPr bwMode="auto">
          <a:xfrm>
            <a:off x="6156325" y="4587875"/>
            <a:ext cx="281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rgbClr val="FF3300"/>
                </a:solidFill>
                <a:latin typeface="+mn-lt"/>
                <a:ea typeface="+mn-ea"/>
              </a:rPr>
              <a:t>三菱机器人生产线</a:t>
            </a:r>
            <a:endParaRPr lang="zh-CN" altLang="zh-CN" sz="2000" kern="0" dirty="0">
              <a:solidFill>
                <a:srgbClr val="FF3300"/>
              </a:solidFill>
              <a:latin typeface="+mn-lt"/>
              <a:ea typeface="+mn-ea"/>
            </a:endParaRPr>
          </a:p>
        </p:txBody>
      </p:sp>
      <p:sp>
        <p:nvSpPr>
          <p:cNvPr id="60" name="文本框 35"/>
          <p:cNvSpPr txBox="1">
            <a:spLocks noChangeArrowheads="1"/>
          </p:cNvSpPr>
          <p:nvPr/>
        </p:nvSpPr>
        <p:spPr bwMode="auto">
          <a:xfrm>
            <a:off x="2843213" y="3219450"/>
            <a:ext cx="3144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C0C0C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rgbClr val="FF5050"/>
                </a:solidFill>
                <a:latin typeface="Arial" pitchFamily="34" charset="0"/>
                <a:ea typeface="+mn-ea"/>
              </a:rPr>
              <a:t>理实一体化多媒体授课</a:t>
            </a:r>
          </a:p>
        </p:txBody>
      </p: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843558"/>
            <a:ext cx="4009587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288" y="700088"/>
            <a:ext cx="165576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适合教学策略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课程实施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467" name="组合 23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6252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252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62468" name="组合 31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62518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2519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62469" name="组合 34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62516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2517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62470" name="矩形 37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教学内容规划</a:t>
            </a:r>
          </a:p>
        </p:txBody>
      </p:sp>
      <p:sp>
        <p:nvSpPr>
          <p:cNvPr id="62471" name="矩形 38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选择教学资源</a:t>
            </a:r>
          </a:p>
        </p:txBody>
      </p:sp>
      <p:sp>
        <p:nvSpPr>
          <p:cNvPr id="62472" name="矩形 39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选择教学策略</a:t>
            </a:r>
          </a:p>
        </p:txBody>
      </p:sp>
      <p:sp>
        <p:nvSpPr>
          <p:cNvPr id="62473" name="矩形 40"/>
          <p:cNvSpPr>
            <a:spLocks noChangeArrowheads="1"/>
          </p:cNvSpPr>
          <p:nvPr/>
        </p:nvSpPr>
        <p:spPr bwMode="auto">
          <a:xfrm>
            <a:off x="716438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课程考核</a:t>
            </a:r>
          </a:p>
        </p:txBody>
      </p:sp>
      <p:grpSp>
        <p:nvGrpSpPr>
          <p:cNvPr id="62474" name="组合 41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4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2515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62475" name="组合 129"/>
          <p:cNvGrpSpPr>
            <a:grpSpLocks/>
          </p:cNvGrpSpPr>
          <p:nvPr/>
        </p:nvGrpSpPr>
        <p:grpSpPr bwMode="auto">
          <a:xfrm>
            <a:off x="2484438" y="2643188"/>
            <a:ext cx="793750" cy="635000"/>
            <a:chOff x="2408709" y="2499271"/>
            <a:chExt cx="1011237" cy="1138237"/>
          </a:xfrm>
        </p:grpSpPr>
        <p:grpSp>
          <p:nvGrpSpPr>
            <p:cNvPr id="62509" name="Group 15"/>
            <p:cNvGrpSpPr>
              <a:grpSpLocks/>
            </p:cNvGrpSpPr>
            <p:nvPr/>
          </p:nvGrpSpPr>
          <p:grpSpPr bwMode="auto">
            <a:xfrm>
              <a:off x="2408709" y="2499271"/>
              <a:ext cx="1011237" cy="1138237"/>
              <a:chOff x="0" y="0"/>
              <a:chExt cx="842" cy="848"/>
            </a:xfrm>
          </p:grpSpPr>
          <p:sp>
            <p:nvSpPr>
              <p:cNvPr id="62511" name="AutoShap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42" cy="848"/>
              </a:xfrm>
              <a:prstGeom prst="roundRect">
                <a:avLst>
                  <a:gd name="adj" fmla="val 11875"/>
                </a:avLst>
              </a:prstGeom>
              <a:gradFill rotWithShape="1">
                <a:gsLst>
                  <a:gs pos="0">
                    <a:srgbClr val="006BD6"/>
                  </a:gs>
                  <a:gs pos="50000">
                    <a:srgbClr val="003263"/>
                  </a:gs>
                  <a:gs pos="100000">
                    <a:srgbClr val="006BD6"/>
                  </a:gs>
                </a:gsLst>
                <a:lin ang="18900000" scaled="1"/>
              </a:gra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>
                  <a:cs typeface="Arial" charset="0"/>
                </a:endParaRPr>
              </a:p>
            </p:txBody>
          </p:sp>
          <p:pic>
            <p:nvPicPr>
              <p:cNvPr id="62512" name="Picture 32" descr="Picture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" y="583"/>
                <a:ext cx="309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513" name="Picture 33" descr="Picture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10800000">
                <a:off x="490" y="18"/>
                <a:ext cx="309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2412754" y="2499271"/>
              <a:ext cx="934383" cy="645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dirty="0">
                  <a:solidFill>
                    <a:srgbClr val="FEFEFE"/>
                  </a:solidFill>
                  <a:latin typeface="Arial" pitchFamily="34" charset="0"/>
                  <a:ea typeface="+mn-ea"/>
                  <a:cs typeface="Arial" pitchFamily="34" charset="0"/>
                </a:rPr>
                <a:t>情景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dirty="0">
                  <a:solidFill>
                    <a:srgbClr val="FEFEFE"/>
                  </a:solidFill>
                  <a:latin typeface="Arial" pitchFamily="34" charset="0"/>
                  <a:ea typeface="+mn-ea"/>
                  <a:cs typeface="Arial" pitchFamily="34" charset="0"/>
                </a:rPr>
                <a:t>教学</a:t>
              </a:r>
            </a:p>
          </p:txBody>
        </p:sp>
      </p:grpSp>
      <p:grpSp>
        <p:nvGrpSpPr>
          <p:cNvPr id="62476" name="组合 131"/>
          <p:cNvGrpSpPr>
            <a:grpSpLocks/>
          </p:cNvGrpSpPr>
          <p:nvPr/>
        </p:nvGrpSpPr>
        <p:grpSpPr bwMode="auto">
          <a:xfrm>
            <a:off x="6092825" y="2643188"/>
            <a:ext cx="1143000" cy="838200"/>
            <a:chOff x="6123454" y="2240927"/>
            <a:chExt cx="1372107" cy="1227486"/>
          </a:xfrm>
        </p:grpSpPr>
        <p:grpSp>
          <p:nvGrpSpPr>
            <p:cNvPr id="62504" name="Group 7"/>
            <p:cNvGrpSpPr>
              <a:grpSpLocks/>
            </p:cNvGrpSpPr>
            <p:nvPr/>
          </p:nvGrpSpPr>
          <p:grpSpPr bwMode="auto">
            <a:xfrm>
              <a:off x="6123454" y="2240927"/>
              <a:ext cx="1164969" cy="1227486"/>
              <a:chOff x="29" y="-170"/>
              <a:chExt cx="980" cy="986"/>
            </a:xfrm>
          </p:grpSpPr>
          <p:sp>
            <p:nvSpPr>
              <p:cNvPr id="92" name="AutoShape 5"/>
              <p:cNvSpPr>
                <a:spLocks noChangeArrowheads="1"/>
              </p:cNvSpPr>
              <p:nvPr/>
            </p:nvSpPr>
            <p:spPr bwMode="auto">
              <a:xfrm>
                <a:off x="165" y="-170"/>
                <a:ext cx="842" cy="848"/>
              </a:xfrm>
              <a:prstGeom prst="roundRect">
                <a:avLst>
                  <a:gd name="adj" fmla="val 12440"/>
                </a:avLst>
              </a:prstGeom>
              <a:gradFill rotWithShape="0">
                <a:gsLst>
                  <a:gs pos="0">
                    <a:srgbClr val="15A2E9"/>
                  </a:gs>
                  <a:gs pos="50000">
                    <a:srgbClr val="0A4B6C"/>
                  </a:gs>
                  <a:gs pos="100000">
                    <a:srgbClr val="15A2E9"/>
                  </a:gs>
                </a:gsLst>
                <a:lin ang="18900000" scaled="1"/>
              </a:gra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62507" name="Picture 28" descr="Picture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9" y="570"/>
                <a:ext cx="309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508" name="Picture 29" descr="Picture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10800000">
                <a:off x="498" y="17"/>
                <a:ext cx="309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4" name="Rectangle 10"/>
            <p:cNvSpPr>
              <a:spLocks noChangeArrowheads="1"/>
            </p:cNvSpPr>
            <p:nvPr/>
          </p:nvSpPr>
          <p:spPr bwMode="auto">
            <a:xfrm>
              <a:off x="6199682" y="2347867"/>
              <a:ext cx="1295879" cy="646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EFEFE"/>
                  </a:solidFill>
                  <a:latin typeface="Arial" pitchFamily="34" charset="0"/>
                  <a:ea typeface="+mn-ea"/>
                  <a:cs typeface="Arial" pitchFamily="34" charset="0"/>
                </a:rPr>
                <a:t>学生</a:t>
              </a:r>
              <a:endParaRPr lang="en-US" altLang="zh-CN" dirty="0">
                <a:solidFill>
                  <a:srgbClr val="FEFEF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EFEFE"/>
                  </a:solidFill>
                  <a:latin typeface="Arial" pitchFamily="34" charset="0"/>
                  <a:ea typeface="+mn-ea"/>
                  <a:cs typeface="Arial" pitchFamily="34" charset="0"/>
                </a:rPr>
                <a:t>操作</a:t>
              </a:r>
              <a:endParaRPr lang="zh-CN" dirty="0">
                <a:solidFill>
                  <a:srgbClr val="FEFEF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2477" name="组合 127"/>
          <p:cNvGrpSpPr>
            <a:grpSpLocks/>
          </p:cNvGrpSpPr>
          <p:nvPr/>
        </p:nvGrpSpPr>
        <p:grpSpPr bwMode="auto">
          <a:xfrm>
            <a:off x="1331913" y="1419225"/>
            <a:ext cx="1222375" cy="720725"/>
            <a:chOff x="2916560" y="1058714"/>
            <a:chExt cx="1295400" cy="1152525"/>
          </a:xfrm>
        </p:grpSpPr>
        <p:grpSp>
          <p:nvGrpSpPr>
            <p:cNvPr id="62499" name="Group 3"/>
            <p:cNvGrpSpPr>
              <a:grpSpLocks/>
            </p:cNvGrpSpPr>
            <p:nvPr/>
          </p:nvGrpSpPr>
          <p:grpSpPr bwMode="auto">
            <a:xfrm>
              <a:off x="2988568" y="1058714"/>
              <a:ext cx="1150937" cy="1152525"/>
              <a:chOff x="0" y="0"/>
              <a:chExt cx="842" cy="848"/>
            </a:xfrm>
          </p:grpSpPr>
          <p:sp>
            <p:nvSpPr>
              <p:cNvPr id="88" name="AutoShap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42" cy="848"/>
              </a:xfrm>
              <a:prstGeom prst="roundRect">
                <a:avLst>
                  <a:gd name="adj" fmla="val 13537"/>
                </a:avLst>
              </a:prstGeom>
              <a:gradFill rotWithShape="0">
                <a:gsLst>
                  <a:gs pos="0">
                    <a:srgbClr val="3FB564"/>
                  </a:gs>
                  <a:gs pos="50000">
                    <a:srgbClr val="1D542E"/>
                  </a:gs>
                  <a:gs pos="100000">
                    <a:srgbClr val="3FB564"/>
                  </a:gs>
                </a:gsLst>
                <a:lin ang="18900000" scaled="1"/>
              </a:gra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62502" name="Picture 26" descr="Picture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" y="569"/>
                <a:ext cx="309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503" name="Picture 27" descr="Picture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10800000">
                <a:off x="491" y="22"/>
                <a:ext cx="309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5" name="Rectangle 8"/>
            <p:cNvSpPr>
              <a:spLocks noChangeArrowheads="1"/>
            </p:cNvSpPr>
            <p:nvPr/>
          </p:nvSpPr>
          <p:spPr bwMode="auto">
            <a:xfrm>
              <a:off x="2916560" y="1119640"/>
              <a:ext cx="1295400" cy="86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EFEFE"/>
                  </a:solidFill>
                  <a:latin typeface="Arial" pitchFamily="34" charset="0"/>
                  <a:ea typeface="+mn-ea"/>
                  <a:cs typeface="Arial" pitchFamily="34" charset="0"/>
                </a:rPr>
                <a:t>视频</a:t>
              </a:r>
              <a:endParaRPr lang="en-US" altLang="zh-CN" dirty="0">
                <a:solidFill>
                  <a:srgbClr val="FEFEF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EFEFE"/>
                  </a:solidFill>
                  <a:latin typeface="Arial" pitchFamily="34" charset="0"/>
                  <a:ea typeface="+mn-ea"/>
                  <a:cs typeface="Arial" pitchFamily="34" charset="0"/>
                </a:rPr>
                <a:t>引入</a:t>
              </a:r>
              <a:endParaRPr lang="zh-CN" dirty="0">
                <a:solidFill>
                  <a:srgbClr val="FEFEF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2478" name="组合 132"/>
          <p:cNvGrpSpPr>
            <a:grpSpLocks/>
          </p:cNvGrpSpPr>
          <p:nvPr/>
        </p:nvGrpSpPr>
        <p:grpSpPr bwMode="auto">
          <a:xfrm>
            <a:off x="3276600" y="4227513"/>
            <a:ext cx="1223963" cy="792162"/>
            <a:chOff x="3277071" y="3940051"/>
            <a:chExt cx="1295400" cy="1079500"/>
          </a:xfrm>
        </p:grpSpPr>
        <p:grpSp>
          <p:nvGrpSpPr>
            <p:cNvPr id="62494" name="Group 11"/>
            <p:cNvGrpSpPr>
              <a:grpSpLocks/>
            </p:cNvGrpSpPr>
            <p:nvPr/>
          </p:nvGrpSpPr>
          <p:grpSpPr bwMode="auto">
            <a:xfrm>
              <a:off x="3491929" y="3940051"/>
              <a:ext cx="1008063" cy="1079500"/>
              <a:chOff x="0" y="0"/>
              <a:chExt cx="842" cy="848"/>
            </a:xfrm>
          </p:grpSpPr>
          <p:sp>
            <p:nvSpPr>
              <p:cNvPr id="96" name="AutoShap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42" cy="848"/>
              </a:xfrm>
              <a:prstGeom prst="roundRect">
                <a:avLst>
                  <a:gd name="adj" fmla="val 13537"/>
                </a:avLst>
              </a:prstGeom>
              <a:gradFill rotWithShape="1">
                <a:gsLst>
                  <a:gs pos="0">
                    <a:srgbClr val="F5B821"/>
                  </a:gs>
                  <a:gs pos="50000">
                    <a:srgbClr val="71550F"/>
                  </a:gs>
                  <a:gs pos="100000">
                    <a:srgbClr val="F5B821"/>
                  </a:gs>
                </a:gsLst>
                <a:lin ang="18900000" scaled="1"/>
              </a:gra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62497" name="Picture 30" descr="Picture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6" y="570"/>
                <a:ext cx="309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498" name="Picture 31" descr="Picture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10800000">
                <a:off x="493" y="17"/>
                <a:ext cx="309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6" name="Rectangle 11"/>
            <p:cNvSpPr>
              <a:spLocks noChangeArrowheads="1"/>
            </p:cNvSpPr>
            <p:nvPr/>
          </p:nvSpPr>
          <p:spPr bwMode="auto">
            <a:xfrm>
              <a:off x="3277071" y="4046053"/>
              <a:ext cx="1295400" cy="64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EFEFE"/>
                  </a:solidFill>
                  <a:latin typeface="Arial" pitchFamily="34" charset="0"/>
                  <a:ea typeface="+mn-ea"/>
                  <a:cs typeface="Arial" pitchFamily="34" charset="0"/>
                </a:rPr>
                <a:t>边学</a:t>
              </a:r>
              <a:endParaRPr lang="en-US" altLang="zh-CN" dirty="0">
                <a:solidFill>
                  <a:srgbClr val="FEFEF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EFEFE"/>
                  </a:solidFill>
                  <a:latin typeface="Arial" pitchFamily="34" charset="0"/>
                  <a:ea typeface="+mn-ea"/>
                  <a:cs typeface="Arial" pitchFamily="34" charset="0"/>
                </a:rPr>
                <a:t>边做</a:t>
              </a:r>
              <a:endParaRPr lang="zh-CN" dirty="0">
                <a:solidFill>
                  <a:srgbClr val="FEFEF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2479" name="组合 128"/>
          <p:cNvGrpSpPr>
            <a:grpSpLocks/>
          </p:cNvGrpSpPr>
          <p:nvPr/>
        </p:nvGrpSpPr>
        <p:grpSpPr bwMode="auto">
          <a:xfrm>
            <a:off x="5033963" y="1347788"/>
            <a:ext cx="906462" cy="647700"/>
            <a:chOff x="4916945" y="1443607"/>
            <a:chExt cx="1097954" cy="1152657"/>
          </a:xfrm>
        </p:grpSpPr>
        <p:sp>
          <p:nvSpPr>
            <p:cNvPr id="108" name="AutoShape 4"/>
            <p:cNvSpPr>
              <a:spLocks noChangeArrowheads="1"/>
            </p:cNvSpPr>
            <p:nvPr/>
          </p:nvSpPr>
          <p:spPr bwMode="auto">
            <a:xfrm>
              <a:off x="4916945" y="1443607"/>
              <a:ext cx="1047960" cy="1152657"/>
            </a:xfrm>
            <a:prstGeom prst="roundRect">
              <a:avLst>
                <a:gd name="adj" fmla="val 13537"/>
              </a:avLst>
            </a:prstGeom>
            <a:solidFill>
              <a:srgbClr val="FF6600"/>
            </a:solidFill>
            <a:ln w="381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1" name="文本框 34"/>
            <p:cNvSpPr txBox="1">
              <a:spLocks noChangeArrowheads="1"/>
            </p:cNvSpPr>
            <p:nvPr/>
          </p:nvSpPr>
          <p:spPr bwMode="auto">
            <a:xfrm>
              <a:off x="5091925" y="1443607"/>
              <a:ext cx="922974" cy="646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rgbClr val="C0C0C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Arial" pitchFamily="34" charset="0"/>
                  <a:ea typeface="+mn-ea"/>
                </a:rPr>
                <a:t>教师示范</a:t>
              </a:r>
            </a:p>
          </p:txBody>
        </p:sp>
      </p:grpSp>
      <p:pic>
        <p:nvPicPr>
          <p:cNvPr id="62480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1725" y="2355850"/>
            <a:ext cx="11525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1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2500313"/>
            <a:ext cx="1954213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482" name="组合 133"/>
          <p:cNvGrpSpPr>
            <a:grpSpLocks/>
          </p:cNvGrpSpPr>
          <p:nvPr/>
        </p:nvGrpSpPr>
        <p:grpSpPr bwMode="auto">
          <a:xfrm>
            <a:off x="5292725" y="4227513"/>
            <a:ext cx="1008063" cy="792162"/>
            <a:chOff x="4860032" y="3940051"/>
            <a:chExt cx="1295400" cy="1079500"/>
          </a:xfrm>
        </p:grpSpPr>
        <p:grpSp>
          <p:nvGrpSpPr>
            <p:cNvPr id="62487" name="Group 30"/>
            <p:cNvGrpSpPr>
              <a:grpSpLocks/>
            </p:cNvGrpSpPr>
            <p:nvPr/>
          </p:nvGrpSpPr>
          <p:grpSpPr bwMode="auto">
            <a:xfrm>
              <a:off x="4963369" y="3940051"/>
              <a:ext cx="1047750" cy="1079500"/>
              <a:chOff x="0" y="0"/>
              <a:chExt cx="842" cy="848"/>
            </a:xfrm>
          </p:grpSpPr>
          <p:sp>
            <p:nvSpPr>
              <p:cNvPr id="62489" name="AutoShap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42" cy="848"/>
              </a:xfrm>
              <a:prstGeom prst="roundRect">
                <a:avLst>
                  <a:gd name="adj" fmla="val 13537"/>
                </a:avLst>
              </a:prstGeom>
              <a:solidFill>
                <a:srgbClr val="CC0000"/>
              </a:solidFill>
              <a:ln w="381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>
                  <a:cs typeface="Arial" charset="0"/>
                </a:endParaRPr>
              </a:p>
            </p:txBody>
          </p:sp>
          <p:pic>
            <p:nvPicPr>
              <p:cNvPr id="62490" name="Picture 30" descr="Picture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6" y="570"/>
                <a:ext cx="309" cy="246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491" name="Picture 31" descr="Picture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10800000">
                <a:off x="493" y="17"/>
                <a:ext cx="309" cy="246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3" name="Rectangle 11"/>
            <p:cNvSpPr>
              <a:spLocks noChangeArrowheads="1"/>
            </p:cNvSpPr>
            <p:nvPr/>
          </p:nvSpPr>
          <p:spPr bwMode="auto">
            <a:xfrm>
              <a:off x="4860032" y="4084993"/>
              <a:ext cx="1295400" cy="64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EFEFE"/>
                  </a:solidFill>
                  <a:latin typeface="Arial" pitchFamily="34" charset="0"/>
                  <a:ea typeface="+mn-ea"/>
                  <a:cs typeface="Arial" pitchFamily="34" charset="0"/>
                </a:rPr>
                <a:t>边做</a:t>
              </a:r>
              <a:endParaRPr lang="en-US" altLang="zh-CN" dirty="0">
                <a:solidFill>
                  <a:srgbClr val="FEFEF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EFEFE"/>
                  </a:solidFill>
                  <a:latin typeface="Arial" pitchFamily="34" charset="0"/>
                  <a:ea typeface="+mn-ea"/>
                  <a:cs typeface="Arial" pitchFamily="34" charset="0"/>
                </a:rPr>
                <a:t>边学</a:t>
              </a:r>
              <a:endParaRPr lang="zh-CN" dirty="0">
                <a:solidFill>
                  <a:srgbClr val="FEFEFE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24" name="信捷相机拍照识别视频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771775" y="842963"/>
            <a:ext cx="18002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相机调节视频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300788" y="842963"/>
            <a:ext cx="22923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图案识别边做边学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68313" y="3508375"/>
            <a:ext cx="263048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分拣巧克力方案演示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588125" y="3854450"/>
            <a:ext cx="207168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52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75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video>
              <p:cMediaNode mute="1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video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video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video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288" y="700088"/>
            <a:ext cx="165576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课程考核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课程实施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2" name="组合 23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105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5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033" name="组合 31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105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5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034" name="组合 34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105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5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1035" name="矩形 37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教学内容规划</a:t>
            </a:r>
          </a:p>
        </p:txBody>
      </p:sp>
      <p:sp>
        <p:nvSpPr>
          <p:cNvPr id="1036" name="矩形 38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选择教学资源</a:t>
            </a:r>
          </a:p>
        </p:txBody>
      </p:sp>
      <p:sp>
        <p:nvSpPr>
          <p:cNvPr id="1037" name="矩形 39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选择教学策略</a:t>
            </a:r>
          </a:p>
        </p:txBody>
      </p:sp>
      <p:sp>
        <p:nvSpPr>
          <p:cNvPr id="1038" name="矩形 40"/>
          <p:cNvSpPr>
            <a:spLocks noChangeArrowheads="1"/>
          </p:cNvSpPr>
          <p:nvPr/>
        </p:nvSpPr>
        <p:spPr bwMode="auto">
          <a:xfrm>
            <a:off x="716438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课程考核</a:t>
            </a:r>
          </a:p>
        </p:txBody>
      </p:sp>
      <p:grpSp>
        <p:nvGrpSpPr>
          <p:cNvPr id="1039" name="组合 41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4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5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21" name="TextBox 4"/>
          <p:cNvSpPr txBox="1"/>
          <p:nvPr/>
        </p:nvSpPr>
        <p:spPr>
          <a:xfrm>
            <a:off x="2268538" y="869950"/>
            <a:ext cx="6480175" cy="392113"/>
          </a:xfrm>
          <a:prstGeom prst="rect">
            <a:avLst/>
          </a:prstGeom>
          <a:noFill/>
        </p:spPr>
        <p:txBody>
          <a:bodyPr lIns="68584" tIns="34291" rIns="68584" bIns="34291"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课程考核：诊断性评价、形成性评价、终结性评价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AutoShape 7"/>
          <p:cNvSpPr>
            <a:spLocks noChangeArrowheads="1"/>
          </p:cNvSpPr>
          <p:nvPr/>
        </p:nvSpPr>
        <p:spPr bwMode="auto">
          <a:xfrm>
            <a:off x="5295900" y="1644650"/>
            <a:ext cx="2589213" cy="927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wrap="none" lIns="95773" tIns="47886" rIns="95773" bIns="47886" anchor="ctr"/>
          <a:lstStyle/>
          <a:p>
            <a:pPr algn="ctr" defTabSz="696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+mn-lt"/>
                <a:ea typeface="+mn-ea"/>
              </a:rPr>
              <a:t>过程考核：</a:t>
            </a:r>
          </a:p>
          <a:p>
            <a:pPr algn="ctr" defTabSz="696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+mn-lt"/>
                <a:ea typeface="+mn-ea"/>
              </a:rPr>
              <a:t>课堂表现；平时作业</a:t>
            </a:r>
          </a:p>
        </p:txBody>
      </p:sp>
      <p:sp>
        <p:nvSpPr>
          <p:cNvPr id="86" name="AutoShape 7"/>
          <p:cNvSpPr>
            <a:spLocks noChangeArrowheads="1"/>
          </p:cNvSpPr>
          <p:nvPr/>
        </p:nvSpPr>
        <p:spPr bwMode="auto">
          <a:xfrm>
            <a:off x="5219700" y="3435350"/>
            <a:ext cx="2736850" cy="720725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wrap="none" lIns="95773" tIns="47886" rIns="95773" bIns="47886" anchor="ctr"/>
          <a:lstStyle/>
          <a:p>
            <a:pPr algn="ctr" defTabSz="696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+mn-lt"/>
                <a:ea typeface="+mn-ea"/>
              </a:rPr>
              <a:t>结果考核：期末考试</a:t>
            </a:r>
          </a:p>
        </p:txBody>
      </p:sp>
      <p:grpSp>
        <p:nvGrpSpPr>
          <p:cNvPr id="87" name="Group 15"/>
          <p:cNvGrpSpPr>
            <a:grpSpLocks/>
          </p:cNvGrpSpPr>
          <p:nvPr/>
        </p:nvGrpSpPr>
        <p:grpSpPr bwMode="auto">
          <a:xfrm>
            <a:off x="782638" y="793750"/>
            <a:ext cx="3068637" cy="3824288"/>
            <a:chOff x="493" y="491"/>
            <a:chExt cx="2616" cy="3499"/>
          </a:xfrm>
        </p:grpSpPr>
        <p:grpSp>
          <p:nvGrpSpPr>
            <p:cNvPr id="1044" name="Group 14"/>
            <p:cNvGrpSpPr>
              <a:grpSpLocks/>
            </p:cNvGrpSpPr>
            <p:nvPr/>
          </p:nvGrpSpPr>
          <p:grpSpPr bwMode="auto">
            <a:xfrm>
              <a:off x="493" y="1036"/>
              <a:ext cx="2616" cy="2415"/>
              <a:chOff x="657" y="1026"/>
              <a:chExt cx="2415" cy="2415"/>
            </a:xfrm>
          </p:grpSpPr>
          <p:sp>
            <p:nvSpPr>
              <p:cNvPr id="94" name="AutoShape 5"/>
              <p:cNvSpPr>
                <a:spLocks noChangeArrowheads="1"/>
              </p:cNvSpPr>
              <p:nvPr/>
            </p:nvSpPr>
            <p:spPr bwMode="ltGray">
              <a:xfrm>
                <a:off x="657" y="1026"/>
                <a:ext cx="2415" cy="24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914" y="10800"/>
                    </a:moveTo>
                    <a:cubicBezTo>
                      <a:pt x="1914" y="15708"/>
                      <a:pt x="5892" y="19686"/>
                      <a:pt x="10800" y="19686"/>
                    </a:cubicBezTo>
                    <a:cubicBezTo>
                      <a:pt x="15708" y="19686"/>
                      <a:pt x="19686" y="15708"/>
                      <a:pt x="19686" y="10800"/>
                    </a:cubicBezTo>
                    <a:cubicBezTo>
                      <a:pt x="19686" y="5892"/>
                      <a:pt x="15708" y="1914"/>
                      <a:pt x="10800" y="1914"/>
                    </a:cubicBezTo>
                    <a:cubicBezTo>
                      <a:pt x="5892" y="1914"/>
                      <a:pt x="1914" y="5892"/>
                      <a:pt x="1914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4718"/>
                  </a:gs>
                  <a:gs pos="50000">
                    <a:srgbClr val="FF9900"/>
                  </a:gs>
                  <a:gs pos="100000">
                    <a:srgbClr val="76471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lIns="69667" tIns="34834" rIns="69667" bIns="34834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5" name="Oval 6"/>
              <p:cNvSpPr>
                <a:spLocks noChangeArrowheads="1"/>
              </p:cNvSpPr>
              <p:nvPr/>
            </p:nvSpPr>
            <p:spPr bwMode="gray">
              <a:xfrm>
                <a:off x="849" y="1217"/>
                <a:ext cx="2015" cy="2016"/>
              </a:xfrm>
              <a:prstGeom prst="ellipse">
                <a:avLst/>
              </a:prstGeom>
              <a:solidFill>
                <a:srgbClr val="3D83E9"/>
              </a:solidFill>
              <a:ln w="2857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69667" tIns="34834" rIns="69667" bIns="34834" anchor="ctr"/>
              <a:lstStyle/>
              <a:p>
                <a:pPr defTabSz="696913" fontAlgn="auto">
                  <a:lnSpc>
                    <a:spcPct val="110000"/>
                  </a:lnSpc>
                  <a:spcBef>
                    <a:spcPct val="2000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endParaRPr lang="zh-CN" altLang="en-US" sz="2100" kern="0">
                  <a:solidFill>
                    <a:srgbClr val="0000CC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96" name="Text Box 12"/>
              <p:cNvSpPr txBox="1">
                <a:spLocks noChangeArrowheads="1"/>
              </p:cNvSpPr>
              <p:nvPr/>
            </p:nvSpPr>
            <p:spPr bwMode="gray">
              <a:xfrm>
                <a:off x="1440" y="1750"/>
                <a:ext cx="837" cy="92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/>
                <a:ext uri="{91240B29-F687-4F45-9708-019B960494DF}"/>
              </a:extLst>
            </p:spPr>
            <p:txBody>
              <a:bodyPr wrap="none" lIns="69667" tIns="34834" rIns="69667" bIns="34834">
                <a:spAutoFit/>
              </a:bodyPr>
              <a:lstStyle>
                <a:lvl1pPr defTabSz="696913" eaLnBrk="0" hangingPunct="0">
                  <a:defRPr sz="2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65150" indent="-217488" defTabSz="696913" eaLnBrk="0" hangingPunct="0">
                  <a:defRPr sz="2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871538" indent="-174625" defTabSz="696913" eaLnBrk="0" hangingPunct="0">
                  <a:defRPr sz="2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219200" indent="-174625" defTabSz="696913" eaLnBrk="0" hangingPunct="0">
                  <a:defRPr sz="2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68450" indent="-174625" defTabSz="696913" eaLnBrk="0" hangingPunct="0">
                  <a:defRPr sz="2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25650" indent="-174625" defTabSz="6969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82850" indent="-174625" defTabSz="6969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40050" indent="-174625" defTabSz="6969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97250" indent="-174625" defTabSz="6969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auto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400" kern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考  核</a:t>
                </a:r>
              </a:p>
              <a:p>
                <a:pPr algn="ctr" fontAlgn="auto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400" kern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目  标</a:t>
                </a:r>
              </a:p>
            </p:txBody>
          </p:sp>
        </p:grpSp>
        <p:graphicFrame>
          <p:nvGraphicFramePr>
            <p:cNvPr id="1029" name="图表 15"/>
            <p:cNvGraphicFramePr>
              <a:graphicFrameLocks/>
            </p:cNvGraphicFramePr>
            <p:nvPr/>
          </p:nvGraphicFramePr>
          <p:xfrm>
            <a:off x="676" y="491"/>
            <a:ext cx="2260" cy="3499"/>
          </p:xfrm>
          <a:graphic>
            <a:graphicData uri="http://schemas.openxmlformats.org/presentationml/2006/ole">
              <p:oleObj spid="_x0000_s1029" name="Chart" r:id="rId4" imgW="3590855" imgH="5566130" progId="Excel.Chart.8">
                <p:embed/>
              </p:oleObj>
            </a:graphicData>
          </a:graphic>
        </p:graphicFrame>
        <p:grpSp>
          <p:nvGrpSpPr>
            <p:cNvPr id="1045" name="Group 14"/>
            <p:cNvGrpSpPr>
              <a:grpSpLocks/>
            </p:cNvGrpSpPr>
            <p:nvPr/>
          </p:nvGrpSpPr>
          <p:grpSpPr bwMode="auto">
            <a:xfrm>
              <a:off x="897" y="1596"/>
              <a:ext cx="1828" cy="1356"/>
              <a:chOff x="897" y="1596"/>
              <a:chExt cx="1828" cy="1356"/>
            </a:xfrm>
          </p:grpSpPr>
          <p:sp>
            <p:nvSpPr>
              <p:cNvPr id="91" name="TextBox 16"/>
              <p:cNvSpPr txBox="1">
                <a:spLocks noChangeArrowheads="1"/>
              </p:cNvSpPr>
              <p:nvPr/>
            </p:nvSpPr>
            <p:spPr bwMode="auto">
              <a:xfrm>
                <a:off x="1825" y="1596"/>
                <a:ext cx="900" cy="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9667" tIns="34834" rIns="69667" bIns="34834">
                <a:spAutoFit/>
              </a:bodyPr>
              <a:lstStyle/>
              <a:p>
                <a:pPr defTabSz="6969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solidFill>
                      <a:srgbClr val="FFFF00"/>
                    </a:solidFill>
                    <a:latin typeface="+mn-lt"/>
                    <a:ea typeface="+mn-ea"/>
                  </a:rPr>
                  <a:t>课堂表现：</a:t>
                </a:r>
                <a:r>
                  <a:rPr lang="en-US" altLang="zh-CN" kern="0" dirty="0">
                    <a:solidFill>
                      <a:srgbClr val="FFFF00"/>
                    </a:solidFill>
                    <a:latin typeface="+mn-lt"/>
                    <a:ea typeface="+mn-ea"/>
                  </a:rPr>
                  <a:t>20%</a:t>
                </a:r>
                <a:endParaRPr lang="zh-CN" altLang="en-US" kern="0" dirty="0">
                  <a:solidFill>
                    <a:srgbClr val="FFFF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2" name="TextBox 17"/>
              <p:cNvSpPr txBox="1">
                <a:spLocks noChangeArrowheads="1"/>
              </p:cNvSpPr>
              <p:nvPr/>
            </p:nvSpPr>
            <p:spPr bwMode="auto">
              <a:xfrm>
                <a:off x="1821" y="2381"/>
                <a:ext cx="899" cy="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9667" tIns="34834" rIns="69667" bIns="34834">
                <a:spAutoFit/>
              </a:bodyPr>
              <a:lstStyle/>
              <a:p>
                <a:pPr defTabSz="6969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solidFill>
                      <a:srgbClr val="FFFF00"/>
                    </a:solidFill>
                    <a:latin typeface="+mn-lt"/>
                    <a:ea typeface="+mn-ea"/>
                  </a:rPr>
                  <a:t>平时作业：</a:t>
                </a:r>
                <a:r>
                  <a:rPr lang="en-US" altLang="zh-CN" kern="0" dirty="0">
                    <a:solidFill>
                      <a:srgbClr val="FFFF00"/>
                    </a:solidFill>
                    <a:latin typeface="+mn-lt"/>
                    <a:ea typeface="+mn-ea"/>
                  </a:rPr>
                  <a:t>20%</a:t>
                </a:r>
                <a:endParaRPr lang="zh-CN" altLang="en-US" kern="0" dirty="0">
                  <a:solidFill>
                    <a:srgbClr val="FFFF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3" name="TextBox 18"/>
              <p:cNvSpPr txBox="1">
                <a:spLocks noChangeArrowheads="1"/>
              </p:cNvSpPr>
              <p:nvPr/>
            </p:nvSpPr>
            <p:spPr bwMode="auto">
              <a:xfrm>
                <a:off x="899" y="2050"/>
                <a:ext cx="907" cy="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9667" tIns="34834" rIns="69667" bIns="34834">
                <a:spAutoFit/>
              </a:bodyPr>
              <a:lstStyle/>
              <a:p>
                <a:pPr algn="ctr" defTabSz="6969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solidFill>
                      <a:sysClr val="windowText" lastClr="000000"/>
                    </a:solidFill>
                    <a:latin typeface="宋体" pitchFamily="2" charset="-122"/>
                    <a:ea typeface="+mn-ea"/>
                  </a:rPr>
                  <a:t>结果考核：</a:t>
                </a:r>
                <a:r>
                  <a:rPr lang="en-US" altLang="zh-CN" kern="0" dirty="0">
                    <a:solidFill>
                      <a:sysClr val="windowText" lastClr="000000"/>
                    </a:solidFill>
                    <a:latin typeface="宋体" pitchFamily="2" charset="-122"/>
                    <a:ea typeface="+mn-ea"/>
                  </a:rPr>
                  <a:t>60%</a:t>
                </a:r>
                <a:endParaRPr lang="zh-CN" altLang="en-US" kern="0" dirty="0">
                  <a:solidFill>
                    <a:sysClr val="windowText" lastClr="000000"/>
                  </a:solidFill>
                  <a:latin typeface="宋体" pitchFamily="2" charset="-122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组合 41"/>
          <p:cNvGrpSpPr>
            <a:grpSpLocks/>
          </p:cNvGrpSpPr>
          <p:nvPr/>
        </p:nvGrpSpPr>
        <p:grpSpPr bwMode="auto">
          <a:xfrm>
            <a:off x="0" y="1652588"/>
            <a:ext cx="9144000" cy="1814512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962" y="177982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078" y="602394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2044"/>
              <a:ext cx="3936004" cy="6116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7061" y="177982"/>
              <a:ext cx="1035934" cy="77911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1078" y="283914"/>
              <a:ext cx="569217" cy="559733"/>
            </a:xfrm>
            <a:prstGeom prst="rect">
              <a:avLst/>
            </a:prstGeom>
            <a:noFill/>
          </p:spPr>
          <p:txBody>
            <a:bodyPr lIns="68580" tIns="34290" rIns="68580" bIns="3429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  <a:ea typeface="+mn-ea"/>
                </a:rPr>
                <a:t>03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8150" y="2163763"/>
            <a:ext cx="5049838" cy="623887"/>
          </a:xfrm>
          <a:prstGeom prst="rect">
            <a:avLst/>
          </a:prstGeom>
          <a:noFill/>
        </p:spPr>
        <p:txBody>
          <a:bodyPr lIns="68584" tIns="34291" rIns="68584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587" name="组合 6"/>
          <p:cNvGrpSpPr>
            <a:grpSpLocks/>
          </p:cNvGrpSpPr>
          <p:nvPr/>
        </p:nvGrpSpPr>
        <p:grpSpPr bwMode="auto">
          <a:xfrm>
            <a:off x="5940425" y="1274763"/>
            <a:ext cx="431800" cy="433387"/>
            <a:chOff x="6084168" y="1274820"/>
            <a:chExt cx="432048" cy="432834"/>
          </a:xfrm>
        </p:grpSpPr>
        <p:sp>
          <p:nvSpPr>
            <p:cNvPr id="6760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760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67588" name="组合 5"/>
          <p:cNvGrpSpPr>
            <a:grpSpLocks/>
          </p:cNvGrpSpPr>
          <p:nvPr/>
        </p:nvGrpSpPr>
        <p:grpSpPr bwMode="auto">
          <a:xfrm>
            <a:off x="4643438" y="1274763"/>
            <a:ext cx="433387" cy="431800"/>
            <a:chOff x="4788024" y="1275213"/>
            <a:chExt cx="432048" cy="432048"/>
          </a:xfrm>
        </p:grpSpPr>
        <p:sp>
          <p:nvSpPr>
            <p:cNvPr id="6759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759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67589" name="组合 8"/>
          <p:cNvGrpSpPr>
            <a:grpSpLocks/>
          </p:cNvGrpSpPr>
          <p:nvPr/>
        </p:nvGrpSpPr>
        <p:grpSpPr bwMode="auto">
          <a:xfrm>
            <a:off x="5292725" y="1274763"/>
            <a:ext cx="431800" cy="433387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759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67590" name="组合 3"/>
          <p:cNvGrpSpPr>
            <a:grpSpLocks/>
          </p:cNvGrpSpPr>
          <p:nvPr/>
        </p:nvGrpSpPr>
        <p:grpSpPr bwMode="auto">
          <a:xfrm>
            <a:off x="3348038" y="1274763"/>
            <a:ext cx="433387" cy="433387"/>
            <a:chOff x="3491880" y="1274820"/>
            <a:chExt cx="432833" cy="432834"/>
          </a:xfrm>
        </p:grpSpPr>
        <p:sp>
          <p:nvSpPr>
            <p:cNvPr id="6759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759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67591" name="组合 4"/>
          <p:cNvGrpSpPr>
            <a:grpSpLocks/>
          </p:cNvGrpSpPr>
          <p:nvPr/>
        </p:nvGrpSpPr>
        <p:grpSpPr bwMode="auto">
          <a:xfrm>
            <a:off x="3995738" y="1274763"/>
            <a:ext cx="433387" cy="433387"/>
            <a:chOff x="4139952" y="1274820"/>
            <a:chExt cx="432833" cy="432834"/>
          </a:xfrm>
        </p:grpSpPr>
        <p:sp>
          <p:nvSpPr>
            <p:cNvPr id="6759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759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634" name="组合 25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6968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968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69635" name="组合 28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6968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968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69636" name="组合 32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6968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968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69637" name="矩形 35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师资队伍诊断</a:t>
            </a:r>
          </a:p>
        </p:txBody>
      </p:sp>
      <p:sp>
        <p:nvSpPr>
          <p:cNvPr id="69638" name="矩形 36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课程标准诊断</a:t>
            </a:r>
          </a:p>
        </p:txBody>
      </p:sp>
      <p:sp>
        <p:nvSpPr>
          <p:cNvPr id="69639" name="矩形 38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课程资源诊断</a:t>
            </a:r>
          </a:p>
        </p:txBody>
      </p:sp>
      <p:sp>
        <p:nvSpPr>
          <p:cNvPr id="69640" name="矩形 39"/>
          <p:cNvSpPr>
            <a:spLocks noChangeArrowheads="1"/>
          </p:cNvSpPr>
          <p:nvPr/>
        </p:nvSpPr>
        <p:spPr bwMode="auto">
          <a:xfrm>
            <a:off x="7164388" y="319088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教学质量诊断</a:t>
            </a:r>
          </a:p>
        </p:txBody>
      </p:sp>
      <p:grpSp>
        <p:nvGrpSpPr>
          <p:cNvPr id="69641" name="组合 40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42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968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84213" y="754063"/>
          <a:ext cx="7848600" cy="4084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889">
                  <a:extLst>
                    <a:ext uri="{9D8B030D-6E8A-4147-A177-3AD203B41FA5}"/>
                  </a:extLst>
                </a:gridCol>
                <a:gridCol w="2274659">
                  <a:extLst>
                    <a:ext uri="{9D8B030D-6E8A-4147-A177-3AD203B41FA5}"/>
                  </a:extLst>
                </a:gridCol>
                <a:gridCol w="3134543">
                  <a:extLst>
                    <a:ext uri="{9D8B030D-6E8A-4147-A177-3AD203B41FA5}"/>
                  </a:extLst>
                </a:gridCol>
                <a:gridCol w="755915">
                  <a:extLst>
                    <a:ext uri="{9D8B030D-6E8A-4147-A177-3AD203B41FA5}"/>
                  </a:extLst>
                </a:gridCol>
                <a:gridCol w="818866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时间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目标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过程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达标度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原因分析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2016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2018</a:t>
                      </a:r>
                    </a:p>
                    <a:p>
                      <a:pPr algn="ctr"/>
                      <a:r>
                        <a:rPr lang="zh-CN" altLang="en-US" sz="1400" dirty="0" smtClean="0"/>
                        <a:t>年</a:t>
                      </a:r>
                    </a:p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引进高学历的青年教师</a:t>
                      </a:r>
                      <a:r>
                        <a:rPr lang="en-US" altLang="zh-CN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2-3</a:t>
                      </a: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名；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2016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年引进青年硕士教师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名；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2018</a:t>
                      </a: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年引进青年硕士教师</a:t>
                      </a:r>
                      <a:r>
                        <a:rPr lang="en-US" altLang="zh-CN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名；</a:t>
                      </a:r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100%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选派</a:t>
                      </a:r>
                      <a:r>
                        <a:rPr lang="en-US" altLang="zh-CN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3-4</a:t>
                      </a: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人外出进修；</a:t>
                      </a:r>
                      <a:endParaRPr lang="en-US" altLang="zh-CN" sz="14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2017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年陈土军赴新加坡、张军赴新西兰参加进修；</a:t>
                      </a:r>
                      <a:endParaRPr lang="en-US" altLang="zh-CN" sz="14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2018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年廖申学赴马来西亚参加进修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; 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100%</a:t>
                      </a:r>
                      <a:endParaRPr lang="zh-CN" altLang="en-US" sz="1400" dirty="0" smtClean="0"/>
                    </a:p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职称晋升</a:t>
                      </a:r>
                      <a:r>
                        <a:rPr lang="en-US" altLang="zh-CN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1-2</a:t>
                      </a: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人；</a:t>
                      </a:r>
                      <a:endParaRPr lang="en-US" altLang="zh-CN" sz="14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2017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年陈土军职称晋升副教授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2018</a:t>
                      </a:r>
                      <a:r>
                        <a:rPr lang="zh-CN" altLang="en-US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年尹霞职称晋升教授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; 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100%</a:t>
                      </a:r>
                      <a:endParaRPr lang="zh-CN" altLang="en-US" sz="1400" dirty="0" smtClean="0"/>
                    </a:p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参加教学比赛获省级奖</a:t>
                      </a:r>
                      <a:r>
                        <a:rPr lang="en-US" altLang="zh-CN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项；</a:t>
                      </a:r>
                      <a:endParaRPr lang="en-US" altLang="zh-CN" sz="14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2017</a:t>
                      </a: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年廖申学参加信息化实训教学比赛获省二等奖；</a:t>
                      </a:r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50%</a:t>
                      </a:r>
                      <a:endParaRPr lang="zh-CN" altLang="en-US" sz="1400" dirty="0" smtClean="0"/>
                    </a:p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新课程资源建设不够系统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指导学生参加比赛获省、国家奖</a:t>
                      </a:r>
                      <a:r>
                        <a:rPr lang="en-US" altLang="zh-CN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项以上</a:t>
                      </a:r>
                    </a:p>
                    <a:p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2016-2018</a:t>
                      </a: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年指导学生参加全国职业院校技能竞赛获国家二等奖</a:t>
                      </a:r>
                      <a:r>
                        <a:rPr lang="en-US" altLang="zh-CN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项，三等奖</a:t>
                      </a:r>
                      <a:r>
                        <a:rPr lang="en-US" altLang="zh-CN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项，省二等奖</a:t>
                      </a:r>
                      <a:r>
                        <a:rPr lang="en-US" altLang="zh-CN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4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项。</a:t>
                      </a:r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100%</a:t>
                      </a:r>
                      <a:endParaRPr lang="zh-CN" altLang="en-US" sz="1400" dirty="0" smtClean="0"/>
                    </a:p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3806" name="Group 78"/>
          <p:cNvGraphicFramePr>
            <a:graphicFrameLocks noGrp="1"/>
          </p:cNvGraphicFramePr>
          <p:nvPr/>
        </p:nvGraphicFramePr>
        <p:xfrm>
          <a:off x="755650" y="842963"/>
          <a:ext cx="7477125" cy="3779837"/>
        </p:xfrm>
        <a:graphic>
          <a:graphicData uri="http://schemas.openxmlformats.org/drawingml/2006/table">
            <a:tbl>
              <a:tblPr/>
              <a:tblGrid>
                <a:gridCol w="823913"/>
                <a:gridCol w="2166937"/>
                <a:gridCol w="2554288"/>
                <a:gridCol w="647700"/>
                <a:gridCol w="12842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时间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目  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过  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达标度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原因分析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分专业进行工业机器人技能需求调查；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在企业进行了工业机器人专业学生技能需求调研。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95%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根据专业人才培养需求编制课程标准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；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完成了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《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工业机器人应用技术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》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课程标准的编制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90%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新订标准需不断验证；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  <a:tr h="6889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修订课程标准，完善专业课程体系，优化教学内容；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优化了工业机器人技术专业课程体系，开设了交流伺服与变频技术等课程，添加了智能视觉等教学内容。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90%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新技术更新变化较快，教材资源配套难度大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</a:tr>
              <a:tr h="6238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尝试新的教学方法和教学手段；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开展理实一体化教学和仿真教学，尝试了蓝墨云班课的使用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80%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部分技术仍较难掌握，需辅以较多实训。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尝试新的考核体系；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尝试了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excel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表格记录及蓝墨云班课后台数据形成性评价考核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70%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平台内外的数据融合有待进一步实践摸索。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</a:tr>
            </a:tbl>
          </a:graphicData>
        </a:graphic>
      </p:graphicFrame>
      <p:grpSp>
        <p:nvGrpSpPr>
          <p:cNvPr id="71722" name="组合 20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71736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1737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71723" name="组合 23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7173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173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71724" name="组合 26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7173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173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71725" name="矩形 29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师资队伍诊断</a:t>
            </a:r>
          </a:p>
        </p:txBody>
      </p:sp>
      <p:sp>
        <p:nvSpPr>
          <p:cNvPr id="71726" name="矩形 31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课程标准诊断</a:t>
            </a:r>
          </a:p>
        </p:txBody>
      </p:sp>
      <p:sp>
        <p:nvSpPr>
          <p:cNvPr id="71727" name="矩形 32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课程资源诊断</a:t>
            </a:r>
          </a:p>
        </p:txBody>
      </p:sp>
      <p:sp>
        <p:nvSpPr>
          <p:cNvPr id="71728" name="矩形 33"/>
          <p:cNvSpPr>
            <a:spLocks noChangeArrowheads="1"/>
          </p:cNvSpPr>
          <p:nvPr/>
        </p:nvSpPr>
        <p:spPr bwMode="auto">
          <a:xfrm>
            <a:off x="7164388" y="319088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教学质量诊断</a:t>
            </a:r>
          </a:p>
        </p:txBody>
      </p:sp>
      <p:grpSp>
        <p:nvGrpSpPr>
          <p:cNvPr id="71729" name="组合 34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173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730" name="组合 19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7378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378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73731" name="组合 22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73782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3783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73732" name="组合 25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7378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3781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73733" name="矩形 28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师资队伍诊断</a:t>
            </a:r>
          </a:p>
        </p:txBody>
      </p:sp>
      <p:sp>
        <p:nvSpPr>
          <p:cNvPr id="73734" name="矩形 29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课程标准诊断</a:t>
            </a:r>
          </a:p>
        </p:txBody>
      </p:sp>
      <p:sp>
        <p:nvSpPr>
          <p:cNvPr id="73735" name="矩形 31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课程资源诊断</a:t>
            </a:r>
          </a:p>
        </p:txBody>
      </p:sp>
      <p:sp>
        <p:nvSpPr>
          <p:cNvPr id="73736" name="矩形 32"/>
          <p:cNvSpPr>
            <a:spLocks noChangeArrowheads="1"/>
          </p:cNvSpPr>
          <p:nvPr/>
        </p:nvSpPr>
        <p:spPr bwMode="auto">
          <a:xfrm>
            <a:off x="7164388" y="319088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教学质量诊断</a:t>
            </a:r>
          </a:p>
        </p:txBody>
      </p:sp>
      <p:grpSp>
        <p:nvGrpSpPr>
          <p:cNvPr id="73737" name="组合 33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3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3779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aphicFrame>
        <p:nvGraphicFramePr>
          <p:cNvPr id="75855" name="Group 79"/>
          <p:cNvGraphicFramePr>
            <a:graphicFrameLocks noGrp="1"/>
          </p:cNvGraphicFramePr>
          <p:nvPr/>
        </p:nvGraphicFramePr>
        <p:xfrm>
          <a:off x="755650" y="842963"/>
          <a:ext cx="7488238" cy="3673475"/>
        </p:xfrm>
        <a:graphic>
          <a:graphicData uri="http://schemas.openxmlformats.org/drawingml/2006/table">
            <a:tbl>
              <a:tblPr/>
              <a:tblGrid>
                <a:gridCol w="825500"/>
                <a:gridCol w="2170113"/>
                <a:gridCol w="2682875"/>
                <a:gridCol w="668337"/>
                <a:gridCol w="1141413"/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时间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目  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过  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达标度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原因分析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705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选用国家优质规划教材；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选用国家优质规划教材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《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工业机器人应用技术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》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，辅以校本教材。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90%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使用世界大学城空间课程资源；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使用大学城空间课程资源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80%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资源形式不够多样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</a:tr>
              <a:tr h="7397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完善校本教材，</a:t>
                      </a: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出版工业机器人技术专业教材；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对校本教材内容进行了扩充，正在联系出版社出版。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50%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技术更新较快，教材难以跟上步伐。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  <a:tr h="5270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搜集教学资源，制作相关知识点视频；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搜集了各知识点电子资料，录制了部分知识点教学视频。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60%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视频制作难度大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  <a:tr h="5730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探索在线开放课程；申报省级精品课程；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联合机电职院申报了工业机器人专业省级教学资源库。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50%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已提交申报书，暂未立项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778" name="组合 19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75809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581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75779" name="组合 22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7580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5808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75780" name="组合 25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75805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5806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75781" name="矩形 28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师资队伍诊断</a:t>
            </a:r>
          </a:p>
        </p:txBody>
      </p:sp>
      <p:sp>
        <p:nvSpPr>
          <p:cNvPr id="75782" name="矩形 29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课程标准诊断</a:t>
            </a:r>
          </a:p>
        </p:txBody>
      </p:sp>
      <p:sp>
        <p:nvSpPr>
          <p:cNvPr id="75783" name="矩形 31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课程资源诊断</a:t>
            </a:r>
          </a:p>
        </p:txBody>
      </p:sp>
      <p:sp>
        <p:nvSpPr>
          <p:cNvPr id="75784" name="矩形 32"/>
          <p:cNvSpPr>
            <a:spLocks noChangeArrowheads="1"/>
          </p:cNvSpPr>
          <p:nvPr/>
        </p:nvSpPr>
        <p:spPr bwMode="auto">
          <a:xfrm>
            <a:off x="7164388" y="319088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教学质量诊断</a:t>
            </a:r>
          </a:p>
        </p:txBody>
      </p:sp>
      <p:grpSp>
        <p:nvGrpSpPr>
          <p:cNvPr id="75785" name="组合 33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3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580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857250" y="1131888"/>
            <a:ext cx="1758950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确定教学目标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6224588" y="1098550"/>
            <a:ext cx="18732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设置实施过程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质量监测点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6321425" y="2200275"/>
            <a:ext cx="1871663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分析数据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2428875" y="3441700"/>
            <a:ext cx="1871663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改进</a:t>
            </a:r>
          </a:p>
        </p:txBody>
      </p:sp>
      <p:cxnSp>
        <p:nvCxnSpPr>
          <p:cNvPr id="62" name="直接箭头连接符 61"/>
          <p:cNvCxnSpPr/>
          <p:nvPr/>
        </p:nvCxnSpPr>
        <p:spPr>
          <a:xfrm flipV="1">
            <a:off x="2700338" y="1409700"/>
            <a:ext cx="719137" cy="9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flipV="1">
            <a:off x="5510213" y="1390650"/>
            <a:ext cx="611187" cy="9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flipH="1">
            <a:off x="7235825" y="1779588"/>
            <a:ext cx="0" cy="320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H="1" flipV="1">
            <a:off x="4427538" y="3670300"/>
            <a:ext cx="1547812" cy="9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 flipH="1">
            <a:off x="7235825" y="2863850"/>
            <a:ext cx="0" cy="319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4995863" y="2163763"/>
            <a:ext cx="979487" cy="7429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rgbClr val="FF0000"/>
                </a:solidFill>
              </a:rPr>
              <a:t>小螺旋</a:t>
            </a:r>
          </a:p>
        </p:txBody>
      </p:sp>
      <p:sp>
        <p:nvSpPr>
          <p:cNvPr id="75796" name="TextBox 4"/>
          <p:cNvSpPr txBox="1">
            <a:spLocks noChangeArrowheads="1"/>
          </p:cNvSpPr>
          <p:nvPr/>
        </p:nvSpPr>
        <p:spPr bwMode="auto">
          <a:xfrm>
            <a:off x="1973263" y="4184650"/>
            <a:ext cx="59118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4" tIns="34291" rIns="68584" bIns="34291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以工业机器人</a:t>
            </a:r>
            <a:r>
              <a:rPr lang="en-US" altLang="zh-CN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16</a:t>
            </a: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级和</a:t>
            </a:r>
            <a:r>
              <a:rPr lang="en-US" altLang="zh-CN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17</a:t>
            </a: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级的</a:t>
            </a:r>
            <a:r>
              <a:rPr lang="en-US" altLang="zh-CN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工业机器人应用技术</a:t>
            </a:r>
            <a:r>
              <a:rPr lang="en-US" altLang="zh-CN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课程为例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299200" y="3340100"/>
            <a:ext cx="18716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诊断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3548063" y="1130300"/>
            <a:ext cx="1758950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制定教学计划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4291013" y="2206625"/>
            <a:ext cx="450850" cy="83185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改进计划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 flipV="1">
            <a:off x="3700463" y="1787525"/>
            <a:ext cx="609600" cy="1500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 flipV="1">
            <a:off x="2224088" y="1760538"/>
            <a:ext cx="671512" cy="1520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圆角矩形 48"/>
          <p:cNvSpPr/>
          <p:nvPr/>
        </p:nvSpPr>
        <p:spPr>
          <a:xfrm>
            <a:off x="1941513" y="2212975"/>
            <a:ext cx="417512" cy="83185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微调目标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7088" y="204788"/>
            <a:ext cx="4465637" cy="379412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汇报提纲依据</a:t>
            </a:r>
            <a:r>
              <a:rPr lang="en-US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课程层面五个纵向体系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700338" y="2066925"/>
            <a:ext cx="1223962" cy="93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教学改革、学做合一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140200" y="2066925"/>
            <a:ext cx="1223963" cy="93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条件保障、环境管理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508625" y="2063750"/>
            <a:ext cx="1223963" cy="93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实训条件、资源使用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875463" y="2066925"/>
            <a:ext cx="1225550" cy="93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课程诊改、课程报告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1258888" y="2063750"/>
            <a:ext cx="1225550" cy="93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课程规划、课程标准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700338" y="1422400"/>
            <a:ext cx="1223962" cy="433388"/>
          </a:xfrm>
          <a:prstGeom prst="roundRect">
            <a:avLst/>
          </a:prstGeom>
          <a:solidFill>
            <a:srgbClr val="F79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质量生成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4140200" y="1422400"/>
            <a:ext cx="1223963" cy="433388"/>
          </a:xfrm>
          <a:prstGeom prst="roundRect">
            <a:avLst/>
          </a:prstGeom>
          <a:solidFill>
            <a:srgbClr val="F79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支持服务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5508625" y="1419225"/>
            <a:ext cx="1223963" cy="431800"/>
          </a:xfrm>
          <a:prstGeom prst="roundRect">
            <a:avLst/>
          </a:prstGeom>
          <a:solidFill>
            <a:srgbClr val="F79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资源建设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6875463" y="1422400"/>
            <a:ext cx="1225550" cy="433388"/>
          </a:xfrm>
          <a:prstGeom prst="roundRect">
            <a:avLst/>
          </a:prstGeom>
          <a:solidFill>
            <a:srgbClr val="F79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监督控制</a:t>
            </a:r>
          </a:p>
        </p:txBody>
      </p:sp>
      <p:sp>
        <p:nvSpPr>
          <p:cNvPr id="42" name="圆角矩形 41"/>
          <p:cNvSpPr/>
          <p:nvPr/>
        </p:nvSpPr>
        <p:spPr>
          <a:xfrm>
            <a:off x="1258888" y="1419225"/>
            <a:ext cx="1225550" cy="431800"/>
          </a:xfrm>
          <a:prstGeom prst="roundRect">
            <a:avLst/>
          </a:prstGeom>
          <a:solidFill>
            <a:srgbClr val="F79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决策指挥</a:t>
            </a:r>
          </a:p>
        </p:txBody>
      </p:sp>
      <p:sp>
        <p:nvSpPr>
          <p:cNvPr id="46" name="圆角矩形 45"/>
          <p:cNvSpPr/>
          <p:nvPr/>
        </p:nvSpPr>
        <p:spPr>
          <a:xfrm>
            <a:off x="2700338" y="3363913"/>
            <a:ext cx="1223962" cy="431800"/>
          </a:xfrm>
          <a:prstGeom prst="roundRect">
            <a:avLst/>
          </a:prstGeom>
          <a:solidFill>
            <a:srgbClr val="F79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实施链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4140200" y="3363913"/>
            <a:ext cx="1223963" cy="431800"/>
          </a:xfrm>
          <a:prstGeom prst="roundRect">
            <a:avLst/>
          </a:prstGeom>
          <a:solidFill>
            <a:srgbClr val="F79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制度链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5508625" y="3360738"/>
            <a:ext cx="1223963" cy="431800"/>
          </a:xfrm>
          <a:prstGeom prst="roundRect">
            <a:avLst/>
          </a:prstGeom>
          <a:solidFill>
            <a:srgbClr val="F79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条件链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6875463" y="3363913"/>
            <a:ext cx="1225550" cy="431800"/>
          </a:xfrm>
          <a:prstGeom prst="roundRect">
            <a:avLst/>
          </a:prstGeom>
          <a:solidFill>
            <a:srgbClr val="F79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信息链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1258888" y="3360738"/>
            <a:ext cx="1225550" cy="431800"/>
          </a:xfrm>
          <a:prstGeom prst="roundRect">
            <a:avLst/>
          </a:prstGeom>
          <a:solidFill>
            <a:srgbClr val="F79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目标链、标准链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288" y="700088"/>
            <a:ext cx="13684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教学目标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77826" name="组合 20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7785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785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77827" name="组合 25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7785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785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77828" name="组合 28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7785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785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77829" name="矩形 46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师资队伍诊断</a:t>
            </a:r>
          </a:p>
        </p:txBody>
      </p:sp>
      <p:sp>
        <p:nvSpPr>
          <p:cNvPr id="77830" name="矩形 47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课程标准诊断</a:t>
            </a:r>
          </a:p>
        </p:txBody>
      </p:sp>
      <p:sp>
        <p:nvSpPr>
          <p:cNvPr id="77831" name="矩形 48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课程资源诊断</a:t>
            </a:r>
          </a:p>
        </p:txBody>
      </p:sp>
      <p:sp>
        <p:nvSpPr>
          <p:cNvPr id="77832" name="矩形 49"/>
          <p:cNvSpPr>
            <a:spLocks noChangeArrowheads="1"/>
          </p:cNvSpPr>
          <p:nvPr/>
        </p:nvSpPr>
        <p:spPr bwMode="auto">
          <a:xfrm>
            <a:off x="7164388" y="319088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教学质量诊断</a:t>
            </a:r>
          </a:p>
        </p:txBody>
      </p:sp>
      <p:grpSp>
        <p:nvGrpSpPr>
          <p:cNvPr id="77833" name="组合 50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52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785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4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9917" name="Group 45"/>
          <p:cNvGraphicFramePr>
            <a:graphicFrameLocks noGrp="1"/>
          </p:cNvGraphicFramePr>
          <p:nvPr/>
        </p:nvGraphicFramePr>
        <p:xfrm>
          <a:off x="1042988" y="1347788"/>
          <a:ext cx="6964362" cy="3449637"/>
        </p:xfrm>
        <a:graphic>
          <a:graphicData uri="http://schemas.openxmlformats.org/drawingml/2006/table">
            <a:tbl>
              <a:tblPr/>
              <a:tblGrid>
                <a:gridCol w="1741487"/>
                <a:gridCol w="1739900"/>
                <a:gridCol w="1741488"/>
                <a:gridCol w="17414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知识目标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能力目标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素质目标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竞赛目标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机器人的</a:t>
                      </a: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编程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和</a:t>
                      </a: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操作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方法；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变频器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原理；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PLC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及触摸屏组态原理；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射频识别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原理；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智能视觉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原理。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掌握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汇博机器人、三菱机器人、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ABB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机器人</a:t>
                      </a: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工业机器人的编程操作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技能；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掌握</a:t>
                      </a: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变频器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使用；掌握</a:t>
                      </a: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PLC控制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及</a:t>
                      </a: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触摸屏组态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技术；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会</a:t>
                      </a: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射频识别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读写器的使用；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会</a:t>
                      </a: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智能视觉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系统软件的操作；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掌握工业机器人工作站的结构及安装方法。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遵纪守规；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传承工匠精神；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正确的设计思想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；</a:t>
                      </a: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设计理念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勇于创新探索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团结协作的精神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；</a:t>
                      </a: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责任担当的良好品格。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在省级技能竞赛中获奖；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在全国职业院校技能竞赛中获奖。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76350"/>
            <a:ext cx="4032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771525"/>
            <a:ext cx="38893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395288" y="700088"/>
            <a:ext cx="13684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教学计划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79876" name="组合 20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7989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989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79877" name="组合 25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7989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989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79878" name="组合 28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79889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9890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79879" name="矩形 46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师资队伍诊断</a:t>
            </a:r>
          </a:p>
        </p:txBody>
      </p:sp>
      <p:sp>
        <p:nvSpPr>
          <p:cNvPr id="79880" name="矩形 47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课程标准诊断</a:t>
            </a:r>
          </a:p>
        </p:txBody>
      </p:sp>
      <p:sp>
        <p:nvSpPr>
          <p:cNvPr id="79881" name="矩形 48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课程资源诊断</a:t>
            </a:r>
          </a:p>
        </p:txBody>
      </p:sp>
      <p:sp>
        <p:nvSpPr>
          <p:cNvPr id="79882" name="矩形 49"/>
          <p:cNvSpPr>
            <a:spLocks noChangeArrowheads="1"/>
          </p:cNvSpPr>
          <p:nvPr/>
        </p:nvSpPr>
        <p:spPr bwMode="auto">
          <a:xfrm>
            <a:off x="7164388" y="319088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教学质量诊断</a:t>
            </a:r>
          </a:p>
        </p:txBody>
      </p:sp>
      <p:grpSp>
        <p:nvGrpSpPr>
          <p:cNvPr id="79883" name="组合 50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52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9888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4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9885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284413"/>
            <a:ext cx="3960812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6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1995488"/>
            <a:ext cx="41402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288" y="700088"/>
            <a:ext cx="165576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质量监测点</a:t>
            </a:r>
          </a:p>
        </p:txBody>
      </p:sp>
      <p:grpSp>
        <p:nvGrpSpPr>
          <p:cNvPr id="81922" name="组合 22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8197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197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81923" name="组合 27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81968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1969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81924" name="组合 45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81966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1967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81925" name="矩形 48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师资队伍诊断</a:t>
            </a:r>
          </a:p>
        </p:txBody>
      </p:sp>
      <p:sp>
        <p:nvSpPr>
          <p:cNvPr id="81926" name="矩形 49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课程标准诊断</a:t>
            </a:r>
          </a:p>
        </p:txBody>
      </p:sp>
      <p:sp>
        <p:nvSpPr>
          <p:cNvPr id="81927" name="矩形 50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课程资源诊断</a:t>
            </a:r>
          </a:p>
        </p:txBody>
      </p:sp>
      <p:sp>
        <p:nvSpPr>
          <p:cNvPr id="81928" name="矩形 51"/>
          <p:cNvSpPr>
            <a:spLocks noChangeArrowheads="1"/>
          </p:cNvSpPr>
          <p:nvPr/>
        </p:nvSpPr>
        <p:spPr bwMode="auto">
          <a:xfrm>
            <a:off x="7164388" y="319088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教学质量诊断</a:t>
            </a:r>
          </a:p>
        </p:txBody>
      </p:sp>
      <p:grpSp>
        <p:nvGrpSpPr>
          <p:cNvPr id="81929" name="组合 52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5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1965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931" name="组合 3"/>
          <p:cNvGrpSpPr>
            <a:grpSpLocks/>
          </p:cNvGrpSpPr>
          <p:nvPr/>
        </p:nvGrpSpPr>
        <p:grpSpPr bwMode="auto">
          <a:xfrm>
            <a:off x="3686175" y="1031875"/>
            <a:ext cx="1644650" cy="1049338"/>
            <a:chOff x="3556087" y="1547721"/>
            <a:chExt cx="1519969" cy="674616"/>
          </a:xfrm>
        </p:grpSpPr>
        <p:sp>
          <p:nvSpPr>
            <p:cNvPr id="32" name="圆角矩形 31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8"/>
            <p:cNvSpPr txBox="1"/>
            <p:nvPr/>
          </p:nvSpPr>
          <p:spPr>
            <a:xfrm>
              <a:off x="3776160" y="1765109"/>
              <a:ext cx="1132641" cy="21738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课堂小测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1932" name="组合 38"/>
          <p:cNvGrpSpPr>
            <a:grpSpLocks/>
          </p:cNvGrpSpPr>
          <p:nvPr/>
        </p:nvGrpSpPr>
        <p:grpSpPr bwMode="auto">
          <a:xfrm>
            <a:off x="6516688" y="1406525"/>
            <a:ext cx="1639887" cy="974725"/>
            <a:chOff x="3556087" y="1547721"/>
            <a:chExt cx="1519969" cy="674616"/>
          </a:xfrm>
        </p:grpSpPr>
        <p:sp>
          <p:nvSpPr>
            <p:cNvPr id="40" name="圆角矩形 39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8"/>
            <p:cNvSpPr txBox="1"/>
            <p:nvPr/>
          </p:nvSpPr>
          <p:spPr>
            <a:xfrm>
              <a:off x="3798870" y="1756478"/>
              <a:ext cx="1132988" cy="2340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总评成绩</a:t>
              </a:r>
              <a:endParaRPr lang="en-US" altLang="zh-CN" dirty="0"/>
            </a:p>
          </p:txBody>
        </p:sp>
      </p:grpSp>
      <p:grpSp>
        <p:nvGrpSpPr>
          <p:cNvPr id="81933" name="组合 41"/>
          <p:cNvGrpSpPr>
            <a:grpSpLocks/>
          </p:cNvGrpSpPr>
          <p:nvPr/>
        </p:nvGrpSpPr>
        <p:grpSpPr bwMode="auto">
          <a:xfrm>
            <a:off x="6516688" y="3773488"/>
            <a:ext cx="1639887" cy="927100"/>
            <a:chOff x="3556087" y="1547721"/>
            <a:chExt cx="1519969" cy="674616"/>
          </a:xfrm>
        </p:grpSpPr>
        <p:sp>
          <p:nvSpPr>
            <p:cNvPr id="43" name="圆角矩形 42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8"/>
            <p:cNvSpPr txBox="1"/>
            <p:nvPr/>
          </p:nvSpPr>
          <p:spPr>
            <a:xfrm>
              <a:off x="3756199" y="1737168"/>
              <a:ext cx="1132988" cy="2460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课堂作业</a:t>
              </a:r>
              <a:endParaRPr lang="en-US" altLang="zh-CN" dirty="0"/>
            </a:p>
          </p:txBody>
        </p:sp>
      </p:grpSp>
      <p:grpSp>
        <p:nvGrpSpPr>
          <p:cNvPr id="81934" name="组合 44"/>
          <p:cNvGrpSpPr>
            <a:grpSpLocks/>
          </p:cNvGrpSpPr>
          <p:nvPr/>
        </p:nvGrpSpPr>
        <p:grpSpPr bwMode="auto">
          <a:xfrm>
            <a:off x="906463" y="2716213"/>
            <a:ext cx="1649412" cy="935037"/>
            <a:chOff x="3556087" y="1547721"/>
            <a:chExt cx="1519969" cy="674616"/>
          </a:xfrm>
        </p:grpSpPr>
        <p:sp>
          <p:nvSpPr>
            <p:cNvPr id="57" name="圆角矩形 56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8"/>
            <p:cNvSpPr txBox="1"/>
            <p:nvPr/>
          </p:nvSpPr>
          <p:spPr>
            <a:xfrm>
              <a:off x="3749192" y="1719525"/>
              <a:ext cx="1132297" cy="2428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课堂出勤</a:t>
              </a:r>
              <a:endParaRPr lang="en-US" altLang="zh-CN" dirty="0"/>
            </a:p>
          </p:txBody>
        </p:sp>
      </p:grpSp>
      <p:grpSp>
        <p:nvGrpSpPr>
          <p:cNvPr id="81935" name="组合 58"/>
          <p:cNvGrpSpPr>
            <a:grpSpLocks/>
          </p:cNvGrpSpPr>
          <p:nvPr/>
        </p:nvGrpSpPr>
        <p:grpSpPr bwMode="auto">
          <a:xfrm>
            <a:off x="6472238" y="2608263"/>
            <a:ext cx="1684337" cy="971550"/>
            <a:chOff x="3556087" y="1547721"/>
            <a:chExt cx="1519969" cy="674616"/>
          </a:xfrm>
        </p:grpSpPr>
        <p:sp>
          <p:nvSpPr>
            <p:cNvPr id="60" name="圆角矩形 59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8"/>
            <p:cNvSpPr txBox="1"/>
            <p:nvPr/>
          </p:nvSpPr>
          <p:spPr>
            <a:xfrm>
              <a:off x="3799626" y="1737319"/>
              <a:ext cx="1131740" cy="23479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课堂表现</a:t>
              </a:r>
              <a:endParaRPr lang="en-US" altLang="zh-CN" dirty="0"/>
            </a:p>
          </p:txBody>
        </p:sp>
      </p:grpSp>
      <p:grpSp>
        <p:nvGrpSpPr>
          <p:cNvPr id="81936" name="组合 67"/>
          <p:cNvGrpSpPr>
            <a:grpSpLocks/>
          </p:cNvGrpSpPr>
          <p:nvPr/>
        </p:nvGrpSpPr>
        <p:grpSpPr bwMode="auto">
          <a:xfrm>
            <a:off x="3686175" y="4175125"/>
            <a:ext cx="1644650" cy="968375"/>
            <a:chOff x="3556087" y="1547721"/>
            <a:chExt cx="1519969" cy="674616"/>
          </a:xfrm>
        </p:grpSpPr>
        <p:sp>
          <p:nvSpPr>
            <p:cNvPr id="69" name="圆角矩形 68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TextBox 8"/>
            <p:cNvSpPr txBox="1"/>
            <p:nvPr/>
          </p:nvSpPr>
          <p:spPr>
            <a:xfrm>
              <a:off x="3799634" y="1750106"/>
              <a:ext cx="1132641" cy="26099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2000" b="1">
                  <a:solidFill>
                    <a:srgbClr val="404040"/>
                  </a:solidFill>
                  <a:latin typeface="微软雅黑"/>
                  <a:ea typeface="微软雅黑"/>
                  <a:cs typeface="微软雅黑"/>
                </a:rPr>
                <a:t>课内实操</a:t>
              </a:r>
              <a:endParaRPr lang="en-US" altLang="zh-CN" sz="2000" b="1">
                <a:solidFill>
                  <a:srgbClr val="404040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grpSp>
        <p:nvGrpSpPr>
          <p:cNvPr id="81937" name="组合 61"/>
          <p:cNvGrpSpPr>
            <a:grpSpLocks/>
          </p:cNvGrpSpPr>
          <p:nvPr/>
        </p:nvGrpSpPr>
        <p:grpSpPr bwMode="auto">
          <a:xfrm>
            <a:off x="906463" y="3867150"/>
            <a:ext cx="1649412" cy="965200"/>
            <a:chOff x="3556087" y="1547721"/>
            <a:chExt cx="1519969" cy="674616"/>
          </a:xfrm>
        </p:grpSpPr>
        <p:sp>
          <p:nvSpPr>
            <p:cNvPr id="63" name="圆角矩形 62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8"/>
            <p:cNvSpPr txBox="1"/>
            <p:nvPr/>
          </p:nvSpPr>
          <p:spPr>
            <a:xfrm>
              <a:off x="3749192" y="1764087"/>
              <a:ext cx="1132297" cy="23744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学生</a:t>
              </a:r>
              <a:r>
                <a:rPr lang="zh-CN" altLang="en-US" dirty="0" smtClean="0"/>
                <a:t>评价</a:t>
              </a:r>
              <a:endParaRPr lang="en-US" altLang="zh-CN" dirty="0"/>
            </a:p>
          </p:txBody>
        </p:sp>
      </p:grpSp>
      <p:sp>
        <p:nvSpPr>
          <p:cNvPr id="65" name="MH_Other_1"/>
          <p:cNvSpPr>
            <a:spLocks/>
          </p:cNvSpPr>
          <p:nvPr>
            <p:custDataLst>
              <p:tags r:id="rId1"/>
            </p:custDataLst>
          </p:nvPr>
        </p:nvSpPr>
        <p:spPr bwMode="blackWhite">
          <a:xfrm>
            <a:off x="4279900" y="3773488"/>
            <a:ext cx="619125" cy="454025"/>
          </a:xfrm>
          <a:custGeom>
            <a:avLst/>
            <a:gdLst>
              <a:gd name="T0" fmla="*/ 304 w 553"/>
              <a:gd name="T1" fmla="*/ 615 h 616"/>
              <a:gd name="T2" fmla="*/ 240 w 553"/>
              <a:gd name="T3" fmla="*/ 615 h 616"/>
              <a:gd name="T4" fmla="*/ 240 w 553"/>
              <a:gd name="T5" fmla="*/ 119 h 616"/>
              <a:gd name="T6" fmla="*/ 40 w 553"/>
              <a:gd name="T7" fmla="*/ 311 h 616"/>
              <a:gd name="T8" fmla="*/ 0 w 553"/>
              <a:gd name="T9" fmla="*/ 279 h 616"/>
              <a:gd name="T10" fmla="*/ 288 w 553"/>
              <a:gd name="T11" fmla="*/ 0 h 616"/>
              <a:gd name="T12" fmla="*/ 552 w 553"/>
              <a:gd name="T13" fmla="*/ 271 h 616"/>
              <a:gd name="T14" fmla="*/ 512 w 553"/>
              <a:gd name="T15" fmla="*/ 311 h 616"/>
              <a:gd name="T16" fmla="*/ 304 w 553"/>
              <a:gd name="T17" fmla="*/ 119 h 616"/>
              <a:gd name="T18" fmla="*/ 304 w 553"/>
              <a:gd name="T19" fmla="*/ 615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3" h="616">
                <a:moveTo>
                  <a:pt x="304" y="615"/>
                </a:moveTo>
                <a:lnTo>
                  <a:pt x="240" y="615"/>
                </a:lnTo>
                <a:lnTo>
                  <a:pt x="240" y="119"/>
                </a:lnTo>
                <a:lnTo>
                  <a:pt x="40" y="311"/>
                </a:lnTo>
                <a:lnTo>
                  <a:pt x="0" y="279"/>
                </a:lnTo>
                <a:lnTo>
                  <a:pt x="288" y="0"/>
                </a:lnTo>
                <a:lnTo>
                  <a:pt x="552" y="271"/>
                </a:lnTo>
                <a:lnTo>
                  <a:pt x="512" y="311"/>
                </a:lnTo>
                <a:lnTo>
                  <a:pt x="304" y="119"/>
                </a:lnTo>
                <a:lnTo>
                  <a:pt x="304" y="615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MH_Other_2"/>
          <p:cNvSpPr>
            <a:spLocks/>
          </p:cNvSpPr>
          <p:nvPr>
            <p:custDataLst>
              <p:tags r:id="rId2"/>
            </p:custDataLst>
          </p:nvPr>
        </p:nvSpPr>
        <p:spPr bwMode="blackWhite">
          <a:xfrm>
            <a:off x="5691188" y="3651250"/>
            <a:ext cx="536575" cy="504825"/>
          </a:xfrm>
          <a:custGeom>
            <a:avLst/>
            <a:gdLst>
              <a:gd name="T0" fmla="*/ 351 w 480"/>
              <a:gd name="T1" fmla="*/ 48 h 464"/>
              <a:gd name="T2" fmla="*/ 351 w 480"/>
              <a:gd name="T3" fmla="*/ 0 h 464"/>
              <a:gd name="T4" fmla="*/ 0 w 480"/>
              <a:gd name="T5" fmla="*/ 0 h 464"/>
              <a:gd name="T6" fmla="*/ 0 w 480"/>
              <a:gd name="T7" fmla="*/ 343 h 464"/>
              <a:gd name="T8" fmla="*/ 64 w 480"/>
              <a:gd name="T9" fmla="*/ 343 h 464"/>
              <a:gd name="T10" fmla="*/ 64 w 480"/>
              <a:gd name="T11" fmla="*/ 104 h 464"/>
              <a:gd name="T12" fmla="*/ 423 w 480"/>
              <a:gd name="T13" fmla="*/ 463 h 464"/>
              <a:gd name="T14" fmla="*/ 479 w 480"/>
              <a:gd name="T15" fmla="*/ 407 h 464"/>
              <a:gd name="T16" fmla="*/ 120 w 480"/>
              <a:gd name="T17" fmla="*/ 64 h 464"/>
              <a:gd name="T18" fmla="*/ 351 w 480"/>
              <a:gd name="T19" fmla="*/ 64 h 464"/>
              <a:gd name="T20" fmla="*/ 351 w 480"/>
              <a:gd name="T21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0" h="464">
                <a:moveTo>
                  <a:pt x="351" y="48"/>
                </a:moveTo>
                <a:lnTo>
                  <a:pt x="351" y="0"/>
                </a:lnTo>
                <a:lnTo>
                  <a:pt x="0" y="0"/>
                </a:lnTo>
                <a:lnTo>
                  <a:pt x="0" y="343"/>
                </a:lnTo>
                <a:lnTo>
                  <a:pt x="64" y="343"/>
                </a:lnTo>
                <a:lnTo>
                  <a:pt x="64" y="104"/>
                </a:lnTo>
                <a:lnTo>
                  <a:pt x="423" y="463"/>
                </a:lnTo>
                <a:lnTo>
                  <a:pt x="479" y="407"/>
                </a:lnTo>
                <a:lnTo>
                  <a:pt x="120" y="64"/>
                </a:lnTo>
                <a:lnTo>
                  <a:pt x="351" y="64"/>
                </a:lnTo>
                <a:lnTo>
                  <a:pt x="351" y="0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MH_Other_3"/>
          <p:cNvSpPr>
            <a:spLocks/>
          </p:cNvSpPr>
          <p:nvPr>
            <p:custDataLst>
              <p:tags r:id="rId3"/>
            </p:custDataLst>
          </p:nvPr>
        </p:nvSpPr>
        <p:spPr bwMode="blackWhite">
          <a:xfrm>
            <a:off x="5772150" y="2147888"/>
            <a:ext cx="528638" cy="495300"/>
          </a:xfrm>
          <a:custGeom>
            <a:avLst/>
            <a:gdLst>
              <a:gd name="T0" fmla="*/ 343 w 472"/>
              <a:gd name="T1" fmla="*/ 407 h 456"/>
              <a:gd name="T2" fmla="*/ 343 w 472"/>
              <a:gd name="T3" fmla="*/ 455 h 456"/>
              <a:gd name="T4" fmla="*/ 0 w 472"/>
              <a:gd name="T5" fmla="*/ 455 h 456"/>
              <a:gd name="T6" fmla="*/ 0 w 472"/>
              <a:gd name="T7" fmla="*/ 112 h 456"/>
              <a:gd name="T8" fmla="*/ 64 w 472"/>
              <a:gd name="T9" fmla="*/ 112 h 456"/>
              <a:gd name="T10" fmla="*/ 64 w 472"/>
              <a:gd name="T11" fmla="*/ 351 h 456"/>
              <a:gd name="T12" fmla="*/ 423 w 472"/>
              <a:gd name="T13" fmla="*/ 0 h 456"/>
              <a:gd name="T14" fmla="*/ 471 w 472"/>
              <a:gd name="T15" fmla="*/ 48 h 456"/>
              <a:gd name="T16" fmla="*/ 112 w 472"/>
              <a:gd name="T17" fmla="*/ 391 h 456"/>
              <a:gd name="T18" fmla="*/ 343 w 472"/>
              <a:gd name="T19" fmla="*/ 391 h 456"/>
              <a:gd name="T20" fmla="*/ 343 w 472"/>
              <a:gd name="T21" fmla="*/ 455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" h="456">
                <a:moveTo>
                  <a:pt x="343" y="407"/>
                </a:moveTo>
                <a:lnTo>
                  <a:pt x="343" y="455"/>
                </a:lnTo>
                <a:lnTo>
                  <a:pt x="0" y="455"/>
                </a:lnTo>
                <a:lnTo>
                  <a:pt x="0" y="112"/>
                </a:lnTo>
                <a:lnTo>
                  <a:pt x="64" y="112"/>
                </a:lnTo>
                <a:lnTo>
                  <a:pt x="64" y="351"/>
                </a:lnTo>
                <a:lnTo>
                  <a:pt x="423" y="0"/>
                </a:lnTo>
                <a:lnTo>
                  <a:pt x="471" y="48"/>
                </a:lnTo>
                <a:lnTo>
                  <a:pt x="112" y="391"/>
                </a:lnTo>
                <a:lnTo>
                  <a:pt x="343" y="391"/>
                </a:lnTo>
                <a:lnTo>
                  <a:pt x="343" y="455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MH_Other_4"/>
          <p:cNvSpPr>
            <a:spLocks/>
          </p:cNvSpPr>
          <p:nvPr>
            <p:custDataLst>
              <p:tags r:id="rId4"/>
            </p:custDataLst>
          </p:nvPr>
        </p:nvSpPr>
        <p:spPr bwMode="blackWhite">
          <a:xfrm>
            <a:off x="2916238" y="3633788"/>
            <a:ext cx="558800" cy="522287"/>
          </a:xfrm>
          <a:custGeom>
            <a:avLst/>
            <a:gdLst>
              <a:gd name="T0" fmla="*/ 128 w 472"/>
              <a:gd name="T1" fmla="*/ 56 h 464"/>
              <a:gd name="T2" fmla="*/ 128 w 472"/>
              <a:gd name="T3" fmla="*/ 0 h 464"/>
              <a:gd name="T4" fmla="*/ 471 w 472"/>
              <a:gd name="T5" fmla="*/ 0 h 464"/>
              <a:gd name="T6" fmla="*/ 471 w 472"/>
              <a:gd name="T7" fmla="*/ 343 h 464"/>
              <a:gd name="T8" fmla="*/ 407 w 472"/>
              <a:gd name="T9" fmla="*/ 343 h 464"/>
              <a:gd name="T10" fmla="*/ 407 w 472"/>
              <a:gd name="T11" fmla="*/ 104 h 464"/>
              <a:gd name="T12" fmla="*/ 48 w 472"/>
              <a:gd name="T13" fmla="*/ 463 h 464"/>
              <a:gd name="T14" fmla="*/ 0 w 472"/>
              <a:gd name="T15" fmla="*/ 407 h 464"/>
              <a:gd name="T16" fmla="*/ 351 w 472"/>
              <a:gd name="T17" fmla="*/ 64 h 464"/>
              <a:gd name="T18" fmla="*/ 128 w 472"/>
              <a:gd name="T19" fmla="*/ 64 h 464"/>
              <a:gd name="T20" fmla="*/ 128 w 472"/>
              <a:gd name="T21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" h="464">
                <a:moveTo>
                  <a:pt x="128" y="56"/>
                </a:moveTo>
                <a:lnTo>
                  <a:pt x="128" y="0"/>
                </a:lnTo>
                <a:lnTo>
                  <a:pt x="471" y="0"/>
                </a:lnTo>
                <a:lnTo>
                  <a:pt x="471" y="343"/>
                </a:lnTo>
                <a:lnTo>
                  <a:pt x="407" y="343"/>
                </a:lnTo>
                <a:lnTo>
                  <a:pt x="407" y="104"/>
                </a:lnTo>
                <a:lnTo>
                  <a:pt x="48" y="463"/>
                </a:lnTo>
                <a:lnTo>
                  <a:pt x="0" y="407"/>
                </a:lnTo>
                <a:lnTo>
                  <a:pt x="351" y="64"/>
                </a:lnTo>
                <a:lnTo>
                  <a:pt x="128" y="64"/>
                </a:lnTo>
                <a:lnTo>
                  <a:pt x="128" y="0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MH_Other_5"/>
          <p:cNvSpPr>
            <a:spLocks/>
          </p:cNvSpPr>
          <p:nvPr>
            <p:custDataLst>
              <p:tags r:id="rId5"/>
            </p:custDataLst>
          </p:nvPr>
        </p:nvSpPr>
        <p:spPr bwMode="blackWhite">
          <a:xfrm>
            <a:off x="2771775" y="2211388"/>
            <a:ext cx="527050" cy="504825"/>
          </a:xfrm>
          <a:custGeom>
            <a:avLst/>
            <a:gdLst>
              <a:gd name="T0" fmla="*/ 128 w 472"/>
              <a:gd name="T1" fmla="*/ 407 h 464"/>
              <a:gd name="T2" fmla="*/ 128 w 472"/>
              <a:gd name="T3" fmla="*/ 463 h 464"/>
              <a:gd name="T4" fmla="*/ 471 w 472"/>
              <a:gd name="T5" fmla="*/ 463 h 464"/>
              <a:gd name="T6" fmla="*/ 471 w 472"/>
              <a:gd name="T7" fmla="*/ 120 h 464"/>
              <a:gd name="T8" fmla="*/ 407 w 472"/>
              <a:gd name="T9" fmla="*/ 120 h 464"/>
              <a:gd name="T10" fmla="*/ 407 w 472"/>
              <a:gd name="T11" fmla="*/ 359 h 464"/>
              <a:gd name="T12" fmla="*/ 56 w 472"/>
              <a:gd name="T13" fmla="*/ 0 h 464"/>
              <a:gd name="T14" fmla="*/ 0 w 472"/>
              <a:gd name="T15" fmla="*/ 56 h 464"/>
              <a:gd name="T16" fmla="*/ 359 w 472"/>
              <a:gd name="T17" fmla="*/ 399 h 464"/>
              <a:gd name="T18" fmla="*/ 128 w 472"/>
              <a:gd name="T19" fmla="*/ 399 h 464"/>
              <a:gd name="T20" fmla="*/ 128 w 472"/>
              <a:gd name="T21" fmla="*/ 463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" h="464">
                <a:moveTo>
                  <a:pt x="128" y="407"/>
                </a:moveTo>
                <a:lnTo>
                  <a:pt x="128" y="463"/>
                </a:lnTo>
                <a:lnTo>
                  <a:pt x="471" y="463"/>
                </a:lnTo>
                <a:lnTo>
                  <a:pt x="471" y="120"/>
                </a:lnTo>
                <a:lnTo>
                  <a:pt x="407" y="120"/>
                </a:lnTo>
                <a:lnTo>
                  <a:pt x="407" y="359"/>
                </a:lnTo>
                <a:lnTo>
                  <a:pt x="56" y="0"/>
                </a:lnTo>
                <a:lnTo>
                  <a:pt x="0" y="56"/>
                </a:lnTo>
                <a:lnTo>
                  <a:pt x="359" y="399"/>
                </a:lnTo>
                <a:lnTo>
                  <a:pt x="128" y="399"/>
                </a:lnTo>
                <a:lnTo>
                  <a:pt x="128" y="463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MH_Other_6"/>
          <p:cNvSpPr>
            <a:spLocks/>
          </p:cNvSpPr>
          <p:nvPr>
            <p:custDataLst>
              <p:tags r:id="rId6"/>
            </p:custDataLst>
          </p:nvPr>
        </p:nvSpPr>
        <p:spPr bwMode="blackWhite">
          <a:xfrm>
            <a:off x="4211638" y="2028825"/>
            <a:ext cx="620712" cy="398463"/>
          </a:xfrm>
          <a:custGeom>
            <a:avLst/>
            <a:gdLst>
              <a:gd name="T0" fmla="*/ 320 w 553"/>
              <a:gd name="T1" fmla="*/ 0 h 608"/>
              <a:gd name="T2" fmla="*/ 248 w 553"/>
              <a:gd name="T3" fmla="*/ 0 h 608"/>
              <a:gd name="T4" fmla="*/ 248 w 553"/>
              <a:gd name="T5" fmla="*/ 496 h 608"/>
              <a:gd name="T6" fmla="*/ 40 w 553"/>
              <a:gd name="T7" fmla="*/ 304 h 608"/>
              <a:gd name="T8" fmla="*/ 0 w 553"/>
              <a:gd name="T9" fmla="*/ 328 h 608"/>
              <a:gd name="T10" fmla="*/ 296 w 553"/>
              <a:gd name="T11" fmla="*/ 607 h 608"/>
              <a:gd name="T12" fmla="*/ 552 w 553"/>
              <a:gd name="T13" fmla="*/ 344 h 608"/>
              <a:gd name="T14" fmla="*/ 512 w 553"/>
              <a:gd name="T15" fmla="*/ 304 h 608"/>
              <a:gd name="T16" fmla="*/ 320 w 553"/>
              <a:gd name="T17" fmla="*/ 496 h 608"/>
              <a:gd name="T18" fmla="*/ 320 w 553"/>
              <a:gd name="T19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3" h="608">
                <a:moveTo>
                  <a:pt x="320" y="0"/>
                </a:moveTo>
                <a:lnTo>
                  <a:pt x="248" y="0"/>
                </a:lnTo>
                <a:lnTo>
                  <a:pt x="248" y="496"/>
                </a:lnTo>
                <a:lnTo>
                  <a:pt x="40" y="304"/>
                </a:lnTo>
                <a:lnTo>
                  <a:pt x="0" y="328"/>
                </a:lnTo>
                <a:lnTo>
                  <a:pt x="296" y="607"/>
                </a:lnTo>
                <a:lnTo>
                  <a:pt x="552" y="344"/>
                </a:lnTo>
                <a:lnTo>
                  <a:pt x="512" y="304"/>
                </a:lnTo>
                <a:lnTo>
                  <a:pt x="320" y="496"/>
                </a:lnTo>
                <a:lnTo>
                  <a:pt x="320" y="0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MH_Other_7"/>
          <p:cNvSpPr>
            <a:spLocks/>
          </p:cNvSpPr>
          <p:nvPr>
            <p:custDataLst>
              <p:tags r:id="rId7"/>
            </p:custDataLst>
          </p:nvPr>
        </p:nvSpPr>
        <p:spPr bwMode="blackWhite">
          <a:xfrm>
            <a:off x="2555875" y="2859088"/>
            <a:ext cx="690563" cy="603250"/>
          </a:xfrm>
          <a:custGeom>
            <a:avLst/>
            <a:gdLst>
              <a:gd name="T0" fmla="*/ 0 w 616"/>
              <a:gd name="T1" fmla="*/ 232 h 553"/>
              <a:gd name="T2" fmla="*/ 0 w 616"/>
              <a:gd name="T3" fmla="*/ 304 h 553"/>
              <a:gd name="T4" fmla="*/ 496 w 616"/>
              <a:gd name="T5" fmla="*/ 304 h 553"/>
              <a:gd name="T6" fmla="*/ 304 w 616"/>
              <a:gd name="T7" fmla="*/ 512 h 553"/>
              <a:gd name="T8" fmla="*/ 328 w 616"/>
              <a:gd name="T9" fmla="*/ 552 h 553"/>
              <a:gd name="T10" fmla="*/ 615 w 616"/>
              <a:gd name="T11" fmla="*/ 256 h 553"/>
              <a:gd name="T12" fmla="*/ 344 w 616"/>
              <a:gd name="T13" fmla="*/ 0 h 553"/>
              <a:gd name="T14" fmla="*/ 304 w 616"/>
              <a:gd name="T15" fmla="*/ 40 h 553"/>
              <a:gd name="T16" fmla="*/ 496 w 616"/>
              <a:gd name="T17" fmla="*/ 232 h 553"/>
              <a:gd name="T18" fmla="*/ 0 w 616"/>
              <a:gd name="T19" fmla="*/ 232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6" h="553">
                <a:moveTo>
                  <a:pt x="0" y="232"/>
                </a:moveTo>
                <a:lnTo>
                  <a:pt x="0" y="304"/>
                </a:lnTo>
                <a:lnTo>
                  <a:pt x="496" y="304"/>
                </a:lnTo>
                <a:lnTo>
                  <a:pt x="304" y="512"/>
                </a:lnTo>
                <a:lnTo>
                  <a:pt x="328" y="552"/>
                </a:lnTo>
                <a:lnTo>
                  <a:pt x="615" y="256"/>
                </a:lnTo>
                <a:lnTo>
                  <a:pt x="344" y="0"/>
                </a:lnTo>
                <a:lnTo>
                  <a:pt x="304" y="40"/>
                </a:lnTo>
                <a:lnTo>
                  <a:pt x="496" y="232"/>
                </a:lnTo>
                <a:lnTo>
                  <a:pt x="0" y="232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MH_Other_8"/>
          <p:cNvSpPr>
            <a:spLocks/>
          </p:cNvSpPr>
          <p:nvPr>
            <p:custDataLst>
              <p:tags r:id="rId8"/>
            </p:custDataLst>
          </p:nvPr>
        </p:nvSpPr>
        <p:spPr bwMode="blackWhite">
          <a:xfrm>
            <a:off x="5895975" y="2840038"/>
            <a:ext cx="692150" cy="595312"/>
          </a:xfrm>
          <a:custGeom>
            <a:avLst/>
            <a:gdLst>
              <a:gd name="T0" fmla="*/ 615 w 616"/>
              <a:gd name="T1" fmla="*/ 240 h 545"/>
              <a:gd name="T2" fmla="*/ 615 w 616"/>
              <a:gd name="T3" fmla="*/ 304 h 545"/>
              <a:gd name="T4" fmla="*/ 119 w 616"/>
              <a:gd name="T5" fmla="*/ 304 h 545"/>
              <a:gd name="T6" fmla="*/ 311 w 616"/>
              <a:gd name="T7" fmla="*/ 504 h 545"/>
              <a:gd name="T8" fmla="*/ 279 w 616"/>
              <a:gd name="T9" fmla="*/ 544 h 545"/>
              <a:gd name="T10" fmla="*/ 0 w 616"/>
              <a:gd name="T11" fmla="*/ 256 h 545"/>
              <a:gd name="T12" fmla="*/ 271 w 616"/>
              <a:gd name="T13" fmla="*/ 0 h 545"/>
              <a:gd name="T14" fmla="*/ 311 w 616"/>
              <a:gd name="T15" fmla="*/ 40 h 545"/>
              <a:gd name="T16" fmla="*/ 119 w 616"/>
              <a:gd name="T17" fmla="*/ 240 h 545"/>
              <a:gd name="T18" fmla="*/ 615 w 616"/>
              <a:gd name="T19" fmla="*/ 24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6" h="545">
                <a:moveTo>
                  <a:pt x="615" y="240"/>
                </a:moveTo>
                <a:lnTo>
                  <a:pt x="615" y="304"/>
                </a:lnTo>
                <a:lnTo>
                  <a:pt x="119" y="304"/>
                </a:lnTo>
                <a:lnTo>
                  <a:pt x="311" y="504"/>
                </a:lnTo>
                <a:lnTo>
                  <a:pt x="279" y="544"/>
                </a:lnTo>
                <a:lnTo>
                  <a:pt x="0" y="256"/>
                </a:lnTo>
                <a:lnTo>
                  <a:pt x="271" y="0"/>
                </a:lnTo>
                <a:lnTo>
                  <a:pt x="311" y="40"/>
                </a:lnTo>
                <a:lnTo>
                  <a:pt x="119" y="240"/>
                </a:lnTo>
                <a:lnTo>
                  <a:pt x="615" y="240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MH_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blackWhite">
          <a:xfrm>
            <a:off x="3371850" y="2549525"/>
            <a:ext cx="2352675" cy="1101725"/>
          </a:xfrm>
          <a:prstGeom prst="ellipse">
            <a:avLst/>
          </a:prstGeom>
          <a:solidFill>
            <a:schemeClr val="bg1"/>
          </a:solidFill>
          <a:ln w="282575" cmpd="dbl">
            <a:solidFill>
              <a:srgbClr val="F79600"/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知识目标  能力目标</a:t>
            </a:r>
            <a:endParaRPr lang="en-US" altLang="zh-CN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素质目标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竞赛目标</a:t>
            </a:r>
          </a:p>
        </p:txBody>
      </p:sp>
      <p:grpSp>
        <p:nvGrpSpPr>
          <p:cNvPr id="81947" name="组合 76"/>
          <p:cNvGrpSpPr>
            <a:grpSpLocks/>
          </p:cNvGrpSpPr>
          <p:nvPr/>
        </p:nvGrpSpPr>
        <p:grpSpPr bwMode="auto">
          <a:xfrm>
            <a:off x="906463" y="1406525"/>
            <a:ext cx="1649412" cy="949325"/>
            <a:chOff x="3556087" y="1547721"/>
            <a:chExt cx="1519969" cy="674616"/>
          </a:xfrm>
        </p:grpSpPr>
        <p:sp>
          <p:nvSpPr>
            <p:cNvPr id="78" name="圆角矩形 77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TextBox 8"/>
            <p:cNvSpPr txBox="1"/>
            <p:nvPr/>
          </p:nvSpPr>
          <p:spPr>
            <a:xfrm>
              <a:off x="3749192" y="1736117"/>
              <a:ext cx="1133759" cy="24028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活动参与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69" name="组合 22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8398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398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83970" name="组合 27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8398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398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83971" name="组合 45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8398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398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83972" name="矩形 48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师资队伍诊断</a:t>
            </a:r>
          </a:p>
        </p:txBody>
      </p:sp>
      <p:sp>
        <p:nvSpPr>
          <p:cNvPr id="83973" name="矩形 49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课程标准诊断</a:t>
            </a:r>
          </a:p>
        </p:txBody>
      </p:sp>
      <p:sp>
        <p:nvSpPr>
          <p:cNvPr id="83974" name="矩形 50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课程资源诊断</a:t>
            </a:r>
          </a:p>
        </p:txBody>
      </p:sp>
      <p:sp>
        <p:nvSpPr>
          <p:cNvPr id="83975" name="矩形 51"/>
          <p:cNvSpPr>
            <a:spLocks noChangeArrowheads="1"/>
          </p:cNvSpPr>
          <p:nvPr/>
        </p:nvSpPr>
        <p:spPr bwMode="auto">
          <a:xfrm>
            <a:off x="7164388" y="319088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教学质量诊断</a:t>
            </a:r>
          </a:p>
        </p:txBody>
      </p:sp>
      <p:grpSp>
        <p:nvGrpSpPr>
          <p:cNvPr id="83976" name="组合 52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5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398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7250" y="842963"/>
            <a:ext cx="31813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活动参与</a:t>
            </a:r>
          </a:p>
        </p:txBody>
      </p:sp>
      <p:pic>
        <p:nvPicPr>
          <p:cNvPr id="83979" name="Picture 24" descr="KE3M]B@ML$W6%MIYF[9(@Y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915988"/>
            <a:ext cx="211455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0" name="Picture 26" descr="%6J$QPPTDPXSLWJ}36}N8F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915988"/>
            <a:ext cx="211455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347788"/>
            <a:ext cx="1800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7" name="组合 22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860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60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86018" name="组合 27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8603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603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86019" name="组合 45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8603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603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86020" name="矩形 48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师资队伍诊断</a:t>
            </a:r>
          </a:p>
        </p:txBody>
      </p:sp>
      <p:sp>
        <p:nvSpPr>
          <p:cNvPr id="86021" name="矩形 49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课程标准诊断</a:t>
            </a:r>
          </a:p>
        </p:txBody>
      </p:sp>
      <p:sp>
        <p:nvSpPr>
          <p:cNvPr id="86022" name="矩形 50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课程资源诊断</a:t>
            </a:r>
          </a:p>
        </p:txBody>
      </p:sp>
      <p:sp>
        <p:nvSpPr>
          <p:cNvPr id="86023" name="矩形 51"/>
          <p:cNvSpPr>
            <a:spLocks noChangeArrowheads="1"/>
          </p:cNvSpPr>
          <p:nvPr/>
        </p:nvSpPr>
        <p:spPr bwMode="auto">
          <a:xfrm>
            <a:off x="7164388" y="319088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教学质量诊断</a:t>
            </a:r>
          </a:p>
        </p:txBody>
      </p:sp>
      <p:grpSp>
        <p:nvGrpSpPr>
          <p:cNvPr id="86024" name="组合 52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5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603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4" name="图表 33"/>
          <p:cNvGraphicFramePr>
            <a:graphicFrameLocks/>
          </p:cNvGraphicFramePr>
          <p:nvPr/>
        </p:nvGraphicFramePr>
        <p:xfrm>
          <a:off x="4265627" y="2951418"/>
          <a:ext cx="3948639" cy="213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图表 34"/>
          <p:cNvGraphicFramePr>
            <a:graphicFrameLocks/>
          </p:cNvGraphicFramePr>
          <p:nvPr/>
        </p:nvGraphicFramePr>
        <p:xfrm>
          <a:off x="4268854" y="706534"/>
          <a:ext cx="3942184" cy="227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6028" name="矩形 1"/>
          <p:cNvSpPr>
            <a:spLocks noChangeArrowheads="1"/>
          </p:cNvSpPr>
          <p:nvPr/>
        </p:nvSpPr>
        <p:spPr bwMode="auto">
          <a:xfrm>
            <a:off x="1184275" y="1952625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DengXian"/>
              </a:rPr>
              <a:t>达标度</a:t>
            </a:r>
            <a:r>
              <a:rPr lang="en-US" altLang="zh-CN" b="1">
                <a:solidFill>
                  <a:srgbClr val="FF0000"/>
                </a:solidFill>
                <a:latin typeface="DengXian"/>
              </a:rPr>
              <a:t>64%</a:t>
            </a:r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6029" name="矩形 35"/>
          <p:cNvSpPr>
            <a:spLocks noChangeArrowheads="1"/>
          </p:cNvSpPr>
          <p:nvPr/>
        </p:nvSpPr>
        <p:spPr bwMode="auto">
          <a:xfrm>
            <a:off x="1184275" y="3795713"/>
            <a:ext cx="130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DengXian"/>
              </a:rPr>
              <a:t>达标度</a:t>
            </a:r>
            <a:r>
              <a:rPr lang="en-US" altLang="zh-CN" b="1">
                <a:solidFill>
                  <a:srgbClr val="FF0000"/>
                </a:solidFill>
                <a:latin typeface="DengXian"/>
              </a:rPr>
              <a:t>89%</a:t>
            </a:r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11188" y="1238250"/>
            <a:ext cx="2447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课堂小测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11188" y="3067050"/>
            <a:ext cx="2447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总评成绩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5" name="组合 22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88089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809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88066" name="组合 27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8808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8088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88067" name="组合 45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88085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8086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88068" name="矩形 48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师资队伍诊断</a:t>
            </a:r>
          </a:p>
        </p:txBody>
      </p:sp>
      <p:sp>
        <p:nvSpPr>
          <p:cNvPr id="88069" name="矩形 49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课程标准诊断</a:t>
            </a:r>
          </a:p>
        </p:txBody>
      </p:sp>
      <p:sp>
        <p:nvSpPr>
          <p:cNvPr id="88070" name="矩形 50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课程资源诊断</a:t>
            </a:r>
          </a:p>
        </p:txBody>
      </p:sp>
      <p:sp>
        <p:nvSpPr>
          <p:cNvPr id="88071" name="矩形 51"/>
          <p:cNvSpPr>
            <a:spLocks noChangeArrowheads="1"/>
          </p:cNvSpPr>
          <p:nvPr/>
        </p:nvSpPr>
        <p:spPr bwMode="auto">
          <a:xfrm>
            <a:off x="7164388" y="319088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教学质量诊断</a:t>
            </a:r>
          </a:p>
        </p:txBody>
      </p:sp>
      <p:grpSp>
        <p:nvGrpSpPr>
          <p:cNvPr id="88072" name="组合 52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5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808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074" name="TextBox 4"/>
          <p:cNvSpPr txBox="1">
            <a:spLocks noChangeArrowheads="1"/>
          </p:cNvSpPr>
          <p:nvPr/>
        </p:nvSpPr>
        <p:spPr bwMode="auto">
          <a:xfrm>
            <a:off x="2771775" y="700088"/>
            <a:ext cx="576103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4" tIns="34291" rIns="68584" bIns="34291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全国职业院校技能竞赛：国家二等奖</a:t>
            </a:r>
            <a:r>
              <a:rPr lang="en-US" altLang="zh-CN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项、三等奖</a:t>
            </a:r>
            <a:r>
              <a:rPr lang="en-US" altLang="zh-CN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项。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省级二等奖</a:t>
            </a:r>
            <a:r>
              <a:rPr lang="en-US" altLang="zh-CN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4</a:t>
            </a: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项</a:t>
            </a:r>
          </a:p>
        </p:txBody>
      </p:sp>
      <p:sp>
        <p:nvSpPr>
          <p:cNvPr id="31" name="矩形 30"/>
          <p:cNvSpPr/>
          <p:nvPr/>
        </p:nvSpPr>
        <p:spPr>
          <a:xfrm>
            <a:off x="346075" y="976313"/>
            <a:ext cx="22812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技能竞赛</a:t>
            </a:r>
          </a:p>
        </p:txBody>
      </p:sp>
      <p:grpSp>
        <p:nvGrpSpPr>
          <p:cNvPr id="88076" name="组合 36"/>
          <p:cNvGrpSpPr>
            <a:grpSpLocks/>
          </p:cNvGrpSpPr>
          <p:nvPr/>
        </p:nvGrpSpPr>
        <p:grpSpPr bwMode="auto">
          <a:xfrm>
            <a:off x="971550" y="1563688"/>
            <a:ext cx="7454900" cy="3305175"/>
            <a:chOff x="357761" y="1556792"/>
            <a:chExt cx="8486287" cy="4248152"/>
          </a:xfrm>
        </p:grpSpPr>
        <p:pic>
          <p:nvPicPr>
            <p:cNvPr id="88077" name="Picture 5" descr="E:\湖南化院\技能竞赛\2016年\结果\16国赛证书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6428" y="1556792"/>
              <a:ext cx="3757956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78" name="Picture 3" descr="G:\云盘同步文件夹\综合办\网站\学报\图片\用图\18获奖照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536" y="1556792"/>
              <a:ext cx="4355976" cy="2454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79" name="Picture 4" descr="E:\湖南化院\技能竞赛\2017\照片\国赛照片\IMG_20170511_110849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9552" y="2096852"/>
              <a:ext cx="3744416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80" name="Picture 7" descr="E:\湖南化院\技能竞赛\2017\照片\国赛照片\三等奖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04048" y="2204864"/>
              <a:ext cx="3840000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81" name="Picture 2" descr="E:\云盘同步文件夹\综合办\招生就业\2019\招生简章\机器人及职能制造图\工业机器人专业介绍换图\1工业机器人国赛.jpg"/>
            <p:cNvPicPr>
              <a:picLocks noChangeAspect="1" noChangeArrowheads="1"/>
            </p:cNvPicPr>
            <p:nvPr/>
          </p:nvPicPr>
          <p:blipFill>
            <a:blip r:embed="rId7"/>
            <a:srcRect t="21796"/>
            <a:stretch>
              <a:fillRect/>
            </a:stretch>
          </p:blipFill>
          <p:spPr bwMode="auto">
            <a:xfrm>
              <a:off x="357761" y="3212976"/>
              <a:ext cx="4358255" cy="255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82" name="Picture 3" descr="E:\湖南化院\技能竞赛\2018\成绩\IMG_20180516_155302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76056" y="3068960"/>
              <a:ext cx="3647979" cy="273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组合 26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90131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0132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90114" name="组合 29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9012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013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90115" name="组合 47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9012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012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90116" name="矩形 50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师资队伍诊断</a:t>
            </a:r>
          </a:p>
        </p:txBody>
      </p:sp>
      <p:sp>
        <p:nvSpPr>
          <p:cNvPr id="90117" name="矩形 51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课程标准诊断</a:t>
            </a:r>
          </a:p>
        </p:txBody>
      </p:sp>
      <p:sp>
        <p:nvSpPr>
          <p:cNvPr id="90118" name="矩形 52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课程资源诊断</a:t>
            </a:r>
          </a:p>
        </p:txBody>
      </p:sp>
      <p:sp>
        <p:nvSpPr>
          <p:cNvPr id="90119" name="矩形 53"/>
          <p:cNvSpPr>
            <a:spLocks noChangeArrowheads="1"/>
          </p:cNvSpPr>
          <p:nvPr/>
        </p:nvSpPr>
        <p:spPr bwMode="auto">
          <a:xfrm>
            <a:off x="7164388" y="319088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教学质量诊断</a:t>
            </a:r>
          </a:p>
        </p:txBody>
      </p:sp>
      <p:grpSp>
        <p:nvGrpSpPr>
          <p:cNvPr id="90120" name="组合 54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0126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2411413" y="1839913"/>
            <a:ext cx="5289550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4" tIns="34291" rIns="68584" bIns="34291">
            <a:spAutoFit/>
          </a:bodyPr>
          <a:lstStyle/>
          <a:p>
            <a:pPr lvl="1" eaLnBrk="0" hangingPunct="0">
              <a:lnSpc>
                <a:spcPct val="150000"/>
              </a:lnSpc>
              <a:defRPr/>
            </a:pP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信息技术手段（蓝墨云班课）的使用；</a:t>
            </a:r>
            <a:endParaRPr lang="en-US" altLang="zh-CN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lvl="1" eaLnBrk="0" hangingPunct="0">
              <a:lnSpc>
                <a:spcPct val="150000"/>
              </a:lnSpc>
              <a:defRPr/>
            </a:pP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资源学习率高：</a:t>
            </a:r>
            <a:r>
              <a:rPr lang="en-US" altLang="zh-CN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95.3%</a:t>
            </a: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；</a:t>
            </a:r>
            <a:endParaRPr lang="en-US" altLang="zh-CN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lvl="1" eaLnBrk="0" hangingPunct="0">
              <a:lnSpc>
                <a:spcPct val="150000"/>
              </a:lnSpc>
              <a:defRPr/>
            </a:pP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教学活动丰富：测试次数多；</a:t>
            </a:r>
            <a:endParaRPr lang="en-US" altLang="zh-CN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lvl="1" eaLnBrk="0" hangingPunct="0">
              <a:lnSpc>
                <a:spcPct val="150000"/>
              </a:lnSpc>
              <a:defRPr/>
            </a:pP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出勤率高：</a:t>
            </a:r>
            <a:r>
              <a:rPr lang="en-US" altLang="zh-CN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96.2%</a:t>
            </a: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；</a:t>
            </a:r>
            <a:endParaRPr lang="en-US" altLang="zh-CN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lvl="1" eaLnBrk="0" hangingPunct="0">
              <a:lnSpc>
                <a:spcPct val="150000"/>
              </a:lnSpc>
              <a:defRPr/>
            </a:pP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竞赛成绩突出：多次获得国家级奖项。</a:t>
            </a:r>
            <a:endParaRPr lang="en-US" altLang="zh-CN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8463" y="987425"/>
            <a:ext cx="25114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已达成目标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411413" y="1822450"/>
            <a:ext cx="5256212" cy="2160588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1" name="组合 26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92219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2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92162" name="组合 29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9221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218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92163" name="组合 47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92215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216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92164" name="矩形 50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师资队伍诊断</a:t>
            </a:r>
          </a:p>
        </p:txBody>
      </p:sp>
      <p:sp>
        <p:nvSpPr>
          <p:cNvPr id="92165" name="矩形 51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课程标准诊断</a:t>
            </a:r>
          </a:p>
        </p:txBody>
      </p:sp>
      <p:sp>
        <p:nvSpPr>
          <p:cNvPr id="92166" name="矩形 52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课程资源诊断</a:t>
            </a:r>
          </a:p>
        </p:txBody>
      </p:sp>
      <p:sp>
        <p:nvSpPr>
          <p:cNvPr id="92167" name="矩形 53"/>
          <p:cNvSpPr>
            <a:spLocks noChangeArrowheads="1"/>
          </p:cNvSpPr>
          <p:nvPr/>
        </p:nvSpPr>
        <p:spPr bwMode="auto">
          <a:xfrm>
            <a:off x="7164388" y="319088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教学质量诊断</a:t>
            </a:r>
          </a:p>
        </p:txBody>
      </p:sp>
      <p:grpSp>
        <p:nvGrpSpPr>
          <p:cNvPr id="92168" name="组合 54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21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2228" name="Group 68"/>
          <p:cNvGraphicFramePr>
            <a:graphicFrameLocks noGrp="1"/>
          </p:cNvGraphicFramePr>
          <p:nvPr/>
        </p:nvGraphicFramePr>
        <p:xfrm>
          <a:off x="2327275" y="844550"/>
          <a:ext cx="6096000" cy="3395663"/>
        </p:xfrm>
        <a:graphic>
          <a:graphicData uri="http://schemas.openxmlformats.org/drawingml/2006/table">
            <a:tbl>
              <a:tblPr/>
              <a:tblGrid>
                <a:gridCol w="2032000"/>
                <a:gridCol w="1352550"/>
                <a:gridCol w="2711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项  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结  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原  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答疑库收录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主动提出疑问少，创造性思维培养不够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课堂小测达标度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64%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测试题偏难，测试时间短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期末考核达标度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85%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学生自我重视程度不够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课堂表现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加分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50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人，扣分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12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人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课堂表现活动组织少，扣分以出勤及纪律为主。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作业批改率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80%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大部分编程作业，采用发截图或发程序文件方式提交作业，有部门同学抄袭，结果很相似。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E0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技能竞赛参赛人数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学生能自主完成项目能力、创新能力不够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0"/>
                    </a:solidFill>
                  </a:tcPr>
                </a:tc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34925" y="844550"/>
            <a:ext cx="1890713" cy="784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分析原因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未达成目标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288" y="700088"/>
            <a:ext cx="165576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改进措施</a:t>
            </a:r>
          </a:p>
        </p:txBody>
      </p:sp>
      <p:grpSp>
        <p:nvGrpSpPr>
          <p:cNvPr id="94210" name="组合 20"/>
          <p:cNvGrpSpPr>
            <a:grpSpLocks/>
          </p:cNvGrpSpPr>
          <p:nvPr/>
        </p:nvGrpSpPr>
        <p:grpSpPr bwMode="auto">
          <a:xfrm>
            <a:off x="5508625" y="338138"/>
            <a:ext cx="287338" cy="287337"/>
            <a:chOff x="4788024" y="1275213"/>
            <a:chExt cx="432048" cy="432048"/>
          </a:xfrm>
        </p:grpSpPr>
        <p:sp>
          <p:nvSpPr>
            <p:cNvPr id="94231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4232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94211" name="组合 25"/>
          <p:cNvGrpSpPr>
            <a:grpSpLocks/>
          </p:cNvGrpSpPr>
          <p:nvPr/>
        </p:nvGrpSpPr>
        <p:grpSpPr bwMode="auto">
          <a:xfrm>
            <a:off x="2555875" y="322263"/>
            <a:ext cx="287338" cy="287337"/>
            <a:chOff x="3491880" y="1274820"/>
            <a:chExt cx="432833" cy="432834"/>
          </a:xfrm>
        </p:grpSpPr>
        <p:sp>
          <p:nvSpPr>
            <p:cNvPr id="9422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423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94212" name="组合 28"/>
          <p:cNvGrpSpPr>
            <a:grpSpLocks/>
          </p:cNvGrpSpPr>
          <p:nvPr/>
        </p:nvGrpSpPr>
        <p:grpSpPr bwMode="auto">
          <a:xfrm>
            <a:off x="4067175" y="336550"/>
            <a:ext cx="288925" cy="287338"/>
            <a:chOff x="4139952" y="1274820"/>
            <a:chExt cx="432833" cy="432834"/>
          </a:xfrm>
        </p:grpSpPr>
        <p:sp>
          <p:nvSpPr>
            <p:cNvPr id="9422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422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94213" name="矩形 46"/>
          <p:cNvSpPr>
            <a:spLocks noChangeArrowheads="1"/>
          </p:cNvSpPr>
          <p:nvPr/>
        </p:nvSpPr>
        <p:spPr bwMode="auto">
          <a:xfrm>
            <a:off x="2806700" y="319088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师资队伍诊断</a:t>
            </a:r>
          </a:p>
        </p:txBody>
      </p:sp>
      <p:sp>
        <p:nvSpPr>
          <p:cNvPr id="94214" name="矩形 47"/>
          <p:cNvSpPr>
            <a:spLocks noChangeArrowheads="1"/>
          </p:cNvSpPr>
          <p:nvPr/>
        </p:nvSpPr>
        <p:spPr bwMode="auto">
          <a:xfrm>
            <a:off x="4284663" y="314325"/>
            <a:ext cx="126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课程标准诊断</a:t>
            </a:r>
          </a:p>
        </p:txBody>
      </p:sp>
      <p:sp>
        <p:nvSpPr>
          <p:cNvPr id="94215" name="矩形 48"/>
          <p:cNvSpPr>
            <a:spLocks noChangeArrowheads="1"/>
          </p:cNvSpPr>
          <p:nvPr/>
        </p:nvSpPr>
        <p:spPr bwMode="auto">
          <a:xfrm>
            <a:off x="5724525" y="319088"/>
            <a:ext cx="1262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课程资源诊断</a:t>
            </a:r>
          </a:p>
        </p:txBody>
      </p:sp>
      <p:sp>
        <p:nvSpPr>
          <p:cNvPr id="94216" name="矩形 49"/>
          <p:cNvSpPr>
            <a:spLocks noChangeArrowheads="1"/>
          </p:cNvSpPr>
          <p:nvPr/>
        </p:nvSpPr>
        <p:spPr bwMode="auto">
          <a:xfrm>
            <a:off x="7164388" y="319088"/>
            <a:ext cx="126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教学质量诊断</a:t>
            </a:r>
          </a:p>
        </p:txBody>
      </p:sp>
      <p:grpSp>
        <p:nvGrpSpPr>
          <p:cNvPr id="94217" name="组合 50"/>
          <p:cNvGrpSpPr>
            <a:grpSpLocks/>
          </p:cNvGrpSpPr>
          <p:nvPr/>
        </p:nvGrpSpPr>
        <p:grpSpPr bwMode="auto">
          <a:xfrm>
            <a:off x="6962775" y="347663"/>
            <a:ext cx="273050" cy="274637"/>
            <a:chOff x="5436096" y="1274820"/>
            <a:chExt cx="432833" cy="432834"/>
          </a:xfrm>
        </p:grpSpPr>
        <p:sp>
          <p:nvSpPr>
            <p:cNvPr id="52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4226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4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1908175" y="1460500"/>
            <a:ext cx="7127875" cy="104616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lIns="68584" tIns="34291" rIns="68584" bIns="34291">
            <a:spAutoFit/>
          </a:bodyPr>
          <a:lstStyle/>
          <a:p>
            <a:pPr lvl="1" algn="just"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进一步加强不同品牌机器人的多样化操作编程练习；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进一步加大智能视觉、触摸屏组态控制等实用技术的教学；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进一步加强学生编程思维的训练，提升学生编程能力。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875" y="1916113"/>
            <a:ext cx="1870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微调教学目标：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875" y="3003550"/>
            <a:ext cx="1870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调整教学计划：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875" y="4084638"/>
            <a:ext cx="18002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课程教学改革：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8175" y="2735263"/>
            <a:ext cx="7127875" cy="7493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lvl="1" algn="just"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增加</a:t>
            </a:r>
            <a:r>
              <a:rPr lang="en-US" altLang="zh-CN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ABB</a:t>
            </a: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工业机器人工作站的设计与应用，加强仿真软件教学应用；</a:t>
            </a:r>
            <a:r>
              <a:rPr lang="en-US" altLang="zh-CN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 </a:t>
            </a:r>
          </a:p>
          <a:p>
            <a:pPr lvl="1" algn="just"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增加课内实训操作次数，提高学生对技术理解记忆。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08175" y="3706813"/>
            <a:ext cx="7127875" cy="138747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lvl="1" algn="just"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教学中进一步加强信息技术手段的使用；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进一步加强教学设计，提高理实一体化教学融合程度；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加强实训室建设，增加实训课时，进一步指导学生参加各类技能竞赛及创新创业比赛。</a:t>
            </a:r>
            <a:endParaRPr lang="zh-CN" altLang="en-US" sz="1400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7" name="组合 41"/>
          <p:cNvGrpSpPr>
            <a:grpSpLocks/>
          </p:cNvGrpSpPr>
          <p:nvPr/>
        </p:nvGrpSpPr>
        <p:grpSpPr bwMode="auto">
          <a:xfrm>
            <a:off x="0" y="1652588"/>
            <a:ext cx="9144000" cy="1814512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962" y="177982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078" y="602394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2044"/>
              <a:ext cx="3936004" cy="6116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7061" y="177982"/>
              <a:ext cx="1035934" cy="77911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1078" y="283914"/>
              <a:ext cx="569217" cy="559733"/>
            </a:xfrm>
            <a:prstGeom prst="rect">
              <a:avLst/>
            </a:prstGeom>
            <a:noFill/>
          </p:spPr>
          <p:txBody>
            <a:bodyPr lIns="68580" tIns="34290" rIns="68580" bIns="3429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  <a:ea typeface="+mn-ea"/>
                </a:rPr>
                <a:t>04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8150" y="2163763"/>
            <a:ext cx="5049838" cy="623887"/>
          </a:xfrm>
          <a:prstGeom prst="rect">
            <a:avLst/>
          </a:prstGeom>
          <a:noFill/>
        </p:spPr>
        <p:txBody>
          <a:bodyPr lIns="68584" tIns="34291" rIns="68584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持续改进与计划</a:t>
            </a:r>
            <a:endParaRPr lang="en-GB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6259" name="组合 6"/>
          <p:cNvGrpSpPr>
            <a:grpSpLocks/>
          </p:cNvGrpSpPr>
          <p:nvPr/>
        </p:nvGrpSpPr>
        <p:grpSpPr bwMode="auto">
          <a:xfrm>
            <a:off x="5940425" y="1274763"/>
            <a:ext cx="431800" cy="433387"/>
            <a:chOff x="6084168" y="1274820"/>
            <a:chExt cx="432048" cy="432834"/>
          </a:xfrm>
        </p:grpSpPr>
        <p:sp>
          <p:nvSpPr>
            <p:cNvPr id="96272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6273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96260" name="组合 5"/>
          <p:cNvGrpSpPr>
            <a:grpSpLocks/>
          </p:cNvGrpSpPr>
          <p:nvPr/>
        </p:nvGrpSpPr>
        <p:grpSpPr bwMode="auto">
          <a:xfrm>
            <a:off x="4643438" y="1274763"/>
            <a:ext cx="433387" cy="431800"/>
            <a:chOff x="4788024" y="1275213"/>
            <a:chExt cx="432048" cy="432048"/>
          </a:xfrm>
        </p:grpSpPr>
        <p:sp>
          <p:nvSpPr>
            <p:cNvPr id="9627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627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96261" name="组合 8"/>
          <p:cNvGrpSpPr>
            <a:grpSpLocks/>
          </p:cNvGrpSpPr>
          <p:nvPr/>
        </p:nvGrpSpPr>
        <p:grpSpPr bwMode="auto">
          <a:xfrm>
            <a:off x="5292725" y="1274763"/>
            <a:ext cx="431800" cy="433387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6269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96262" name="组合 3"/>
          <p:cNvGrpSpPr>
            <a:grpSpLocks/>
          </p:cNvGrpSpPr>
          <p:nvPr/>
        </p:nvGrpSpPr>
        <p:grpSpPr bwMode="auto">
          <a:xfrm>
            <a:off x="3348038" y="1274763"/>
            <a:ext cx="433387" cy="433387"/>
            <a:chOff x="3491880" y="1274820"/>
            <a:chExt cx="432833" cy="432834"/>
          </a:xfrm>
        </p:grpSpPr>
        <p:sp>
          <p:nvSpPr>
            <p:cNvPr id="9626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626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96263" name="组合 4"/>
          <p:cNvGrpSpPr>
            <a:grpSpLocks/>
          </p:cNvGrpSpPr>
          <p:nvPr/>
        </p:nvGrpSpPr>
        <p:grpSpPr bwMode="auto">
          <a:xfrm>
            <a:off x="3995738" y="1274763"/>
            <a:ext cx="433387" cy="433387"/>
            <a:chOff x="4139952" y="1274820"/>
            <a:chExt cx="432833" cy="432834"/>
          </a:xfrm>
        </p:grpSpPr>
        <p:sp>
          <p:nvSpPr>
            <p:cNvPr id="9626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626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7088" y="204788"/>
            <a:ext cx="4746625" cy="379412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汇报提纲依据</a:t>
            </a:r>
            <a:r>
              <a:rPr lang="en-US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”字螺旋整合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27075" y="1058863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课程建设规划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865188" y="2066925"/>
            <a:ext cx="1452562" cy="29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/>
              <a:t>师资队伍</a:t>
            </a:r>
          </a:p>
        </p:txBody>
      </p:sp>
      <p:sp>
        <p:nvSpPr>
          <p:cNvPr id="60" name="圆角矩形 59"/>
          <p:cNvSpPr/>
          <p:nvPr/>
        </p:nvSpPr>
        <p:spPr>
          <a:xfrm>
            <a:off x="857250" y="2816225"/>
            <a:ext cx="1452563" cy="29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/>
              <a:t>课程标准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858838" y="3570288"/>
            <a:ext cx="1452562" cy="2968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/>
              <a:t>课程资源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2825750" y="1058863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课程实施</a:t>
            </a:r>
          </a:p>
        </p:txBody>
      </p:sp>
      <p:sp>
        <p:nvSpPr>
          <p:cNvPr id="63" name="圆角矩形 62"/>
          <p:cNvSpPr/>
          <p:nvPr/>
        </p:nvSpPr>
        <p:spPr>
          <a:xfrm>
            <a:off x="2916238" y="1795463"/>
            <a:ext cx="1450975" cy="29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/>
              <a:t>制定教学计划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2916238" y="2517775"/>
            <a:ext cx="1450975" cy="29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/>
              <a:t>选择教学资源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2916238" y="3224213"/>
            <a:ext cx="1450975" cy="29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/>
              <a:t>选择教学手段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2919413" y="3929063"/>
            <a:ext cx="1452562" cy="29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/>
              <a:t>课程考核</a:t>
            </a:r>
          </a:p>
        </p:txBody>
      </p:sp>
      <p:sp>
        <p:nvSpPr>
          <p:cNvPr id="67" name="圆角矩形 66"/>
          <p:cNvSpPr/>
          <p:nvPr/>
        </p:nvSpPr>
        <p:spPr>
          <a:xfrm>
            <a:off x="5003800" y="1058863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课程诊断</a:t>
            </a:r>
          </a:p>
        </p:txBody>
      </p:sp>
      <p:sp>
        <p:nvSpPr>
          <p:cNvPr id="68" name="圆角矩形 67"/>
          <p:cNvSpPr/>
          <p:nvPr/>
        </p:nvSpPr>
        <p:spPr>
          <a:xfrm>
            <a:off x="5184775" y="2054225"/>
            <a:ext cx="1403350" cy="29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/>
              <a:t>师资队伍诊断</a:t>
            </a:r>
          </a:p>
        </p:txBody>
      </p:sp>
      <p:sp>
        <p:nvSpPr>
          <p:cNvPr id="69" name="圆角矩形 68"/>
          <p:cNvSpPr/>
          <p:nvPr/>
        </p:nvSpPr>
        <p:spPr>
          <a:xfrm>
            <a:off x="5184775" y="2830513"/>
            <a:ext cx="1403350" cy="29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/>
              <a:t>课程标准诊断</a:t>
            </a:r>
          </a:p>
        </p:txBody>
      </p:sp>
      <p:sp>
        <p:nvSpPr>
          <p:cNvPr id="70" name="圆角矩形 69"/>
          <p:cNvSpPr/>
          <p:nvPr/>
        </p:nvSpPr>
        <p:spPr>
          <a:xfrm>
            <a:off x="5184775" y="3576638"/>
            <a:ext cx="1403350" cy="29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/>
              <a:t>课程资源诊断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5184775" y="4371975"/>
            <a:ext cx="1403350" cy="29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/>
              <a:t>教学质量诊断</a:t>
            </a:r>
          </a:p>
        </p:txBody>
      </p:sp>
      <p:sp>
        <p:nvSpPr>
          <p:cNvPr id="72" name="圆角矩形 71"/>
          <p:cNvSpPr/>
          <p:nvPr/>
        </p:nvSpPr>
        <p:spPr>
          <a:xfrm>
            <a:off x="7092950" y="1058863"/>
            <a:ext cx="18002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/>
              <a:t>持续改进与计划</a:t>
            </a:r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2432050" y="1244600"/>
            <a:ext cx="360363" cy="111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V="1">
            <a:off x="4527550" y="1249363"/>
            <a:ext cx="360363" cy="11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V="1">
            <a:off x="6659563" y="1235075"/>
            <a:ext cx="360362" cy="9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肘形连接符 4"/>
          <p:cNvCxnSpPr/>
          <p:nvPr/>
        </p:nvCxnSpPr>
        <p:spPr>
          <a:xfrm flipV="1">
            <a:off x="2303463" y="1960563"/>
            <a:ext cx="612775" cy="97155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73" name="组合 88"/>
          <p:cNvGrpSpPr>
            <a:grpSpLocks/>
          </p:cNvGrpSpPr>
          <p:nvPr/>
        </p:nvGrpSpPr>
        <p:grpSpPr bwMode="auto">
          <a:xfrm>
            <a:off x="4356100" y="1924050"/>
            <a:ext cx="309563" cy="2160588"/>
            <a:chOff x="4355976" y="1923678"/>
            <a:chExt cx="308900" cy="2160241"/>
          </a:xfrm>
        </p:grpSpPr>
        <p:cxnSp>
          <p:nvCxnSpPr>
            <p:cNvPr id="31" name="直接连接符 30"/>
            <p:cNvCxnSpPr/>
            <p:nvPr/>
          </p:nvCxnSpPr>
          <p:spPr>
            <a:xfrm flipV="1">
              <a:off x="4368649" y="1923678"/>
              <a:ext cx="29622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4355976" y="2644287"/>
              <a:ext cx="29622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4355976" y="3363310"/>
              <a:ext cx="29622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4355976" y="4083919"/>
              <a:ext cx="29622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rot="16200000" flipV="1">
              <a:off x="3564162" y="3003799"/>
              <a:ext cx="216024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直接连接符 80"/>
          <p:cNvCxnSpPr/>
          <p:nvPr/>
        </p:nvCxnSpPr>
        <p:spPr>
          <a:xfrm flipV="1">
            <a:off x="4643438" y="3363913"/>
            <a:ext cx="180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rot="16200000" flipV="1">
            <a:off x="4248150" y="3940176"/>
            <a:ext cx="1152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V="1">
            <a:off x="4824413" y="4505325"/>
            <a:ext cx="360362" cy="11113"/>
          </a:xfrm>
          <a:prstGeom prst="straightConnector1">
            <a:avLst/>
          </a:prstGeom>
          <a:ln w="28575">
            <a:solidFill>
              <a:srgbClr val="005DA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2339975" y="2203450"/>
            <a:ext cx="2771775" cy="0"/>
          </a:xfrm>
          <a:prstGeom prst="line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2335213" y="3006725"/>
            <a:ext cx="2771775" cy="0"/>
          </a:xfrm>
          <a:prstGeom prst="line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2339975" y="3724275"/>
            <a:ext cx="2771775" cy="0"/>
          </a:xfrm>
          <a:prstGeom prst="line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80" name="组合 89"/>
          <p:cNvGrpSpPr>
            <a:grpSpLocks/>
          </p:cNvGrpSpPr>
          <p:nvPr/>
        </p:nvGrpSpPr>
        <p:grpSpPr bwMode="auto">
          <a:xfrm>
            <a:off x="6588125" y="2284413"/>
            <a:ext cx="309563" cy="2159000"/>
            <a:chOff x="4355976" y="1923678"/>
            <a:chExt cx="308900" cy="2160241"/>
          </a:xfrm>
        </p:grpSpPr>
        <p:cxnSp>
          <p:nvCxnSpPr>
            <p:cNvPr id="91" name="直接连接符 90"/>
            <p:cNvCxnSpPr/>
            <p:nvPr/>
          </p:nvCxnSpPr>
          <p:spPr>
            <a:xfrm flipV="1">
              <a:off x="4368649" y="1923678"/>
              <a:ext cx="29622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4355976" y="2643228"/>
              <a:ext cx="29622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4355976" y="3364368"/>
              <a:ext cx="29622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4355976" y="4083919"/>
              <a:ext cx="29622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rot="16200000" flipV="1">
              <a:off x="3564162" y="3003799"/>
              <a:ext cx="216024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直接箭头连接符 95"/>
          <p:cNvCxnSpPr/>
          <p:nvPr/>
        </p:nvCxnSpPr>
        <p:spPr>
          <a:xfrm flipV="1">
            <a:off x="6877050" y="3268663"/>
            <a:ext cx="287338" cy="11112"/>
          </a:xfrm>
          <a:prstGeom prst="straightConnector1">
            <a:avLst/>
          </a:prstGeom>
          <a:ln w="28575">
            <a:solidFill>
              <a:srgbClr val="005DA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圆角矩形 96"/>
          <p:cNvSpPr/>
          <p:nvPr/>
        </p:nvSpPr>
        <p:spPr>
          <a:xfrm>
            <a:off x="7200900" y="3136900"/>
            <a:ext cx="1403350" cy="29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/>
              <a:t>改进与计划</a:t>
            </a:r>
          </a:p>
        </p:txBody>
      </p:sp>
      <p:sp>
        <p:nvSpPr>
          <p:cNvPr id="98" name="圆角矩形 97"/>
          <p:cNvSpPr/>
          <p:nvPr/>
        </p:nvSpPr>
        <p:spPr>
          <a:xfrm>
            <a:off x="4995863" y="1625600"/>
            <a:ext cx="1720850" cy="2398713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noFill/>
            </a:endParaRPr>
          </a:p>
        </p:txBody>
      </p:sp>
      <p:sp>
        <p:nvSpPr>
          <p:cNvPr id="23584" name="文本框 99"/>
          <p:cNvSpPr txBox="1">
            <a:spLocks noChangeArrowheads="1"/>
          </p:cNvSpPr>
          <p:nvPr/>
        </p:nvSpPr>
        <p:spPr bwMode="auto">
          <a:xfrm>
            <a:off x="5581650" y="1717675"/>
            <a:ext cx="549275" cy="27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7030A0"/>
                </a:solidFill>
                <a:latin typeface="微软雅黑"/>
                <a:ea typeface="微软雅黑"/>
                <a:cs typeface="微软雅黑"/>
              </a:rPr>
              <a:t>三年</a:t>
            </a:r>
          </a:p>
        </p:txBody>
      </p:sp>
      <p:sp>
        <p:nvSpPr>
          <p:cNvPr id="23585" name="文本框 100"/>
          <p:cNvSpPr txBox="1">
            <a:spLocks noChangeArrowheads="1"/>
          </p:cNvSpPr>
          <p:nvPr/>
        </p:nvSpPr>
        <p:spPr bwMode="auto">
          <a:xfrm>
            <a:off x="5508625" y="4740275"/>
            <a:ext cx="863600" cy="27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7030A0"/>
                </a:solidFill>
                <a:latin typeface="微软雅黑"/>
                <a:ea typeface="微软雅黑"/>
                <a:cs typeface="微软雅黑"/>
              </a:rPr>
              <a:t>一年为例</a:t>
            </a:r>
          </a:p>
        </p:txBody>
      </p:sp>
      <p:sp>
        <p:nvSpPr>
          <p:cNvPr id="102" name="圆角矩形 101"/>
          <p:cNvSpPr/>
          <p:nvPr/>
        </p:nvSpPr>
        <p:spPr>
          <a:xfrm>
            <a:off x="4995863" y="4233863"/>
            <a:ext cx="1720850" cy="909637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noFill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持续改进与计划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95288" y="700088"/>
            <a:ext cx="165576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改进措施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8063" y="1635125"/>
            <a:ext cx="7380287" cy="2865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4" tIns="34291" rIns="68584" bIns="34291">
            <a:spAutoFit/>
          </a:bodyPr>
          <a:lstStyle/>
          <a:p>
            <a:pPr lvl="1" algn="just" eaLnBrk="0" hangingPunct="0">
              <a:lnSpc>
                <a:spcPct val="150000"/>
              </a:lnSpc>
              <a:defRPr/>
            </a:pPr>
            <a:r>
              <a:rPr lang="en-US" altLang="zh-CN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1</a:t>
            </a: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、在学校和部门的统一领导和部署下，持续进行课程、教师个人、教学质量等一系列诊改。</a:t>
            </a:r>
            <a:endParaRPr lang="en-US" altLang="zh-CN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lvl="1" algn="just" eaLnBrk="0" hangingPunct="0">
              <a:lnSpc>
                <a:spcPct val="150000"/>
              </a:lnSpc>
              <a:defRPr/>
            </a:pPr>
            <a:r>
              <a:rPr lang="en-US" altLang="zh-CN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、进一步完善</a:t>
            </a:r>
            <a:r>
              <a:rPr lang="en-US" altLang="zh-CN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工业机器人应用技术</a:t>
            </a:r>
            <a:r>
              <a:rPr lang="en-US" altLang="zh-CN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课程诊改方案，完善监测点设置，确保教学质量。</a:t>
            </a:r>
            <a:endParaRPr lang="en-US" altLang="zh-CN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lvl="1" algn="just" eaLnBrk="0" hangingPunct="0">
              <a:lnSpc>
                <a:spcPct val="150000"/>
              </a:lnSpc>
              <a:defRPr/>
            </a:pPr>
            <a:r>
              <a:rPr lang="en-US" altLang="zh-CN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、进一步明确课程建设规划目标，落实行动计划，确保按时完成</a:t>
            </a:r>
            <a:r>
              <a:rPr lang="en-US" altLang="zh-CN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>
                <a:solidFill>
                  <a:srgbClr val="262626"/>
                </a:solidFill>
                <a:latin typeface="Arial" charset="0"/>
              </a:rPr>
              <a:t>工业机器人应用技术</a:t>
            </a:r>
            <a:r>
              <a:rPr lang="en-US" altLang="zh-CN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“十三五”课程建设规划。</a:t>
            </a:r>
            <a:endParaRPr lang="zh-CN" altLang="zh-CN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algn="just" eaLnBrk="0" hangingPunct="0">
              <a:lnSpc>
                <a:spcPct val="150000"/>
              </a:lnSpc>
              <a:defRPr/>
            </a:pPr>
            <a:endParaRPr lang="zh-CN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01713" y="1635125"/>
            <a:ext cx="7602537" cy="2881313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持续改进与计划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95288" y="700088"/>
            <a:ext cx="165576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改进措施</a:t>
            </a:r>
          </a:p>
        </p:txBody>
      </p:sp>
      <p:sp>
        <p:nvSpPr>
          <p:cNvPr id="8" name="MH_SubTitle_3"/>
          <p:cNvSpPr/>
          <p:nvPr>
            <p:custDataLst>
              <p:tags r:id="rId1"/>
            </p:custDataLst>
          </p:nvPr>
        </p:nvSpPr>
        <p:spPr>
          <a:xfrm>
            <a:off x="5026025" y="2794000"/>
            <a:ext cx="3290888" cy="609600"/>
          </a:xfrm>
          <a:prstGeom prst="cube">
            <a:avLst>
              <a:gd name="adj" fmla="val 84671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27000">
                <a:schemeClr val="accent3"/>
              </a:gs>
              <a:gs pos="100000">
                <a:schemeClr val="accent3"/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0" rIns="0" bIns="67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 程 资 源 建 设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2"/>
            </p:custDataLst>
          </p:nvPr>
        </p:nvSpPr>
        <p:spPr>
          <a:xfrm>
            <a:off x="1042988" y="2763838"/>
            <a:ext cx="3278187" cy="608012"/>
          </a:xfrm>
          <a:prstGeom prst="cube">
            <a:avLst>
              <a:gd name="adj" fmla="val 84671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27000">
                <a:schemeClr val="accent1"/>
              </a:gs>
              <a:gs pos="100000">
                <a:schemeClr val="accent1"/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0" rIns="81000" bIns="67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师 资 队 伍 建 设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10" name="MH_SubTitle_2"/>
          <p:cNvSpPr/>
          <p:nvPr>
            <p:custDataLst>
              <p:tags r:id="rId3"/>
            </p:custDataLst>
          </p:nvPr>
        </p:nvSpPr>
        <p:spPr>
          <a:xfrm>
            <a:off x="3203575" y="2520950"/>
            <a:ext cx="3024188" cy="608013"/>
          </a:xfrm>
          <a:prstGeom prst="cube">
            <a:avLst>
              <a:gd name="adj" fmla="val 84671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27000">
                <a:schemeClr val="accent2"/>
              </a:gs>
              <a:gs pos="100000">
                <a:schemeClr val="accent2"/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0" rIns="0" bIns="67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课 程 标 准 制 定</a:t>
            </a:r>
            <a:endParaRPr lang="zh-CN" altLang="en-US" sz="1350" b="1" dirty="0">
              <a:solidFill>
                <a:schemeClr val="tx1"/>
              </a:solidFill>
            </a:endParaRPr>
          </a:p>
        </p:txBody>
      </p:sp>
      <p:sp>
        <p:nvSpPr>
          <p:cNvPr id="11" name="MH_Text_1"/>
          <p:cNvSpPr txBox="1"/>
          <p:nvPr>
            <p:custDataLst>
              <p:tags r:id="rId4"/>
            </p:custDataLst>
          </p:nvPr>
        </p:nvSpPr>
        <p:spPr>
          <a:xfrm>
            <a:off x="179388" y="3440113"/>
            <a:ext cx="4464050" cy="15081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争取师资引进计划政策；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加强对青年教师的培养，加强现有师资的进修培训；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提高教师业务能力，加强教学、科研、竞赛团队建设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MH_Text_2"/>
          <p:cNvSpPr txBox="1"/>
          <p:nvPr>
            <p:custDataLst>
              <p:tags r:id="rId5"/>
            </p:custDataLst>
          </p:nvPr>
        </p:nvSpPr>
        <p:spPr>
          <a:xfrm>
            <a:off x="2871788" y="1246188"/>
            <a:ext cx="4968875" cy="1038225"/>
          </a:xfrm>
          <a:prstGeom prst="rect">
            <a:avLst/>
          </a:prstGeom>
          <a:noFill/>
        </p:spPr>
        <p:txBody>
          <a:bodyPr anchor="b"/>
          <a:lstStyle>
            <a:defPPr>
              <a:defRPr lang="zh-CN"/>
            </a:defPPr>
            <a:lvl1pPr lvl="0" algn="just">
              <a:lnSpc>
                <a:spcPct val="130000"/>
              </a:lnSpc>
              <a:defRPr sz="1600"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继续加强教学设计、微课的制作，推进在线课程资源建设；进一步推动新型教材体系的创建。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争创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省级以上在线优质课程资源的目标不动摇。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360" name="MH_Text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00563" y="3516313"/>
            <a:ext cx="446405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进一步按照规划根据我院的实际情况，完善调研，并按照专业分别制定适合我院学生的</a:t>
            </a:r>
            <a:r>
              <a:rPr lang="en-US" altLang="zh-CN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zh-CN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工业机器人应用技术</a:t>
            </a:r>
            <a:r>
              <a:rPr lang="en-US" altLang="zh-CN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课程标准，使课程既能为学生就业提供技能保障，又能为学生可持续发展服务。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持续改进与计划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02" name="TextBox 4"/>
          <p:cNvSpPr txBox="1">
            <a:spLocks noChangeArrowheads="1"/>
          </p:cNvSpPr>
          <p:nvPr/>
        </p:nvSpPr>
        <p:spPr bwMode="auto">
          <a:xfrm>
            <a:off x="2709863" y="911225"/>
            <a:ext cx="6399212" cy="3473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84" tIns="34291" rIns="68584" bIns="34291">
            <a:spAutoFit/>
          </a:bodyPr>
          <a:lstStyle/>
          <a:p>
            <a:pPr algn="just" eaLnBrk="0" hangingPunct="0">
              <a:lnSpc>
                <a:spcPct val="20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推动</a:t>
            </a:r>
            <a:r>
              <a:rPr lang="zh-CN" altLang="zh-CN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工业机器人技术</a:t>
            </a: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专业教师教学信息化技术的使用，加强学生学习数据管理；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课堂上积极组织教学活动，让每一个学生参与教学活动；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加强答疑库的收录；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课堂小测日常化，测试题难度适当减小；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进一步肯定学生的课堂表现，增加加分项，减少扣分项；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提高作业批改率，掌握学生学习情况；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扩大机器人竞赛参与面，使学生受益面更广；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>
                <a:solidFill>
                  <a:srgbClr val="262626"/>
                </a:solidFill>
                <a:latin typeface="微软雅黑"/>
                <a:ea typeface="微软雅黑"/>
                <a:cs typeface="微软雅黑"/>
              </a:rPr>
              <a:t>加强机器人创新创业项目指导，在创新创业类竞赛中获得好的成绩。</a:t>
            </a:r>
            <a:endParaRPr lang="en-US" altLang="zh-CN" sz="14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95288" y="700088"/>
            <a:ext cx="165576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改进措施</a:t>
            </a:r>
          </a:p>
        </p:txBody>
      </p:sp>
      <p:sp>
        <p:nvSpPr>
          <p:cNvPr id="2" name="矩形 1"/>
          <p:cNvSpPr/>
          <p:nvPr/>
        </p:nvSpPr>
        <p:spPr>
          <a:xfrm>
            <a:off x="341313" y="2557463"/>
            <a:ext cx="2262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课程实施改进计划：</a:t>
            </a:r>
            <a:endParaRPr lang="zh-CN" altLang="en-US" b="1" dirty="0">
              <a:latin typeface="+mn-lt"/>
              <a:ea typeface="+mn-ea"/>
            </a:endParaRPr>
          </a:p>
        </p:txBody>
      </p:sp>
      <p:sp>
        <p:nvSpPr>
          <p:cNvPr id="4" name="左中括号 3"/>
          <p:cNvSpPr/>
          <p:nvPr/>
        </p:nvSpPr>
        <p:spPr>
          <a:xfrm>
            <a:off x="2470150" y="1006475"/>
            <a:ext cx="239713" cy="3851275"/>
          </a:xfrm>
          <a:prstGeom prst="leftBracket">
            <a:avLst/>
          </a:prstGeom>
          <a:ln w="28575">
            <a:solidFill>
              <a:srgbClr val="F7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 txBox="1">
            <a:spLocks noChangeArrowheads="1"/>
          </p:cNvSpPr>
          <p:nvPr/>
        </p:nvSpPr>
        <p:spPr bwMode="auto">
          <a:xfrm>
            <a:off x="3492500" y="2130425"/>
            <a:ext cx="51403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汇报完毕 请专家批评指正</a:t>
            </a:r>
          </a:p>
        </p:txBody>
      </p:sp>
      <p:cxnSp>
        <p:nvCxnSpPr>
          <p:cNvPr id="104450" name="直接连接符 5"/>
          <p:cNvCxnSpPr>
            <a:cxnSpLocks noChangeShapeType="1"/>
          </p:cNvCxnSpPr>
          <p:nvPr/>
        </p:nvCxnSpPr>
        <p:spPr bwMode="auto">
          <a:xfrm flipH="1">
            <a:off x="3924300" y="2716213"/>
            <a:ext cx="46180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4451" name="矩形 9"/>
          <p:cNvSpPr>
            <a:spLocks noChangeArrowheads="1"/>
          </p:cNvSpPr>
          <p:nvPr/>
        </p:nvSpPr>
        <p:spPr bwMode="auto">
          <a:xfrm>
            <a:off x="8728075" y="1898650"/>
            <a:ext cx="415925" cy="1609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8557" tIns="34279" rIns="68557" bIns="34279"/>
          <a:lstStyle/>
          <a:p>
            <a:endParaRPr lang="zh-CN" altLang="en-US"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104452" name="组合 15"/>
          <p:cNvGrpSpPr>
            <a:grpSpLocks/>
          </p:cNvGrpSpPr>
          <p:nvPr/>
        </p:nvGrpSpPr>
        <p:grpSpPr bwMode="auto">
          <a:xfrm>
            <a:off x="8120063" y="3071813"/>
            <a:ext cx="433387" cy="433387"/>
            <a:chOff x="6084168" y="1274820"/>
            <a:chExt cx="432048" cy="432834"/>
          </a:xfrm>
        </p:grpSpPr>
        <p:sp>
          <p:nvSpPr>
            <p:cNvPr id="104466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4467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04453" name="组合 26"/>
          <p:cNvGrpSpPr>
            <a:grpSpLocks/>
          </p:cNvGrpSpPr>
          <p:nvPr/>
        </p:nvGrpSpPr>
        <p:grpSpPr bwMode="auto">
          <a:xfrm>
            <a:off x="6824663" y="3071813"/>
            <a:ext cx="431800" cy="431800"/>
            <a:chOff x="4788024" y="1275213"/>
            <a:chExt cx="432048" cy="432048"/>
          </a:xfrm>
        </p:grpSpPr>
        <p:sp>
          <p:nvSpPr>
            <p:cNvPr id="10446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446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04454" name="组合 29"/>
          <p:cNvGrpSpPr>
            <a:grpSpLocks/>
          </p:cNvGrpSpPr>
          <p:nvPr/>
        </p:nvGrpSpPr>
        <p:grpSpPr bwMode="auto">
          <a:xfrm>
            <a:off x="7472363" y="3071813"/>
            <a:ext cx="433387" cy="433387"/>
            <a:chOff x="5436096" y="1274820"/>
            <a:chExt cx="432833" cy="432834"/>
          </a:xfrm>
        </p:grpSpPr>
        <p:sp>
          <p:nvSpPr>
            <p:cNvPr id="3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446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04455" name="组合 32"/>
          <p:cNvGrpSpPr>
            <a:grpSpLocks/>
          </p:cNvGrpSpPr>
          <p:nvPr/>
        </p:nvGrpSpPr>
        <p:grpSpPr bwMode="auto">
          <a:xfrm>
            <a:off x="5529263" y="3071813"/>
            <a:ext cx="431800" cy="433387"/>
            <a:chOff x="3491880" y="1274820"/>
            <a:chExt cx="432833" cy="432834"/>
          </a:xfrm>
        </p:grpSpPr>
        <p:sp>
          <p:nvSpPr>
            <p:cNvPr id="10446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446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04456" name="组合 35"/>
          <p:cNvGrpSpPr>
            <a:grpSpLocks/>
          </p:cNvGrpSpPr>
          <p:nvPr/>
        </p:nvGrpSpPr>
        <p:grpSpPr bwMode="auto">
          <a:xfrm>
            <a:off x="6176963" y="3071813"/>
            <a:ext cx="431800" cy="433387"/>
            <a:chOff x="4139952" y="1274820"/>
            <a:chExt cx="432833" cy="432834"/>
          </a:xfrm>
        </p:grpSpPr>
        <p:sp>
          <p:nvSpPr>
            <p:cNvPr id="10445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445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pic>
        <p:nvPicPr>
          <p:cNvPr id="104457" name="Picture 46" descr="238"/>
          <p:cNvPicPr>
            <a:picLocks noChangeAspect="1" noChangeArrowheads="1"/>
          </p:cNvPicPr>
          <p:nvPr/>
        </p:nvPicPr>
        <p:blipFill>
          <a:blip r:embed="rId3"/>
          <a:srcRect t="1578"/>
          <a:stretch>
            <a:fillRect/>
          </a:stretch>
        </p:blipFill>
        <p:spPr bwMode="auto">
          <a:xfrm>
            <a:off x="15875" y="-26988"/>
            <a:ext cx="3217863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4"/>
          <p:cNvSpPr txBox="1">
            <a:spLocks/>
          </p:cNvSpPr>
          <p:nvPr/>
        </p:nvSpPr>
        <p:spPr bwMode="auto">
          <a:xfrm>
            <a:off x="611188" y="430213"/>
            <a:ext cx="2257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目录</a:t>
            </a:r>
            <a:r>
              <a:rPr lang="en-US" altLang="zh-CN" sz="32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/</a:t>
            </a:r>
            <a:r>
              <a:rPr lang="en-US" altLang="zh-CN" b="1">
                <a:solidFill>
                  <a:schemeClr val="accent1"/>
                </a:solidFill>
                <a:latin typeface="微软雅黑"/>
                <a:ea typeface="微软雅黑"/>
                <a:cs typeface="微软雅黑"/>
              </a:rPr>
              <a:t>Contents</a:t>
            </a:r>
            <a:endParaRPr lang="en-GB" altLang="zh-CN" b="1">
              <a:solidFill>
                <a:schemeClr val="accent1"/>
              </a:solidFill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188" y="1058863"/>
            <a:ext cx="765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组合 44"/>
          <p:cNvGrpSpPr>
            <a:grpSpLocks/>
          </p:cNvGrpSpPr>
          <p:nvPr/>
        </p:nvGrpSpPr>
        <p:grpSpPr bwMode="auto">
          <a:xfrm>
            <a:off x="2339975" y="1473200"/>
            <a:ext cx="893763" cy="488950"/>
            <a:chOff x="2215144" y="927951"/>
            <a:chExt cx="1244730" cy="897673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3328"/>
              <a:ext cx="1120920" cy="842296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25641" name="文本框 9"/>
            <p:cNvSpPr txBox="1">
              <a:spLocks noChangeArrowheads="1"/>
            </p:cNvSpPr>
            <p:nvPr/>
          </p:nvSpPr>
          <p:spPr bwMode="auto">
            <a:xfrm>
              <a:off x="2393075" y="927951"/>
              <a:ext cx="1066799" cy="81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Impact" pitchFamily="34" charset="0"/>
                </a:rPr>
                <a:t>01</a:t>
              </a:r>
              <a:endParaRPr lang="zh-CN" altLang="en-US" sz="28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25604" name="组合 47"/>
          <p:cNvGrpSpPr>
            <a:grpSpLocks/>
          </p:cNvGrpSpPr>
          <p:nvPr/>
        </p:nvGrpSpPr>
        <p:grpSpPr bwMode="auto">
          <a:xfrm>
            <a:off x="2339975" y="2192338"/>
            <a:ext cx="893763" cy="504825"/>
            <a:chOff x="2215144" y="1952311"/>
            <a:chExt cx="1244730" cy="924318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697"/>
              <a:ext cx="1120920" cy="842932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25639" name="文本框 10"/>
            <p:cNvSpPr txBox="1">
              <a:spLocks noChangeArrowheads="1"/>
            </p:cNvSpPr>
            <p:nvPr/>
          </p:nvSpPr>
          <p:spPr bwMode="auto">
            <a:xfrm>
              <a:off x="2393075" y="1952311"/>
              <a:ext cx="1066799" cy="816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Impact" pitchFamily="34" charset="0"/>
                </a:rPr>
                <a:t>02</a:t>
              </a:r>
              <a:endParaRPr lang="zh-CN" altLang="en-US" sz="28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25605" name="组合 50"/>
          <p:cNvGrpSpPr>
            <a:grpSpLocks/>
          </p:cNvGrpSpPr>
          <p:nvPr/>
        </p:nvGrpSpPr>
        <p:grpSpPr bwMode="auto">
          <a:xfrm>
            <a:off x="2339975" y="2984500"/>
            <a:ext cx="893763" cy="496888"/>
            <a:chOff x="2215144" y="3018134"/>
            <a:chExt cx="1244730" cy="909499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967"/>
              <a:ext cx="1120920" cy="842666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25637" name="文本框 11"/>
            <p:cNvSpPr txBox="1">
              <a:spLocks noChangeArrowheads="1"/>
            </p:cNvSpPr>
            <p:nvPr/>
          </p:nvSpPr>
          <p:spPr bwMode="auto">
            <a:xfrm>
              <a:off x="2393075" y="3018134"/>
              <a:ext cx="1066799" cy="816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Impact" pitchFamily="34" charset="0"/>
                </a:rPr>
                <a:t>03</a:t>
              </a:r>
              <a:endParaRPr lang="zh-CN" altLang="en-US" sz="28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25606" name="组合 59"/>
          <p:cNvGrpSpPr>
            <a:grpSpLocks/>
          </p:cNvGrpSpPr>
          <p:nvPr/>
        </p:nvGrpSpPr>
        <p:grpSpPr bwMode="auto">
          <a:xfrm>
            <a:off x="3019425" y="1485900"/>
            <a:ext cx="3856038" cy="458788"/>
            <a:chOff x="4315150" y="953426"/>
            <a:chExt cx="3857250" cy="540057"/>
          </a:xfrm>
        </p:grpSpPr>
        <p:sp>
          <p:nvSpPr>
            <p:cNvPr id="25634" name="矩形 60"/>
            <p:cNvSpPr>
              <a:spLocks noChangeArrowheads="1"/>
            </p:cNvSpPr>
            <p:nvPr/>
          </p:nvSpPr>
          <p:spPr bwMode="auto">
            <a:xfrm>
              <a:off x="4841196" y="1036090"/>
              <a:ext cx="3115180" cy="40678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b="1">
                  <a:latin typeface="微软雅黑"/>
                  <a:ea typeface="微软雅黑"/>
                  <a:cs typeface="微软雅黑"/>
                </a:rPr>
                <a:t>课程建设规划</a:t>
              </a:r>
              <a:endParaRPr lang="en-GB" altLang="zh-CN" b="1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607" name="组合 62"/>
          <p:cNvGrpSpPr>
            <a:grpSpLocks/>
          </p:cNvGrpSpPr>
          <p:nvPr/>
        </p:nvGrpSpPr>
        <p:grpSpPr bwMode="auto">
          <a:xfrm>
            <a:off x="3019425" y="2220913"/>
            <a:ext cx="3856038" cy="458787"/>
            <a:chOff x="4315150" y="1647579"/>
            <a:chExt cx="3857250" cy="540057"/>
          </a:xfrm>
        </p:grpSpPr>
        <p:sp>
          <p:nvSpPr>
            <p:cNvPr id="25632" name="矩形 63"/>
            <p:cNvSpPr>
              <a:spLocks noChangeArrowheads="1"/>
            </p:cNvSpPr>
            <p:nvPr/>
          </p:nvSpPr>
          <p:spPr bwMode="auto">
            <a:xfrm>
              <a:off x="4841196" y="1730243"/>
              <a:ext cx="2827147" cy="40678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b="1">
                  <a:latin typeface="微软雅黑"/>
                  <a:ea typeface="微软雅黑"/>
                  <a:cs typeface="微软雅黑"/>
                </a:rPr>
                <a:t>课程实施</a:t>
              </a:r>
              <a:endParaRPr lang="en-GB" altLang="zh-CN" b="1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608" name="组合 65"/>
          <p:cNvGrpSpPr>
            <a:grpSpLocks/>
          </p:cNvGrpSpPr>
          <p:nvPr/>
        </p:nvGrpSpPr>
        <p:grpSpPr bwMode="auto">
          <a:xfrm>
            <a:off x="3019425" y="3005138"/>
            <a:ext cx="3856038" cy="458787"/>
            <a:chOff x="4315150" y="2341731"/>
            <a:chExt cx="3857250" cy="540057"/>
          </a:xfrm>
        </p:grpSpPr>
        <p:sp>
          <p:nvSpPr>
            <p:cNvPr id="25630" name="矩形 66"/>
            <p:cNvSpPr>
              <a:spLocks noChangeArrowheads="1"/>
            </p:cNvSpPr>
            <p:nvPr/>
          </p:nvSpPr>
          <p:spPr bwMode="auto">
            <a:xfrm>
              <a:off x="4841197" y="2424395"/>
              <a:ext cx="2827146" cy="40678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b="1">
                  <a:latin typeface="微软雅黑"/>
                  <a:ea typeface="微软雅黑"/>
                  <a:cs typeface="微软雅黑"/>
                </a:rPr>
                <a:t>课程诊断</a:t>
              </a:r>
              <a:endParaRPr lang="en-GB" altLang="zh-CN" b="1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609" name="组合 33"/>
          <p:cNvGrpSpPr>
            <a:grpSpLocks/>
          </p:cNvGrpSpPr>
          <p:nvPr/>
        </p:nvGrpSpPr>
        <p:grpSpPr bwMode="auto">
          <a:xfrm>
            <a:off x="7956550" y="490538"/>
            <a:ext cx="431800" cy="433387"/>
            <a:chOff x="6084168" y="1274820"/>
            <a:chExt cx="432048" cy="432834"/>
          </a:xfrm>
        </p:grpSpPr>
        <p:sp>
          <p:nvSpPr>
            <p:cNvPr id="25628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62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25610" name="组合 36"/>
          <p:cNvGrpSpPr>
            <a:grpSpLocks/>
          </p:cNvGrpSpPr>
          <p:nvPr/>
        </p:nvGrpSpPr>
        <p:grpSpPr bwMode="auto">
          <a:xfrm>
            <a:off x="6659563" y="490538"/>
            <a:ext cx="433387" cy="433387"/>
            <a:chOff x="4788024" y="1275213"/>
            <a:chExt cx="432048" cy="432048"/>
          </a:xfrm>
        </p:grpSpPr>
        <p:sp>
          <p:nvSpPr>
            <p:cNvPr id="25626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627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25611" name="组合 39"/>
          <p:cNvGrpSpPr>
            <a:grpSpLocks/>
          </p:cNvGrpSpPr>
          <p:nvPr/>
        </p:nvGrpSpPr>
        <p:grpSpPr bwMode="auto">
          <a:xfrm>
            <a:off x="7308850" y="490538"/>
            <a:ext cx="431800" cy="433387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625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25612" name="组合 43"/>
          <p:cNvGrpSpPr>
            <a:grpSpLocks/>
          </p:cNvGrpSpPr>
          <p:nvPr/>
        </p:nvGrpSpPr>
        <p:grpSpPr bwMode="auto">
          <a:xfrm>
            <a:off x="5364163" y="490538"/>
            <a:ext cx="433387" cy="433387"/>
            <a:chOff x="3491880" y="1274820"/>
            <a:chExt cx="432833" cy="432834"/>
          </a:xfrm>
        </p:grpSpPr>
        <p:sp>
          <p:nvSpPr>
            <p:cNvPr id="25622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623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25613" name="组合 76"/>
          <p:cNvGrpSpPr>
            <a:grpSpLocks/>
          </p:cNvGrpSpPr>
          <p:nvPr/>
        </p:nvGrpSpPr>
        <p:grpSpPr bwMode="auto">
          <a:xfrm>
            <a:off x="6011863" y="490538"/>
            <a:ext cx="433387" cy="433387"/>
            <a:chOff x="4139952" y="1274820"/>
            <a:chExt cx="432833" cy="432834"/>
          </a:xfrm>
        </p:grpSpPr>
        <p:sp>
          <p:nvSpPr>
            <p:cNvPr id="2562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621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25614" name="组合 53"/>
          <p:cNvGrpSpPr>
            <a:grpSpLocks/>
          </p:cNvGrpSpPr>
          <p:nvPr/>
        </p:nvGrpSpPr>
        <p:grpSpPr bwMode="auto">
          <a:xfrm>
            <a:off x="2339975" y="3776663"/>
            <a:ext cx="893763" cy="523875"/>
            <a:chOff x="2215144" y="3018134"/>
            <a:chExt cx="1244730" cy="959255"/>
          </a:xfrm>
        </p:grpSpPr>
        <p:sp>
          <p:nvSpPr>
            <p:cNvPr id="55" name="平行四边形 54"/>
            <p:cNvSpPr/>
            <p:nvPr/>
          </p:nvSpPr>
          <p:spPr>
            <a:xfrm>
              <a:off x="2215144" y="3084990"/>
              <a:ext cx="1120920" cy="842982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25619" name="文本框 11"/>
            <p:cNvSpPr txBox="1">
              <a:spLocks noChangeArrowheads="1"/>
            </p:cNvSpPr>
            <p:nvPr/>
          </p:nvSpPr>
          <p:spPr bwMode="auto">
            <a:xfrm>
              <a:off x="2393075" y="3018134"/>
              <a:ext cx="1066799" cy="959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Impact" pitchFamily="34" charset="0"/>
                </a:rPr>
                <a:t>04</a:t>
              </a:r>
              <a:endParaRPr lang="zh-CN" altLang="en-US" sz="28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25615" name="组合 56"/>
          <p:cNvGrpSpPr>
            <a:grpSpLocks/>
          </p:cNvGrpSpPr>
          <p:nvPr/>
        </p:nvGrpSpPr>
        <p:grpSpPr bwMode="auto">
          <a:xfrm>
            <a:off x="3019425" y="3797300"/>
            <a:ext cx="3856038" cy="458788"/>
            <a:chOff x="4315150" y="2341731"/>
            <a:chExt cx="3857250" cy="540057"/>
          </a:xfrm>
        </p:grpSpPr>
        <p:sp>
          <p:nvSpPr>
            <p:cNvPr id="25616" name="矩形 57"/>
            <p:cNvSpPr>
              <a:spLocks noChangeArrowheads="1"/>
            </p:cNvSpPr>
            <p:nvPr/>
          </p:nvSpPr>
          <p:spPr bwMode="auto">
            <a:xfrm>
              <a:off x="4841197" y="2424395"/>
              <a:ext cx="2827146" cy="40678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b="1">
                  <a:latin typeface="微软雅黑"/>
                  <a:ea typeface="微软雅黑"/>
                  <a:cs typeface="微软雅黑"/>
                </a:rPr>
                <a:t>持续改进与计划</a:t>
              </a:r>
              <a:endParaRPr lang="en-GB" altLang="zh-CN" b="1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59" name="平行四边形 58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41"/>
          <p:cNvGrpSpPr>
            <a:grpSpLocks/>
          </p:cNvGrpSpPr>
          <p:nvPr/>
        </p:nvGrpSpPr>
        <p:grpSpPr bwMode="auto">
          <a:xfrm>
            <a:off x="0" y="1652588"/>
            <a:ext cx="9144000" cy="1814512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962" y="177982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078" y="602394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2044"/>
              <a:ext cx="3936004" cy="6116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7061" y="177982"/>
              <a:ext cx="1035934" cy="77911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1078" y="283914"/>
              <a:ext cx="569217" cy="559733"/>
            </a:xfrm>
            <a:prstGeom prst="rect">
              <a:avLst/>
            </a:prstGeom>
            <a:noFill/>
          </p:spPr>
          <p:txBody>
            <a:bodyPr lIns="68580" tIns="34290" rIns="68580" bIns="3429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  <a:ea typeface="+mn-ea"/>
                </a:rPr>
                <a:t>01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8150" y="2163763"/>
            <a:ext cx="5049838" cy="623887"/>
          </a:xfrm>
          <a:prstGeom prst="rect">
            <a:avLst/>
          </a:prstGeom>
          <a:noFill/>
        </p:spPr>
        <p:txBody>
          <a:bodyPr lIns="68584" tIns="34291" rIns="68584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651" name="组合 6"/>
          <p:cNvGrpSpPr>
            <a:grpSpLocks/>
          </p:cNvGrpSpPr>
          <p:nvPr/>
        </p:nvGrpSpPr>
        <p:grpSpPr bwMode="auto">
          <a:xfrm>
            <a:off x="5940425" y="1274763"/>
            <a:ext cx="431800" cy="433387"/>
            <a:chOff x="6084168" y="1274820"/>
            <a:chExt cx="432048" cy="432834"/>
          </a:xfrm>
        </p:grpSpPr>
        <p:sp>
          <p:nvSpPr>
            <p:cNvPr id="2766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665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27652" name="组合 5"/>
          <p:cNvGrpSpPr>
            <a:grpSpLocks/>
          </p:cNvGrpSpPr>
          <p:nvPr/>
        </p:nvGrpSpPr>
        <p:grpSpPr bwMode="auto">
          <a:xfrm>
            <a:off x="4643438" y="1274763"/>
            <a:ext cx="433387" cy="431800"/>
            <a:chOff x="4788024" y="1275213"/>
            <a:chExt cx="432048" cy="432048"/>
          </a:xfrm>
        </p:grpSpPr>
        <p:sp>
          <p:nvSpPr>
            <p:cNvPr id="27662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663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27653" name="组合 8"/>
          <p:cNvGrpSpPr>
            <a:grpSpLocks/>
          </p:cNvGrpSpPr>
          <p:nvPr/>
        </p:nvGrpSpPr>
        <p:grpSpPr bwMode="auto">
          <a:xfrm>
            <a:off x="5292725" y="1274763"/>
            <a:ext cx="431800" cy="433387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66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27654" name="组合 3"/>
          <p:cNvGrpSpPr>
            <a:grpSpLocks/>
          </p:cNvGrpSpPr>
          <p:nvPr/>
        </p:nvGrpSpPr>
        <p:grpSpPr bwMode="auto">
          <a:xfrm>
            <a:off x="3348038" y="1274763"/>
            <a:ext cx="433387" cy="433387"/>
            <a:chOff x="3491880" y="1274820"/>
            <a:chExt cx="432833" cy="432834"/>
          </a:xfrm>
        </p:grpSpPr>
        <p:sp>
          <p:nvSpPr>
            <p:cNvPr id="27658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659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27655" name="组合 4"/>
          <p:cNvGrpSpPr>
            <a:grpSpLocks/>
          </p:cNvGrpSpPr>
          <p:nvPr/>
        </p:nvGrpSpPr>
        <p:grpSpPr bwMode="auto">
          <a:xfrm>
            <a:off x="3995738" y="1274763"/>
            <a:ext cx="433387" cy="433387"/>
            <a:chOff x="4139952" y="1274820"/>
            <a:chExt cx="432833" cy="432834"/>
          </a:xfrm>
        </p:grpSpPr>
        <p:sp>
          <p:nvSpPr>
            <p:cNvPr id="27656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657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683568" y="1454995"/>
            <a:ext cx="2232248" cy="484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4" tIns="34291" rIns="68584" bIns="34291"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课程规划制定依据：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683568" y="3382079"/>
            <a:ext cx="2232248" cy="484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4" tIns="34291" rIns="68584" bIns="34291"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课程规划总目标：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35375" y="3363913"/>
            <a:ext cx="5040313" cy="417512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立德树人，提高课程教学质量，打造校级精品课程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35375" y="1276350"/>
            <a:ext cx="4981575" cy="83026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学院 “十三五”规划；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专业结构调整及专业人才培养方案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635375" y="1276350"/>
            <a:ext cx="4981575" cy="1200150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635375" y="3381375"/>
            <a:ext cx="5040313" cy="414338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9708" name="组合 8"/>
          <p:cNvGrpSpPr>
            <a:grpSpLocks/>
          </p:cNvGrpSpPr>
          <p:nvPr/>
        </p:nvGrpSpPr>
        <p:grpSpPr bwMode="auto">
          <a:xfrm>
            <a:off x="5259388" y="4387850"/>
            <a:ext cx="287337" cy="288925"/>
            <a:chOff x="6084168" y="1274820"/>
            <a:chExt cx="432048" cy="432834"/>
          </a:xfrm>
        </p:grpSpPr>
        <p:sp>
          <p:nvSpPr>
            <p:cNvPr id="29718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7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29709" name="组合 11"/>
          <p:cNvGrpSpPr>
            <a:grpSpLocks/>
          </p:cNvGrpSpPr>
          <p:nvPr/>
        </p:nvGrpSpPr>
        <p:grpSpPr bwMode="auto">
          <a:xfrm>
            <a:off x="2252663" y="4398963"/>
            <a:ext cx="288925" cy="287337"/>
            <a:chOff x="3491880" y="1274820"/>
            <a:chExt cx="432833" cy="432834"/>
          </a:xfrm>
        </p:grpSpPr>
        <p:sp>
          <p:nvSpPr>
            <p:cNvPr id="2971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71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29710" name="组合 14"/>
          <p:cNvGrpSpPr>
            <a:grpSpLocks/>
          </p:cNvGrpSpPr>
          <p:nvPr/>
        </p:nvGrpSpPr>
        <p:grpSpPr bwMode="auto">
          <a:xfrm>
            <a:off x="3817938" y="4378325"/>
            <a:ext cx="288925" cy="288925"/>
            <a:chOff x="4139952" y="1274820"/>
            <a:chExt cx="432833" cy="432834"/>
          </a:xfrm>
        </p:grpSpPr>
        <p:sp>
          <p:nvSpPr>
            <p:cNvPr id="2971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71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29711" name="矩形 17"/>
          <p:cNvSpPr>
            <a:spLocks noChangeArrowheads="1"/>
          </p:cNvSpPr>
          <p:nvPr/>
        </p:nvSpPr>
        <p:spPr bwMode="auto">
          <a:xfrm>
            <a:off x="2501900" y="4378325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师资队伍</a:t>
            </a:r>
          </a:p>
        </p:txBody>
      </p:sp>
      <p:sp>
        <p:nvSpPr>
          <p:cNvPr id="29712" name="矩形 18"/>
          <p:cNvSpPr>
            <a:spLocks noChangeArrowheads="1"/>
          </p:cNvSpPr>
          <p:nvPr/>
        </p:nvSpPr>
        <p:spPr bwMode="auto">
          <a:xfrm>
            <a:off x="4035425" y="43561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</a:t>
            </a:r>
          </a:p>
        </p:txBody>
      </p:sp>
      <p:sp>
        <p:nvSpPr>
          <p:cNvPr id="29713" name="矩形 19"/>
          <p:cNvSpPr>
            <a:spLocks noChangeArrowheads="1"/>
          </p:cNvSpPr>
          <p:nvPr/>
        </p:nvSpPr>
        <p:spPr bwMode="auto">
          <a:xfrm>
            <a:off x="5508625" y="43561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757" name="组合 3"/>
          <p:cNvGrpSpPr>
            <a:grpSpLocks/>
          </p:cNvGrpSpPr>
          <p:nvPr/>
        </p:nvGrpSpPr>
        <p:grpSpPr bwMode="auto">
          <a:xfrm>
            <a:off x="7019925" y="338138"/>
            <a:ext cx="287338" cy="287337"/>
            <a:chOff x="6084168" y="1274820"/>
            <a:chExt cx="432048" cy="432834"/>
          </a:xfrm>
        </p:grpSpPr>
        <p:sp>
          <p:nvSpPr>
            <p:cNvPr id="31769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770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1758" name="组合 9"/>
          <p:cNvGrpSpPr>
            <a:grpSpLocks/>
          </p:cNvGrpSpPr>
          <p:nvPr/>
        </p:nvGrpSpPr>
        <p:grpSpPr bwMode="auto">
          <a:xfrm>
            <a:off x="4787900" y="339725"/>
            <a:ext cx="288925" cy="287338"/>
            <a:chOff x="3491880" y="1274820"/>
            <a:chExt cx="432833" cy="432834"/>
          </a:xfrm>
        </p:grpSpPr>
        <p:sp>
          <p:nvSpPr>
            <p:cNvPr id="3176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768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1759" name="组合 12"/>
          <p:cNvGrpSpPr>
            <a:grpSpLocks/>
          </p:cNvGrpSpPr>
          <p:nvPr/>
        </p:nvGrpSpPr>
        <p:grpSpPr bwMode="auto">
          <a:xfrm>
            <a:off x="5940425" y="336550"/>
            <a:ext cx="287338" cy="287338"/>
            <a:chOff x="4139952" y="1274820"/>
            <a:chExt cx="432833" cy="432834"/>
          </a:xfrm>
        </p:grpSpPr>
        <p:sp>
          <p:nvSpPr>
            <p:cNvPr id="31765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766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31760" name="矩形 15"/>
          <p:cNvSpPr>
            <a:spLocks noChangeArrowheads="1"/>
          </p:cNvSpPr>
          <p:nvPr/>
        </p:nvSpPr>
        <p:spPr bwMode="auto">
          <a:xfrm>
            <a:off x="503713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师资队伍</a:t>
            </a:r>
          </a:p>
        </p:txBody>
      </p:sp>
      <p:sp>
        <p:nvSpPr>
          <p:cNvPr id="31761" name="矩形 16"/>
          <p:cNvSpPr>
            <a:spLocks noChangeArrowheads="1"/>
          </p:cNvSpPr>
          <p:nvPr/>
        </p:nvSpPr>
        <p:spPr bwMode="auto">
          <a:xfrm>
            <a:off x="6156325" y="314325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</a:t>
            </a:r>
          </a:p>
        </p:txBody>
      </p:sp>
      <p:sp>
        <p:nvSpPr>
          <p:cNvPr id="31762" name="矩形 18"/>
          <p:cNvSpPr>
            <a:spLocks noChangeArrowheads="1"/>
          </p:cNvSpPr>
          <p:nvPr/>
        </p:nvSpPr>
        <p:spPr bwMode="auto">
          <a:xfrm>
            <a:off x="7269163" y="30480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</a:t>
            </a:r>
          </a:p>
        </p:txBody>
      </p:sp>
      <p:sp>
        <p:nvSpPr>
          <p:cNvPr id="35" name="TextBox 4"/>
          <p:cNvSpPr txBox="1"/>
          <p:nvPr/>
        </p:nvSpPr>
        <p:spPr>
          <a:xfrm>
            <a:off x="395288" y="790575"/>
            <a:ext cx="8334375" cy="1316038"/>
          </a:xfrm>
          <a:prstGeom prst="rect">
            <a:avLst/>
          </a:prstGeom>
          <a:noFill/>
        </p:spPr>
        <p:txBody>
          <a:bodyPr lIns="68584" tIns="34291" rIns="68584" bIns="34291"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年师资现状（共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名教师）： 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年龄结构：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老中青比为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0:2:2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；职称结构：高级中级比为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1:3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；学历结构：学士硕士：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3:1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1753" name="图表 7"/>
          <p:cNvGraphicFramePr>
            <a:graphicFrameLocks/>
          </p:cNvGraphicFramePr>
          <p:nvPr/>
        </p:nvGraphicFramePr>
        <p:xfrm>
          <a:off x="488950" y="2092325"/>
          <a:ext cx="3125788" cy="2166938"/>
        </p:xfrm>
        <a:graphic>
          <a:graphicData uri="http://schemas.openxmlformats.org/presentationml/2006/ole">
            <p:oleObj spid="_x0000_s31753" r:id="rId4" imgW="3127519" imgH="2170364" progId="Excel.Chart.8">
              <p:embed/>
            </p:oleObj>
          </a:graphicData>
        </a:graphic>
      </p:graphicFrame>
      <p:graphicFrame>
        <p:nvGraphicFramePr>
          <p:cNvPr id="31754" name="图表 19"/>
          <p:cNvGraphicFramePr>
            <a:graphicFrameLocks/>
          </p:cNvGraphicFramePr>
          <p:nvPr/>
        </p:nvGraphicFramePr>
        <p:xfrm>
          <a:off x="3406775" y="2073275"/>
          <a:ext cx="2906713" cy="2205038"/>
        </p:xfrm>
        <a:graphic>
          <a:graphicData uri="http://schemas.openxmlformats.org/presentationml/2006/ole">
            <p:oleObj spid="_x0000_s31754" r:id="rId5" imgW="2908044" imgH="2206943" progId="Excel.Chart.8">
              <p:embed/>
            </p:oleObj>
          </a:graphicData>
        </a:graphic>
      </p:graphicFrame>
      <p:graphicFrame>
        <p:nvGraphicFramePr>
          <p:cNvPr id="31755" name="图表 22"/>
          <p:cNvGraphicFramePr>
            <a:graphicFrameLocks/>
          </p:cNvGraphicFramePr>
          <p:nvPr/>
        </p:nvGraphicFramePr>
        <p:xfrm>
          <a:off x="6532563" y="2054225"/>
          <a:ext cx="2247900" cy="2205038"/>
        </p:xfrm>
        <a:graphic>
          <a:graphicData uri="http://schemas.openxmlformats.org/presentationml/2006/ole">
            <p:oleObj spid="_x0000_s31755" r:id="rId6" imgW="2243522" imgH="2206943" progId="Excel.Chart.8">
              <p:embed/>
            </p:oleObj>
          </a:graphicData>
        </a:graphic>
      </p:graphicFrame>
      <p:sp>
        <p:nvSpPr>
          <p:cNvPr id="24" name="矩形 23"/>
          <p:cNvSpPr/>
          <p:nvPr/>
        </p:nvSpPr>
        <p:spPr>
          <a:xfrm>
            <a:off x="692150" y="4468813"/>
            <a:ext cx="81010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教学能力：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有较强的学习能力和指导学生参加技能竞赛能力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250" y="200025"/>
            <a:ext cx="4002088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794" name="组合 3"/>
          <p:cNvGrpSpPr>
            <a:grpSpLocks/>
          </p:cNvGrpSpPr>
          <p:nvPr/>
        </p:nvGrpSpPr>
        <p:grpSpPr bwMode="auto">
          <a:xfrm>
            <a:off x="7019925" y="338138"/>
            <a:ext cx="287338" cy="287337"/>
            <a:chOff x="6084168" y="1274820"/>
            <a:chExt cx="432048" cy="432834"/>
          </a:xfrm>
        </p:grpSpPr>
        <p:sp>
          <p:nvSpPr>
            <p:cNvPr id="33836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837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3795" name="组合 9"/>
          <p:cNvGrpSpPr>
            <a:grpSpLocks/>
          </p:cNvGrpSpPr>
          <p:nvPr/>
        </p:nvGrpSpPr>
        <p:grpSpPr bwMode="auto">
          <a:xfrm>
            <a:off x="4787900" y="339725"/>
            <a:ext cx="288925" cy="287338"/>
            <a:chOff x="3491880" y="1274820"/>
            <a:chExt cx="432833" cy="432834"/>
          </a:xfrm>
        </p:grpSpPr>
        <p:sp>
          <p:nvSpPr>
            <p:cNvPr id="3383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83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3796" name="组合 12"/>
          <p:cNvGrpSpPr>
            <a:grpSpLocks/>
          </p:cNvGrpSpPr>
          <p:nvPr/>
        </p:nvGrpSpPr>
        <p:grpSpPr bwMode="auto">
          <a:xfrm>
            <a:off x="5940425" y="336550"/>
            <a:ext cx="287338" cy="287338"/>
            <a:chOff x="4139952" y="1274820"/>
            <a:chExt cx="432833" cy="432834"/>
          </a:xfrm>
        </p:grpSpPr>
        <p:sp>
          <p:nvSpPr>
            <p:cNvPr id="3383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83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33797" name="矩形 15"/>
          <p:cNvSpPr>
            <a:spLocks noChangeArrowheads="1"/>
          </p:cNvSpPr>
          <p:nvPr/>
        </p:nvSpPr>
        <p:spPr bwMode="auto">
          <a:xfrm>
            <a:off x="5037138" y="319088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Calibri" pitchFamily="34" charset="0"/>
              </a:rPr>
              <a:t>师资队伍</a:t>
            </a:r>
          </a:p>
        </p:txBody>
      </p:sp>
      <p:sp>
        <p:nvSpPr>
          <p:cNvPr id="33798" name="矩形 16"/>
          <p:cNvSpPr>
            <a:spLocks noChangeArrowheads="1"/>
          </p:cNvSpPr>
          <p:nvPr/>
        </p:nvSpPr>
        <p:spPr bwMode="auto">
          <a:xfrm>
            <a:off x="6156325" y="314325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课程标准</a:t>
            </a:r>
          </a:p>
        </p:txBody>
      </p:sp>
      <p:sp>
        <p:nvSpPr>
          <p:cNvPr id="33799" name="矩形 18"/>
          <p:cNvSpPr>
            <a:spLocks noChangeArrowheads="1"/>
          </p:cNvSpPr>
          <p:nvPr/>
        </p:nvSpPr>
        <p:spPr bwMode="auto">
          <a:xfrm>
            <a:off x="7269163" y="30480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课程资源</a:t>
            </a:r>
          </a:p>
        </p:txBody>
      </p:sp>
      <p:sp>
        <p:nvSpPr>
          <p:cNvPr id="35" name="TextBox 4"/>
          <p:cNvSpPr txBox="1"/>
          <p:nvPr/>
        </p:nvSpPr>
        <p:spPr>
          <a:xfrm>
            <a:off x="755650" y="790575"/>
            <a:ext cx="7974013" cy="436563"/>
          </a:xfrm>
          <a:prstGeom prst="rect">
            <a:avLst/>
          </a:prstGeom>
          <a:noFill/>
        </p:spPr>
        <p:txBody>
          <a:bodyPr lIns="68584" tIns="34291" rIns="68584" bIns="34291"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学院“十三五”规划总要求：</a:t>
            </a:r>
            <a:endParaRPr lang="zh-CN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76375" y="1419225"/>
          <a:ext cx="6380163" cy="296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/>
                  </a:extLst>
                </a:gridCol>
                <a:gridCol w="5328592">
                  <a:extLst>
                    <a:ext uri="{9D8B030D-6E8A-4147-A177-3AD203B41FA5}"/>
                  </a:extLst>
                </a:gridCol>
                <a:gridCol w="619826">
                  <a:extLst>
                    <a:ext uri="{9D8B030D-6E8A-4147-A177-3AD203B41FA5}"/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项目名称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规划目标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185420">
                <a:tc rowSpan="7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师资队伍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生师比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16:1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具有高级专业技术职务教师占专任教师比例（</a:t>
                      </a:r>
                      <a:r>
                        <a:rPr lang="en-US" altLang="zh-CN" sz="1600" dirty="0" smtClean="0"/>
                        <a:t>%</a:t>
                      </a:r>
                      <a:r>
                        <a:rPr lang="zh-CN" altLang="en-US" sz="1600" dirty="0" smtClean="0"/>
                        <a:t>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45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专任教师中具有研究生学历（位）比例（</a:t>
                      </a:r>
                      <a:r>
                        <a:rPr lang="en-US" altLang="zh-CN" sz="1600" dirty="0" smtClean="0"/>
                        <a:t>%</a:t>
                      </a:r>
                      <a:r>
                        <a:rPr lang="zh-CN" altLang="en-US" sz="1600" dirty="0" smtClean="0"/>
                        <a:t>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70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“双师素质”教师占专任教师比例（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039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培养省级专业（课程）教学团队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2421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行业和省级名师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&gt;30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2988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芙蓉学者和省级以上学科（专业）带头人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rite Your Title Her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202107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202107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202107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202107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202107"/>
  <p:tag name="MH_LIBRARY" val="GRAPHIC"/>
  <p:tag name="MH_TYPE" val="Text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202107"/>
  <p:tag name="MH_LIBRARY" val="GRAPHIC"/>
  <p:tag name="MH_TYPE" val="Text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10313</TotalTime>
  <Words>5220</Words>
  <Application>Microsoft Office PowerPoint</Application>
  <PresentationFormat>On-screen Show (16:9)</PresentationFormat>
  <Paragraphs>607</Paragraphs>
  <Slides>43</Slides>
  <Notes>43</Notes>
  <HiddenSlides>0</HiddenSlides>
  <MMClips>4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演示文稿设计模板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60" baseType="lpstr">
      <vt:lpstr>Arial</vt:lpstr>
      <vt:lpstr>宋体</vt:lpstr>
      <vt:lpstr>Calibri</vt:lpstr>
      <vt:lpstr>微软雅黑 Light</vt:lpstr>
      <vt:lpstr>微软雅黑</vt:lpstr>
      <vt:lpstr>Open Sans Light</vt:lpstr>
      <vt:lpstr>Impact</vt:lpstr>
      <vt:lpstr>Times New Roman</vt:lpstr>
      <vt:lpstr>Verdana</vt:lpstr>
      <vt:lpstr>黑体</vt:lpstr>
      <vt:lpstr>DengXian</vt:lpstr>
      <vt:lpstr>Office 主题</vt:lpstr>
      <vt:lpstr>Office 主题</vt:lpstr>
      <vt:lpstr>Office 主题</vt:lpstr>
      <vt:lpstr>Office 主题</vt:lpstr>
      <vt:lpstr>Microsoft Excel 图表</vt:lpstr>
      <vt:lpstr>Chart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微软用户</cp:lastModifiedBy>
  <cp:revision>324</cp:revision>
  <dcterms:created xsi:type="dcterms:W3CDTF">2015-12-11T17:46:17Z</dcterms:created>
  <dcterms:modified xsi:type="dcterms:W3CDTF">2019-06-15T15:32:17Z</dcterms:modified>
</cp:coreProperties>
</file>