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ags/tag2.xml" ContentType="application/vnd.openxmlformats-officedocument.presentationml.tags+xml"/>
  <Override PartName="/ppt/tags/tag3.xml" ContentType="application/vnd.openxmlformats-officedocument.presentationml.tag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8" r:id="rId3"/>
    <p:sldMasterId id="2147483698" r:id="rId4"/>
  </p:sldMasterIdLst>
  <p:notesMasterIdLst>
    <p:notesMasterId r:id="rId46"/>
  </p:notesMasterIdLst>
  <p:handoutMasterIdLst>
    <p:handoutMasterId r:id="rId47"/>
  </p:handoutMasterIdLst>
  <p:sldIdLst>
    <p:sldId id="256" r:id="rId5"/>
    <p:sldId id="845" r:id="rId6"/>
    <p:sldId id="318" r:id="rId7"/>
    <p:sldId id="349" r:id="rId8"/>
    <p:sldId id="846" r:id="rId9"/>
    <p:sldId id="847" r:id="rId10"/>
    <p:sldId id="849" r:id="rId11"/>
    <p:sldId id="848" r:id="rId12"/>
    <p:sldId id="850" r:id="rId13"/>
    <p:sldId id="890" r:id="rId14"/>
    <p:sldId id="851" r:id="rId15"/>
    <p:sldId id="852" r:id="rId16"/>
    <p:sldId id="858" r:id="rId17"/>
    <p:sldId id="859" r:id="rId18"/>
    <p:sldId id="860" r:id="rId19"/>
    <p:sldId id="862" r:id="rId20"/>
    <p:sldId id="864" r:id="rId21"/>
    <p:sldId id="865" r:id="rId22"/>
    <p:sldId id="868" r:id="rId23"/>
    <p:sldId id="866" r:id="rId24"/>
    <p:sldId id="892" r:id="rId25"/>
    <p:sldId id="891" r:id="rId26"/>
    <p:sldId id="874" r:id="rId27"/>
    <p:sldId id="867" r:id="rId28"/>
    <p:sldId id="872" r:id="rId29"/>
    <p:sldId id="873" r:id="rId30"/>
    <p:sldId id="889" r:id="rId31"/>
    <p:sldId id="875" r:id="rId32"/>
    <p:sldId id="876" r:id="rId33"/>
    <p:sldId id="893" r:id="rId34"/>
    <p:sldId id="884" r:id="rId35"/>
    <p:sldId id="877" r:id="rId36"/>
    <p:sldId id="878" r:id="rId37"/>
    <p:sldId id="879" r:id="rId38"/>
    <p:sldId id="880" r:id="rId39"/>
    <p:sldId id="830" r:id="rId40"/>
    <p:sldId id="882" r:id="rId41"/>
    <p:sldId id="883" r:id="rId42"/>
    <p:sldId id="885" r:id="rId43"/>
    <p:sldId id="886" r:id="rId44"/>
    <p:sldId id="888" r:id="rId45"/>
  </p:sldIdLst>
  <p:sldSz cx="12192000" cy="6858000"/>
  <p:notesSz cx="6858000" cy="9144000"/>
  <p:custDataLst>
    <p:tags r:id="rId48"/>
  </p:custDataLst>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c"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66FF33"/>
    <a:srgbClr val="0000FF"/>
    <a:srgbClr val="FF0000"/>
    <a:srgbClr val="FFFF00"/>
    <a:srgbClr val="01FF07"/>
    <a:srgbClr val="170CF4"/>
    <a:srgbClr val="2E8ACB"/>
    <a:srgbClr val="4F81BD"/>
    <a:srgbClr val="8EB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37" autoAdjust="0"/>
    <p:restoredTop sz="81125" autoAdjust="0"/>
  </p:normalViewPr>
  <p:slideViewPr>
    <p:cSldViewPr snapToGrid="0">
      <p:cViewPr>
        <p:scale>
          <a:sx n="66" d="100"/>
          <a:sy n="66" d="100"/>
        </p:scale>
        <p:origin x="888" y="222"/>
      </p:cViewPr>
      <p:guideLst>
        <p:guide orient="horz" pos="2160"/>
        <p:guide pos="3840"/>
      </p:guideLst>
    </p:cSldViewPr>
  </p:slideViewPr>
  <p:outlineViewPr>
    <p:cViewPr>
      <p:scale>
        <a:sx n="33" d="100"/>
        <a:sy n="33" d="100"/>
      </p:scale>
      <p:origin x="0" y="-360"/>
    </p:cViewPr>
  </p:outlineViewPr>
  <p:notesTextViewPr>
    <p:cViewPr>
      <p:scale>
        <a:sx n="1" d="1"/>
        <a:sy n="1" d="1"/>
      </p:scale>
      <p:origin x="0" y="0"/>
    </p:cViewPr>
  </p:notesTextViewPr>
  <p:sorterViewPr>
    <p:cViewPr>
      <p:scale>
        <a:sx n="66" d="100"/>
        <a:sy n="66" d="100"/>
      </p:scale>
      <p:origin x="0" y="-6102"/>
    </p:cViewPr>
  </p:sorterViewPr>
  <p:notesViewPr>
    <p:cSldViewPr snapToGrid="0">
      <p:cViewPr varScale="1">
        <p:scale>
          <a:sx n="57" d="100"/>
          <a:sy n="57" d="100"/>
        </p:scale>
        <p:origin x="198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CA01C822-C5CA-4BE3-ADD2-3882D3887C65}" type="datetimeFigureOut">
              <a:rPr lang="zh-CN" altLang="en-US"/>
              <a:pPr>
                <a:defRPr/>
              </a:pPr>
              <a:t>2019/6/6</a:t>
            </a:fld>
            <a:endParaRPr lang="zh-CN" altLang="en-US"/>
          </a:p>
        </p:txBody>
      </p:sp>
      <p:sp>
        <p:nvSpPr>
          <p:cNvPr id="4" name="页脚占位符 3">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5" name="灯片编号占位符 4">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E4BC4B62-8E4D-4EA3-A4A9-98081ADFAD9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462B9865-B1A3-4E53-9A08-A1BC583FFA32}" type="datetimeFigureOut">
              <a:rPr lang="zh-CN" altLang="en-US"/>
              <a:pPr>
                <a:defRPr/>
              </a:pPr>
              <a:t>2019/6/6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dirty="0"/>
              <a:t>模板来自于 </a:t>
            </a:r>
            <a:r>
              <a:rPr lang="en-US" altLang="zh-CN" noProof="0" dirty="0"/>
              <a:t>http://docer.mysoeasy.com</a:t>
            </a:r>
            <a:endParaRPr lang="zh-CN" altLang="en-US" noProof="0"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03E1A381-0E9D-4FA7-9F32-E5A50A233A68}"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Font typeface="Arial" charset="0"/>
      <a:defRPr sz="1400" kern="1200">
        <a:solidFill>
          <a:srgbClr val="FF0000"/>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p:cNvSpPr>
          <p:nvPr>
            <p:ph type="sldImg"/>
          </p:nvPr>
        </p:nvSpPr>
        <p:spPr bwMode="auto">
          <a:noFill/>
          <a:ln>
            <a:solidFill>
              <a:srgbClr val="000000"/>
            </a:solidFill>
            <a:miter lim="800000"/>
            <a:headEnd/>
            <a:tailEnd/>
          </a:ln>
        </p:spPr>
      </p:sp>
      <p:sp>
        <p:nvSpPr>
          <p:cNvPr id="1126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smtClean="0"/>
          </a:p>
        </p:txBody>
      </p:sp>
      <p:sp>
        <p:nvSpPr>
          <p:cNvPr id="1126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A3C7A6-46A7-4C71-9586-7A3A0C5B4BC9}" type="slidenum">
              <a:rPr lang="zh-CN" altLang="en-US"/>
              <a:pPr fontAlgn="base">
                <a:spcBef>
                  <a:spcPct val="0"/>
                </a:spcBef>
                <a:spcAft>
                  <a:spcPct val="0"/>
                </a:spcAft>
                <a:defRPr/>
              </a:pPr>
              <a:t>1</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bwMode="auto">
          <a:noFill/>
          <a:ln>
            <a:solidFill>
              <a:srgbClr val="000000"/>
            </a:solidFill>
            <a:miter lim="800000"/>
            <a:headEnd/>
            <a:tailEnd/>
          </a:ln>
        </p:spPr>
      </p:sp>
      <p:sp>
        <p:nvSpPr>
          <p:cNvPr id="1433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331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0A3AD7-4442-4059-B273-A9735F896AD5}" type="slidenum">
              <a:rPr lang="zh-CN" altLang="en-US"/>
              <a:pPr fontAlgn="base">
                <a:spcBef>
                  <a:spcPct val="0"/>
                </a:spcBef>
                <a:spcAft>
                  <a:spcPct val="0"/>
                </a:spcAft>
                <a:defRPr/>
              </a:pPr>
              <a:t>3</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bwMode="auto">
          <a:noFill/>
          <a:ln>
            <a:solidFill>
              <a:srgbClr val="000000"/>
            </a:solidFill>
            <a:miter lim="800000"/>
            <a:headEnd/>
            <a:tailEnd/>
          </a:ln>
        </p:spPr>
      </p:sp>
      <p:sp>
        <p:nvSpPr>
          <p:cNvPr id="1638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zh-CN" smtClean="0"/>
              <a:t>目前在校生人数</a:t>
            </a:r>
            <a:r>
              <a:rPr lang="en-US" altLang="zh-CN" smtClean="0"/>
              <a:t>1430</a:t>
            </a:r>
            <a:r>
              <a:rPr lang="zh-CN" altLang="zh-CN" smtClean="0"/>
              <a:t>人，专业教师团队</a:t>
            </a:r>
            <a:r>
              <a:rPr lang="zh-CN" altLang="en-US" smtClean="0"/>
              <a:t>1</a:t>
            </a:r>
            <a:r>
              <a:rPr lang="en-US" altLang="zh-CN" smtClean="0"/>
              <a:t>5</a:t>
            </a:r>
            <a:r>
              <a:rPr lang="zh-CN" altLang="zh-CN" smtClean="0"/>
              <a:t>人</a:t>
            </a:r>
            <a:r>
              <a:rPr lang="zh-CN" altLang="en-US" smtClean="0"/>
              <a:t>。</a:t>
            </a:r>
            <a:endParaRPr lang="zh-CN" altLang="zh-CN" smtClean="0"/>
          </a:p>
        </p:txBody>
      </p:sp>
      <p:sp>
        <p:nvSpPr>
          <p:cNvPr id="1536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D4CD01-BDF2-4FD9-8403-CBD661C22E08}" type="slidenum">
              <a:rPr lang="zh-CN" altLang="en-US"/>
              <a:pPr fontAlgn="base">
                <a:spcBef>
                  <a:spcPct val="0"/>
                </a:spcBef>
                <a:spcAft>
                  <a:spcPct val="0"/>
                </a:spcAft>
                <a:defRPr/>
              </a:pPr>
              <a:t>4</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noFill/>
          <a:ln>
            <a:solidFill>
              <a:srgbClr val="000000"/>
            </a:solidFill>
            <a:miter lim="800000"/>
            <a:headEnd/>
            <a:tailEnd/>
          </a:ln>
        </p:spPr>
      </p:sp>
      <p:sp>
        <p:nvSpPr>
          <p:cNvPr id="158722" name="Rectangle 3"/>
          <p:cNvSpPr>
            <a:spLocks noGrp="1"/>
          </p:cNvSpPr>
          <p:nvPr>
            <p:ph type="body" idx="1"/>
          </p:nvPr>
        </p:nvSpPr>
        <p:spPr bwMode="auto">
          <a:noFill/>
        </p:spPr>
        <p:txBody>
          <a:bodyPr/>
          <a:lstStyle/>
          <a:p>
            <a:endParaRPr lang="zh-CN" altLang="en-US" smtClean="0">
              <a:ea typeface="宋体" charset="-122"/>
            </a:endParaRPr>
          </a:p>
        </p:txBody>
      </p:sp>
    </p:spTree>
    <p:extLst>
      <p:ext uri="{BB962C8B-B14F-4D97-AF65-F5344CB8AC3E}">
        <p14:creationId xmlns:p14="http://schemas.microsoft.com/office/powerpoint/2010/main" val="438266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TextEdit="1"/>
          </p:cNvSpPr>
          <p:nvPr>
            <p:ph type="sldImg"/>
          </p:nvPr>
        </p:nvSpPr>
        <p:spPr bwMode="auto">
          <a:noFill/>
          <a:ln>
            <a:solidFill>
              <a:srgbClr val="000000"/>
            </a:solidFill>
            <a:miter lim="800000"/>
            <a:headEnd/>
            <a:tailEnd/>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zh-CN" smtClean="0"/>
              <a:t>诊改的实施以专业建设为统领，人才培养为主线，首先通过企业调研，结合国家、学校和部门的发展规划，参照国际标准等手段，制定人才培养目标，完善专业标准体系，从而优化人才培养模式、课程体系、师资队伍、教学条件、服务能力和保障机制等。同时引入毕业生跟踪和第三方评价机制，过程监控与达成度、差距性评价，以学校数字化校园为平台反馈信息，形成反馈机制。以问题为导向，全面创新，全面改进。在完整第一轮诊改后，制定新目标，开始新一轮的诊改工作，持续提高机电一体化技术专业的教育教学质量。</a:t>
            </a:r>
          </a:p>
        </p:txBody>
      </p:sp>
      <p:sp>
        <p:nvSpPr>
          <p:cNvPr id="2355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0974F2-C3EC-42AA-A70C-9A243CDDA577}" type="slidenum">
              <a:rPr lang="zh-CN" altLang="en-US"/>
              <a:pPr fontAlgn="base">
                <a:spcBef>
                  <a:spcPct val="0"/>
                </a:spcBef>
                <a:spcAft>
                  <a:spcPct val="0"/>
                </a:spcAft>
                <a:defRPr/>
              </a:pPr>
              <a:t>36</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TextEdit="1"/>
          </p:cNvSpPr>
          <p:nvPr>
            <p:ph type="sldImg"/>
          </p:nvPr>
        </p:nvSpPr>
        <p:spPr bwMode="auto">
          <a:noFill/>
          <a:ln>
            <a:solidFill>
              <a:srgbClr val="000000"/>
            </a:solidFill>
            <a:miter lim="800000"/>
            <a:headEnd/>
            <a:tailEnd/>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zh-CN" smtClean="0"/>
              <a:t>诊改的实施以专业建设为统领，人才培养为主线，首先通过企业调研，结合国家、学校和部门的发展规划，参照国际标准等手段，制定人才培养目标，完善专业标准体系，从而优化人才培养模式、课程体系、师资队伍、教学条件、服务能力和保障机制等。同时引入毕业生跟踪和第三方评价机制，过程监控与达成度、差距性评价，以学校数字化校园为平台反馈信息，形成反馈机制。以问题为导向，全面创新，全面改进。在完整第一轮诊改后，制定新目标，开始新一轮的诊改工作，持续提高机电一体化技术专业的教育教学质量。</a:t>
            </a:r>
          </a:p>
        </p:txBody>
      </p:sp>
      <p:sp>
        <p:nvSpPr>
          <p:cNvPr id="2355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0974F2-C3EC-42AA-A70C-9A243CDDA577}" type="slidenum">
              <a:rPr lang="zh-CN" altLang="en-US"/>
              <a:pPr fontAlgn="base">
                <a:spcBef>
                  <a:spcPct val="0"/>
                </a:spcBef>
                <a:spcAft>
                  <a:spcPct val="0"/>
                </a:spcAft>
                <a:defRPr/>
              </a:pPr>
              <a:t>37</a:t>
            </a:fld>
            <a:endParaRPr lang="en-US" altLang="zh-CN"/>
          </a:p>
        </p:txBody>
      </p:sp>
    </p:spTree>
    <p:extLst>
      <p:ext uri="{BB962C8B-B14F-4D97-AF65-F5344CB8AC3E}">
        <p14:creationId xmlns:p14="http://schemas.microsoft.com/office/powerpoint/2010/main" val="3926906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TextEdit="1"/>
          </p:cNvSpPr>
          <p:nvPr>
            <p:ph type="sldImg"/>
          </p:nvPr>
        </p:nvSpPr>
        <p:spPr bwMode="auto">
          <a:noFill/>
          <a:ln>
            <a:solidFill>
              <a:srgbClr val="000000"/>
            </a:solidFill>
            <a:miter lim="800000"/>
            <a:headEnd/>
            <a:tailEnd/>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zh-CN" smtClean="0"/>
              <a:t>诊改的实施以专业建设为统领，人才培养为主线，首先通过企业调研，结合国家、学校和部门的发展规划，参照国际标准等手段，制定人才培养目标，完善专业标准体系，从而优化人才培养模式、课程体系、师资队伍、教学条件、服务能力和保障机制等。同时引入毕业生跟踪和第三方评价机制，过程监控与达成度、差距性评价，以学校数字化校园为平台反馈信息，形成反馈机制。以问题为导向，全面创新，全面改进。在完整第一轮诊改后，制定新目标，开始新一轮的诊改工作，持续提高机电一体化技术专业的教育教学质量。</a:t>
            </a:r>
          </a:p>
        </p:txBody>
      </p:sp>
      <p:sp>
        <p:nvSpPr>
          <p:cNvPr id="2355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0974F2-C3EC-42AA-A70C-9A243CDDA577}"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1411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TextEdit="1"/>
          </p:cNvSpPr>
          <p:nvPr>
            <p:ph type="sldImg"/>
          </p:nvPr>
        </p:nvSpPr>
        <p:spPr bwMode="auto">
          <a:noFill/>
          <a:ln>
            <a:solidFill>
              <a:srgbClr val="000000"/>
            </a:solidFill>
            <a:miter lim="800000"/>
            <a:headEnd/>
            <a:tailEnd/>
          </a:ln>
        </p:spPr>
      </p:sp>
      <p:sp>
        <p:nvSpPr>
          <p:cNvPr id="156674" name="Rectangle 3"/>
          <p:cNvSpPr>
            <a:spLocks noGrp="1"/>
          </p:cNvSpPr>
          <p:nvPr>
            <p:ph type="body" idx="1"/>
          </p:nvPr>
        </p:nvSpPr>
        <p:spPr bwMode="auto">
          <a:noFill/>
        </p:spPr>
        <p:txBody>
          <a:bodyPr/>
          <a:lstStyle/>
          <a:p>
            <a:endParaRPr lang="zh-CN" altLang="en-US" smtClean="0">
              <a:ea typeface="宋体" charset="-122"/>
            </a:endParaRPr>
          </a:p>
        </p:txBody>
      </p:sp>
    </p:spTree>
    <p:extLst>
      <p:ext uri="{BB962C8B-B14F-4D97-AF65-F5344CB8AC3E}">
        <p14:creationId xmlns:p14="http://schemas.microsoft.com/office/powerpoint/2010/main" val="2296776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矩形 7"/>
          <p:cNvSpPr/>
          <p:nvPr/>
        </p:nvSpPr>
        <p:spPr>
          <a:xfrm>
            <a:off x="0" y="2257425"/>
            <a:ext cx="12192000" cy="2851150"/>
          </a:xfrm>
          <a:prstGeom prst="rect">
            <a:avLst/>
          </a:prstGeom>
          <a:solidFill>
            <a:srgbClr val="0070C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defRPr/>
            </a:pPr>
            <a:endParaRPr lang="zh-CN" altLang="en-US" sz="3200" dirty="0"/>
          </a:p>
        </p:txBody>
      </p:sp>
      <p:sp>
        <p:nvSpPr>
          <p:cNvPr id="2" name="Title 1"/>
          <p:cNvSpPr>
            <a:spLocks noGrp="1"/>
          </p:cNvSpPr>
          <p:nvPr>
            <p:ph type="ctrTitle"/>
          </p:nvPr>
        </p:nvSpPr>
        <p:spPr>
          <a:xfrm>
            <a:off x="432619" y="1974271"/>
            <a:ext cx="8177981" cy="1802970"/>
          </a:xfrm>
        </p:spPr>
        <p:txBody>
          <a:bodyPr>
            <a:normAutofit/>
          </a:bodyPr>
          <a:lstStyle>
            <a:lvl1pPr algn="ctr">
              <a:defRPr sz="5400"/>
            </a:lvl1pPr>
          </a:lstStyle>
          <a:p>
            <a:r>
              <a:rPr lang="zh-CN" altLang="en-US" dirty="0"/>
              <a:t>单击此处编辑母版标题样式</a:t>
            </a:r>
            <a:endParaRPr lang="en-US" dirty="0"/>
          </a:p>
        </p:txBody>
      </p:sp>
      <p:sp>
        <p:nvSpPr>
          <p:cNvPr id="3" name="Subtitle 2"/>
          <p:cNvSpPr>
            <a:spLocks noGrp="1"/>
          </p:cNvSpPr>
          <p:nvPr>
            <p:ph type="subTitle" idx="1"/>
          </p:nvPr>
        </p:nvSpPr>
        <p:spPr>
          <a:xfrm>
            <a:off x="432619" y="3825275"/>
            <a:ext cx="8177981" cy="762144"/>
          </a:xfrm>
        </p:spPr>
        <p:txBody>
          <a:bodyPr anchor="ctr">
            <a:norm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5" name="Date Placeholder 3"/>
          <p:cNvSpPr>
            <a:spLocks noGrp="1"/>
          </p:cNvSpPr>
          <p:nvPr>
            <p:ph type="dt" sz="half" idx="10"/>
          </p:nvPr>
        </p:nvSpPr>
        <p:spPr/>
        <p:txBody>
          <a:bodyPr/>
          <a:lstStyle>
            <a:lvl1pPr>
              <a:defRPr/>
            </a:lvl1pPr>
          </a:lstStyle>
          <a:p>
            <a:pPr>
              <a:defRPr/>
            </a:pPr>
            <a:fld id="{6D2B1A1D-8664-4A3A-ABDC-70FCAF9A9D9C}" type="datetimeFigureOut">
              <a:rPr lang="en-US"/>
              <a:pPr>
                <a:defRPr/>
              </a:pPr>
              <a:t>6/6/2019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76087D-2EF5-4446-9172-B38BBFBB945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50197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00206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9262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891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47606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23773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4562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8982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pic>
        <p:nvPicPr>
          <p:cNvPr id="2" name="Picture 11" descr="hsc75_lin_01_hh_s3_Bluescreen_klein"/>
          <p:cNvPicPr>
            <a:picLocks noChangeAspect="1"/>
          </p:cNvPicPr>
          <p:nvPr/>
        </p:nvPicPr>
        <p:blipFill>
          <a:blip r:embed="rId2">
            <a:clrChange>
              <a:clrFrom>
                <a:srgbClr val="00FEFE"/>
              </a:clrFrom>
              <a:clrTo>
                <a:srgbClr val="00FEFE">
                  <a:alpha val="0"/>
                </a:srgbClr>
              </a:clrTo>
            </a:clrChange>
          </a:blip>
          <a:srcRect/>
          <a:stretch>
            <a:fillRect/>
          </a:stretch>
        </p:blipFill>
        <p:spPr bwMode="auto">
          <a:xfrm>
            <a:off x="10991851" y="6080126"/>
            <a:ext cx="768349" cy="517525"/>
          </a:xfrm>
          <a:prstGeom prst="rect">
            <a:avLst/>
          </a:prstGeom>
          <a:noFill/>
          <a:ln w="9525">
            <a:noFill/>
            <a:miter lim="800000"/>
            <a:headEnd/>
            <a:tailEnd/>
          </a:ln>
        </p:spPr>
      </p:pic>
      <p:pic>
        <p:nvPicPr>
          <p:cNvPr id="3" name="Picture 47"/>
          <p:cNvPicPr>
            <a:picLocks noChangeAspect="1"/>
          </p:cNvPicPr>
          <p:nvPr/>
        </p:nvPicPr>
        <p:blipFill>
          <a:blip r:embed="rId3"/>
          <a:srcRect/>
          <a:stretch>
            <a:fillRect/>
          </a:stretch>
        </p:blipFill>
        <p:spPr bwMode="auto">
          <a:xfrm>
            <a:off x="-50800" y="765176"/>
            <a:ext cx="12242800" cy="142875"/>
          </a:xfrm>
          <a:prstGeom prst="rect">
            <a:avLst/>
          </a:prstGeom>
          <a:noFill/>
          <a:ln w="9525">
            <a:noFill/>
            <a:miter lim="800000"/>
            <a:headEnd/>
            <a:tailEnd/>
          </a:ln>
        </p:spPr>
      </p:pic>
      <p:sp>
        <p:nvSpPr>
          <p:cNvPr id="4" name="Freeform 11"/>
          <p:cNvSpPr/>
          <p:nvPr/>
        </p:nvSpPr>
        <p:spPr bwMode="auto">
          <a:xfrm>
            <a:off x="-48684" y="5062539"/>
            <a:ext cx="12230101" cy="1895475"/>
          </a:xfrm>
          <a:custGeom>
            <a:avLst/>
            <a:gdLst>
              <a:gd name="T0" fmla="*/ 2147483647 w 2932"/>
              <a:gd name="T1" fmla="*/ 2147483647 h 151"/>
              <a:gd name="T2" fmla="*/ 2147483647 w 2932"/>
              <a:gd name="T3" fmla="*/ 0 h 151"/>
              <a:gd name="T4" fmla="*/ 0 w 2932"/>
              <a:gd name="T5" fmla="*/ 2147483647 h 151"/>
              <a:gd name="T6" fmla="*/ 0 w 2932"/>
              <a:gd name="T7" fmla="*/ 2147483647 h 151"/>
              <a:gd name="T8" fmla="*/ 2147483647 w 2932"/>
              <a:gd name="T9" fmla="*/ 2147483647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32" h="151">
                <a:moveTo>
                  <a:pt x="2932" y="144"/>
                </a:moveTo>
                <a:cubicBezTo>
                  <a:pt x="2932" y="0"/>
                  <a:pt x="2932" y="0"/>
                  <a:pt x="2932" y="0"/>
                </a:cubicBezTo>
                <a:cubicBezTo>
                  <a:pt x="2207" y="115"/>
                  <a:pt x="1230" y="151"/>
                  <a:pt x="0" y="107"/>
                </a:cubicBezTo>
                <a:cubicBezTo>
                  <a:pt x="0" y="144"/>
                  <a:pt x="0" y="144"/>
                  <a:pt x="0" y="144"/>
                </a:cubicBezTo>
                <a:cubicBezTo>
                  <a:pt x="2932" y="144"/>
                  <a:pt x="2932" y="144"/>
                  <a:pt x="2932" y="144"/>
                </a:cubicBezTo>
                <a:close/>
              </a:path>
            </a:pathLst>
          </a:custGeom>
          <a:solidFill>
            <a:srgbClr val="3B79CE"/>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华康宋体W12(P)" pitchFamily="18" charset="-122"/>
              <a:cs typeface="+mn-cs"/>
            </a:endParaRPr>
          </a:p>
        </p:txBody>
      </p:sp>
      <p:pic>
        <p:nvPicPr>
          <p:cNvPr id="5" name="Picture 53" descr="C:\Documents and Settings\Administrator\桌面\QQ截图20130831145706.png"/>
          <p:cNvPicPr>
            <a:picLocks noChangeAspect="1"/>
          </p:cNvPicPr>
          <p:nvPr/>
        </p:nvPicPr>
        <p:blipFill>
          <a:blip r:embed="rId4"/>
          <a:srcRect/>
          <a:stretch>
            <a:fillRect/>
          </a:stretch>
        </p:blipFill>
        <p:spPr bwMode="auto">
          <a:xfrm>
            <a:off x="0" y="0"/>
            <a:ext cx="12192000" cy="6858000"/>
          </a:xfrm>
          <a:prstGeom prst="rect">
            <a:avLst/>
          </a:prstGeom>
          <a:noFill/>
          <a:ln w="9525">
            <a:noFill/>
            <a:miter lim="800000"/>
            <a:headEnd/>
            <a:tailEnd/>
          </a:ln>
        </p:spPr>
      </p:pic>
      <p:pic>
        <p:nvPicPr>
          <p:cNvPr id="6" name="Picture 6" descr="D:\360Downloads\new\灰色矩形.png"/>
          <p:cNvPicPr>
            <a:picLocks noChangeAspect="1"/>
          </p:cNvPicPr>
          <p:nvPr/>
        </p:nvPicPr>
        <p:blipFill>
          <a:blip r:embed="rId5"/>
          <a:srcRect/>
          <a:stretch>
            <a:fillRect/>
          </a:stretch>
        </p:blipFill>
        <p:spPr bwMode="auto">
          <a:xfrm>
            <a:off x="1" y="255588"/>
            <a:ext cx="12164484" cy="633412"/>
          </a:xfrm>
          <a:prstGeom prst="rect">
            <a:avLst/>
          </a:prstGeom>
          <a:noFill/>
          <a:ln w="9525">
            <a:noFill/>
            <a:miter lim="800000"/>
            <a:headEnd/>
            <a:tailEnd/>
          </a:ln>
        </p:spPr>
      </p:pic>
      <p:pic>
        <p:nvPicPr>
          <p:cNvPr id="7" name="Picture 5" descr="D:\360Downloads\new\黑色矩形.png"/>
          <p:cNvPicPr>
            <a:picLocks noChangeAspect="1"/>
          </p:cNvPicPr>
          <p:nvPr/>
        </p:nvPicPr>
        <p:blipFill>
          <a:blip r:embed="rId6"/>
          <a:srcRect/>
          <a:stretch>
            <a:fillRect/>
          </a:stretch>
        </p:blipFill>
        <p:spPr bwMode="auto">
          <a:xfrm>
            <a:off x="0" y="890588"/>
            <a:ext cx="12192000" cy="212725"/>
          </a:xfrm>
          <a:prstGeom prst="rect">
            <a:avLst/>
          </a:prstGeom>
          <a:noFill/>
          <a:ln w="9525">
            <a:noFill/>
            <a:miter lim="800000"/>
            <a:headEnd/>
            <a:tailEnd/>
          </a:ln>
        </p:spPr>
      </p:pic>
      <p:pic>
        <p:nvPicPr>
          <p:cNvPr id="8" name="Picture 6" descr="D:\360Downloads\new\绿斜.png"/>
          <p:cNvPicPr>
            <a:picLocks noChangeAspect="1"/>
          </p:cNvPicPr>
          <p:nvPr/>
        </p:nvPicPr>
        <p:blipFill>
          <a:blip r:embed="rId7"/>
          <a:srcRect/>
          <a:stretch>
            <a:fillRect/>
          </a:stretch>
        </p:blipFill>
        <p:spPr bwMode="auto">
          <a:xfrm>
            <a:off x="10320867" y="44450"/>
            <a:ext cx="1727200" cy="1252538"/>
          </a:xfrm>
          <a:prstGeom prst="rect">
            <a:avLst/>
          </a:prstGeom>
          <a:noFill/>
          <a:ln w="9525">
            <a:noFill/>
            <a:miter lim="800000"/>
            <a:headEnd/>
            <a:tailEnd/>
          </a:ln>
        </p:spPr>
      </p:pic>
      <p:sp>
        <p:nvSpPr>
          <p:cNvPr id="9" name="灯片编号占位符 5"/>
          <p:cNvSpPr txBox="1"/>
          <p:nvPr/>
        </p:nvSpPr>
        <p:spPr>
          <a:xfrm rot="4334767">
            <a:off x="10612439" y="417513"/>
            <a:ext cx="1260475" cy="590551"/>
          </a:xfrm>
          <a:prstGeom prst="rect">
            <a:avLst/>
          </a:prstGeom>
          <a:effectLst>
            <a:outerShdw blurRad="152400" dist="317500" dir="5400000" sx="90000" sy="-19000" rotWithShape="0">
              <a:prstClr val="black">
                <a:alpha val="15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prstClr val="white"/>
                </a:solidFill>
                <a:effectLst/>
                <a:uLnTx/>
                <a:uFillTx/>
                <a:latin typeface="华文宋体" charset="-122"/>
                <a:ea typeface="华文宋体" charset="-122"/>
              </a:rPr>
              <a:t>第 </a:t>
            </a:r>
            <a:fld id="{2FE13494-9CE0-4C5F-AF5B-4011CEFAA744}" type="slidenum">
              <a:rPr kumimoji="0" lang="zh-CN" altLang="en-US" sz="1600" b="0" i="0" u="none" strike="noStrike" kern="1200" cap="none" spc="0" normalizeH="0" baseline="0" noProof="0">
                <a:ln>
                  <a:noFill/>
                </a:ln>
                <a:solidFill>
                  <a:prstClr val="white"/>
                </a:solidFill>
                <a:effectLst/>
                <a:uLnTx/>
                <a:uFillTx/>
                <a:latin typeface="华康宋体W12(P)"/>
              </a:rPr>
              <a:pPr marL="0" marR="0" lvl="0" indent="0" algn="ctr" defTabSz="914400" rtl="0" eaLnBrk="1" fontAlgn="base" latinLnBrk="0" hangingPunct="1">
                <a:lnSpc>
                  <a:spcPct val="100000"/>
                </a:lnSpc>
                <a:spcBef>
                  <a:spcPct val="0"/>
                </a:spcBef>
                <a:spcAft>
                  <a:spcPct val="0"/>
                </a:spcAft>
                <a:buClrTx/>
                <a:buSzTx/>
                <a:buFontTx/>
                <a:buNone/>
                <a:tabLst/>
                <a:defRPr/>
              </a:pPr>
              <a:t>‹#›</a:t>
            </a:fld>
            <a:r>
              <a:rPr kumimoji="0" lang="en-US" altLang="zh-CN" sz="1600" b="0" i="0" u="none" strike="noStrike" kern="1200" cap="none" spc="0" normalizeH="0" baseline="0" noProof="0">
                <a:ln>
                  <a:noFill/>
                </a:ln>
                <a:solidFill>
                  <a:prstClr val="white"/>
                </a:solidFill>
                <a:effectLst/>
                <a:uLnTx/>
                <a:uFillTx/>
                <a:latin typeface="华康宋体W12(P)"/>
              </a:rPr>
              <a:t>  </a:t>
            </a:r>
            <a:r>
              <a:rPr kumimoji="0" lang="zh-CN" altLang="en-US" sz="1600" b="0" i="0" u="none" strike="noStrike" kern="1200" cap="none" spc="0" normalizeH="0" baseline="0" noProof="0">
                <a:ln>
                  <a:noFill/>
                </a:ln>
                <a:solidFill>
                  <a:prstClr val="white"/>
                </a:solidFill>
                <a:effectLst/>
                <a:uLnTx/>
                <a:uFillTx/>
                <a:latin typeface="华文宋体" charset="-122"/>
                <a:ea typeface="华文宋体" charset="-122"/>
              </a:rPr>
              <a:t>页</a:t>
            </a:r>
          </a:p>
        </p:txBody>
      </p:sp>
      <p:sp>
        <p:nvSpPr>
          <p:cNvPr id="10" name="矩形 13"/>
          <p:cNvSpPr/>
          <p:nvPr/>
        </p:nvSpPr>
        <p:spPr>
          <a:xfrm>
            <a:off x="0" y="6726238"/>
            <a:ext cx="12192000" cy="131762"/>
          </a:xfrm>
          <a:prstGeom prst="rect">
            <a:avLst/>
          </a:prstGeom>
          <a:solidFill>
            <a:srgbClr val="0070C0"/>
          </a:solidFill>
          <a:ln>
            <a:noFill/>
          </a:ln>
        </p:spPr>
        <p:style>
          <a:lnRef idx="1">
            <a:schemeClr val="dk1"/>
          </a:lnRef>
          <a:fillRef idx="3">
            <a:schemeClr val="dk1"/>
          </a:fillRef>
          <a:effectRef idx="2">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3"/>
          <p:cNvPicPr>
            <a:picLocks noChangeAspect="1"/>
          </p:cNvPicPr>
          <p:nvPr/>
        </p:nvPicPr>
        <p:blipFill>
          <a:blip r:embed="rId8"/>
          <a:srcRect/>
          <a:stretch>
            <a:fillRect/>
          </a:stretch>
        </p:blipFill>
        <p:spPr bwMode="auto">
          <a:xfrm>
            <a:off x="8356600" y="231776"/>
            <a:ext cx="2827867" cy="676275"/>
          </a:xfrm>
          <a:prstGeom prst="rect">
            <a:avLst/>
          </a:prstGeom>
          <a:noFill/>
          <a:ln w="9525">
            <a:noFill/>
            <a:miter lim="800000"/>
            <a:headEnd/>
            <a:tailEnd/>
          </a:ln>
        </p:spPr>
      </p:pic>
      <p:pic>
        <p:nvPicPr>
          <p:cNvPr id="12" name="Picture 53" descr="C:\Documents and Settings\Administrator\桌面\QQ截图20130831145706.png"/>
          <p:cNvPicPr>
            <a:picLocks noChangeAspect="1"/>
          </p:cNvPicPr>
          <p:nvPr/>
        </p:nvPicPr>
        <p:blipFill>
          <a:blip r:embed="rId4"/>
          <a:srcRect/>
          <a:stretch>
            <a:fillRect/>
          </a:stretch>
        </p:blipFill>
        <p:spPr bwMode="auto">
          <a:xfrm>
            <a:off x="-48684" y="-26988"/>
            <a:ext cx="12230101" cy="6858001"/>
          </a:xfrm>
          <a:prstGeom prst="rect">
            <a:avLst/>
          </a:prstGeom>
          <a:noFill/>
          <a:ln w="9525">
            <a:noFill/>
            <a:miter lim="800000"/>
            <a:headEnd/>
            <a:tailEnd/>
          </a:ln>
        </p:spPr>
      </p:pic>
    </p:spTree>
    <p:extLst>
      <p:ext uri="{BB962C8B-B14F-4D97-AF65-F5344CB8AC3E}">
        <p14:creationId xmlns:p14="http://schemas.microsoft.com/office/powerpoint/2010/main" val="2223773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500"/>
                                        <p:tgtEl>
                                          <p:spTgt spid="4"/>
                                        </p:tgtEl>
                                      </p:cBhvr>
                                    </p:animEffect>
                                  </p:childTnLst>
                                </p:cTn>
                              </p:par>
                              <p:par>
                                <p:cTn id="11" presetID="2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edg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864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DCF5AD27-080B-419C-87C7-9CA80CAACD08}" type="datetimeFigureOut">
              <a:rPr lang="zh-CN" altLang="en-US"/>
              <a:pPr>
                <a:defRPr/>
              </a:pPr>
              <a:t>2019/6/6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6C76A07A-8929-43EE-9B81-E9C6FFA1A77F}" type="slidenum">
              <a:rPr lang="zh-CN" altLang="en-US"/>
              <a:pPr>
                <a:defRPr/>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23431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24981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79379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007390"/>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55148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21363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4164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482988"/>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52993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84847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pic>
        <p:nvPicPr>
          <p:cNvPr id="2" name="图片 17"/>
          <p:cNvPicPr>
            <a:picLocks noChangeAspect="1"/>
          </p:cNvPicPr>
          <p:nvPr userDrawn="1"/>
        </p:nvPicPr>
        <p:blipFill rotWithShape="1">
          <a:blip r:embed="rId2">
            <a:duotone>
              <a:schemeClr val="accent4">
                <a:shade val="45000"/>
                <a:satMod val="135000"/>
              </a:schemeClr>
              <a:prstClr val="white"/>
            </a:duotone>
            <a:extLst/>
          </a:blip>
          <a:srcRect r="28206" b="44101"/>
          <a:stretch>
            <a:fillRect/>
          </a:stretch>
        </p:blipFill>
        <p:spPr>
          <a:xfrm>
            <a:off x="6143688" y="1873424"/>
            <a:ext cx="6048312" cy="4984576"/>
          </a:xfrm>
          <a:prstGeom prst="rect">
            <a:avLst/>
          </a:prstGeom>
        </p:spPr>
      </p:pic>
      <p:sp>
        <p:nvSpPr>
          <p:cNvPr id="3" name="矩形 27"/>
          <p:cNvSpPr>
            <a:spLocks noChangeArrowheads="1"/>
          </p:cNvSpPr>
          <p:nvPr userDrawn="1"/>
        </p:nvSpPr>
        <p:spPr bwMode="auto">
          <a:xfrm>
            <a:off x="5884863" y="2198688"/>
            <a:ext cx="6307137" cy="4659312"/>
          </a:xfrm>
          <a:prstGeom prst="rect">
            <a:avLst/>
          </a:prstGeom>
          <a:solidFill>
            <a:schemeClr val="bg1">
              <a:alpha val="78038"/>
            </a:schemeClr>
          </a:solidFill>
          <a:ln>
            <a:noFill/>
          </a:ln>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Times New Roman" panose="02020603050405020304" pitchFamily="18" charset="0"/>
            </a:endParaRPr>
          </a:p>
        </p:txBody>
      </p:sp>
      <p:grpSp>
        <p:nvGrpSpPr>
          <p:cNvPr id="4" name="组合 18"/>
          <p:cNvGrpSpPr/>
          <p:nvPr userDrawn="1"/>
        </p:nvGrpSpPr>
        <p:grpSpPr>
          <a:xfrm>
            <a:off x="2780585" y="1309707"/>
            <a:ext cx="6834512" cy="4317871"/>
            <a:chOff x="2533650" y="2097088"/>
            <a:chExt cx="4414924" cy="2789237"/>
          </a:xfrm>
          <a:solidFill>
            <a:srgbClr val="0070C0"/>
          </a:solidFill>
        </p:grpSpPr>
        <p:sp>
          <p:nvSpPr>
            <p:cNvPr id="5" name="矩形 19"/>
            <p:cNvSpPr/>
            <p:nvPr/>
          </p:nvSpPr>
          <p:spPr>
            <a:xfrm rot="518391">
              <a:off x="2716213" y="4292600"/>
              <a:ext cx="3343275" cy="5937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defRPr/>
              </a:pPr>
              <a:endParaRPr lang="zh-CN" altLang="en-US" sz="2400">
                <a:solidFill>
                  <a:srgbClr val="FFFFFF"/>
                </a:solidFill>
              </a:endParaRPr>
            </a:p>
          </p:txBody>
        </p:sp>
        <p:sp>
          <p:nvSpPr>
            <p:cNvPr id="6" name="矩形 20"/>
            <p:cNvSpPr/>
            <p:nvPr/>
          </p:nvSpPr>
          <p:spPr>
            <a:xfrm rot="21396991">
              <a:off x="3598949" y="3697728"/>
              <a:ext cx="3349625" cy="7521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defRPr/>
              </a:pPr>
              <a:endParaRPr lang="zh-CN" altLang="en-US" sz="2400">
                <a:solidFill>
                  <a:srgbClr val="FFFFFF"/>
                </a:solidFill>
              </a:endParaRPr>
            </a:p>
          </p:txBody>
        </p:sp>
        <p:sp>
          <p:nvSpPr>
            <p:cNvPr id="7" name="矩形 21"/>
            <p:cNvSpPr/>
            <p:nvPr/>
          </p:nvSpPr>
          <p:spPr>
            <a:xfrm rot="225092">
              <a:off x="2533650" y="3036888"/>
              <a:ext cx="4332288" cy="7254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defRPr/>
              </a:pPr>
              <a:endParaRPr lang="zh-CN" altLang="en-US" sz="2400">
                <a:solidFill>
                  <a:srgbClr val="FFFFFF"/>
                </a:solidFill>
              </a:endParaRPr>
            </a:p>
          </p:txBody>
        </p:sp>
        <p:sp>
          <p:nvSpPr>
            <p:cNvPr id="8" name="矩形 22"/>
            <p:cNvSpPr/>
            <p:nvPr/>
          </p:nvSpPr>
          <p:spPr>
            <a:xfrm rot="21197296">
              <a:off x="3028950" y="2097088"/>
              <a:ext cx="3341688" cy="723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defRPr/>
              </a:pPr>
              <a:endParaRPr lang="zh-CN" altLang="en-US" sz="2400">
                <a:solidFill>
                  <a:srgbClr val="FFFFFF"/>
                </a:solidFill>
              </a:endParaRPr>
            </a:p>
          </p:txBody>
        </p:sp>
      </p:grpSp>
      <p:sp>
        <p:nvSpPr>
          <p:cNvPr id="9" name="Date Placeholder 2"/>
          <p:cNvSpPr>
            <a:spLocks noGrp="1"/>
          </p:cNvSpPr>
          <p:nvPr>
            <p:ph type="dt" sz="half" idx="10"/>
          </p:nvPr>
        </p:nvSpPr>
        <p:spPr/>
        <p:txBody>
          <a:bodyPr/>
          <a:lstStyle>
            <a:lvl1pPr>
              <a:defRPr/>
            </a:lvl1pPr>
          </a:lstStyle>
          <a:p>
            <a:pPr>
              <a:defRPr/>
            </a:pPr>
            <a:fld id="{A3819A70-F0AC-48A2-B5D3-642D643EDE49}" type="datetimeFigureOut">
              <a:rPr lang="en-US"/>
              <a:pPr>
                <a:defRPr/>
              </a:pPr>
              <a:t>6/6/2019</a:t>
            </a:fld>
            <a:endParaRPr lang="en-US"/>
          </a:p>
        </p:txBody>
      </p:sp>
      <p:sp>
        <p:nvSpPr>
          <p:cNvPr id="10" name="Footer Placeholder 3"/>
          <p:cNvSpPr>
            <a:spLocks noGrp="1"/>
          </p:cNvSpPr>
          <p:nvPr>
            <p:ph type="ftr" sz="quarter" idx="11"/>
          </p:nvPr>
        </p:nvSpPr>
        <p:spPr/>
        <p:txBody>
          <a:bodyPr/>
          <a:lstStyle>
            <a:lvl1pPr>
              <a:defRPr/>
            </a:lvl1pPr>
          </a:lstStyle>
          <a:p>
            <a:pPr>
              <a:defRPr/>
            </a:pPr>
            <a:endParaRPr lang="en-US"/>
          </a:p>
        </p:txBody>
      </p:sp>
      <p:sp>
        <p:nvSpPr>
          <p:cNvPr id="11" name="Slide Number Placeholder 4"/>
          <p:cNvSpPr>
            <a:spLocks noGrp="1"/>
          </p:cNvSpPr>
          <p:nvPr>
            <p:ph type="sldNum" sz="quarter" idx="12"/>
          </p:nvPr>
        </p:nvSpPr>
        <p:spPr/>
        <p:txBody>
          <a:bodyPr/>
          <a:lstStyle>
            <a:lvl1pPr>
              <a:defRPr/>
            </a:lvl1pPr>
          </a:lstStyle>
          <a:p>
            <a:pPr>
              <a:defRPr/>
            </a:pPr>
            <a:fld id="{9476DF19-DC56-4D50-A480-E70566E845F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34952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5225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26440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121906"/>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228602"/>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87824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61050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422826"/>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40421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91709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5642F1C-51B2-4438-91BA-8F05A8EE7B38}" type="datetimeFigureOut">
              <a:rPr lang="en-US"/>
              <a:pPr>
                <a:defRPr/>
              </a:pPr>
              <a:t>6/6/2019</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07C28853-3C95-4945-B7EA-EA19A6E705F9}"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374990"/>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22167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27811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410631"/>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758306464"/>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52"/>
          <p:cNvPicPr>
            <a:picLocks noChangeAspect="1"/>
          </p:cNvPicPr>
          <p:nvPr/>
        </p:nvPicPr>
        <p:blipFill>
          <a:blip r:embed="rId2"/>
          <a:srcRect/>
          <a:stretch>
            <a:fillRect/>
          </a:stretch>
        </p:blipFill>
        <p:spPr bwMode="auto">
          <a:xfrm>
            <a:off x="-38100" y="465139"/>
            <a:ext cx="4933951" cy="433387"/>
          </a:xfrm>
          <a:prstGeom prst="rect">
            <a:avLst/>
          </a:prstGeom>
          <a:noFill/>
          <a:ln w="9525">
            <a:noFill/>
            <a:miter lim="800000"/>
            <a:headEnd/>
            <a:tailEnd/>
          </a:ln>
        </p:spPr>
      </p:pic>
      <p:pic>
        <p:nvPicPr>
          <p:cNvPr id="5" name="Picture 47"/>
          <p:cNvPicPr>
            <a:picLocks noChangeAspect="1"/>
          </p:cNvPicPr>
          <p:nvPr/>
        </p:nvPicPr>
        <p:blipFill>
          <a:blip r:embed="rId3"/>
          <a:srcRect/>
          <a:stretch>
            <a:fillRect/>
          </a:stretch>
        </p:blipFill>
        <p:spPr bwMode="auto">
          <a:xfrm>
            <a:off x="-50799" y="265113"/>
            <a:ext cx="12299951" cy="203200"/>
          </a:xfrm>
          <a:prstGeom prst="rect">
            <a:avLst/>
          </a:prstGeom>
          <a:noFill/>
          <a:ln w="9525">
            <a:noFill/>
            <a:miter lim="800000"/>
            <a:headEnd/>
            <a:tailEnd/>
          </a:ln>
        </p:spPr>
      </p:pic>
      <p:sp>
        <p:nvSpPr>
          <p:cNvPr id="6" name="Freeform 11"/>
          <p:cNvSpPr/>
          <p:nvPr/>
        </p:nvSpPr>
        <p:spPr bwMode="auto">
          <a:xfrm>
            <a:off x="-2117" y="5133976"/>
            <a:ext cx="12251268" cy="1895475"/>
          </a:xfrm>
          <a:custGeom>
            <a:avLst/>
            <a:gdLst>
              <a:gd name="T0" fmla="*/ 2147483647 w 2932"/>
              <a:gd name="T1" fmla="*/ 2147483647 h 151"/>
              <a:gd name="T2" fmla="*/ 2147483647 w 2932"/>
              <a:gd name="T3" fmla="*/ 0 h 151"/>
              <a:gd name="T4" fmla="*/ 0 w 2932"/>
              <a:gd name="T5" fmla="*/ 2147483647 h 151"/>
              <a:gd name="T6" fmla="*/ 0 w 2932"/>
              <a:gd name="T7" fmla="*/ 2147483647 h 151"/>
              <a:gd name="T8" fmla="*/ 2147483647 w 2932"/>
              <a:gd name="T9" fmla="*/ 2147483647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32" h="151">
                <a:moveTo>
                  <a:pt x="2932" y="144"/>
                </a:moveTo>
                <a:cubicBezTo>
                  <a:pt x="2932" y="0"/>
                  <a:pt x="2932" y="0"/>
                  <a:pt x="2932" y="0"/>
                </a:cubicBezTo>
                <a:cubicBezTo>
                  <a:pt x="2207" y="115"/>
                  <a:pt x="1230" y="151"/>
                  <a:pt x="0" y="107"/>
                </a:cubicBezTo>
                <a:cubicBezTo>
                  <a:pt x="0" y="144"/>
                  <a:pt x="0" y="144"/>
                  <a:pt x="0" y="144"/>
                </a:cubicBezTo>
                <a:cubicBezTo>
                  <a:pt x="2932" y="144"/>
                  <a:pt x="2932" y="144"/>
                  <a:pt x="2932" y="144"/>
                </a:cubicBezTo>
                <a:close/>
              </a:path>
            </a:pathLst>
          </a:custGeom>
          <a:solidFill>
            <a:srgbClr val="3B79CE"/>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华康宋体W12(P)" pitchFamily="18" charset="-122"/>
              <a:cs typeface="+mn-cs"/>
            </a:endParaRPr>
          </a:p>
        </p:txBody>
      </p:sp>
      <p:pic>
        <p:nvPicPr>
          <p:cNvPr id="7" name="Picture 53" descr="C:\Documents and Settings\Administrator\桌面\QQ截图20130831145706.png"/>
          <p:cNvPicPr>
            <a:picLocks noChangeAspect="1"/>
          </p:cNvPicPr>
          <p:nvPr/>
        </p:nvPicPr>
        <p:blipFill>
          <a:blip r:embed="rId4"/>
          <a:srcRect/>
          <a:stretch>
            <a:fillRect/>
          </a:stretch>
        </p:blipFill>
        <p:spPr bwMode="auto">
          <a:xfrm>
            <a:off x="0" y="0"/>
            <a:ext cx="12192000" cy="6858000"/>
          </a:xfrm>
          <a:prstGeom prst="rect">
            <a:avLst/>
          </a:prstGeom>
          <a:noFill/>
          <a:ln w="9525">
            <a:noFill/>
            <a:miter lim="800000"/>
            <a:headEnd/>
            <a:tailEnd/>
          </a:ln>
        </p:spPr>
      </p:pic>
      <p:pic>
        <p:nvPicPr>
          <p:cNvPr id="8" name="Picture 6" descr="D:\360Downloads\new\灰色矩形.png"/>
          <p:cNvPicPr>
            <a:picLocks noChangeAspect="1"/>
          </p:cNvPicPr>
          <p:nvPr/>
        </p:nvPicPr>
        <p:blipFill>
          <a:blip r:embed="rId5"/>
          <a:srcRect/>
          <a:stretch>
            <a:fillRect/>
          </a:stretch>
        </p:blipFill>
        <p:spPr bwMode="auto">
          <a:xfrm>
            <a:off x="1" y="255588"/>
            <a:ext cx="12164484" cy="633412"/>
          </a:xfrm>
          <a:prstGeom prst="rect">
            <a:avLst/>
          </a:prstGeom>
          <a:noFill/>
          <a:ln w="9525">
            <a:noFill/>
            <a:miter lim="800000"/>
            <a:headEnd/>
            <a:tailEnd/>
          </a:ln>
        </p:spPr>
      </p:pic>
      <p:pic>
        <p:nvPicPr>
          <p:cNvPr id="9" name="Picture 5" descr="D:\360Downloads\new\黑色矩形.png"/>
          <p:cNvPicPr>
            <a:picLocks noChangeAspect="1"/>
          </p:cNvPicPr>
          <p:nvPr/>
        </p:nvPicPr>
        <p:blipFill>
          <a:blip r:embed="rId6"/>
          <a:srcRect/>
          <a:stretch>
            <a:fillRect/>
          </a:stretch>
        </p:blipFill>
        <p:spPr bwMode="auto">
          <a:xfrm>
            <a:off x="0" y="890588"/>
            <a:ext cx="12192000" cy="212725"/>
          </a:xfrm>
          <a:prstGeom prst="rect">
            <a:avLst/>
          </a:prstGeom>
          <a:noFill/>
          <a:ln w="9525">
            <a:noFill/>
            <a:miter lim="800000"/>
            <a:headEnd/>
            <a:tailEnd/>
          </a:ln>
        </p:spPr>
      </p:pic>
      <p:pic>
        <p:nvPicPr>
          <p:cNvPr id="10" name="Picture 6" descr="D:\360Downloads\new\绿斜.png"/>
          <p:cNvPicPr>
            <a:picLocks noChangeAspect="1"/>
          </p:cNvPicPr>
          <p:nvPr/>
        </p:nvPicPr>
        <p:blipFill>
          <a:blip r:embed="rId7"/>
          <a:srcRect/>
          <a:stretch>
            <a:fillRect/>
          </a:stretch>
        </p:blipFill>
        <p:spPr bwMode="auto">
          <a:xfrm>
            <a:off x="10320867" y="44450"/>
            <a:ext cx="1727200" cy="1252538"/>
          </a:xfrm>
          <a:prstGeom prst="rect">
            <a:avLst/>
          </a:prstGeom>
          <a:noFill/>
          <a:ln w="9525">
            <a:noFill/>
            <a:miter lim="800000"/>
            <a:headEnd/>
            <a:tailEnd/>
          </a:ln>
        </p:spPr>
      </p:pic>
      <p:sp>
        <p:nvSpPr>
          <p:cNvPr id="11" name="灯片编号占位符 5"/>
          <p:cNvSpPr txBox="1"/>
          <p:nvPr/>
        </p:nvSpPr>
        <p:spPr>
          <a:xfrm rot="4334767">
            <a:off x="10612439" y="417513"/>
            <a:ext cx="1260475" cy="590551"/>
          </a:xfrm>
          <a:prstGeom prst="rect">
            <a:avLst/>
          </a:prstGeom>
          <a:effectLst>
            <a:outerShdw blurRad="152400" dist="317500" dir="5400000" sx="90000" sy="-19000" rotWithShape="0">
              <a:prstClr val="black">
                <a:alpha val="15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prstClr val="white"/>
                </a:solidFill>
                <a:effectLst/>
                <a:uLnTx/>
                <a:uFillTx/>
                <a:latin typeface="华文宋体" charset="-122"/>
                <a:ea typeface="华文宋体" charset="-122"/>
              </a:rPr>
              <a:t>第 </a:t>
            </a:r>
            <a:fld id="{F434557F-A31D-4CAB-86CE-950D4ABE1F82}" type="slidenum">
              <a:rPr kumimoji="0" lang="zh-CN" altLang="en-US" sz="1600" b="0" i="0" u="none" strike="noStrike" kern="1200" cap="none" spc="0" normalizeH="0" baseline="0" noProof="0">
                <a:ln>
                  <a:noFill/>
                </a:ln>
                <a:solidFill>
                  <a:prstClr val="white"/>
                </a:solidFill>
                <a:effectLst/>
                <a:uLnTx/>
                <a:uFillTx/>
                <a:latin typeface="华康宋体W12(P)"/>
              </a:rPr>
              <a:pPr marL="0" marR="0" lvl="0" indent="0" algn="ctr" defTabSz="914400" rtl="0" eaLnBrk="1" fontAlgn="base" latinLnBrk="0" hangingPunct="1">
                <a:lnSpc>
                  <a:spcPct val="100000"/>
                </a:lnSpc>
                <a:spcBef>
                  <a:spcPct val="0"/>
                </a:spcBef>
                <a:spcAft>
                  <a:spcPct val="0"/>
                </a:spcAft>
                <a:buClrTx/>
                <a:buSzTx/>
                <a:buFontTx/>
                <a:buNone/>
                <a:tabLst/>
                <a:defRPr/>
              </a:pPr>
              <a:t>‹#›</a:t>
            </a:fld>
            <a:r>
              <a:rPr kumimoji="0" lang="en-US" altLang="zh-CN" sz="1600" b="0" i="0" u="none" strike="noStrike" kern="1200" cap="none" spc="0" normalizeH="0" baseline="0" noProof="0">
                <a:ln>
                  <a:noFill/>
                </a:ln>
                <a:solidFill>
                  <a:prstClr val="white"/>
                </a:solidFill>
                <a:effectLst/>
                <a:uLnTx/>
                <a:uFillTx/>
                <a:latin typeface="华康宋体W12(P)"/>
              </a:rPr>
              <a:t>  </a:t>
            </a:r>
            <a:r>
              <a:rPr kumimoji="0" lang="zh-CN" altLang="en-US" sz="1600" b="0" i="0" u="none" strike="noStrike" kern="1200" cap="none" spc="0" normalizeH="0" baseline="0" noProof="0">
                <a:ln>
                  <a:noFill/>
                </a:ln>
                <a:solidFill>
                  <a:prstClr val="white"/>
                </a:solidFill>
                <a:effectLst/>
                <a:uLnTx/>
                <a:uFillTx/>
                <a:latin typeface="华文宋体" charset="-122"/>
                <a:ea typeface="华文宋体" charset="-122"/>
              </a:rPr>
              <a:t>页</a:t>
            </a:r>
          </a:p>
        </p:txBody>
      </p:sp>
      <p:sp>
        <p:nvSpPr>
          <p:cNvPr id="12" name="矩形 13"/>
          <p:cNvSpPr/>
          <p:nvPr/>
        </p:nvSpPr>
        <p:spPr>
          <a:xfrm>
            <a:off x="0" y="6726238"/>
            <a:ext cx="12192000" cy="131762"/>
          </a:xfrm>
          <a:prstGeom prst="rect">
            <a:avLst/>
          </a:prstGeom>
          <a:solidFill>
            <a:srgbClr val="0070C0"/>
          </a:solidFill>
          <a:ln>
            <a:noFill/>
          </a:ln>
        </p:spPr>
        <p:style>
          <a:lnRef idx="1">
            <a:schemeClr val="dk1"/>
          </a:lnRef>
          <a:fillRef idx="3">
            <a:schemeClr val="dk1"/>
          </a:fillRef>
          <a:effectRef idx="2">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图片 3"/>
          <p:cNvPicPr>
            <a:picLocks noChangeAspect="1"/>
          </p:cNvPicPr>
          <p:nvPr/>
        </p:nvPicPr>
        <p:blipFill>
          <a:blip r:embed="rId8"/>
          <a:srcRect/>
          <a:stretch>
            <a:fillRect/>
          </a:stretch>
        </p:blipFill>
        <p:spPr bwMode="auto">
          <a:xfrm>
            <a:off x="8356600" y="231776"/>
            <a:ext cx="2827867" cy="676275"/>
          </a:xfrm>
          <a:prstGeom prst="rect">
            <a:avLst/>
          </a:prstGeom>
          <a:noFill/>
          <a:ln w="9525">
            <a:noFill/>
            <a:miter lim="800000"/>
            <a:headEnd/>
            <a:tailEnd/>
          </a:ln>
        </p:spPr>
      </p:pic>
      <p:pic>
        <p:nvPicPr>
          <p:cNvPr id="14" name="Picture 53" descr="C:\Documents and Settings\Administrator\桌面\QQ截图20130831145706.png"/>
          <p:cNvPicPr>
            <a:picLocks noChangeAspect="1"/>
          </p:cNvPicPr>
          <p:nvPr/>
        </p:nvPicPr>
        <p:blipFill>
          <a:blip r:embed="rId4"/>
          <a:srcRect/>
          <a:stretch>
            <a:fillRect/>
          </a:stretch>
        </p:blipFill>
        <p:spPr bwMode="auto">
          <a:xfrm>
            <a:off x="-50799" y="1"/>
            <a:ext cx="12299951" cy="6888163"/>
          </a:xfrm>
          <a:prstGeom prst="rect">
            <a:avLst/>
          </a:prstGeom>
          <a:noFill/>
          <a:ln w="9525">
            <a:noFill/>
            <a:miter lim="800000"/>
            <a:headEnd/>
            <a:tailEnd/>
          </a:ln>
        </p:spPr>
      </p:pic>
      <p:pic>
        <p:nvPicPr>
          <p:cNvPr id="15" name="Picture 8" descr="C:\Users\ShiYanch\Desktop\PNG\System\White\MB_0006_back.png">
            <a:hlinkClick r:id="" action="ppaction://hlinkshowjump?jump=previousslide"/>
          </p:cNvPr>
          <p:cNvPicPr>
            <a:picLocks noChangeAspect="1" noChangeArrowheads="1"/>
          </p:cNvPicPr>
          <p:nvPr/>
        </p:nvPicPr>
        <p:blipFill>
          <a:blip r:embed="rId9"/>
          <a:srcRect r="-1076"/>
          <a:stretch>
            <a:fillRect/>
          </a:stretch>
        </p:blipFill>
        <p:spPr bwMode="auto">
          <a:xfrm>
            <a:off x="395818" y="5967413"/>
            <a:ext cx="677333" cy="468312"/>
          </a:xfrm>
          <a:prstGeom prst="rect">
            <a:avLst/>
          </a:prstGeom>
          <a:noFill/>
          <a:ln w="9525">
            <a:noFill/>
            <a:miter lim="800000"/>
            <a:headEnd/>
            <a:tailEnd/>
          </a:ln>
        </p:spPr>
      </p:pic>
      <p:pic>
        <p:nvPicPr>
          <p:cNvPr id="16" name="Picture 8" descr="C:\Users\ShiYanch\Desktop\PNG\System\White\MB_0006_back.png">
            <a:hlinkClick r:id="" action="ppaction://hlinkshowjump?jump=previousslide"/>
          </p:cNvPr>
          <p:cNvPicPr>
            <a:picLocks noChangeAspect="1" noChangeArrowheads="1"/>
          </p:cNvPicPr>
          <p:nvPr/>
        </p:nvPicPr>
        <p:blipFill>
          <a:blip r:embed="rId9"/>
          <a:srcRect r="-1076"/>
          <a:stretch>
            <a:fillRect/>
          </a:stretch>
        </p:blipFill>
        <p:spPr bwMode="auto">
          <a:xfrm>
            <a:off x="395818" y="5967413"/>
            <a:ext cx="677333" cy="468312"/>
          </a:xfrm>
          <a:prstGeom prst="rect">
            <a:avLst/>
          </a:prstGeom>
          <a:noFill/>
          <a:ln w="9525">
            <a:noFill/>
            <a:miter lim="800000"/>
            <a:headEnd/>
            <a:tailEnd/>
          </a:ln>
        </p:spPr>
      </p:pic>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17" name="日期占位符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宋体" charset="-122"/>
                <a:ea typeface="宋体" charset="-122"/>
              </a:defRPr>
            </a:lvl1pPr>
          </a:lstStyle>
          <a:p>
            <a:pPr>
              <a:defRPr/>
            </a:pPr>
            <a:endParaRPr lang="zh-CN" altLang="en-US">
              <a:solidFill>
                <a:prstClr val="black"/>
              </a:solidFill>
            </a:endParaRPr>
          </a:p>
        </p:txBody>
      </p:sp>
      <p:sp>
        <p:nvSpPr>
          <p:cNvPr id="18" name="页脚占位符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宋体" charset="-122"/>
                <a:ea typeface="宋体" charset="-122"/>
              </a:defRPr>
            </a:lvl1pPr>
          </a:lstStyle>
          <a:p>
            <a:pPr>
              <a:defRPr/>
            </a:pPr>
            <a:endParaRPr lang="zh-CN" altLang="en-US">
              <a:solidFill>
                <a:prstClr val="black"/>
              </a:solidFill>
            </a:endParaRPr>
          </a:p>
        </p:txBody>
      </p:sp>
      <p:sp>
        <p:nvSpPr>
          <p:cNvPr id="19" name="灯片编号占位符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ctr">
              <a:defRPr sz="1800">
                <a:latin typeface="宋体" charset="-122"/>
                <a:ea typeface="宋体" charset="-122"/>
              </a:defRPr>
            </a:lvl1pPr>
          </a:lstStyle>
          <a:p>
            <a:pPr>
              <a:defRPr/>
            </a:pPr>
            <a:fld id="{9A0D9E04-A1F4-4357-90DF-27901919F078}"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598655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500"/>
                                        <p:tgtEl>
                                          <p:spTgt spid="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516682"/>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371555"/>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340486"/>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61040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Date Placeholder 3"/>
          <p:cNvSpPr>
            <a:spLocks noGrp="1"/>
          </p:cNvSpPr>
          <p:nvPr>
            <p:ph type="dt" sz="half" idx="10"/>
          </p:nvPr>
        </p:nvSpPr>
        <p:spPr/>
        <p:txBody>
          <a:bodyPr/>
          <a:lstStyle>
            <a:lvl1pPr>
              <a:defRPr/>
            </a:lvl1pPr>
          </a:lstStyle>
          <a:p>
            <a:pPr>
              <a:defRPr/>
            </a:pPr>
            <a:fld id="{5F88BEA6-2254-4E34-A08B-C770CAF92884}" type="datetimeFigureOut">
              <a:rPr lang="zh-CN" altLang="en-US"/>
              <a:pPr>
                <a:defRPr/>
              </a:pPr>
              <a:t>2019/6/6</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72B032D3-315A-4F0B-A499-75FC4318FB8F}" type="slidenum">
              <a:rPr lang="zh-CN" altLang="en-US"/>
              <a:pPr>
                <a:defRPr/>
              </a:pPr>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364873"/>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45198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047576"/>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564973"/>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20665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748262"/>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629671"/>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pic>
        <p:nvPicPr>
          <p:cNvPr id="2" name="Picture 11" descr="hsc75_lin_01_hh_s3_Bluescreen_klein"/>
          <p:cNvPicPr>
            <a:picLocks noChangeAspect="1"/>
          </p:cNvPicPr>
          <p:nvPr/>
        </p:nvPicPr>
        <p:blipFill>
          <a:blip r:embed="rId2">
            <a:clrChange>
              <a:clrFrom>
                <a:srgbClr val="00FEFE"/>
              </a:clrFrom>
              <a:clrTo>
                <a:srgbClr val="00FEFE">
                  <a:alpha val="0"/>
                </a:srgbClr>
              </a:clrTo>
            </a:clrChange>
          </a:blip>
          <a:srcRect/>
          <a:stretch>
            <a:fillRect/>
          </a:stretch>
        </p:blipFill>
        <p:spPr bwMode="auto">
          <a:xfrm>
            <a:off x="10991851" y="6080126"/>
            <a:ext cx="768349" cy="517525"/>
          </a:xfrm>
          <a:prstGeom prst="rect">
            <a:avLst/>
          </a:prstGeom>
          <a:noFill/>
          <a:ln w="9525">
            <a:noFill/>
            <a:miter lim="800000"/>
            <a:headEnd/>
            <a:tailEnd/>
          </a:ln>
        </p:spPr>
      </p:pic>
      <p:pic>
        <p:nvPicPr>
          <p:cNvPr id="3" name="Picture 47"/>
          <p:cNvPicPr>
            <a:picLocks noChangeAspect="1"/>
          </p:cNvPicPr>
          <p:nvPr/>
        </p:nvPicPr>
        <p:blipFill>
          <a:blip r:embed="rId3"/>
          <a:srcRect/>
          <a:stretch>
            <a:fillRect/>
          </a:stretch>
        </p:blipFill>
        <p:spPr bwMode="auto">
          <a:xfrm>
            <a:off x="-50800" y="765176"/>
            <a:ext cx="12242800" cy="142875"/>
          </a:xfrm>
          <a:prstGeom prst="rect">
            <a:avLst/>
          </a:prstGeom>
          <a:noFill/>
          <a:ln w="9525">
            <a:noFill/>
            <a:miter lim="800000"/>
            <a:headEnd/>
            <a:tailEnd/>
          </a:ln>
        </p:spPr>
      </p:pic>
      <p:sp>
        <p:nvSpPr>
          <p:cNvPr id="4" name="Freeform 11"/>
          <p:cNvSpPr/>
          <p:nvPr/>
        </p:nvSpPr>
        <p:spPr bwMode="auto">
          <a:xfrm>
            <a:off x="-48684" y="5062539"/>
            <a:ext cx="12230101" cy="1895475"/>
          </a:xfrm>
          <a:custGeom>
            <a:avLst/>
            <a:gdLst>
              <a:gd name="T0" fmla="*/ 2147483647 w 2932"/>
              <a:gd name="T1" fmla="*/ 2147483647 h 151"/>
              <a:gd name="T2" fmla="*/ 2147483647 w 2932"/>
              <a:gd name="T3" fmla="*/ 0 h 151"/>
              <a:gd name="T4" fmla="*/ 0 w 2932"/>
              <a:gd name="T5" fmla="*/ 2147483647 h 151"/>
              <a:gd name="T6" fmla="*/ 0 w 2932"/>
              <a:gd name="T7" fmla="*/ 2147483647 h 151"/>
              <a:gd name="T8" fmla="*/ 2147483647 w 2932"/>
              <a:gd name="T9" fmla="*/ 2147483647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32" h="151">
                <a:moveTo>
                  <a:pt x="2932" y="144"/>
                </a:moveTo>
                <a:cubicBezTo>
                  <a:pt x="2932" y="0"/>
                  <a:pt x="2932" y="0"/>
                  <a:pt x="2932" y="0"/>
                </a:cubicBezTo>
                <a:cubicBezTo>
                  <a:pt x="2207" y="115"/>
                  <a:pt x="1230" y="151"/>
                  <a:pt x="0" y="107"/>
                </a:cubicBezTo>
                <a:cubicBezTo>
                  <a:pt x="0" y="144"/>
                  <a:pt x="0" y="144"/>
                  <a:pt x="0" y="144"/>
                </a:cubicBezTo>
                <a:cubicBezTo>
                  <a:pt x="2932" y="144"/>
                  <a:pt x="2932" y="144"/>
                  <a:pt x="2932" y="144"/>
                </a:cubicBezTo>
                <a:close/>
              </a:path>
            </a:pathLst>
          </a:custGeom>
          <a:solidFill>
            <a:srgbClr val="3B79CE"/>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华康宋体W12(P)" pitchFamily="18" charset="-122"/>
              <a:cs typeface="+mn-cs"/>
            </a:endParaRPr>
          </a:p>
        </p:txBody>
      </p:sp>
      <p:pic>
        <p:nvPicPr>
          <p:cNvPr id="5" name="Picture 53" descr="C:\Documents and Settings\Administrator\桌面\QQ截图20130831145706.png"/>
          <p:cNvPicPr>
            <a:picLocks noChangeAspect="1"/>
          </p:cNvPicPr>
          <p:nvPr/>
        </p:nvPicPr>
        <p:blipFill>
          <a:blip r:embed="rId4"/>
          <a:srcRect/>
          <a:stretch>
            <a:fillRect/>
          </a:stretch>
        </p:blipFill>
        <p:spPr bwMode="auto">
          <a:xfrm>
            <a:off x="0" y="0"/>
            <a:ext cx="12192000" cy="6858000"/>
          </a:xfrm>
          <a:prstGeom prst="rect">
            <a:avLst/>
          </a:prstGeom>
          <a:noFill/>
          <a:ln w="9525">
            <a:noFill/>
            <a:miter lim="800000"/>
            <a:headEnd/>
            <a:tailEnd/>
          </a:ln>
        </p:spPr>
      </p:pic>
      <p:pic>
        <p:nvPicPr>
          <p:cNvPr id="6" name="Picture 6" descr="D:\360Downloads\new\灰色矩形.png"/>
          <p:cNvPicPr>
            <a:picLocks noChangeAspect="1"/>
          </p:cNvPicPr>
          <p:nvPr/>
        </p:nvPicPr>
        <p:blipFill>
          <a:blip r:embed="rId5"/>
          <a:srcRect/>
          <a:stretch>
            <a:fillRect/>
          </a:stretch>
        </p:blipFill>
        <p:spPr bwMode="auto">
          <a:xfrm>
            <a:off x="1" y="255588"/>
            <a:ext cx="12164484" cy="633412"/>
          </a:xfrm>
          <a:prstGeom prst="rect">
            <a:avLst/>
          </a:prstGeom>
          <a:noFill/>
          <a:ln w="9525">
            <a:noFill/>
            <a:miter lim="800000"/>
            <a:headEnd/>
            <a:tailEnd/>
          </a:ln>
        </p:spPr>
      </p:pic>
      <p:pic>
        <p:nvPicPr>
          <p:cNvPr id="7" name="Picture 5" descr="D:\360Downloads\new\黑色矩形.png"/>
          <p:cNvPicPr>
            <a:picLocks noChangeAspect="1"/>
          </p:cNvPicPr>
          <p:nvPr/>
        </p:nvPicPr>
        <p:blipFill>
          <a:blip r:embed="rId6"/>
          <a:srcRect/>
          <a:stretch>
            <a:fillRect/>
          </a:stretch>
        </p:blipFill>
        <p:spPr bwMode="auto">
          <a:xfrm>
            <a:off x="0" y="890588"/>
            <a:ext cx="12192000" cy="212725"/>
          </a:xfrm>
          <a:prstGeom prst="rect">
            <a:avLst/>
          </a:prstGeom>
          <a:noFill/>
          <a:ln w="9525">
            <a:noFill/>
            <a:miter lim="800000"/>
            <a:headEnd/>
            <a:tailEnd/>
          </a:ln>
        </p:spPr>
      </p:pic>
      <p:pic>
        <p:nvPicPr>
          <p:cNvPr id="8" name="Picture 6" descr="D:\360Downloads\new\绿斜.png"/>
          <p:cNvPicPr>
            <a:picLocks noChangeAspect="1"/>
          </p:cNvPicPr>
          <p:nvPr/>
        </p:nvPicPr>
        <p:blipFill>
          <a:blip r:embed="rId7"/>
          <a:srcRect/>
          <a:stretch>
            <a:fillRect/>
          </a:stretch>
        </p:blipFill>
        <p:spPr bwMode="auto">
          <a:xfrm>
            <a:off x="10320867" y="44450"/>
            <a:ext cx="1727200" cy="1252538"/>
          </a:xfrm>
          <a:prstGeom prst="rect">
            <a:avLst/>
          </a:prstGeom>
          <a:noFill/>
          <a:ln w="9525">
            <a:noFill/>
            <a:miter lim="800000"/>
            <a:headEnd/>
            <a:tailEnd/>
          </a:ln>
        </p:spPr>
      </p:pic>
      <p:sp>
        <p:nvSpPr>
          <p:cNvPr id="9" name="灯片编号占位符 5"/>
          <p:cNvSpPr txBox="1"/>
          <p:nvPr/>
        </p:nvSpPr>
        <p:spPr>
          <a:xfrm rot="4334767">
            <a:off x="10612439" y="417513"/>
            <a:ext cx="1260475" cy="590551"/>
          </a:xfrm>
          <a:prstGeom prst="rect">
            <a:avLst/>
          </a:prstGeom>
          <a:effectLst>
            <a:outerShdw blurRad="152400" dist="317500" dir="5400000" sx="90000" sy="-19000" rotWithShape="0">
              <a:prstClr val="black">
                <a:alpha val="15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prstClr val="white"/>
                </a:solidFill>
                <a:effectLst/>
                <a:uLnTx/>
                <a:uFillTx/>
                <a:latin typeface="华文宋体" charset="-122"/>
                <a:ea typeface="华文宋体" charset="-122"/>
              </a:rPr>
              <a:t>第 </a:t>
            </a:r>
            <a:fld id="{2FE13494-9CE0-4C5F-AF5B-4011CEFAA744}" type="slidenum">
              <a:rPr kumimoji="0" lang="zh-CN" altLang="en-US" sz="1600" b="0" i="0" u="none" strike="noStrike" kern="1200" cap="none" spc="0" normalizeH="0" baseline="0" noProof="0">
                <a:ln>
                  <a:noFill/>
                </a:ln>
                <a:solidFill>
                  <a:prstClr val="white"/>
                </a:solidFill>
                <a:effectLst/>
                <a:uLnTx/>
                <a:uFillTx/>
                <a:latin typeface="华康宋体W12(P)"/>
              </a:rPr>
              <a:pPr marL="0" marR="0" lvl="0" indent="0" algn="ctr" defTabSz="914400" rtl="0" eaLnBrk="1" fontAlgn="base" latinLnBrk="0" hangingPunct="1">
                <a:lnSpc>
                  <a:spcPct val="100000"/>
                </a:lnSpc>
                <a:spcBef>
                  <a:spcPct val="0"/>
                </a:spcBef>
                <a:spcAft>
                  <a:spcPct val="0"/>
                </a:spcAft>
                <a:buClrTx/>
                <a:buSzTx/>
                <a:buFontTx/>
                <a:buNone/>
                <a:tabLst/>
                <a:defRPr/>
              </a:pPr>
              <a:t>‹#›</a:t>
            </a:fld>
            <a:r>
              <a:rPr kumimoji="0" lang="en-US" altLang="zh-CN" sz="1600" b="0" i="0" u="none" strike="noStrike" kern="1200" cap="none" spc="0" normalizeH="0" baseline="0" noProof="0">
                <a:ln>
                  <a:noFill/>
                </a:ln>
                <a:solidFill>
                  <a:prstClr val="white"/>
                </a:solidFill>
                <a:effectLst/>
                <a:uLnTx/>
                <a:uFillTx/>
                <a:latin typeface="华康宋体W12(P)"/>
              </a:rPr>
              <a:t>  </a:t>
            </a:r>
            <a:r>
              <a:rPr kumimoji="0" lang="zh-CN" altLang="en-US" sz="1600" b="0" i="0" u="none" strike="noStrike" kern="1200" cap="none" spc="0" normalizeH="0" baseline="0" noProof="0">
                <a:ln>
                  <a:noFill/>
                </a:ln>
                <a:solidFill>
                  <a:prstClr val="white"/>
                </a:solidFill>
                <a:effectLst/>
                <a:uLnTx/>
                <a:uFillTx/>
                <a:latin typeface="华文宋体" charset="-122"/>
                <a:ea typeface="华文宋体" charset="-122"/>
              </a:rPr>
              <a:t>页</a:t>
            </a:r>
          </a:p>
        </p:txBody>
      </p:sp>
      <p:sp>
        <p:nvSpPr>
          <p:cNvPr id="10" name="矩形 13"/>
          <p:cNvSpPr/>
          <p:nvPr/>
        </p:nvSpPr>
        <p:spPr>
          <a:xfrm>
            <a:off x="0" y="6726238"/>
            <a:ext cx="12192000" cy="131762"/>
          </a:xfrm>
          <a:prstGeom prst="rect">
            <a:avLst/>
          </a:prstGeom>
          <a:solidFill>
            <a:srgbClr val="0070C0"/>
          </a:solidFill>
          <a:ln>
            <a:noFill/>
          </a:ln>
        </p:spPr>
        <p:style>
          <a:lnRef idx="1">
            <a:schemeClr val="dk1"/>
          </a:lnRef>
          <a:fillRef idx="3">
            <a:schemeClr val="dk1"/>
          </a:fillRef>
          <a:effectRef idx="2">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3"/>
          <p:cNvPicPr>
            <a:picLocks noChangeAspect="1"/>
          </p:cNvPicPr>
          <p:nvPr/>
        </p:nvPicPr>
        <p:blipFill>
          <a:blip r:embed="rId8"/>
          <a:srcRect/>
          <a:stretch>
            <a:fillRect/>
          </a:stretch>
        </p:blipFill>
        <p:spPr bwMode="auto">
          <a:xfrm>
            <a:off x="8356600" y="231776"/>
            <a:ext cx="2827867" cy="676275"/>
          </a:xfrm>
          <a:prstGeom prst="rect">
            <a:avLst/>
          </a:prstGeom>
          <a:noFill/>
          <a:ln w="9525">
            <a:noFill/>
            <a:miter lim="800000"/>
            <a:headEnd/>
            <a:tailEnd/>
          </a:ln>
        </p:spPr>
      </p:pic>
      <p:pic>
        <p:nvPicPr>
          <p:cNvPr id="12" name="Picture 53" descr="C:\Documents and Settings\Administrator\桌面\QQ截图20130831145706.png"/>
          <p:cNvPicPr>
            <a:picLocks noChangeAspect="1"/>
          </p:cNvPicPr>
          <p:nvPr/>
        </p:nvPicPr>
        <p:blipFill>
          <a:blip r:embed="rId4"/>
          <a:srcRect/>
          <a:stretch>
            <a:fillRect/>
          </a:stretch>
        </p:blipFill>
        <p:spPr bwMode="auto">
          <a:xfrm>
            <a:off x="-48684" y="-26988"/>
            <a:ext cx="12230101" cy="6858001"/>
          </a:xfrm>
          <a:prstGeom prst="rect">
            <a:avLst/>
          </a:prstGeom>
          <a:noFill/>
          <a:ln w="9525">
            <a:noFill/>
            <a:miter lim="800000"/>
            <a:headEnd/>
            <a:tailEnd/>
          </a:ln>
        </p:spPr>
      </p:pic>
    </p:spTree>
    <p:extLst>
      <p:ext uri="{BB962C8B-B14F-4D97-AF65-F5344CB8AC3E}">
        <p14:creationId xmlns:p14="http://schemas.microsoft.com/office/powerpoint/2010/main" val="29605213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500"/>
                                        <p:tgtEl>
                                          <p:spTgt spid="4"/>
                                        </p:tgtEl>
                                      </p:cBhvr>
                                    </p:animEffect>
                                  </p:childTnLst>
                                </p:cTn>
                              </p:par>
                              <p:par>
                                <p:cTn id="11" presetID="2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edg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7505"/>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6948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52"/>
          <p:cNvPicPr>
            <a:picLocks noChangeAspect="1"/>
          </p:cNvPicPr>
          <p:nvPr/>
        </p:nvPicPr>
        <p:blipFill>
          <a:blip r:embed="rId2"/>
          <a:srcRect/>
          <a:stretch>
            <a:fillRect/>
          </a:stretch>
        </p:blipFill>
        <p:spPr bwMode="auto">
          <a:xfrm>
            <a:off x="-38100" y="465139"/>
            <a:ext cx="4933951" cy="433387"/>
          </a:xfrm>
          <a:prstGeom prst="rect">
            <a:avLst/>
          </a:prstGeom>
          <a:noFill/>
          <a:ln w="9525">
            <a:noFill/>
            <a:miter lim="800000"/>
            <a:headEnd/>
            <a:tailEnd/>
          </a:ln>
        </p:spPr>
      </p:pic>
      <p:pic>
        <p:nvPicPr>
          <p:cNvPr id="5" name="Picture 47"/>
          <p:cNvPicPr>
            <a:picLocks noChangeAspect="1"/>
          </p:cNvPicPr>
          <p:nvPr/>
        </p:nvPicPr>
        <p:blipFill>
          <a:blip r:embed="rId3"/>
          <a:srcRect/>
          <a:stretch>
            <a:fillRect/>
          </a:stretch>
        </p:blipFill>
        <p:spPr bwMode="auto">
          <a:xfrm>
            <a:off x="-50799" y="265113"/>
            <a:ext cx="12299951" cy="203200"/>
          </a:xfrm>
          <a:prstGeom prst="rect">
            <a:avLst/>
          </a:prstGeom>
          <a:noFill/>
          <a:ln w="9525">
            <a:noFill/>
            <a:miter lim="800000"/>
            <a:headEnd/>
            <a:tailEnd/>
          </a:ln>
        </p:spPr>
      </p:pic>
      <p:sp>
        <p:nvSpPr>
          <p:cNvPr id="6" name="Freeform 11"/>
          <p:cNvSpPr/>
          <p:nvPr/>
        </p:nvSpPr>
        <p:spPr bwMode="auto">
          <a:xfrm>
            <a:off x="-2117" y="5133976"/>
            <a:ext cx="12251268" cy="1895475"/>
          </a:xfrm>
          <a:custGeom>
            <a:avLst/>
            <a:gdLst>
              <a:gd name="T0" fmla="*/ 2147483647 w 2932"/>
              <a:gd name="T1" fmla="*/ 2147483647 h 151"/>
              <a:gd name="T2" fmla="*/ 2147483647 w 2932"/>
              <a:gd name="T3" fmla="*/ 0 h 151"/>
              <a:gd name="T4" fmla="*/ 0 w 2932"/>
              <a:gd name="T5" fmla="*/ 2147483647 h 151"/>
              <a:gd name="T6" fmla="*/ 0 w 2932"/>
              <a:gd name="T7" fmla="*/ 2147483647 h 151"/>
              <a:gd name="T8" fmla="*/ 2147483647 w 2932"/>
              <a:gd name="T9" fmla="*/ 2147483647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32" h="151">
                <a:moveTo>
                  <a:pt x="2932" y="144"/>
                </a:moveTo>
                <a:cubicBezTo>
                  <a:pt x="2932" y="0"/>
                  <a:pt x="2932" y="0"/>
                  <a:pt x="2932" y="0"/>
                </a:cubicBezTo>
                <a:cubicBezTo>
                  <a:pt x="2207" y="115"/>
                  <a:pt x="1230" y="151"/>
                  <a:pt x="0" y="107"/>
                </a:cubicBezTo>
                <a:cubicBezTo>
                  <a:pt x="0" y="144"/>
                  <a:pt x="0" y="144"/>
                  <a:pt x="0" y="144"/>
                </a:cubicBezTo>
                <a:cubicBezTo>
                  <a:pt x="2932" y="144"/>
                  <a:pt x="2932" y="144"/>
                  <a:pt x="2932" y="144"/>
                </a:cubicBezTo>
                <a:close/>
              </a:path>
            </a:pathLst>
          </a:custGeom>
          <a:solidFill>
            <a:srgbClr val="3B79CE"/>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华康宋体W12(P)" pitchFamily="18" charset="-122"/>
              <a:cs typeface="+mn-cs"/>
            </a:endParaRPr>
          </a:p>
        </p:txBody>
      </p:sp>
      <p:pic>
        <p:nvPicPr>
          <p:cNvPr id="7" name="Picture 53" descr="C:\Documents and Settings\Administrator\桌面\QQ截图20130831145706.png"/>
          <p:cNvPicPr>
            <a:picLocks noChangeAspect="1"/>
          </p:cNvPicPr>
          <p:nvPr/>
        </p:nvPicPr>
        <p:blipFill>
          <a:blip r:embed="rId4"/>
          <a:srcRect/>
          <a:stretch>
            <a:fillRect/>
          </a:stretch>
        </p:blipFill>
        <p:spPr bwMode="auto">
          <a:xfrm>
            <a:off x="0" y="0"/>
            <a:ext cx="12192000" cy="6858000"/>
          </a:xfrm>
          <a:prstGeom prst="rect">
            <a:avLst/>
          </a:prstGeom>
          <a:noFill/>
          <a:ln w="9525">
            <a:noFill/>
            <a:miter lim="800000"/>
            <a:headEnd/>
            <a:tailEnd/>
          </a:ln>
        </p:spPr>
      </p:pic>
      <p:pic>
        <p:nvPicPr>
          <p:cNvPr id="8" name="Picture 6" descr="D:\360Downloads\new\灰色矩形.png"/>
          <p:cNvPicPr>
            <a:picLocks noChangeAspect="1"/>
          </p:cNvPicPr>
          <p:nvPr/>
        </p:nvPicPr>
        <p:blipFill>
          <a:blip r:embed="rId5"/>
          <a:srcRect/>
          <a:stretch>
            <a:fillRect/>
          </a:stretch>
        </p:blipFill>
        <p:spPr bwMode="auto">
          <a:xfrm>
            <a:off x="1" y="255588"/>
            <a:ext cx="12164484" cy="633412"/>
          </a:xfrm>
          <a:prstGeom prst="rect">
            <a:avLst/>
          </a:prstGeom>
          <a:noFill/>
          <a:ln w="9525">
            <a:noFill/>
            <a:miter lim="800000"/>
            <a:headEnd/>
            <a:tailEnd/>
          </a:ln>
        </p:spPr>
      </p:pic>
      <p:pic>
        <p:nvPicPr>
          <p:cNvPr id="9" name="Picture 5" descr="D:\360Downloads\new\黑色矩形.png"/>
          <p:cNvPicPr>
            <a:picLocks noChangeAspect="1"/>
          </p:cNvPicPr>
          <p:nvPr/>
        </p:nvPicPr>
        <p:blipFill>
          <a:blip r:embed="rId6"/>
          <a:srcRect/>
          <a:stretch>
            <a:fillRect/>
          </a:stretch>
        </p:blipFill>
        <p:spPr bwMode="auto">
          <a:xfrm>
            <a:off x="0" y="890588"/>
            <a:ext cx="12192000" cy="212725"/>
          </a:xfrm>
          <a:prstGeom prst="rect">
            <a:avLst/>
          </a:prstGeom>
          <a:noFill/>
          <a:ln w="9525">
            <a:noFill/>
            <a:miter lim="800000"/>
            <a:headEnd/>
            <a:tailEnd/>
          </a:ln>
        </p:spPr>
      </p:pic>
      <p:pic>
        <p:nvPicPr>
          <p:cNvPr id="10" name="Picture 6" descr="D:\360Downloads\new\绿斜.png"/>
          <p:cNvPicPr>
            <a:picLocks noChangeAspect="1"/>
          </p:cNvPicPr>
          <p:nvPr/>
        </p:nvPicPr>
        <p:blipFill>
          <a:blip r:embed="rId7"/>
          <a:srcRect/>
          <a:stretch>
            <a:fillRect/>
          </a:stretch>
        </p:blipFill>
        <p:spPr bwMode="auto">
          <a:xfrm>
            <a:off x="10320867" y="44450"/>
            <a:ext cx="1727200" cy="1252538"/>
          </a:xfrm>
          <a:prstGeom prst="rect">
            <a:avLst/>
          </a:prstGeom>
          <a:noFill/>
          <a:ln w="9525">
            <a:noFill/>
            <a:miter lim="800000"/>
            <a:headEnd/>
            <a:tailEnd/>
          </a:ln>
        </p:spPr>
      </p:pic>
      <p:sp>
        <p:nvSpPr>
          <p:cNvPr id="11" name="灯片编号占位符 5"/>
          <p:cNvSpPr txBox="1"/>
          <p:nvPr/>
        </p:nvSpPr>
        <p:spPr>
          <a:xfrm rot="4334767">
            <a:off x="10612439" y="417513"/>
            <a:ext cx="1260475" cy="590551"/>
          </a:xfrm>
          <a:prstGeom prst="rect">
            <a:avLst/>
          </a:prstGeom>
          <a:effectLst>
            <a:outerShdw blurRad="152400" dist="317500" dir="5400000" sx="90000" sy="-19000" rotWithShape="0">
              <a:prstClr val="black">
                <a:alpha val="15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prstClr val="white"/>
                </a:solidFill>
                <a:effectLst/>
                <a:uLnTx/>
                <a:uFillTx/>
                <a:latin typeface="华文宋体" charset="-122"/>
                <a:ea typeface="华文宋体" charset="-122"/>
              </a:rPr>
              <a:t>第 </a:t>
            </a:r>
            <a:fld id="{F434557F-A31D-4CAB-86CE-950D4ABE1F82}" type="slidenum">
              <a:rPr kumimoji="0" lang="zh-CN" altLang="en-US" sz="1600" b="0" i="0" u="none" strike="noStrike" kern="1200" cap="none" spc="0" normalizeH="0" baseline="0" noProof="0">
                <a:ln>
                  <a:noFill/>
                </a:ln>
                <a:solidFill>
                  <a:prstClr val="white"/>
                </a:solidFill>
                <a:effectLst/>
                <a:uLnTx/>
                <a:uFillTx/>
                <a:latin typeface="华康宋体W12(P)"/>
              </a:rPr>
              <a:pPr marL="0" marR="0" lvl="0" indent="0" algn="ctr" defTabSz="914400" rtl="0" eaLnBrk="1" fontAlgn="base" latinLnBrk="0" hangingPunct="1">
                <a:lnSpc>
                  <a:spcPct val="100000"/>
                </a:lnSpc>
                <a:spcBef>
                  <a:spcPct val="0"/>
                </a:spcBef>
                <a:spcAft>
                  <a:spcPct val="0"/>
                </a:spcAft>
                <a:buClrTx/>
                <a:buSzTx/>
                <a:buFontTx/>
                <a:buNone/>
                <a:tabLst/>
                <a:defRPr/>
              </a:pPr>
              <a:t>‹#›</a:t>
            </a:fld>
            <a:r>
              <a:rPr kumimoji="0" lang="en-US" altLang="zh-CN" sz="1600" b="0" i="0" u="none" strike="noStrike" kern="1200" cap="none" spc="0" normalizeH="0" baseline="0" noProof="0">
                <a:ln>
                  <a:noFill/>
                </a:ln>
                <a:solidFill>
                  <a:prstClr val="white"/>
                </a:solidFill>
                <a:effectLst/>
                <a:uLnTx/>
                <a:uFillTx/>
                <a:latin typeface="华康宋体W12(P)"/>
              </a:rPr>
              <a:t>  </a:t>
            </a:r>
            <a:r>
              <a:rPr kumimoji="0" lang="zh-CN" altLang="en-US" sz="1600" b="0" i="0" u="none" strike="noStrike" kern="1200" cap="none" spc="0" normalizeH="0" baseline="0" noProof="0">
                <a:ln>
                  <a:noFill/>
                </a:ln>
                <a:solidFill>
                  <a:prstClr val="white"/>
                </a:solidFill>
                <a:effectLst/>
                <a:uLnTx/>
                <a:uFillTx/>
                <a:latin typeface="华文宋体" charset="-122"/>
                <a:ea typeface="华文宋体" charset="-122"/>
              </a:rPr>
              <a:t>页</a:t>
            </a:r>
          </a:p>
        </p:txBody>
      </p:sp>
      <p:sp>
        <p:nvSpPr>
          <p:cNvPr id="12" name="矩形 13"/>
          <p:cNvSpPr/>
          <p:nvPr/>
        </p:nvSpPr>
        <p:spPr>
          <a:xfrm>
            <a:off x="0" y="6726238"/>
            <a:ext cx="12192000" cy="131762"/>
          </a:xfrm>
          <a:prstGeom prst="rect">
            <a:avLst/>
          </a:prstGeom>
          <a:solidFill>
            <a:srgbClr val="0070C0"/>
          </a:solidFill>
          <a:ln>
            <a:noFill/>
          </a:ln>
        </p:spPr>
        <p:style>
          <a:lnRef idx="1">
            <a:schemeClr val="dk1"/>
          </a:lnRef>
          <a:fillRef idx="3">
            <a:schemeClr val="dk1"/>
          </a:fillRef>
          <a:effectRef idx="2">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图片 3"/>
          <p:cNvPicPr>
            <a:picLocks noChangeAspect="1"/>
          </p:cNvPicPr>
          <p:nvPr/>
        </p:nvPicPr>
        <p:blipFill>
          <a:blip r:embed="rId8"/>
          <a:srcRect/>
          <a:stretch>
            <a:fillRect/>
          </a:stretch>
        </p:blipFill>
        <p:spPr bwMode="auto">
          <a:xfrm>
            <a:off x="8356600" y="231776"/>
            <a:ext cx="2827867" cy="676275"/>
          </a:xfrm>
          <a:prstGeom prst="rect">
            <a:avLst/>
          </a:prstGeom>
          <a:noFill/>
          <a:ln w="9525">
            <a:noFill/>
            <a:miter lim="800000"/>
            <a:headEnd/>
            <a:tailEnd/>
          </a:ln>
        </p:spPr>
      </p:pic>
      <p:pic>
        <p:nvPicPr>
          <p:cNvPr id="14" name="Picture 53" descr="C:\Documents and Settings\Administrator\桌面\QQ截图20130831145706.png"/>
          <p:cNvPicPr>
            <a:picLocks noChangeAspect="1"/>
          </p:cNvPicPr>
          <p:nvPr/>
        </p:nvPicPr>
        <p:blipFill>
          <a:blip r:embed="rId4"/>
          <a:srcRect/>
          <a:stretch>
            <a:fillRect/>
          </a:stretch>
        </p:blipFill>
        <p:spPr bwMode="auto">
          <a:xfrm>
            <a:off x="-50799" y="1"/>
            <a:ext cx="12299951" cy="6888163"/>
          </a:xfrm>
          <a:prstGeom prst="rect">
            <a:avLst/>
          </a:prstGeom>
          <a:noFill/>
          <a:ln w="9525">
            <a:noFill/>
            <a:miter lim="800000"/>
            <a:headEnd/>
            <a:tailEnd/>
          </a:ln>
        </p:spPr>
      </p:pic>
      <p:pic>
        <p:nvPicPr>
          <p:cNvPr id="15" name="Picture 8" descr="C:\Users\ShiYanch\Desktop\PNG\System\White\MB_0006_back.png">
            <a:hlinkClick r:id="" action="ppaction://hlinkshowjump?jump=previousslide"/>
          </p:cNvPr>
          <p:cNvPicPr>
            <a:picLocks noChangeAspect="1" noChangeArrowheads="1"/>
          </p:cNvPicPr>
          <p:nvPr/>
        </p:nvPicPr>
        <p:blipFill>
          <a:blip r:embed="rId9"/>
          <a:srcRect r="-1076"/>
          <a:stretch>
            <a:fillRect/>
          </a:stretch>
        </p:blipFill>
        <p:spPr bwMode="auto">
          <a:xfrm>
            <a:off x="395818" y="5967413"/>
            <a:ext cx="677333" cy="468312"/>
          </a:xfrm>
          <a:prstGeom prst="rect">
            <a:avLst/>
          </a:prstGeom>
          <a:noFill/>
          <a:ln w="9525">
            <a:noFill/>
            <a:miter lim="800000"/>
            <a:headEnd/>
            <a:tailEnd/>
          </a:ln>
        </p:spPr>
      </p:pic>
      <p:pic>
        <p:nvPicPr>
          <p:cNvPr id="16" name="Picture 8" descr="C:\Users\ShiYanch\Desktop\PNG\System\White\MB_0006_back.png">
            <a:hlinkClick r:id="" action="ppaction://hlinkshowjump?jump=previousslide"/>
          </p:cNvPr>
          <p:cNvPicPr>
            <a:picLocks noChangeAspect="1" noChangeArrowheads="1"/>
          </p:cNvPicPr>
          <p:nvPr/>
        </p:nvPicPr>
        <p:blipFill>
          <a:blip r:embed="rId9"/>
          <a:srcRect r="-1076"/>
          <a:stretch>
            <a:fillRect/>
          </a:stretch>
        </p:blipFill>
        <p:spPr bwMode="auto">
          <a:xfrm>
            <a:off x="395818" y="5967413"/>
            <a:ext cx="677333" cy="468312"/>
          </a:xfrm>
          <a:prstGeom prst="rect">
            <a:avLst/>
          </a:prstGeom>
          <a:noFill/>
          <a:ln w="9525">
            <a:noFill/>
            <a:miter lim="800000"/>
            <a:headEnd/>
            <a:tailEnd/>
          </a:ln>
        </p:spPr>
      </p:pic>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17" name="日期占位符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宋体" charset="-122"/>
                <a:ea typeface="宋体" charset="-122"/>
              </a:defRPr>
            </a:lvl1pPr>
          </a:lstStyle>
          <a:p>
            <a:pPr>
              <a:defRPr/>
            </a:pPr>
            <a:endParaRPr lang="zh-CN" altLang="en-US">
              <a:solidFill>
                <a:prstClr val="black"/>
              </a:solidFill>
            </a:endParaRPr>
          </a:p>
        </p:txBody>
      </p:sp>
      <p:sp>
        <p:nvSpPr>
          <p:cNvPr id="18" name="页脚占位符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宋体" charset="-122"/>
                <a:ea typeface="宋体" charset="-122"/>
              </a:defRPr>
            </a:lvl1pPr>
          </a:lstStyle>
          <a:p>
            <a:pPr>
              <a:defRPr/>
            </a:pPr>
            <a:endParaRPr lang="zh-CN" altLang="en-US">
              <a:solidFill>
                <a:prstClr val="black"/>
              </a:solidFill>
            </a:endParaRPr>
          </a:p>
        </p:txBody>
      </p:sp>
      <p:sp>
        <p:nvSpPr>
          <p:cNvPr id="19" name="灯片编号占位符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ctr">
              <a:defRPr sz="1800">
                <a:latin typeface="宋体" charset="-122"/>
                <a:ea typeface="宋体" charset="-122"/>
              </a:defRPr>
            </a:lvl1pPr>
          </a:lstStyle>
          <a:p>
            <a:pPr>
              <a:defRPr/>
            </a:pPr>
            <a:fld id="{9A0D9E04-A1F4-4357-90DF-27901919F078}"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799084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500"/>
                                        <p:tgtEl>
                                          <p:spTgt spid="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595524"/>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42552"/>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939335"/>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80447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979585"/>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6458"/>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849081"/>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429495"/>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47865"/>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04145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560047"/>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75120"/>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249773"/>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670886"/>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757219"/>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444936"/>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366223"/>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570801"/>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85500"/>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246262"/>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00070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385344"/>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165458"/>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850207"/>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40349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69719128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43553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heme" Target="../theme/theme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tags" Target="../tags/tag4.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2.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image" Target="../media/image5.png"/><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41"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theme" Target="../theme/theme3.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image" Target="../media/image6.png"/><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image" Target="../media/image5.png"/><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theme" Target="../theme/theme4.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image" Target="../media/image6.png"/><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0" y="409575"/>
            <a:ext cx="12192000" cy="984250"/>
          </a:xfrm>
          <a:prstGeom prst="rect">
            <a:avLst/>
          </a:prstGeom>
          <a:solidFill>
            <a:srgbClr val="2E8A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defRPr/>
            </a:pPr>
            <a:endParaRPr lang="zh-CN" altLang="en-US"/>
          </a:p>
        </p:txBody>
      </p:sp>
      <p:sp>
        <p:nvSpPr>
          <p:cNvPr id="1027" name="Title Placeholder 1"/>
          <p:cNvSpPr>
            <a:spLocks noGrp="1"/>
          </p:cNvSpPr>
          <p:nvPr>
            <p:ph type="title"/>
            <p:custDataLst>
              <p:tags r:id="rId2"/>
            </p:custDataLst>
          </p:nvPr>
        </p:nvSpPr>
        <p:spPr bwMode="auto">
          <a:xfrm>
            <a:off x="838200" y="409575"/>
            <a:ext cx="10515600" cy="984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smtClean="0"/>
          </a:p>
        </p:txBody>
      </p:sp>
      <p:sp>
        <p:nvSpPr>
          <p:cNvPr id="1028" name="Text Placeholder 2"/>
          <p:cNvSpPr>
            <a:spLocks noGrp="1"/>
          </p:cNvSpPr>
          <p:nvPr>
            <p:ph type="body" idx="1"/>
            <p:custDataLst>
              <p:tags r:id="rId3"/>
            </p:custDataLst>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fontAlgn="auto">
              <a:spcBef>
                <a:spcPts val="0"/>
              </a:spcBef>
              <a:spcAft>
                <a:spcPts val="0"/>
              </a:spcAft>
              <a:defRPr sz="1800">
                <a:solidFill>
                  <a:schemeClr val="tx1">
                    <a:tint val="75000"/>
                  </a:schemeClr>
                </a:solidFill>
                <a:latin typeface="+mn-lt"/>
                <a:ea typeface="+mn-ea"/>
              </a:defRPr>
            </a:lvl1pPr>
          </a:lstStyle>
          <a:p>
            <a:pPr>
              <a:defRPr/>
            </a:pPr>
            <a:fld id="{2F6D3872-7015-47CB-A2DF-036B2E0E241B}" type="datetimeFigureOut">
              <a:rPr lang="zh-CN" altLang="en-US"/>
              <a:pPr>
                <a:defRPr/>
              </a:pPr>
              <a:t>2019/6/6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fontAlgn="auto">
              <a:spcBef>
                <a:spcPts val="0"/>
              </a:spcBef>
              <a:spcAft>
                <a:spcPts val="0"/>
              </a:spcAft>
              <a:defRPr sz="1800">
                <a:solidFill>
                  <a:schemeClr val="tx1">
                    <a:tint val="75000"/>
                  </a:scheme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fontAlgn="auto">
              <a:spcBef>
                <a:spcPts val="0"/>
              </a:spcBef>
              <a:spcAft>
                <a:spcPts val="0"/>
              </a:spcAft>
              <a:defRPr sz="1800">
                <a:solidFill>
                  <a:schemeClr val="tx1">
                    <a:tint val="75000"/>
                  </a:schemeClr>
                </a:solidFill>
                <a:latin typeface="+mn-lt"/>
                <a:ea typeface="+mn-ea"/>
              </a:defRPr>
            </a:lvl1pPr>
          </a:lstStyle>
          <a:p>
            <a:pPr>
              <a:defRPr/>
            </a:pPr>
            <a:fld id="{2E50A5C0-1847-4109-83A0-30BD5754CEFC}" type="slidenum">
              <a:rPr lang="zh-CN" altLang="en-US"/>
              <a:pPr>
                <a:defRPr/>
              </a:pPr>
              <a:t>‹#›</a:t>
            </a:fld>
            <a:endParaRPr lang="zh-CN" altLang="en-US"/>
          </a:p>
        </p:txBody>
      </p:sp>
      <p:pic>
        <p:nvPicPr>
          <p:cNvPr id="8" name="图片 7"/>
          <p:cNvPicPr>
            <a:picLocks noChangeAspect="1"/>
          </p:cNvPicPr>
          <p:nvPr userDrawn="1"/>
        </p:nvPicPr>
        <p:blipFill rotWithShape="1">
          <a:blip r:embed="rId4">
            <a:duotone>
              <a:schemeClr val="accent4">
                <a:shade val="45000"/>
                <a:satMod val="135000"/>
              </a:schemeClr>
              <a:prstClr val="white"/>
            </a:duotone>
            <a:extLst/>
          </a:blip>
          <a:srcRect l="19702" r="9379" b="44101"/>
          <a:stretch>
            <a:fillRect/>
          </a:stretch>
        </p:blipFill>
        <p:spPr>
          <a:xfrm>
            <a:off x="0" y="1873424"/>
            <a:ext cx="5974671" cy="4984576"/>
          </a:xfrm>
          <a:prstGeom prst="rect">
            <a:avLst/>
          </a:prstGeom>
        </p:spPr>
      </p:pic>
      <p:sp>
        <p:nvSpPr>
          <p:cNvPr id="9" name="矩形 8"/>
          <p:cNvSpPr>
            <a:spLocks noChangeArrowheads="1"/>
          </p:cNvSpPr>
          <p:nvPr userDrawn="1"/>
        </p:nvSpPr>
        <p:spPr bwMode="auto">
          <a:xfrm>
            <a:off x="0" y="2198688"/>
            <a:ext cx="6307138" cy="4659312"/>
          </a:xfrm>
          <a:prstGeom prst="rect">
            <a:avLst/>
          </a:prstGeom>
          <a:solidFill>
            <a:schemeClr val="bg1">
              <a:alpha val="78038"/>
            </a:schemeClr>
          </a:solidFill>
          <a:ln>
            <a:noFill/>
          </a:ln>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Times New Roman" panose="02020603050405020304" pitchFamily="18"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lnSpc>
          <a:spcPct val="90000"/>
        </a:lnSpc>
        <a:spcBef>
          <a:spcPct val="0"/>
        </a:spcBef>
        <a:spcAft>
          <a:spcPct val="0"/>
        </a:spcAft>
        <a:defRPr sz="3600" kern="1200">
          <a:solidFill>
            <a:schemeClr val="bg1"/>
          </a:solidFill>
          <a:latin typeface="+mj-lt"/>
          <a:ea typeface="+mj-ea"/>
          <a:cs typeface="+mj-cs"/>
        </a:defRPr>
      </a:lvl1pPr>
      <a:lvl2pPr algn="l" rtl="0" eaLnBrk="0" fontAlgn="base" hangingPunct="0">
        <a:lnSpc>
          <a:spcPct val="90000"/>
        </a:lnSpc>
        <a:spcBef>
          <a:spcPct val="0"/>
        </a:spcBef>
        <a:spcAft>
          <a:spcPct val="0"/>
        </a:spcAft>
        <a:defRPr sz="3600">
          <a:solidFill>
            <a:schemeClr val="bg1"/>
          </a:solidFill>
          <a:latin typeface="Arial" charset="0"/>
          <a:ea typeface="黑体" pitchFamily="49" charset="-122"/>
        </a:defRPr>
      </a:lvl2pPr>
      <a:lvl3pPr algn="l" rtl="0" eaLnBrk="0" fontAlgn="base" hangingPunct="0">
        <a:lnSpc>
          <a:spcPct val="90000"/>
        </a:lnSpc>
        <a:spcBef>
          <a:spcPct val="0"/>
        </a:spcBef>
        <a:spcAft>
          <a:spcPct val="0"/>
        </a:spcAft>
        <a:defRPr sz="3600">
          <a:solidFill>
            <a:schemeClr val="bg1"/>
          </a:solidFill>
          <a:latin typeface="Arial" charset="0"/>
          <a:ea typeface="黑体" pitchFamily="49" charset="-122"/>
        </a:defRPr>
      </a:lvl3pPr>
      <a:lvl4pPr algn="l" rtl="0" eaLnBrk="0" fontAlgn="base" hangingPunct="0">
        <a:lnSpc>
          <a:spcPct val="90000"/>
        </a:lnSpc>
        <a:spcBef>
          <a:spcPct val="0"/>
        </a:spcBef>
        <a:spcAft>
          <a:spcPct val="0"/>
        </a:spcAft>
        <a:defRPr sz="3600">
          <a:solidFill>
            <a:schemeClr val="bg1"/>
          </a:solidFill>
          <a:latin typeface="Arial" charset="0"/>
          <a:ea typeface="黑体" pitchFamily="49" charset="-122"/>
        </a:defRPr>
      </a:lvl4pPr>
      <a:lvl5pPr algn="l" rtl="0" eaLnBrk="0" fontAlgn="base" hangingPunct="0">
        <a:lnSpc>
          <a:spcPct val="90000"/>
        </a:lnSpc>
        <a:spcBef>
          <a:spcPct val="0"/>
        </a:spcBef>
        <a:spcAft>
          <a:spcPct val="0"/>
        </a:spcAft>
        <a:defRPr sz="3600">
          <a:solidFill>
            <a:schemeClr val="bg1"/>
          </a:solidFill>
          <a:latin typeface="Arial" charset="0"/>
          <a:ea typeface="黑体" pitchFamily="49" charset="-122"/>
        </a:defRPr>
      </a:lvl5pPr>
      <a:lvl6pPr marL="457200" algn="l" rtl="0" fontAlgn="base">
        <a:lnSpc>
          <a:spcPct val="90000"/>
        </a:lnSpc>
        <a:spcBef>
          <a:spcPct val="0"/>
        </a:spcBef>
        <a:spcAft>
          <a:spcPct val="0"/>
        </a:spcAft>
        <a:defRPr sz="3600">
          <a:solidFill>
            <a:schemeClr val="bg1"/>
          </a:solidFill>
          <a:latin typeface="Arial" charset="0"/>
          <a:ea typeface="黑体" pitchFamily="49" charset="-122"/>
        </a:defRPr>
      </a:lvl6pPr>
      <a:lvl7pPr marL="914400" algn="l" rtl="0" fontAlgn="base">
        <a:lnSpc>
          <a:spcPct val="90000"/>
        </a:lnSpc>
        <a:spcBef>
          <a:spcPct val="0"/>
        </a:spcBef>
        <a:spcAft>
          <a:spcPct val="0"/>
        </a:spcAft>
        <a:defRPr sz="3600">
          <a:solidFill>
            <a:schemeClr val="bg1"/>
          </a:solidFill>
          <a:latin typeface="Arial" charset="0"/>
          <a:ea typeface="黑体" pitchFamily="49" charset="-122"/>
        </a:defRPr>
      </a:lvl7pPr>
      <a:lvl8pPr marL="1371600" algn="l" rtl="0" fontAlgn="base">
        <a:lnSpc>
          <a:spcPct val="90000"/>
        </a:lnSpc>
        <a:spcBef>
          <a:spcPct val="0"/>
        </a:spcBef>
        <a:spcAft>
          <a:spcPct val="0"/>
        </a:spcAft>
        <a:defRPr sz="3600">
          <a:solidFill>
            <a:schemeClr val="bg1"/>
          </a:solidFill>
          <a:latin typeface="Arial" charset="0"/>
          <a:ea typeface="黑体" pitchFamily="49" charset="-122"/>
        </a:defRPr>
      </a:lvl8pPr>
      <a:lvl9pPr marL="1828800" algn="l" rtl="0" fontAlgn="base">
        <a:lnSpc>
          <a:spcPct val="90000"/>
        </a:lnSpc>
        <a:spcBef>
          <a:spcPct val="0"/>
        </a:spcBef>
        <a:spcAft>
          <a:spcPct val="0"/>
        </a:spcAft>
        <a:defRPr sz="3600">
          <a:solidFill>
            <a:schemeClr val="bg1"/>
          </a:solidFill>
          <a:latin typeface="Arial" charset="0"/>
          <a:ea typeface="黑体" pitchFamily="49" charset="-122"/>
        </a:defRPr>
      </a:lvl9pPr>
    </p:titleStyle>
    <p:bodyStyle>
      <a:lvl1pPr marL="342900" indent="-342900" algn="l" rtl="0" eaLnBrk="0" fontAlgn="base" hangingPunct="0">
        <a:lnSpc>
          <a:spcPct val="90000"/>
        </a:lnSpc>
        <a:spcBef>
          <a:spcPts val="1000"/>
        </a:spcBef>
        <a:spcAft>
          <a:spcPct val="0"/>
        </a:spcAft>
        <a:buClr>
          <a:schemeClr val="accent1"/>
        </a:buClr>
        <a:buFont typeface="Wingdings" pitchFamily="2" charset="2"/>
        <a:buChar char=""/>
        <a:defRPr sz="2400" kern="1200">
          <a:solidFill>
            <a:schemeClr val="accent1"/>
          </a:solidFill>
          <a:latin typeface="+mn-lt"/>
          <a:ea typeface="+mn-ea"/>
          <a:cs typeface="+mn-cs"/>
        </a:defRPr>
      </a:lvl1pPr>
      <a:lvl2pPr marL="800100" indent="-3429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2pPr>
      <a:lvl3pPr marL="1257300" indent="-3429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3pPr>
      <a:lvl4pPr marL="1657350" indent="-28575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114550" indent="-28575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0" y="409575"/>
            <a:ext cx="12192000" cy="984250"/>
          </a:xfrm>
          <a:prstGeom prst="rect">
            <a:avLst/>
          </a:prstGeom>
          <a:solidFill>
            <a:srgbClr val="0070C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defRPr/>
            </a:pPr>
            <a:endParaRPr lang="zh-CN" altLang="en-US"/>
          </a:p>
        </p:txBody>
      </p:sp>
      <p:sp>
        <p:nvSpPr>
          <p:cNvPr id="2051" name="Title Placeholder 1"/>
          <p:cNvSpPr>
            <a:spLocks noGrp="1"/>
          </p:cNvSpPr>
          <p:nvPr>
            <p:ph type="title"/>
            <p:custDataLst>
              <p:tags r:id="rId7"/>
            </p:custDataLst>
          </p:nvPr>
        </p:nvSpPr>
        <p:spPr bwMode="auto">
          <a:xfrm>
            <a:off x="838200" y="409575"/>
            <a:ext cx="10515600" cy="984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smtClean="0"/>
          </a:p>
        </p:txBody>
      </p:sp>
      <p:sp>
        <p:nvSpPr>
          <p:cNvPr id="2052" name="Text Placeholder 2"/>
          <p:cNvSpPr>
            <a:spLocks noGrp="1"/>
          </p:cNvSpPr>
          <p:nvPr>
            <p:ph type="body" idx="1"/>
            <p:custDataLst>
              <p:tags r:id="rId8"/>
            </p:custDataLst>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fontAlgn="auto">
              <a:spcBef>
                <a:spcPts val="0"/>
              </a:spcBef>
              <a:spcAft>
                <a:spcPts val="0"/>
              </a:spcAft>
              <a:defRPr sz="1800">
                <a:solidFill>
                  <a:schemeClr val="tx1">
                    <a:tint val="75000"/>
                  </a:schemeClr>
                </a:solidFill>
                <a:latin typeface="+mn-lt"/>
                <a:ea typeface="+mn-ea"/>
              </a:defRPr>
            </a:lvl1pPr>
          </a:lstStyle>
          <a:p>
            <a:pPr>
              <a:defRPr/>
            </a:pPr>
            <a:fld id="{53A1A08B-8D8F-474F-8468-63A1860E9503}" type="datetimeFigureOut">
              <a:rPr lang="zh-CN" altLang="en-US"/>
              <a:pPr>
                <a:defRPr/>
              </a:pPr>
              <a:t>2019/6/6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fontAlgn="auto">
              <a:spcBef>
                <a:spcPts val="0"/>
              </a:spcBef>
              <a:spcAft>
                <a:spcPts val="0"/>
              </a:spcAft>
              <a:defRPr sz="1800">
                <a:solidFill>
                  <a:schemeClr val="tx1">
                    <a:tint val="75000"/>
                  </a:scheme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fontAlgn="auto">
              <a:spcBef>
                <a:spcPts val="0"/>
              </a:spcBef>
              <a:spcAft>
                <a:spcPts val="0"/>
              </a:spcAft>
              <a:defRPr sz="1800">
                <a:solidFill>
                  <a:schemeClr val="tx1">
                    <a:tint val="75000"/>
                  </a:schemeClr>
                </a:solidFill>
                <a:latin typeface="+mn-lt"/>
                <a:ea typeface="+mn-ea"/>
              </a:defRPr>
            </a:lvl1pPr>
          </a:lstStyle>
          <a:p>
            <a:pPr>
              <a:defRPr/>
            </a:pPr>
            <a:fld id="{EE1BA813-4A46-4B83-8DFC-1B2F3500B7ED}" type="slidenum">
              <a:rPr lang="zh-CN" altLang="en-US"/>
              <a:pPr>
                <a:defRPr/>
              </a:pPr>
              <a:t>‹#›</a:t>
            </a:fld>
            <a:endParaRPr lang="zh-CN" altLang="en-US"/>
          </a:p>
        </p:txBody>
      </p:sp>
      <p:grpSp>
        <p:nvGrpSpPr>
          <p:cNvPr id="2058" name="组合 8"/>
          <p:cNvGrpSpPr>
            <a:grpSpLocks/>
          </p:cNvGrpSpPr>
          <p:nvPr userDrawn="1"/>
        </p:nvGrpSpPr>
        <p:grpSpPr bwMode="auto">
          <a:xfrm>
            <a:off x="8286750" y="0"/>
            <a:ext cx="3905250" cy="512763"/>
            <a:chOff x="4232291" y="123478"/>
            <a:chExt cx="4754894" cy="691950"/>
          </a:xfrm>
        </p:grpSpPr>
        <p:pic>
          <p:nvPicPr>
            <p:cNvPr id="2059" name="图片 6"/>
            <p:cNvPicPr>
              <a:picLocks noChangeAspect="1"/>
            </p:cNvPicPr>
            <p:nvPr/>
          </p:nvPicPr>
          <p:blipFill>
            <a:blip r:embed="rId9"/>
            <a:srcRect/>
            <a:stretch>
              <a:fillRect/>
            </a:stretch>
          </p:blipFill>
          <p:spPr bwMode="auto">
            <a:xfrm>
              <a:off x="4232291" y="123478"/>
              <a:ext cx="686950" cy="691950"/>
            </a:xfrm>
            <a:prstGeom prst="rect">
              <a:avLst/>
            </a:prstGeom>
            <a:noFill/>
            <a:ln w="9525">
              <a:noFill/>
              <a:miter lim="800000"/>
              <a:headEnd/>
              <a:tailEnd/>
            </a:ln>
          </p:spPr>
        </p:pic>
        <p:pic>
          <p:nvPicPr>
            <p:cNvPr id="2060" name="图片 7"/>
            <p:cNvPicPr>
              <a:picLocks noChangeAspect="1"/>
            </p:cNvPicPr>
            <p:nvPr/>
          </p:nvPicPr>
          <p:blipFill>
            <a:blip r:embed="rId10"/>
            <a:srcRect/>
            <a:stretch>
              <a:fillRect/>
            </a:stretch>
          </p:blipFill>
          <p:spPr bwMode="auto">
            <a:xfrm>
              <a:off x="4919241" y="203680"/>
              <a:ext cx="4067944" cy="531545"/>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655" r:id="rId1"/>
    <p:sldLayoutId id="2147483654" r:id="rId2"/>
    <p:sldLayoutId id="2147483656" r:id="rId3"/>
    <p:sldLayoutId id="2147483657" r:id="rId4"/>
    <p:sldLayoutId id="2147483653" r:id="rId5"/>
  </p:sldLayoutIdLst>
  <p:txStyles>
    <p:titleStyle>
      <a:lvl1pPr algn="l" rtl="0" eaLnBrk="0" fontAlgn="base" hangingPunct="0">
        <a:lnSpc>
          <a:spcPct val="90000"/>
        </a:lnSpc>
        <a:spcBef>
          <a:spcPct val="0"/>
        </a:spcBef>
        <a:spcAft>
          <a:spcPct val="0"/>
        </a:spcAft>
        <a:defRPr sz="3600" kern="1200">
          <a:solidFill>
            <a:schemeClr val="bg1"/>
          </a:solidFill>
          <a:latin typeface="+mj-lt"/>
          <a:ea typeface="+mj-ea"/>
          <a:cs typeface="+mj-cs"/>
        </a:defRPr>
      </a:lvl1pPr>
      <a:lvl2pPr algn="l" rtl="0" eaLnBrk="0" fontAlgn="base" hangingPunct="0">
        <a:lnSpc>
          <a:spcPct val="90000"/>
        </a:lnSpc>
        <a:spcBef>
          <a:spcPct val="0"/>
        </a:spcBef>
        <a:spcAft>
          <a:spcPct val="0"/>
        </a:spcAft>
        <a:defRPr sz="3600">
          <a:solidFill>
            <a:schemeClr val="bg1"/>
          </a:solidFill>
          <a:latin typeface="Arial" charset="0"/>
          <a:ea typeface="黑体" pitchFamily="49" charset="-122"/>
        </a:defRPr>
      </a:lvl2pPr>
      <a:lvl3pPr algn="l" rtl="0" eaLnBrk="0" fontAlgn="base" hangingPunct="0">
        <a:lnSpc>
          <a:spcPct val="90000"/>
        </a:lnSpc>
        <a:spcBef>
          <a:spcPct val="0"/>
        </a:spcBef>
        <a:spcAft>
          <a:spcPct val="0"/>
        </a:spcAft>
        <a:defRPr sz="3600">
          <a:solidFill>
            <a:schemeClr val="bg1"/>
          </a:solidFill>
          <a:latin typeface="Arial" charset="0"/>
          <a:ea typeface="黑体" pitchFamily="49" charset="-122"/>
        </a:defRPr>
      </a:lvl3pPr>
      <a:lvl4pPr algn="l" rtl="0" eaLnBrk="0" fontAlgn="base" hangingPunct="0">
        <a:lnSpc>
          <a:spcPct val="90000"/>
        </a:lnSpc>
        <a:spcBef>
          <a:spcPct val="0"/>
        </a:spcBef>
        <a:spcAft>
          <a:spcPct val="0"/>
        </a:spcAft>
        <a:defRPr sz="3600">
          <a:solidFill>
            <a:schemeClr val="bg1"/>
          </a:solidFill>
          <a:latin typeface="Arial" charset="0"/>
          <a:ea typeface="黑体" pitchFamily="49" charset="-122"/>
        </a:defRPr>
      </a:lvl4pPr>
      <a:lvl5pPr algn="l" rtl="0" eaLnBrk="0" fontAlgn="base" hangingPunct="0">
        <a:lnSpc>
          <a:spcPct val="90000"/>
        </a:lnSpc>
        <a:spcBef>
          <a:spcPct val="0"/>
        </a:spcBef>
        <a:spcAft>
          <a:spcPct val="0"/>
        </a:spcAft>
        <a:defRPr sz="3600">
          <a:solidFill>
            <a:schemeClr val="bg1"/>
          </a:solidFill>
          <a:latin typeface="Arial" charset="0"/>
          <a:ea typeface="黑体" pitchFamily="49" charset="-122"/>
        </a:defRPr>
      </a:lvl5pPr>
      <a:lvl6pPr marL="457200" algn="l" rtl="0" fontAlgn="base">
        <a:lnSpc>
          <a:spcPct val="90000"/>
        </a:lnSpc>
        <a:spcBef>
          <a:spcPct val="0"/>
        </a:spcBef>
        <a:spcAft>
          <a:spcPct val="0"/>
        </a:spcAft>
        <a:defRPr sz="3600">
          <a:solidFill>
            <a:schemeClr val="bg1"/>
          </a:solidFill>
          <a:latin typeface="Arial" charset="0"/>
          <a:ea typeface="黑体" pitchFamily="49" charset="-122"/>
        </a:defRPr>
      </a:lvl6pPr>
      <a:lvl7pPr marL="914400" algn="l" rtl="0" fontAlgn="base">
        <a:lnSpc>
          <a:spcPct val="90000"/>
        </a:lnSpc>
        <a:spcBef>
          <a:spcPct val="0"/>
        </a:spcBef>
        <a:spcAft>
          <a:spcPct val="0"/>
        </a:spcAft>
        <a:defRPr sz="3600">
          <a:solidFill>
            <a:schemeClr val="bg1"/>
          </a:solidFill>
          <a:latin typeface="Arial" charset="0"/>
          <a:ea typeface="黑体" pitchFamily="49" charset="-122"/>
        </a:defRPr>
      </a:lvl7pPr>
      <a:lvl8pPr marL="1371600" algn="l" rtl="0" fontAlgn="base">
        <a:lnSpc>
          <a:spcPct val="90000"/>
        </a:lnSpc>
        <a:spcBef>
          <a:spcPct val="0"/>
        </a:spcBef>
        <a:spcAft>
          <a:spcPct val="0"/>
        </a:spcAft>
        <a:defRPr sz="3600">
          <a:solidFill>
            <a:schemeClr val="bg1"/>
          </a:solidFill>
          <a:latin typeface="Arial" charset="0"/>
          <a:ea typeface="黑体" pitchFamily="49" charset="-122"/>
        </a:defRPr>
      </a:lvl8pPr>
      <a:lvl9pPr marL="1828800" algn="l" rtl="0" fontAlgn="base">
        <a:lnSpc>
          <a:spcPct val="90000"/>
        </a:lnSpc>
        <a:spcBef>
          <a:spcPct val="0"/>
        </a:spcBef>
        <a:spcAft>
          <a:spcPct val="0"/>
        </a:spcAft>
        <a:defRPr sz="3600">
          <a:solidFill>
            <a:schemeClr val="bg1"/>
          </a:solidFill>
          <a:latin typeface="Arial" charset="0"/>
          <a:ea typeface="黑体" pitchFamily="49" charset="-122"/>
        </a:defRPr>
      </a:lvl9pPr>
    </p:titleStyle>
    <p:bodyStyle>
      <a:lvl1pPr marL="342900" indent="-342900" algn="l" rtl="0" eaLnBrk="0" fontAlgn="base" hangingPunct="0">
        <a:lnSpc>
          <a:spcPct val="90000"/>
        </a:lnSpc>
        <a:spcBef>
          <a:spcPts val="1000"/>
        </a:spcBef>
        <a:spcAft>
          <a:spcPct val="0"/>
        </a:spcAft>
        <a:buClr>
          <a:schemeClr val="accent1"/>
        </a:buClr>
        <a:buFont typeface="Wingdings" pitchFamily="2" charset="2"/>
        <a:buChar char=""/>
        <a:defRPr sz="2400" kern="1200">
          <a:solidFill>
            <a:schemeClr val="accent1"/>
          </a:solidFill>
          <a:latin typeface="+mn-lt"/>
          <a:ea typeface="+mn-ea"/>
          <a:cs typeface="+mn-cs"/>
        </a:defRPr>
      </a:lvl1pPr>
      <a:lvl2pPr marL="800100" indent="-3429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2pPr>
      <a:lvl3pPr marL="1257300" indent="-3429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3pPr>
      <a:lvl4pPr marL="1657350" indent="-28575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114550" indent="-28575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pic>
        <p:nvPicPr>
          <p:cNvPr id="1028" name="Picture 53" descr="C:\Documents and Settings\Administrator\桌面\QQ截图20130831145706.png"/>
          <p:cNvPicPr>
            <a:picLocks noChangeAspect="1"/>
          </p:cNvPicPr>
          <p:nvPr/>
        </p:nvPicPr>
        <p:blipFill>
          <a:blip r:embed="rId41"/>
          <a:srcRect/>
          <a:stretch>
            <a:fillRect/>
          </a:stretch>
        </p:blipFill>
        <p:spPr bwMode="auto">
          <a:xfrm>
            <a:off x="0" y="0"/>
            <a:ext cx="12192000" cy="6858000"/>
          </a:xfrm>
          <a:prstGeom prst="rect">
            <a:avLst/>
          </a:prstGeom>
          <a:noFill/>
          <a:ln w="9525">
            <a:noFill/>
            <a:miter lim="800000"/>
            <a:headEnd/>
            <a:tailEnd/>
          </a:ln>
        </p:spPr>
      </p:pic>
      <p:pic>
        <p:nvPicPr>
          <p:cNvPr id="1029" name="Picture 6" descr="D:\360Downloads\new\灰色矩形.png"/>
          <p:cNvPicPr>
            <a:picLocks noChangeAspect="1"/>
          </p:cNvPicPr>
          <p:nvPr/>
        </p:nvPicPr>
        <p:blipFill>
          <a:blip r:embed="rId42"/>
          <a:srcRect/>
          <a:stretch>
            <a:fillRect/>
          </a:stretch>
        </p:blipFill>
        <p:spPr bwMode="auto">
          <a:xfrm>
            <a:off x="1" y="255588"/>
            <a:ext cx="12164484" cy="633412"/>
          </a:xfrm>
          <a:prstGeom prst="rect">
            <a:avLst/>
          </a:prstGeom>
          <a:noFill/>
          <a:ln w="9525">
            <a:noFill/>
            <a:miter lim="800000"/>
            <a:headEnd/>
            <a:tailEnd/>
          </a:ln>
        </p:spPr>
      </p:pic>
      <p:pic>
        <p:nvPicPr>
          <p:cNvPr id="1030" name="Picture 5" descr="D:\360Downloads\new\黑色矩形.png"/>
          <p:cNvPicPr>
            <a:picLocks noChangeAspect="1"/>
          </p:cNvPicPr>
          <p:nvPr userDrawn="1"/>
        </p:nvPicPr>
        <p:blipFill>
          <a:blip r:embed="rId43"/>
          <a:srcRect/>
          <a:stretch>
            <a:fillRect/>
          </a:stretch>
        </p:blipFill>
        <p:spPr bwMode="auto">
          <a:xfrm>
            <a:off x="0" y="890588"/>
            <a:ext cx="12192000" cy="212725"/>
          </a:xfrm>
          <a:prstGeom prst="rect">
            <a:avLst/>
          </a:prstGeom>
          <a:noFill/>
          <a:ln w="9525">
            <a:noFill/>
            <a:miter lim="800000"/>
            <a:headEnd/>
            <a:tailEnd/>
          </a:ln>
        </p:spPr>
      </p:pic>
      <p:sp>
        <p:nvSpPr>
          <p:cNvPr id="20" name="矩形 19"/>
          <p:cNvSpPr/>
          <p:nvPr/>
        </p:nvSpPr>
        <p:spPr>
          <a:xfrm>
            <a:off x="0" y="6726238"/>
            <a:ext cx="12192000" cy="131762"/>
          </a:xfrm>
          <a:prstGeom prst="rect">
            <a:avLst/>
          </a:prstGeom>
          <a:solidFill>
            <a:srgbClr val="0070C0"/>
          </a:solidFill>
          <a:ln>
            <a:noFill/>
          </a:ln>
        </p:spPr>
        <p:style>
          <a:lnRef idx="1">
            <a:schemeClr val="dk1"/>
          </a:lnRef>
          <a:fillRef idx="3">
            <a:schemeClr val="dk1"/>
          </a:fillRef>
          <a:effectRef idx="2">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697564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Lst>
  <p:transition spd="slow">
    <p:fade/>
  </p:transition>
  <p:hf sldNum="0" hdr="0" ftr="0" dt="0"/>
  <p:txStyles>
    <p:titleStyle>
      <a:lvl1pPr algn="ctr" rtl="0" eaLnBrk="0" fontAlgn="base" hangingPunct="0">
        <a:spcBef>
          <a:spcPct val="0"/>
        </a:spcBef>
        <a:spcAft>
          <a:spcPct val="0"/>
        </a:spcAft>
        <a:defRPr sz="4400" kern="1200">
          <a:solidFill>
            <a:schemeClr val="tx1"/>
          </a:solidFill>
          <a:latin typeface="宋体" charset="-122"/>
          <a:ea typeface="微软雅黑" pitchFamily="34" charset="-122"/>
          <a:cs typeface="Calibri" pitchFamily="34" charset="0"/>
        </a:defRPr>
      </a:lvl1pPr>
      <a:lvl2pPr algn="ctr" rtl="0" eaLnBrk="0" fontAlgn="base" hangingPunct="0">
        <a:spcBef>
          <a:spcPct val="0"/>
        </a:spcBef>
        <a:spcAft>
          <a:spcPct val="0"/>
        </a:spcAft>
        <a:defRPr sz="4400">
          <a:solidFill>
            <a:schemeClr val="tx1"/>
          </a:solidFill>
          <a:latin typeface="宋体" charset="-122"/>
          <a:ea typeface="微软雅黑" pitchFamily="34" charset="-122"/>
          <a:cs typeface="Calibri" pitchFamily="34" charset="0"/>
        </a:defRPr>
      </a:lvl2pPr>
      <a:lvl3pPr algn="ctr" rtl="0" eaLnBrk="0" fontAlgn="base" hangingPunct="0">
        <a:spcBef>
          <a:spcPct val="0"/>
        </a:spcBef>
        <a:spcAft>
          <a:spcPct val="0"/>
        </a:spcAft>
        <a:defRPr sz="4400">
          <a:solidFill>
            <a:schemeClr val="tx1"/>
          </a:solidFill>
          <a:latin typeface="宋体" charset="-122"/>
          <a:ea typeface="微软雅黑" pitchFamily="34" charset="-122"/>
          <a:cs typeface="Calibri" pitchFamily="34" charset="0"/>
        </a:defRPr>
      </a:lvl3pPr>
      <a:lvl4pPr algn="ctr" rtl="0" eaLnBrk="0" fontAlgn="base" hangingPunct="0">
        <a:spcBef>
          <a:spcPct val="0"/>
        </a:spcBef>
        <a:spcAft>
          <a:spcPct val="0"/>
        </a:spcAft>
        <a:defRPr sz="4400">
          <a:solidFill>
            <a:schemeClr val="tx1"/>
          </a:solidFill>
          <a:latin typeface="宋体" charset="-122"/>
          <a:ea typeface="微软雅黑" pitchFamily="34" charset="-122"/>
          <a:cs typeface="Calibri" pitchFamily="34" charset="0"/>
        </a:defRPr>
      </a:lvl4pPr>
      <a:lvl5pPr algn="ctr" rtl="0" eaLnBrk="0" fontAlgn="base" hangingPunct="0">
        <a:spcBef>
          <a:spcPct val="0"/>
        </a:spcBef>
        <a:spcAft>
          <a:spcPct val="0"/>
        </a:spcAft>
        <a:defRPr sz="4400">
          <a:solidFill>
            <a:schemeClr val="tx1"/>
          </a:solidFill>
          <a:latin typeface="宋体" charset="-122"/>
          <a:ea typeface="微软雅黑" pitchFamily="34" charset="-122"/>
          <a:cs typeface="Calibri" pitchFamily="34" charset="0"/>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宋体" charset="-122"/>
          <a:ea typeface="微软雅黑" pitchFamily="34" charset="-122"/>
          <a:cs typeface="Calibri"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宋体" charset="-122"/>
          <a:ea typeface="微软雅黑" pitchFamily="34" charset="-122"/>
          <a:cs typeface="Calibri"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宋体" charset="-122"/>
          <a:ea typeface="微软雅黑" pitchFamily="34" charset="-122"/>
          <a:cs typeface="Calibri"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宋体" charset="-122"/>
          <a:ea typeface="微软雅黑" pitchFamily="34" charset="-122"/>
          <a:cs typeface="Calibri"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宋体" charset="-122"/>
          <a:ea typeface="微软雅黑" pitchFamily="34" charset="-122"/>
          <a:cs typeface="Calibr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pic>
        <p:nvPicPr>
          <p:cNvPr id="1028" name="Picture 53" descr="C:\Documents and Settings\Administrator\桌面\QQ截图20130831145706.png"/>
          <p:cNvPicPr>
            <a:picLocks noChangeAspect="1"/>
          </p:cNvPicPr>
          <p:nvPr/>
        </p:nvPicPr>
        <p:blipFill>
          <a:blip r:embed="rId41"/>
          <a:srcRect/>
          <a:stretch>
            <a:fillRect/>
          </a:stretch>
        </p:blipFill>
        <p:spPr bwMode="auto">
          <a:xfrm>
            <a:off x="0" y="0"/>
            <a:ext cx="12192000" cy="6858000"/>
          </a:xfrm>
          <a:prstGeom prst="rect">
            <a:avLst/>
          </a:prstGeom>
          <a:noFill/>
          <a:ln w="9525">
            <a:noFill/>
            <a:miter lim="800000"/>
            <a:headEnd/>
            <a:tailEnd/>
          </a:ln>
        </p:spPr>
      </p:pic>
      <p:pic>
        <p:nvPicPr>
          <p:cNvPr id="1029" name="Picture 6" descr="D:\360Downloads\new\灰色矩形.png"/>
          <p:cNvPicPr>
            <a:picLocks noChangeAspect="1"/>
          </p:cNvPicPr>
          <p:nvPr/>
        </p:nvPicPr>
        <p:blipFill>
          <a:blip r:embed="rId42"/>
          <a:srcRect/>
          <a:stretch>
            <a:fillRect/>
          </a:stretch>
        </p:blipFill>
        <p:spPr bwMode="auto">
          <a:xfrm>
            <a:off x="1" y="255588"/>
            <a:ext cx="12164484" cy="633412"/>
          </a:xfrm>
          <a:prstGeom prst="rect">
            <a:avLst/>
          </a:prstGeom>
          <a:noFill/>
          <a:ln w="9525">
            <a:noFill/>
            <a:miter lim="800000"/>
            <a:headEnd/>
            <a:tailEnd/>
          </a:ln>
        </p:spPr>
      </p:pic>
      <p:pic>
        <p:nvPicPr>
          <p:cNvPr id="1030" name="Picture 5" descr="D:\360Downloads\new\黑色矩形.png"/>
          <p:cNvPicPr>
            <a:picLocks noChangeAspect="1"/>
          </p:cNvPicPr>
          <p:nvPr userDrawn="1"/>
        </p:nvPicPr>
        <p:blipFill>
          <a:blip r:embed="rId43"/>
          <a:srcRect/>
          <a:stretch>
            <a:fillRect/>
          </a:stretch>
        </p:blipFill>
        <p:spPr bwMode="auto">
          <a:xfrm>
            <a:off x="0" y="890588"/>
            <a:ext cx="12192000" cy="212725"/>
          </a:xfrm>
          <a:prstGeom prst="rect">
            <a:avLst/>
          </a:prstGeom>
          <a:noFill/>
          <a:ln w="9525">
            <a:noFill/>
            <a:miter lim="800000"/>
            <a:headEnd/>
            <a:tailEnd/>
          </a:ln>
        </p:spPr>
      </p:pic>
      <p:sp>
        <p:nvSpPr>
          <p:cNvPr id="20" name="矩形 19"/>
          <p:cNvSpPr/>
          <p:nvPr/>
        </p:nvSpPr>
        <p:spPr>
          <a:xfrm>
            <a:off x="0" y="6726238"/>
            <a:ext cx="12192000" cy="131762"/>
          </a:xfrm>
          <a:prstGeom prst="rect">
            <a:avLst/>
          </a:prstGeom>
          <a:solidFill>
            <a:srgbClr val="0070C0"/>
          </a:solidFill>
          <a:ln>
            <a:noFill/>
          </a:ln>
        </p:spPr>
        <p:style>
          <a:lnRef idx="1">
            <a:schemeClr val="dk1"/>
          </a:lnRef>
          <a:fillRef idx="3">
            <a:schemeClr val="dk1"/>
          </a:fillRef>
          <a:effectRef idx="2">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2283556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Lst>
  <p:transition spd="slow">
    <p:fade/>
  </p:transition>
  <p:hf sldNum="0" hdr="0" ftr="0" dt="0"/>
  <p:txStyles>
    <p:titleStyle>
      <a:lvl1pPr algn="ctr" rtl="0" eaLnBrk="0" fontAlgn="base" hangingPunct="0">
        <a:spcBef>
          <a:spcPct val="0"/>
        </a:spcBef>
        <a:spcAft>
          <a:spcPct val="0"/>
        </a:spcAft>
        <a:defRPr sz="4400" kern="1200">
          <a:solidFill>
            <a:schemeClr val="tx1"/>
          </a:solidFill>
          <a:latin typeface="宋体" charset="-122"/>
          <a:ea typeface="微软雅黑" pitchFamily="34" charset="-122"/>
          <a:cs typeface="Calibri" pitchFamily="34" charset="0"/>
        </a:defRPr>
      </a:lvl1pPr>
      <a:lvl2pPr algn="ctr" rtl="0" eaLnBrk="0" fontAlgn="base" hangingPunct="0">
        <a:spcBef>
          <a:spcPct val="0"/>
        </a:spcBef>
        <a:spcAft>
          <a:spcPct val="0"/>
        </a:spcAft>
        <a:defRPr sz="4400">
          <a:solidFill>
            <a:schemeClr val="tx1"/>
          </a:solidFill>
          <a:latin typeface="宋体" charset="-122"/>
          <a:ea typeface="微软雅黑" pitchFamily="34" charset="-122"/>
          <a:cs typeface="Calibri" pitchFamily="34" charset="0"/>
        </a:defRPr>
      </a:lvl2pPr>
      <a:lvl3pPr algn="ctr" rtl="0" eaLnBrk="0" fontAlgn="base" hangingPunct="0">
        <a:spcBef>
          <a:spcPct val="0"/>
        </a:spcBef>
        <a:spcAft>
          <a:spcPct val="0"/>
        </a:spcAft>
        <a:defRPr sz="4400">
          <a:solidFill>
            <a:schemeClr val="tx1"/>
          </a:solidFill>
          <a:latin typeface="宋体" charset="-122"/>
          <a:ea typeface="微软雅黑" pitchFamily="34" charset="-122"/>
          <a:cs typeface="Calibri" pitchFamily="34" charset="0"/>
        </a:defRPr>
      </a:lvl3pPr>
      <a:lvl4pPr algn="ctr" rtl="0" eaLnBrk="0" fontAlgn="base" hangingPunct="0">
        <a:spcBef>
          <a:spcPct val="0"/>
        </a:spcBef>
        <a:spcAft>
          <a:spcPct val="0"/>
        </a:spcAft>
        <a:defRPr sz="4400">
          <a:solidFill>
            <a:schemeClr val="tx1"/>
          </a:solidFill>
          <a:latin typeface="宋体" charset="-122"/>
          <a:ea typeface="微软雅黑" pitchFamily="34" charset="-122"/>
          <a:cs typeface="Calibri" pitchFamily="34" charset="0"/>
        </a:defRPr>
      </a:lvl4pPr>
      <a:lvl5pPr algn="ctr" rtl="0" eaLnBrk="0" fontAlgn="base" hangingPunct="0">
        <a:spcBef>
          <a:spcPct val="0"/>
        </a:spcBef>
        <a:spcAft>
          <a:spcPct val="0"/>
        </a:spcAft>
        <a:defRPr sz="4400">
          <a:solidFill>
            <a:schemeClr val="tx1"/>
          </a:solidFill>
          <a:latin typeface="宋体" charset="-122"/>
          <a:ea typeface="微软雅黑" pitchFamily="34" charset="-122"/>
          <a:cs typeface="Calibri" pitchFamily="34" charset="0"/>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宋体" charset="-122"/>
          <a:ea typeface="微软雅黑" pitchFamily="34" charset="-122"/>
          <a:cs typeface="Calibri"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宋体" charset="-122"/>
          <a:ea typeface="微软雅黑" pitchFamily="34" charset="-122"/>
          <a:cs typeface="Calibri"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宋体" charset="-122"/>
          <a:ea typeface="微软雅黑" pitchFamily="34" charset="-122"/>
          <a:cs typeface="Calibri"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宋体" charset="-122"/>
          <a:ea typeface="微软雅黑" pitchFamily="34" charset="-122"/>
          <a:cs typeface="Calibri"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宋体" charset="-122"/>
          <a:ea typeface="微软雅黑" pitchFamily="34" charset="-122"/>
          <a:cs typeface="Calibr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18" Type="http://schemas.openxmlformats.org/officeDocument/2006/relationships/image" Target="../media/image50.jpe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jpeg"/><Relationship Id="rId17" Type="http://schemas.openxmlformats.org/officeDocument/2006/relationships/image" Target="../media/image49.jpeg"/><Relationship Id="rId2" Type="http://schemas.openxmlformats.org/officeDocument/2006/relationships/image" Target="../media/image34.png"/><Relationship Id="rId16" Type="http://schemas.openxmlformats.org/officeDocument/2006/relationships/image" Target="../media/image48.jpe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5" Type="http://schemas.openxmlformats.org/officeDocument/2006/relationships/image" Target="../media/image47.jpeg"/><Relationship Id="rId10" Type="http://schemas.openxmlformats.org/officeDocument/2006/relationships/image" Target="../media/image42.jpeg"/><Relationship Id="rId19" Type="http://schemas.openxmlformats.org/officeDocument/2006/relationships/image" Target="../media/image51.jpeg"/><Relationship Id="rId4" Type="http://schemas.openxmlformats.org/officeDocument/2006/relationships/image" Target="../media/image36.emf"/><Relationship Id="rId9" Type="http://schemas.openxmlformats.org/officeDocument/2006/relationships/image" Target="../media/image41.png"/><Relationship Id="rId14" Type="http://schemas.openxmlformats.org/officeDocument/2006/relationships/image" Target="../media/image46.jpeg"/><Relationship Id="rId22"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83.xml"/><Relationship Id="rId5" Type="http://schemas.openxmlformats.org/officeDocument/2006/relationships/image" Target="../media/image64.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gif"/><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72.png"/><Relationship Id="rId9" Type="http://schemas.openxmlformats.org/officeDocument/2006/relationships/image" Target="../media/image7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6.xml"/><Relationship Id="rId7" Type="http://schemas.openxmlformats.org/officeDocument/2006/relationships/image" Target="../media/image82.jpe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notesSlide" Target="../notesSlides/notesSlide8.xml"/><Relationship Id="rId16" Type="http://schemas.openxmlformats.org/officeDocument/2006/relationships/image" Target="../media/image98.png"/><Relationship Id="rId1" Type="http://schemas.openxmlformats.org/officeDocument/2006/relationships/slideLayout" Target="../slideLayouts/slideLayout1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19" Type="http://schemas.openxmlformats.org/officeDocument/2006/relationships/image" Target="../media/image78.jpe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图片 1"/>
          <p:cNvPicPr>
            <a:picLocks noChangeAspect="1"/>
          </p:cNvPicPr>
          <p:nvPr/>
        </p:nvPicPr>
        <p:blipFill>
          <a:blip r:embed="rId4"/>
          <a:srcRect t="21469" b="11330"/>
          <a:stretch>
            <a:fillRect/>
          </a:stretch>
        </p:blipFill>
        <p:spPr bwMode="auto">
          <a:xfrm>
            <a:off x="0" y="2238375"/>
            <a:ext cx="12192000" cy="2847975"/>
          </a:xfrm>
          <a:prstGeom prst="rect">
            <a:avLst/>
          </a:prstGeom>
          <a:noFill/>
          <a:ln w="9525">
            <a:noFill/>
            <a:miter lim="800000"/>
            <a:headEnd/>
            <a:tailEnd/>
          </a:ln>
        </p:spPr>
      </p:pic>
      <p:sp>
        <p:nvSpPr>
          <p:cNvPr id="10242" name="TextBox 9"/>
          <p:cNvSpPr>
            <a:spLocks noGrp="1"/>
          </p:cNvSpPr>
          <p:nvPr>
            <p:ph type="ctrTitle"/>
          </p:nvPr>
        </p:nvSpPr>
        <p:spPr>
          <a:xfrm>
            <a:off x="1631950" y="3019425"/>
            <a:ext cx="8893175" cy="530225"/>
          </a:xfrm>
        </p:spPr>
        <p:txBody>
          <a:bodyPr>
            <a:spAutoFit/>
          </a:bodyPr>
          <a:lstStyle/>
          <a:p>
            <a:pPr eaLnBrk="1" hangingPunct="1"/>
            <a:r>
              <a:rPr lang="zh-CN" altLang="en-US" sz="3200" b="1" smtClean="0">
                <a:solidFill>
                  <a:srgbClr val="FF0000"/>
                </a:solidFill>
                <a:ea typeface="微软雅黑" pitchFamily="34" charset="-122"/>
              </a:rPr>
              <a:t>机电一体化技术专业建设诊改汇报</a:t>
            </a:r>
          </a:p>
        </p:txBody>
      </p:sp>
      <p:sp>
        <p:nvSpPr>
          <p:cNvPr id="10243" name="矩形 2"/>
          <p:cNvSpPr>
            <a:spLocks noChangeArrowheads="1"/>
          </p:cNvSpPr>
          <p:nvPr/>
        </p:nvSpPr>
        <p:spPr bwMode="auto">
          <a:xfrm>
            <a:off x="5643563" y="5910263"/>
            <a:ext cx="1403350" cy="347662"/>
          </a:xfrm>
          <a:prstGeom prst="rect">
            <a:avLst/>
          </a:prstGeom>
          <a:noFill/>
          <a:ln w="9525">
            <a:noFill/>
            <a:miter lim="800000"/>
            <a:headEnd/>
            <a:tailEnd/>
          </a:ln>
        </p:spPr>
        <p:txBody>
          <a:bodyPr wrap="none" lIns="72567" tIns="36283" rIns="72567" bIns="36283">
            <a:spAutoFit/>
          </a:bodyPr>
          <a:lstStyle/>
          <a:p>
            <a:r>
              <a:rPr lang="en-US" altLang="zh-CN" b="1">
                <a:latin typeface="微软雅黑" pitchFamily="34" charset="-122"/>
                <a:ea typeface="微软雅黑" pitchFamily="34" charset="-122"/>
              </a:rPr>
              <a:t>2019-5-20</a:t>
            </a:r>
            <a:r>
              <a:rPr lang="zh-CN" altLang="en-US" b="1">
                <a:solidFill>
                  <a:srgbClr val="C00000"/>
                </a:solidFill>
                <a:latin typeface="微软雅黑" pitchFamily="34" charset="-122"/>
                <a:ea typeface="微软雅黑" pitchFamily="34" charset="-122"/>
              </a:rPr>
              <a:t> </a:t>
            </a:r>
          </a:p>
        </p:txBody>
      </p:sp>
      <p:sp>
        <p:nvSpPr>
          <p:cNvPr id="10244" name="矩形 4"/>
          <p:cNvSpPr>
            <a:spLocks noChangeArrowheads="1"/>
          </p:cNvSpPr>
          <p:nvPr/>
        </p:nvSpPr>
        <p:spPr bwMode="auto">
          <a:xfrm>
            <a:off x="5538788" y="5314950"/>
            <a:ext cx="1670050" cy="438150"/>
          </a:xfrm>
          <a:prstGeom prst="rect">
            <a:avLst/>
          </a:prstGeom>
          <a:noFill/>
          <a:ln w="9525">
            <a:noFill/>
            <a:miter lim="800000"/>
            <a:headEnd/>
            <a:tailEnd/>
          </a:ln>
        </p:spPr>
        <p:txBody>
          <a:bodyPr wrap="none" lIns="72567" tIns="36283" rIns="72567" bIns="36283">
            <a:spAutoFit/>
          </a:bodyPr>
          <a:lstStyle/>
          <a:p>
            <a:pPr algn="dist"/>
            <a:r>
              <a:rPr lang="zh-CN" altLang="en-US" sz="2400" b="1">
                <a:latin typeface="微软雅黑" pitchFamily="34" charset="-122"/>
                <a:ea typeface="微软雅黑" pitchFamily="34" charset="-122"/>
              </a:rPr>
              <a:t>机电教研室</a:t>
            </a:r>
          </a:p>
        </p:txBody>
      </p:sp>
      <p:sp>
        <p:nvSpPr>
          <p:cNvPr id="10246" name="TextBox 9"/>
          <p:cNvSpPr>
            <a:spLocks/>
          </p:cNvSpPr>
          <p:nvPr/>
        </p:nvSpPr>
        <p:spPr bwMode="auto">
          <a:xfrm>
            <a:off x="1338263" y="1412875"/>
            <a:ext cx="8893175" cy="695325"/>
          </a:xfrm>
          <a:prstGeom prst="rect">
            <a:avLst/>
          </a:prstGeom>
          <a:noFill/>
          <a:ln w="9525">
            <a:noFill/>
            <a:miter lim="800000"/>
            <a:headEnd/>
            <a:tailEnd/>
          </a:ln>
        </p:spPr>
        <p:txBody>
          <a:bodyPr anchor="ctr">
            <a:spAutoFit/>
          </a:bodyPr>
          <a:lstStyle/>
          <a:p>
            <a:pPr algn="ctr">
              <a:lnSpc>
                <a:spcPct val="90000"/>
              </a:lnSpc>
            </a:pPr>
            <a:r>
              <a:rPr lang="zh-CN" altLang="en-US" sz="4400" b="1">
                <a:ea typeface="楷体" pitchFamily="49" charset="-122"/>
              </a:rPr>
              <a:t>湖南化工职业技术学院</a:t>
            </a:r>
          </a:p>
        </p:txBody>
      </p:sp>
      <p:pic>
        <p:nvPicPr>
          <p:cNvPr id="12" name="图片 1"/>
          <p:cNvPicPr>
            <a:picLocks noChangeAspect="1" noChangeArrowheads="1"/>
          </p:cNvPicPr>
          <p:nvPr/>
        </p:nvPicPr>
        <p:blipFill>
          <a:blip r:embed="rId5">
            <a:extLst/>
          </a:blip>
          <a:srcRect/>
          <a:stretch>
            <a:fillRect/>
          </a:stretch>
        </p:blipFill>
        <p:spPr bwMode="auto">
          <a:xfrm>
            <a:off x="10240962" y="220028"/>
            <a:ext cx="1749425" cy="1551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10249" name="组合 8"/>
          <p:cNvGrpSpPr>
            <a:grpSpLocks/>
          </p:cNvGrpSpPr>
          <p:nvPr/>
        </p:nvGrpSpPr>
        <p:grpSpPr bwMode="auto">
          <a:xfrm>
            <a:off x="65315" y="186962"/>
            <a:ext cx="3905250" cy="622300"/>
            <a:chOff x="4232291" y="123478"/>
            <a:chExt cx="4754894" cy="691950"/>
          </a:xfrm>
        </p:grpSpPr>
        <p:pic>
          <p:nvPicPr>
            <p:cNvPr id="10250" name="图片 6"/>
            <p:cNvPicPr>
              <a:picLocks noChangeAspect="1"/>
            </p:cNvPicPr>
            <p:nvPr/>
          </p:nvPicPr>
          <p:blipFill>
            <a:blip r:embed="rId6"/>
            <a:srcRect/>
            <a:stretch>
              <a:fillRect/>
            </a:stretch>
          </p:blipFill>
          <p:spPr bwMode="auto">
            <a:xfrm>
              <a:off x="4232291" y="123478"/>
              <a:ext cx="686950" cy="691950"/>
            </a:xfrm>
            <a:prstGeom prst="rect">
              <a:avLst/>
            </a:prstGeom>
            <a:noFill/>
            <a:ln w="9525">
              <a:noFill/>
              <a:miter lim="800000"/>
              <a:headEnd/>
              <a:tailEnd/>
            </a:ln>
          </p:spPr>
        </p:pic>
        <p:pic>
          <p:nvPicPr>
            <p:cNvPr id="10251" name="图片 7"/>
            <p:cNvPicPr>
              <a:picLocks noChangeAspect="1"/>
            </p:cNvPicPr>
            <p:nvPr/>
          </p:nvPicPr>
          <p:blipFill>
            <a:blip r:embed="rId7"/>
            <a:srcRect/>
            <a:stretch>
              <a:fillRect/>
            </a:stretch>
          </p:blipFill>
          <p:spPr bwMode="auto">
            <a:xfrm>
              <a:off x="4919241" y="203680"/>
              <a:ext cx="4067944" cy="531545"/>
            </a:xfrm>
            <a:prstGeom prst="rect">
              <a:avLst/>
            </a:prstGeom>
            <a:noFill/>
            <a:ln w="9525">
              <a:noFill/>
              <a:miter lim="800000"/>
              <a:headEnd/>
              <a:tailEnd/>
            </a:ln>
          </p:spPr>
        </p:pic>
      </p:gr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495192"/>
            <a:ext cx="3141592" cy="803384"/>
          </a:xfrm>
          <a:prstGeom prst="rect">
            <a:avLst/>
          </a:prstGeom>
        </p:spPr>
      </p:pic>
      <p:pic>
        <p:nvPicPr>
          <p:cNvPr id="5" name="图片 4"/>
          <p:cNvPicPr>
            <a:picLocks noChangeAspect="1"/>
          </p:cNvPicPr>
          <p:nvPr/>
        </p:nvPicPr>
        <p:blipFill rotWithShape="1">
          <a:blip r:embed="rId3"/>
          <a:srcRect b="40893"/>
          <a:stretch/>
        </p:blipFill>
        <p:spPr>
          <a:xfrm>
            <a:off x="2743200" y="2003569"/>
            <a:ext cx="8723086" cy="4077915"/>
          </a:xfrm>
          <a:prstGeom prst="rect">
            <a:avLst/>
          </a:prstGeom>
          <a:ln>
            <a:noFill/>
          </a:ln>
          <a:effectLst>
            <a:outerShdw blurRad="44450" dist="27940" dir="5400000" algn="ctr">
              <a:srgbClr val="000000">
                <a:alpha val="32000"/>
              </a:srgbClr>
            </a:outerShdw>
          </a:effectLst>
        </p:spPr>
      </p:pic>
      <p:sp>
        <p:nvSpPr>
          <p:cNvPr id="6" name="文本占位符 11">
            <a:extLst>
              <a:ext uri="{FF2B5EF4-FFF2-40B4-BE49-F238E27FC236}">
                <a16:creationId xmlns:a16="http://schemas.microsoft.com/office/drawing/2014/main" id="{8FEEE62F-99AD-499E-8549-86FDA9C7230B}"/>
              </a:ext>
            </a:extLst>
          </p:cNvPr>
          <p:cNvSpPr txBox="1">
            <a:spLocks/>
          </p:cNvSpPr>
          <p:nvPr/>
        </p:nvSpPr>
        <p:spPr bwMode="auto">
          <a:xfrm>
            <a:off x="1258626" y="2561024"/>
            <a:ext cx="624340" cy="1836805"/>
          </a:xfrm>
          <a:prstGeom prst="rect">
            <a:avLst/>
          </a:prstGeom>
          <a:noFill/>
          <a:ln w="9525">
            <a:noFill/>
            <a:miter lim="800000"/>
            <a:headEnd/>
            <a:tailEnd/>
          </a:ln>
          <a:extLst/>
        </p:spPr>
        <p:txBody>
          <a:bodyPr lIns="81638" tIns="40819" rIns="81638" bIns="40819">
            <a:sp3d extrusionH="57150">
              <a:bevelT w="82550" h="38100" prst="coolSlant"/>
            </a:sp3d>
          </a:bodyPr>
          <a:lstStyle>
            <a:defPPr>
              <a:defRPr lang="zh-CN"/>
            </a:defPPr>
            <a:lvl1pPr defTabSz="815975" eaLnBrk="0" hangingPunct="0">
              <a:spcBef>
                <a:spcPct val="20000"/>
              </a:spcBef>
              <a:buFont typeface="Arial" charset="0"/>
              <a:buNone/>
              <a:defRPr sz="2400" b="1">
                <a:solidFill>
                  <a:srgbClr val="FF0000"/>
                </a:solidFill>
                <a:latin typeface="微软雅黑" panose="020B0503020204020204" pitchFamily="34" charset="-122"/>
                <a:ea typeface="微软雅黑" panose="020B0503020204020204" pitchFamily="34" charset="-122"/>
              </a:defRPr>
            </a:lvl1pPr>
          </a:lstStyle>
          <a:p>
            <a:r>
              <a:rPr lang="zh-CN" altLang="en-US" sz="3600" b="0" dirty="0" smtClean="0"/>
              <a:t>标</a:t>
            </a:r>
            <a:endParaRPr lang="en-US" altLang="zh-CN" sz="3600" b="0" dirty="0" smtClean="0"/>
          </a:p>
          <a:p>
            <a:r>
              <a:rPr lang="zh-CN" altLang="en-US" sz="3600" b="0" dirty="0" smtClean="0"/>
              <a:t>准</a:t>
            </a:r>
            <a:endParaRPr lang="en-US" altLang="zh-CN" sz="3600" b="0" dirty="0" smtClean="0"/>
          </a:p>
          <a:p>
            <a:r>
              <a:rPr lang="zh-CN" altLang="en-US" sz="3600" b="0" dirty="0" smtClean="0"/>
              <a:t>链</a:t>
            </a:r>
            <a:endParaRPr lang="en-US" altLang="zh-CN" sz="3600" b="0" dirty="0"/>
          </a:p>
        </p:txBody>
      </p:sp>
    </p:spTree>
    <p:extLst>
      <p:ext uri="{BB962C8B-B14F-4D97-AF65-F5344CB8AC3E}">
        <p14:creationId xmlns:p14="http://schemas.microsoft.com/office/powerpoint/2010/main" val="28171142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a:spLocks noChangeArrowheads="1"/>
          </p:cNvSpPr>
          <p:nvPr/>
        </p:nvSpPr>
        <p:spPr bwMode="auto">
          <a:xfrm>
            <a:off x="216716" y="1363663"/>
            <a:ext cx="4883150" cy="461665"/>
          </a:xfrm>
          <a:prstGeom prst="rect">
            <a:avLst/>
          </a:prstGeom>
          <a:noFill/>
          <a:ln w="9525">
            <a:noFill/>
            <a:miter lim="800000"/>
            <a:headEnd/>
            <a:tailEnd/>
          </a:ln>
        </p:spPr>
        <p:txBody>
          <a:bodyPr>
            <a:spAutoFit/>
          </a:bodyPr>
          <a:lstStyle/>
          <a:p>
            <a:r>
              <a:rPr lang="zh-CN" altLang="en-US" sz="2400" b="1" dirty="0">
                <a:solidFill>
                  <a:srgbClr val="FF0000"/>
                </a:solidFill>
                <a:latin typeface="微软雅黑" pitchFamily="34" charset="-122"/>
                <a:ea typeface="微软雅黑" pitchFamily="34" charset="-122"/>
              </a:rPr>
              <a:t>专业三年建设目标：年度目标</a:t>
            </a:r>
          </a:p>
        </p:txBody>
      </p:sp>
      <p:graphicFrame>
        <p:nvGraphicFramePr>
          <p:cNvPr id="7" name="表格 6"/>
          <p:cNvGraphicFramePr>
            <a:graphicFrameLocks noGrp="1"/>
          </p:cNvGraphicFramePr>
          <p:nvPr>
            <p:extLst>
              <p:ext uri="{D42A27DB-BD31-4B8C-83A1-F6EECF244321}">
                <p14:modId xmlns:p14="http://schemas.microsoft.com/office/powerpoint/2010/main" val="1590485984"/>
              </p:ext>
            </p:extLst>
          </p:nvPr>
        </p:nvGraphicFramePr>
        <p:xfrm>
          <a:off x="1456959" y="1890415"/>
          <a:ext cx="9225554" cy="4778998"/>
        </p:xfrm>
        <a:graphic>
          <a:graphicData uri="http://schemas.openxmlformats.org/drawingml/2006/table">
            <a:tbl>
              <a:tblPr firstRow="1" bandRow="1">
                <a:tableStyleId>{5C22544A-7EE6-4342-B048-85BDC9FD1C3A}</a:tableStyleId>
              </a:tblPr>
              <a:tblGrid>
                <a:gridCol w="1845110">
                  <a:extLst>
                    <a:ext uri="{9D8B030D-6E8A-4147-A177-3AD203B41FA5}">
                      <a16:colId xmlns:a16="http://schemas.microsoft.com/office/drawing/2014/main" val="20000"/>
                    </a:ext>
                  </a:extLst>
                </a:gridCol>
                <a:gridCol w="2816236">
                  <a:extLst>
                    <a:ext uri="{9D8B030D-6E8A-4147-A177-3AD203B41FA5}">
                      <a16:colId xmlns:a16="http://schemas.microsoft.com/office/drawing/2014/main" val="20001"/>
                    </a:ext>
                  </a:extLst>
                </a:gridCol>
                <a:gridCol w="1657395">
                  <a:extLst>
                    <a:ext uri="{9D8B030D-6E8A-4147-A177-3AD203B41FA5}">
                      <a16:colId xmlns:a16="http://schemas.microsoft.com/office/drawing/2014/main" val="20002"/>
                    </a:ext>
                  </a:extLst>
                </a:gridCol>
                <a:gridCol w="1524276">
                  <a:extLst>
                    <a:ext uri="{9D8B030D-6E8A-4147-A177-3AD203B41FA5}">
                      <a16:colId xmlns:a16="http://schemas.microsoft.com/office/drawing/2014/main" val="20003"/>
                    </a:ext>
                  </a:extLst>
                </a:gridCol>
                <a:gridCol w="1382537">
                  <a:extLst>
                    <a:ext uri="{9D8B030D-6E8A-4147-A177-3AD203B41FA5}">
                      <a16:colId xmlns:a16="http://schemas.microsoft.com/office/drawing/2014/main" val="20004"/>
                    </a:ext>
                  </a:extLst>
                </a:gridCol>
              </a:tblGrid>
              <a:tr h="751185">
                <a:tc>
                  <a:txBody>
                    <a:bodyPr/>
                    <a:lstStyle/>
                    <a:p>
                      <a:pPr algn="ctr"/>
                      <a:r>
                        <a:rPr lang="zh-CN" altLang="en-US" sz="2000" dirty="0" smtClean="0"/>
                        <a:t>任务类型</a:t>
                      </a:r>
                      <a:endParaRPr lang="zh-CN" altLang="en-US" sz="2000" dirty="0"/>
                    </a:p>
                  </a:txBody>
                  <a:tcPr anchor="ctr">
                    <a:cell3D prstMaterial="dkEdge">
                      <a:bevel prst="coolSlant"/>
                      <a:lightRig rig="flood" dir="t"/>
                    </a:cell3D>
                    <a:solidFill>
                      <a:srgbClr val="170CF4"/>
                    </a:solidFill>
                  </a:tcPr>
                </a:tc>
                <a:tc>
                  <a:txBody>
                    <a:bodyPr/>
                    <a:lstStyle/>
                    <a:p>
                      <a:pPr algn="ctr">
                        <a:lnSpc>
                          <a:spcPts val="2000"/>
                        </a:lnSpc>
                        <a:spcBef>
                          <a:spcPts val="0"/>
                        </a:spcBef>
                      </a:pPr>
                      <a:r>
                        <a:rPr lang="zh-CN" altLang="en-US" sz="2000" dirty="0" smtClean="0"/>
                        <a:t>任务内容</a:t>
                      </a:r>
                      <a:endParaRPr lang="zh-CN" altLang="en-US" sz="2000" dirty="0"/>
                    </a:p>
                  </a:txBody>
                  <a:tcPr anchor="ctr">
                    <a:cell3D prstMaterial="dkEdge">
                      <a:bevel prst="coolSlant"/>
                      <a:lightRig rig="flood" dir="t"/>
                    </a:cell3D>
                    <a:solidFill>
                      <a:srgbClr val="170CF4"/>
                    </a:solidFill>
                  </a:tcPr>
                </a:tc>
                <a:tc>
                  <a:txBody>
                    <a:bodyPr/>
                    <a:lstStyle/>
                    <a:p>
                      <a:pPr algn="ctr">
                        <a:lnSpc>
                          <a:spcPts val="2000"/>
                        </a:lnSpc>
                        <a:spcBef>
                          <a:spcPts val="0"/>
                        </a:spcBef>
                      </a:pPr>
                      <a:r>
                        <a:rPr lang="en-US" altLang="zh-CN" sz="2000" dirty="0" smtClean="0"/>
                        <a:t>2016</a:t>
                      </a:r>
                      <a:r>
                        <a:rPr lang="zh-CN" altLang="en-US" sz="2000" dirty="0" smtClean="0"/>
                        <a:t>年度</a:t>
                      </a:r>
                      <a:endParaRPr lang="en-US" altLang="zh-CN" sz="2000" dirty="0" smtClean="0"/>
                    </a:p>
                    <a:p>
                      <a:pPr algn="ctr">
                        <a:lnSpc>
                          <a:spcPts val="2000"/>
                        </a:lnSpc>
                        <a:spcBef>
                          <a:spcPts val="0"/>
                        </a:spcBef>
                      </a:pPr>
                      <a:r>
                        <a:rPr lang="zh-CN" altLang="en-US" sz="2000" dirty="0" smtClean="0"/>
                        <a:t>目标</a:t>
                      </a:r>
                      <a:endParaRPr lang="zh-CN" altLang="en-US" sz="2000" dirty="0"/>
                    </a:p>
                  </a:txBody>
                  <a:tcPr anchor="ctr">
                    <a:cell3D prstMaterial="dkEdge">
                      <a:bevel prst="coolSlant"/>
                      <a:lightRig rig="flood" dir="t"/>
                    </a:cell3D>
                    <a:solidFill>
                      <a:srgbClr val="170CF4"/>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defRPr/>
                      </a:pPr>
                      <a:endParaRPr lang="en-US" altLang="zh-CN" sz="2000" dirty="0" smtClean="0"/>
                    </a:p>
                    <a:p>
                      <a:pPr marL="0" marR="0" lvl="0" indent="0" algn="ctr" defTabSz="914400" rtl="0" eaLnBrk="1" fontAlgn="auto" latinLnBrk="0" hangingPunct="1">
                        <a:lnSpc>
                          <a:spcPts val="2000"/>
                        </a:lnSpc>
                        <a:spcBef>
                          <a:spcPts val="0"/>
                        </a:spcBef>
                        <a:spcAft>
                          <a:spcPts val="0"/>
                        </a:spcAft>
                        <a:buClrTx/>
                        <a:buSzTx/>
                        <a:buFontTx/>
                        <a:buNone/>
                        <a:defRPr/>
                      </a:pPr>
                      <a:r>
                        <a:rPr lang="en-US" altLang="zh-CN" sz="2000" dirty="0" smtClean="0"/>
                        <a:t>2017</a:t>
                      </a:r>
                      <a:r>
                        <a:rPr lang="zh-CN" altLang="en-US" sz="2000" dirty="0" smtClean="0"/>
                        <a:t>年度目标</a:t>
                      </a:r>
                    </a:p>
                    <a:p>
                      <a:pPr algn="ctr">
                        <a:lnSpc>
                          <a:spcPts val="2000"/>
                        </a:lnSpc>
                        <a:spcBef>
                          <a:spcPts val="0"/>
                        </a:spcBef>
                      </a:pPr>
                      <a:endParaRPr lang="zh-CN" altLang="en-US" sz="2000" dirty="0"/>
                    </a:p>
                  </a:txBody>
                  <a:tcPr anchor="ctr">
                    <a:cell3D prstMaterial="dkEdge">
                      <a:bevel prst="coolSlant"/>
                      <a:lightRig rig="flood" dir="t"/>
                    </a:cell3D>
                    <a:solidFill>
                      <a:srgbClr val="170CF4"/>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defRPr/>
                      </a:pPr>
                      <a:endParaRPr lang="en-US" altLang="zh-CN" sz="2000" dirty="0" smtClean="0"/>
                    </a:p>
                    <a:p>
                      <a:pPr marL="0" marR="0" lvl="0" indent="0" algn="ctr" defTabSz="914400" rtl="0" eaLnBrk="1" fontAlgn="auto" latinLnBrk="0" hangingPunct="1">
                        <a:lnSpc>
                          <a:spcPts val="2000"/>
                        </a:lnSpc>
                        <a:spcBef>
                          <a:spcPts val="0"/>
                        </a:spcBef>
                        <a:spcAft>
                          <a:spcPts val="0"/>
                        </a:spcAft>
                        <a:buClrTx/>
                        <a:buSzTx/>
                        <a:buFontTx/>
                        <a:buNone/>
                        <a:defRPr/>
                      </a:pPr>
                      <a:r>
                        <a:rPr lang="en-US" altLang="zh-CN" sz="2000" dirty="0" smtClean="0"/>
                        <a:t>2018</a:t>
                      </a:r>
                      <a:r>
                        <a:rPr lang="zh-CN" altLang="en-US" sz="2000" dirty="0" smtClean="0"/>
                        <a:t>年度目标</a:t>
                      </a:r>
                    </a:p>
                    <a:p>
                      <a:pPr algn="ctr">
                        <a:lnSpc>
                          <a:spcPts val="2000"/>
                        </a:lnSpc>
                        <a:spcBef>
                          <a:spcPts val="0"/>
                        </a:spcBef>
                      </a:pPr>
                      <a:endParaRPr lang="zh-CN" altLang="en-US" sz="2000" dirty="0"/>
                    </a:p>
                  </a:txBody>
                  <a:tcPr anchor="ctr">
                    <a:cell3D prstMaterial="dkEdge">
                      <a:bevel prst="coolSlant"/>
                      <a:lightRig rig="flood" dir="t"/>
                    </a:cell3D>
                    <a:solidFill>
                      <a:srgbClr val="170CF4"/>
                    </a:solidFill>
                  </a:tcPr>
                </a:tc>
                <a:extLst>
                  <a:ext uri="{0D108BD9-81ED-4DB2-BD59-A6C34878D82A}">
                    <a16:rowId xmlns:a16="http://schemas.microsoft.com/office/drawing/2014/main" val="10000"/>
                  </a:ext>
                </a:extLst>
              </a:tr>
              <a:tr h="333778">
                <a:tc rowSpan="4">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1" u="none" strike="noStrike" dirty="0" smtClean="0">
                          <a:effectLst/>
                          <a:latin typeface="微软雅黑" panose="020B0503020204020204" pitchFamily="34" charset="-122"/>
                          <a:ea typeface="微软雅黑" panose="020B0503020204020204" pitchFamily="34" charset="-122"/>
                        </a:rPr>
                        <a:t>人才培养</a:t>
                      </a:r>
                      <a:endParaRPr lang="en-US" altLang="zh-CN" sz="1800" b="1" u="none" strike="noStrike" dirty="0" smtClean="0">
                        <a:effectLst/>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1" u="none" strike="noStrike" dirty="0" smtClean="0">
                          <a:effectLst/>
                          <a:latin typeface="微软雅黑" panose="020B0503020204020204" pitchFamily="34" charset="-122"/>
                          <a:ea typeface="微软雅黑" panose="020B0503020204020204" pitchFamily="34" charset="-122"/>
                        </a:rPr>
                        <a:t>模式</a:t>
                      </a:r>
                      <a:endParaRPr lang="zh-CN" altLang="en-US" sz="1800" b="1" i="0" u="none" strike="noStrike" dirty="0" smtClean="0">
                        <a:solidFill>
                          <a:srgbClr val="000000"/>
                        </a:solidFill>
                        <a:effectLst/>
                        <a:latin typeface="微软雅黑" panose="020B0503020204020204" pitchFamily="34" charset="-122"/>
                        <a:ea typeface="微软雅黑" panose="020B0503020204020204" pitchFamily="34" charset="-122"/>
                      </a:endParaRPr>
                    </a:p>
                  </a:txBody>
                  <a:tcPr anchor="ctr">
                    <a:cell3D prstMaterial="dkEdge">
                      <a:bevel prst="coolSlant"/>
                      <a:lightRig rig="flood" dir="t"/>
                    </a:cell3D>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专业群人才培养方案制定</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chemeClr val="dk1"/>
                          </a:solidFill>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a:solidFill>
                            <a:schemeClr val="dk1"/>
                          </a:solidFill>
                          <a:effectLst/>
                          <a:latin typeface="微软雅黑" panose="020B0503020204020204" pitchFamily="34" charset="-122"/>
                          <a:ea typeface="微软雅黑" panose="020B0503020204020204" pitchFamily="34" charset="-122"/>
                        </a:rPr>
                        <a:t>2</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2</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1"/>
                  </a:ext>
                </a:extLst>
              </a:tr>
              <a:tr h="333778">
                <a:tc vMerge="1">
                  <a:txBody>
                    <a:bodyPr/>
                    <a:lstStyle/>
                    <a:p>
                      <a:endParaRPr lang="zh-CN"/>
                    </a:p>
                  </a:txBody>
                  <a:tcPr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职业道德培养模式</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a:solidFill>
                            <a:schemeClr val="dk1"/>
                          </a:solidFill>
                          <a:effectLst/>
                          <a:latin typeface="微软雅黑" panose="020B0503020204020204" pitchFamily="34" charset="-122"/>
                          <a:ea typeface="微软雅黑" panose="020B0503020204020204" pitchFamily="34" charset="-122"/>
                        </a:rPr>
                        <a:t>2</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2"/>
                  </a:ext>
                </a:extLst>
              </a:tr>
              <a:tr h="333778">
                <a:tc vMerge="1">
                  <a:txBody>
                    <a:bodyPr/>
                    <a:lstStyle/>
                    <a:p>
                      <a:endParaRPr lang="zh-CN"/>
                    </a:p>
                  </a:txBody>
                  <a:tcPr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技术技能培养模式</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a:solidFill>
                            <a:schemeClr val="dk1"/>
                          </a:solidFill>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3"/>
                  </a:ext>
                </a:extLst>
              </a:tr>
              <a:tr h="333778">
                <a:tc vMerge="1">
                  <a:txBody>
                    <a:bodyPr/>
                    <a:lstStyle/>
                    <a:p>
                      <a:endParaRPr lang="zh-CN"/>
                    </a:p>
                  </a:txBody>
                  <a:tcPr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学习创新创业能力培养模式</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chemeClr val="dk1"/>
                          </a:solidFill>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4"/>
                  </a:ext>
                </a:extLst>
              </a:tr>
              <a:tr h="333778">
                <a:tc rowSpan="5">
                  <a:txBody>
                    <a:bodyPr/>
                    <a:lstStyle/>
                    <a:p>
                      <a:pPr algn="ctr" fontAlgn="ctr"/>
                      <a:r>
                        <a:rPr lang="zh-CN" altLang="en-US" sz="1800" b="1" u="none" strike="noStrike" dirty="0" smtClean="0">
                          <a:effectLst/>
                          <a:latin typeface="微软雅黑" panose="020B0503020204020204" pitchFamily="34" charset="-122"/>
                          <a:ea typeface="微软雅黑" panose="020B0503020204020204" pitchFamily="34" charset="-122"/>
                        </a:rPr>
                        <a:t>课程体系</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anchor="ctr">
                    <a:cell3D prstMaterial="dkEdge">
                      <a:bevel prst="coolSlant"/>
                      <a:lightRig rig="flood" dir="t"/>
                    </a:cell3D>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专业群课程体系构建</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a:solidFill>
                            <a:schemeClr val="dk1"/>
                          </a:solidFill>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chemeClr val="dk1"/>
                          </a:solidFill>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5"/>
                  </a:ext>
                </a:extLst>
              </a:tr>
              <a:tr h="333778">
                <a:tc vMerge="1">
                  <a:txBody>
                    <a:bodyPr/>
                    <a:lstStyle/>
                    <a:p>
                      <a:endParaRPr lang="zh-CN"/>
                    </a:p>
                  </a:txBody>
                  <a:tcPr anchor="ctr"/>
                </a:tc>
                <a:tc>
                  <a:txBody>
                    <a:bodyPr/>
                    <a:lstStyle/>
                    <a:p>
                      <a:pPr algn="ctr" fontAlgn="ctr"/>
                      <a:r>
                        <a:rPr lang="zh-CN" altLang="en-US" sz="1600" u="none" strike="noStrike" dirty="0" smtClean="0">
                          <a:effectLst/>
                          <a:latin typeface="微软雅黑" panose="020B0503020204020204" pitchFamily="34" charset="-122"/>
                          <a:ea typeface="微软雅黑" panose="020B0503020204020204" pitchFamily="34" charset="-122"/>
                        </a:rPr>
                        <a:t>专业基础核心</a:t>
                      </a:r>
                      <a:r>
                        <a:rPr lang="zh-CN" altLang="en-US" sz="1600" u="none" strike="noStrike" dirty="0">
                          <a:effectLst/>
                          <a:latin typeface="微软雅黑" panose="020B0503020204020204" pitchFamily="34" charset="-122"/>
                          <a:ea typeface="微软雅黑" panose="020B0503020204020204" pitchFamily="34" charset="-122"/>
                        </a:rPr>
                        <a:t>课改革与建设</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a:solidFill>
                            <a:schemeClr val="dk1"/>
                          </a:solidFill>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6"/>
                  </a:ext>
                </a:extLst>
              </a:tr>
              <a:tr h="333778">
                <a:tc vMerge="1">
                  <a:txBody>
                    <a:bodyPr/>
                    <a:lstStyle/>
                    <a:p>
                      <a:endParaRPr lang="zh-CN"/>
                    </a:p>
                  </a:txBody>
                  <a:tcPr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专业核心课改革与建设</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2</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a:solidFill>
                            <a:schemeClr val="dk1"/>
                          </a:solidFill>
                          <a:effectLst/>
                          <a:latin typeface="微软雅黑" panose="020B0503020204020204" pitchFamily="34" charset="-122"/>
                          <a:ea typeface="微软雅黑" panose="020B0503020204020204" pitchFamily="34" charset="-122"/>
                        </a:rPr>
                        <a:t>2</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7"/>
                  </a:ext>
                </a:extLst>
              </a:tr>
              <a:tr h="333778">
                <a:tc vMerge="1">
                  <a:txBody>
                    <a:bodyPr/>
                    <a:lstStyle/>
                    <a:p>
                      <a:endParaRPr lang="zh-CN"/>
                    </a:p>
                  </a:txBody>
                  <a:tcPr anchor="ctr"/>
                </a:tc>
                <a:tc>
                  <a:txBody>
                    <a:bodyPr/>
                    <a:lstStyle/>
                    <a:p>
                      <a:pPr algn="ctr" fontAlgn="ctr"/>
                      <a:r>
                        <a:rPr lang="zh-CN" altLang="en-US" sz="1600" u="none" strike="noStrike" dirty="0" smtClean="0">
                          <a:effectLst/>
                          <a:latin typeface="微软雅黑" panose="020B0503020204020204" pitchFamily="34" charset="-122"/>
                          <a:ea typeface="微软雅黑" panose="020B0503020204020204" pitchFamily="34" charset="-122"/>
                        </a:rPr>
                        <a:t>专业群互选课建设</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a:solidFill>
                            <a:schemeClr val="dk1"/>
                          </a:solidFill>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8"/>
                  </a:ext>
                </a:extLst>
              </a:tr>
              <a:tr h="333778">
                <a:tc vMerge="1">
                  <a:txBody>
                    <a:bodyPr/>
                    <a:lstStyle/>
                    <a:p>
                      <a:endParaRPr lang="zh-CN"/>
                    </a:p>
                  </a:txBody>
                  <a:tcPr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教学方式创新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2</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2</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9"/>
                  </a:ext>
                </a:extLst>
              </a:tr>
              <a:tr h="333778">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1" u="none" strike="noStrike" dirty="0" smtClean="0">
                          <a:effectLst/>
                          <a:latin typeface="微软雅黑" panose="020B0503020204020204" pitchFamily="34" charset="-122"/>
                          <a:ea typeface="微软雅黑" panose="020B0503020204020204" pitchFamily="34" charset="-122"/>
                        </a:rPr>
                        <a:t>教学团队</a:t>
                      </a:r>
                      <a:endParaRPr lang="zh-CN" altLang="en-US" sz="1800" b="1" i="0" u="none" strike="noStrike" dirty="0" smtClean="0">
                        <a:solidFill>
                          <a:srgbClr val="000000"/>
                        </a:solidFill>
                        <a:effectLst/>
                        <a:latin typeface="微软雅黑" panose="020B0503020204020204" pitchFamily="34" charset="-122"/>
                        <a:ea typeface="微软雅黑" panose="020B0503020204020204" pitchFamily="34" charset="-122"/>
                      </a:endParaRPr>
                    </a:p>
                  </a:txBody>
                  <a:tcPr anchor="ctr">
                    <a:cell3D prstMaterial="dkEdge">
                      <a:bevel prst="coolSlant"/>
                      <a:lightRig rig="flood" dir="t"/>
                    </a:cell3D>
                  </a:tcPr>
                </a:tc>
                <a:tc>
                  <a:txBody>
                    <a:bodyPr/>
                    <a:lstStyle/>
                    <a:p>
                      <a:pPr marL="0" algn="ctr" defTabSz="914400" rtl="0" eaLnBrk="1" fontAlgn="ctr" latinLnBrk="0" hangingPunct="1"/>
                      <a:r>
                        <a:rPr lang="zh-CN" altLang="en-US" sz="1600" u="none" strike="noStrike" kern="1200" dirty="0">
                          <a:solidFill>
                            <a:schemeClr val="dk1"/>
                          </a:solidFill>
                          <a:effectLst/>
                          <a:latin typeface="微软雅黑" panose="020B0503020204020204" pitchFamily="34" charset="-122"/>
                          <a:ea typeface="微软雅黑" panose="020B0503020204020204" pitchFamily="34" charset="-122"/>
                          <a:cs typeface="+mn-cs"/>
                        </a:rPr>
                        <a:t>专业群带头人影响力</a:t>
                      </a:r>
                    </a:p>
                  </a:txBody>
                  <a:tcPr marL="9525" marR="9525" marT="9525" marB="0" anchor="ctr">
                    <a:cell3D prstMaterial="dkEdge">
                      <a:bevel prst="coolSlant"/>
                      <a:lightRig rig="flood" dir="t"/>
                    </a:cell3D>
                  </a:tcPr>
                </a:tc>
                <a:tc>
                  <a:txBody>
                    <a:bodyPr/>
                    <a:lstStyle/>
                    <a:p>
                      <a:pPr marL="0" algn="ctr" defTabSz="914400" rtl="0" eaLnBrk="1" fontAlgn="ctr" latinLnBrk="0" hangingPunct="1"/>
                      <a:r>
                        <a:rPr lang="en-US" altLang="zh-CN" sz="1600" u="none" strike="noStrike" kern="1200" dirty="0">
                          <a:solidFill>
                            <a:schemeClr val="dk1"/>
                          </a:solidFill>
                          <a:effectLst/>
                          <a:latin typeface="微软雅黑" panose="020B0503020204020204" pitchFamily="34" charset="-122"/>
                          <a:ea typeface="微软雅黑" panose="020B0503020204020204" pitchFamily="34" charset="-122"/>
                          <a:cs typeface="+mn-cs"/>
                        </a:rPr>
                        <a:t>1</a:t>
                      </a:r>
                    </a:p>
                  </a:txBody>
                  <a:tcPr marL="9525" marR="9525" marT="9525" marB="0" anchor="ctr">
                    <a:cell3D prstMaterial="dkEdge">
                      <a:bevel prst="coolSlant"/>
                      <a:lightRig rig="flood" dir="t"/>
                    </a:cell3D>
                  </a:tcPr>
                </a:tc>
                <a:tc>
                  <a:txBody>
                    <a:bodyPr/>
                    <a:lstStyle/>
                    <a:p>
                      <a:pPr marL="0" algn="ctr" defTabSz="914400" rtl="0" eaLnBrk="1" fontAlgn="ctr" latinLnBrk="0" hangingPunct="1"/>
                      <a:r>
                        <a:rPr lang="en-US" altLang="zh-CN" sz="1600" u="none" strike="noStrike" kern="1200" dirty="0">
                          <a:solidFill>
                            <a:schemeClr val="dk1"/>
                          </a:solidFill>
                          <a:effectLst/>
                          <a:latin typeface="微软雅黑" panose="020B0503020204020204" pitchFamily="34" charset="-122"/>
                          <a:ea typeface="微软雅黑" panose="020B0503020204020204" pitchFamily="34" charset="-122"/>
                          <a:cs typeface="+mn-cs"/>
                        </a:rPr>
                        <a:t>1</a:t>
                      </a:r>
                    </a:p>
                  </a:txBody>
                  <a:tcPr marL="9525" marR="9525" marT="9525" marB="0" anchor="ctr">
                    <a:cell3D prstMaterial="dkEdge">
                      <a:bevel prst="coolSlant"/>
                      <a:lightRig rig="flood" dir="t"/>
                    </a:cell3D>
                  </a:tcPr>
                </a:tc>
                <a:tc>
                  <a:txBody>
                    <a:bodyPr/>
                    <a:lstStyle/>
                    <a:p>
                      <a:pPr marL="0" algn="ctr" defTabSz="914400" rtl="0" eaLnBrk="1" fontAlgn="ctr" latinLnBrk="0" hangingPunct="1"/>
                      <a:r>
                        <a:rPr lang="en-US" altLang="zh-CN" sz="1600" u="none" strike="noStrike" kern="1200" dirty="0">
                          <a:solidFill>
                            <a:schemeClr val="dk1"/>
                          </a:solidFill>
                          <a:effectLst/>
                          <a:latin typeface="微软雅黑" panose="020B0503020204020204" pitchFamily="34" charset="-122"/>
                          <a:ea typeface="微软雅黑" panose="020B0503020204020204" pitchFamily="34" charset="-122"/>
                          <a:cs typeface="+mn-cs"/>
                        </a:rPr>
                        <a:t>1</a:t>
                      </a:r>
                    </a:p>
                  </a:txBody>
                  <a:tcPr marL="9525" marR="9525" marT="9525" marB="0" anchor="ctr">
                    <a:cell3D prstMaterial="dkEdge">
                      <a:bevel prst="coolSlant"/>
                      <a:lightRig rig="flood" dir="t"/>
                    </a:cell3D>
                  </a:tcPr>
                </a:tc>
                <a:extLst>
                  <a:ext uri="{0D108BD9-81ED-4DB2-BD59-A6C34878D82A}">
                    <a16:rowId xmlns:a16="http://schemas.microsoft.com/office/drawing/2014/main" val="10010"/>
                  </a:ext>
                </a:extLst>
              </a:tr>
              <a:tr h="333778">
                <a:tc vMerge="1">
                  <a:txBody>
                    <a:bodyPr/>
                    <a:lstStyle/>
                    <a:p>
                      <a:endParaRPr lang="zh-CN"/>
                    </a:p>
                  </a:txBody>
                  <a:tcPr anchor="ctr"/>
                </a:tc>
                <a:tc>
                  <a:txBody>
                    <a:bodyPr/>
                    <a:lstStyle/>
                    <a:p>
                      <a:pPr marL="0" algn="ctr" defTabSz="914400" rtl="0" eaLnBrk="1" fontAlgn="ctr" latinLnBrk="0" hangingPunct="1"/>
                      <a:r>
                        <a:rPr lang="zh-CN" altLang="en-US" sz="1600" u="none" strike="noStrike" kern="1200" dirty="0">
                          <a:solidFill>
                            <a:schemeClr val="dk1"/>
                          </a:solidFill>
                          <a:effectLst/>
                          <a:latin typeface="微软雅黑" panose="020B0503020204020204" pitchFamily="34" charset="-122"/>
                          <a:ea typeface="微软雅黑" panose="020B0503020204020204" pitchFamily="34" charset="-122"/>
                          <a:cs typeface="+mn-cs"/>
                        </a:rPr>
                        <a:t>专业带头人领导力</a:t>
                      </a:r>
                    </a:p>
                  </a:txBody>
                  <a:tcPr marL="9525" marR="9525" marT="9525" marB="0" anchor="ctr">
                    <a:cell3D prstMaterial="dkEdge">
                      <a:bevel prst="coolSlant"/>
                      <a:lightRig rig="flood" dir="t"/>
                    </a:cell3D>
                  </a:tcPr>
                </a:tc>
                <a:tc>
                  <a:txBody>
                    <a:bodyPr/>
                    <a:lstStyle/>
                    <a:p>
                      <a:pPr marL="0" algn="ctr" defTabSz="914400" rtl="0" eaLnBrk="1" fontAlgn="ctr" latinLnBrk="0" hangingPunct="1"/>
                      <a:r>
                        <a:rPr lang="en-US" altLang="zh-CN" sz="1600" u="none" strike="noStrike" kern="1200" dirty="0">
                          <a:solidFill>
                            <a:schemeClr val="dk1"/>
                          </a:solidFill>
                          <a:effectLst/>
                          <a:latin typeface="微软雅黑" panose="020B0503020204020204" pitchFamily="34" charset="-122"/>
                          <a:ea typeface="微软雅黑" panose="020B0503020204020204" pitchFamily="34" charset="-122"/>
                          <a:cs typeface="+mn-cs"/>
                        </a:rPr>
                        <a:t>2</a:t>
                      </a:r>
                    </a:p>
                  </a:txBody>
                  <a:tcPr marL="9525" marR="9525" marT="9525" marB="0" anchor="ctr">
                    <a:cell3D prstMaterial="dkEdge">
                      <a:bevel prst="coolSlant"/>
                      <a:lightRig rig="flood" dir="t"/>
                    </a:cell3D>
                  </a:tcPr>
                </a:tc>
                <a:tc>
                  <a:txBody>
                    <a:bodyPr/>
                    <a:lstStyle/>
                    <a:p>
                      <a:pPr marL="0" algn="ctr" defTabSz="914400" rtl="0" eaLnBrk="1" fontAlgn="ctr" latinLnBrk="0" hangingPunct="1"/>
                      <a:r>
                        <a:rPr lang="en-US" altLang="zh-CN" sz="1600" u="none" strike="noStrike" kern="1200" dirty="0">
                          <a:solidFill>
                            <a:schemeClr val="dk1"/>
                          </a:solidFill>
                          <a:effectLst/>
                          <a:latin typeface="微软雅黑" panose="020B0503020204020204" pitchFamily="34" charset="-122"/>
                          <a:ea typeface="微软雅黑" panose="020B0503020204020204" pitchFamily="34" charset="-122"/>
                          <a:cs typeface="+mn-cs"/>
                        </a:rPr>
                        <a:t>2</a:t>
                      </a:r>
                    </a:p>
                  </a:txBody>
                  <a:tcPr marL="9525" marR="9525" marT="9525" marB="0" anchor="ctr">
                    <a:cell3D prstMaterial="dkEdge">
                      <a:bevel prst="coolSlant"/>
                      <a:lightRig rig="flood" dir="t"/>
                    </a:cell3D>
                  </a:tcPr>
                </a:tc>
                <a:tc>
                  <a:txBody>
                    <a:bodyPr/>
                    <a:lstStyle/>
                    <a:p>
                      <a:pPr marL="0" algn="ctr" defTabSz="914400" rtl="0" eaLnBrk="1" fontAlgn="ctr" latinLnBrk="0" hangingPunct="1"/>
                      <a:r>
                        <a:rPr lang="en-US" altLang="zh-CN" sz="1600" u="none" strike="noStrike" kern="1200" dirty="0">
                          <a:solidFill>
                            <a:schemeClr val="dk1"/>
                          </a:solidFill>
                          <a:effectLst/>
                          <a:latin typeface="微软雅黑" panose="020B0503020204020204" pitchFamily="34" charset="-122"/>
                          <a:ea typeface="微软雅黑" panose="020B0503020204020204" pitchFamily="34" charset="-122"/>
                          <a:cs typeface="+mn-cs"/>
                        </a:rPr>
                        <a:t>2</a:t>
                      </a:r>
                    </a:p>
                  </a:txBody>
                  <a:tcPr marL="9525" marR="9525" marT="9525" marB="0" anchor="ctr">
                    <a:cell3D prstMaterial="dkEdge">
                      <a:bevel prst="coolSlant"/>
                      <a:lightRig rig="flood" dir="t"/>
                    </a:cell3D>
                  </a:tcPr>
                </a:tc>
                <a:extLst>
                  <a:ext uri="{0D108BD9-81ED-4DB2-BD59-A6C34878D82A}">
                    <a16:rowId xmlns:a16="http://schemas.microsoft.com/office/drawing/2014/main" val="10011"/>
                  </a:ext>
                </a:extLst>
              </a:tr>
            </a:tbl>
          </a:graphicData>
        </a:graphic>
      </p:graphicFrame>
      <p:pic>
        <p:nvPicPr>
          <p:cNvPr id="5" name="图片 4"/>
          <p:cNvPicPr>
            <a:picLocks noChangeAspect="1"/>
          </p:cNvPicPr>
          <p:nvPr/>
        </p:nvPicPr>
        <p:blipFill>
          <a:blip r:embed="rId2"/>
          <a:stretch>
            <a:fillRect/>
          </a:stretch>
        </p:blipFill>
        <p:spPr>
          <a:xfrm>
            <a:off x="0" y="495192"/>
            <a:ext cx="3141592" cy="80338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023199098"/>
              </p:ext>
            </p:extLst>
          </p:nvPr>
        </p:nvGraphicFramePr>
        <p:xfrm>
          <a:off x="488996" y="1447624"/>
          <a:ext cx="10541861" cy="5242562"/>
        </p:xfrm>
        <a:graphic>
          <a:graphicData uri="http://schemas.openxmlformats.org/drawingml/2006/table">
            <a:tbl>
              <a:tblPr firstRow="1" bandRow="1">
                <a:tableStyleId>{5C22544A-7EE6-4342-B048-85BDC9FD1C3A}</a:tableStyleId>
              </a:tblPr>
              <a:tblGrid>
                <a:gridCol w="2108372">
                  <a:extLst>
                    <a:ext uri="{9D8B030D-6E8A-4147-A177-3AD203B41FA5}">
                      <a16:colId xmlns:a16="http://schemas.microsoft.com/office/drawing/2014/main" val="20000"/>
                    </a:ext>
                  </a:extLst>
                </a:gridCol>
                <a:gridCol w="3139008">
                  <a:extLst>
                    <a:ext uri="{9D8B030D-6E8A-4147-A177-3AD203B41FA5}">
                      <a16:colId xmlns:a16="http://schemas.microsoft.com/office/drawing/2014/main" val="20001"/>
                    </a:ext>
                  </a:extLst>
                </a:gridCol>
                <a:gridCol w="1927167">
                  <a:extLst>
                    <a:ext uri="{9D8B030D-6E8A-4147-A177-3AD203B41FA5}">
                      <a16:colId xmlns:a16="http://schemas.microsoft.com/office/drawing/2014/main" val="20002"/>
                    </a:ext>
                  </a:extLst>
                </a:gridCol>
                <a:gridCol w="1727200">
                  <a:extLst>
                    <a:ext uri="{9D8B030D-6E8A-4147-A177-3AD203B41FA5}">
                      <a16:colId xmlns:a16="http://schemas.microsoft.com/office/drawing/2014/main" val="20003"/>
                    </a:ext>
                  </a:extLst>
                </a:gridCol>
                <a:gridCol w="1640114">
                  <a:extLst>
                    <a:ext uri="{9D8B030D-6E8A-4147-A177-3AD203B41FA5}">
                      <a16:colId xmlns:a16="http://schemas.microsoft.com/office/drawing/2014/main" val="20004"/>
                    </a:ext>
                  </a:extLst>
                </a:gridCol>
              </a:tblGrid>
              <a:tr h="899335">
                <a:tc>
                  <a:txBody>
                    <a:bodyPr/>
                    <a:lstStyle/>
                    <a:p>
                      <a:pPr algn="ctr">
                        <a:lnSpc>
                          <a:spcPts val="1500"/>
                        </a:lnSpc>
                      </a:pPr>
                      <a:r>
                        <a:rPr lang="zh-CN" altLang="en-US" sz="2000" dirty="0" smtClean="0">
                          <a:latin typeface="微软雅黑" panose="020B0503020204020204" pitchFamily="34" charset="-122"/>
                          <a:ea typeface="微软雅黑" panose="020B0503020204020204" pitchFamily="34" charset="-122"/>
                        </a:rPr>
                        <a:t>任务类型</a:t>
                      </a:r>
                      <a:endParaRPr lang="zh-CN" altLang="en-US" sz="2000" dirty="0">
                        <a:latin typeface="微软雅黑" panose="020B0503020204020204" pitchFamily="34" charset="-122"/>
                        <a:ea typeface="微软雅黑" panose="020B0503020204020204" pitchFamily="34" charset="-122"/>
                      </a:endParaRPr>
                    </a:p>
                  </a:txBody>
                  <a:tcPr anchor="ctr">
                    <a:cell3D prstMaterial="dkEdge">
                      <a:bevel prst="coolSlant"/>
                      <a:lightRig rig="flood" dir="t"/>
                    </a:cell3D>
                    <a:solidFill>
                      <a:srgbClr val="170CF4"/>
                    </a:solidFill>
                  </a:tcPr>
                </a:tc>
                <a:tc>
                  <a:txBody>
                    <a:bodyPr/>
                    <a:lstStyle/>
                    <a:p>
                      <a:pPr algn="ctr">
                        <a:lnSpc>
                          <a:spcPts val="1700"/>
                        </a:lnSpc>
                      </a:pPr>
                      <a:r>
                        <a:rPr lang="zh-CN" altLang="en-US" sz="2000" dirty="0" smtClean="0">
                          <a:latin typeface="微软雅黑" panose="020B0503020204020204" pitchFamily="34" charset="-122"/>
                          <a:ea typeface="微软雅黑" panose="020B0503020204020204" pitchFamily="34" charset="-122"/>
                        </a:rPr>
                        <a:t>任务内容</a:t>
                      </a:r>
                      <a:endParaRPr lang="zh-CN" altLang="en-US" sz="2000" dirty="0">
                        <a:latin typeface="微软雅黑" panose="020B0503020204020204" pitchFamily="34" charset="-122"/>
                        <a:ea typeface="微软雅黑" panose="020B0503020204020204" pitchFamily="34" charset="-122"/>
                      </a:endParaRPr>
                    </a:p>
                  </a:txBody>
                  <a:tcPr anchor="ctr">
                    <a:cell3D prstMaterial="dkEdge">
                      <a:bevel prst="coolSlant"/>
                      <a:lightRig rig="flood" dir="t"/>
                    </a:cell3D>
                    <a:solidFill>
                      <a:srgbClr val="170CF4"/>
                    </a:solidFill>
                  </a:tcPr>
                </a:tc>
                <a:tc>
                  <a:txBody>
                    <a:bodyPr/>
                    <a:lstStyle/>
                    <a:p>
                      <a:pPr algn="ctr">
                        <a:lnSpc>
                          <a:spcPts val="1700"/>
                        </a:lnSpc>
                      </a:pPr>
                      <a:r>
                        <a:rPr lang="en-US" altLang="zh-CN" sz="2000" dirty="0" smtClean="0">
                          <a:latin typeface="微软雅黑" panose="020B0503020204020204" pitchFamily="34" charset="-122"/>
                          <a:ea typeface="微软雅黑" panose="020B0503020204020204" pitchFamily="34" charset="-122"/>
                        </a:rPr>
                        <a:t>2016</a:t>
                      </a:r>
                      <a:r>
                        <a:rPr lang="zh-CN" altLang="en-US" sz="2000" dirty="0" smtClean="0">
                          <a:latin typeface="微软雅黑" panose="020B0503020204020204" pitchFamily="34" charset="-122"/>
                          <a:ea typeface="微软雅黑" panose="020B0503020204020204" pitchFamily="34" charset="-122"/>
                        </a:rPr>
                        <a:t>年度</a:t>
                      </a:r>
                      <a:endParaRPr lang="en-US" altLang="zh-CN" sz="2000" dirty="0" smtClean="0">
                        <a:latin typeface="微软雅黑" panose="020B0503020204020204" pitchFamily="34" charset="-122"/>
                        <a:ea typeface="微软雅黑" panose="020B0503020204020204" pitchFamily="34" charset="-122"/>
                      </a:endParaRPr>
                    </a:p>
                    <a:p>
                      <a:pPr algn="ctr">
                        <a:lnSpc>
                          <a:spcPts val="1700"/>
                        </a:lnSpc>
                      </a:pPr>
                      <a:r>
                        <a:rPr lang="zh-CN" altLang="en-US" sz="2000" dirty="0" smtClean="0">
                          <a:latin typeface="微软雅黑" panose="020B0503020204020204" pitchFamily="34" charset="-122"/>
                          <a:ea typeface="微软雅黑" panose="020B0503020204020204" pitchFamily="34" charset="-122"/>
                        </a:rPr>
                        <a:t>目标</a:t>
                      </a:r>
                      <a:endParaRPr lang="zh-CN" altLang="en-US" sz="2000" dirty="0">
                        <a:latin typeface="微软雅黑" panose="020B0503020204020204" pitchFamily="34" charset="-122"/>
                        <a:ea typeface="微软雅黑" panose="020B0503020204020204" pitchFamily="34" charset="-122"/>
                      </a:endParaRPr>
                    </a:p>
                  </a:txBody>
                  <a:tcPr anchor="ctr">
                    <a:cell3D prstMaterial="dkEdge">
                      <a:bevel prst="coolSlant"/>
                      <a:lightRig rig="flood" dir="t"/>
                    </a:cell3D>
                    <a:solidFill>
                      <a:srgbClr val="170CF4"/>
                    </a:solidFill>
                  </a:tcPr>
                </a:tc>
                <a:tc>
                  <a:txBody>
                    <a:bodyPr/>
                    <a:lstStyle/>
                    <a:p>
                      <a:pPr marL="0" marR="0" lvl="0" indent="0" algn="ctr" defTabSz="914400" rtl="0" eaLnBrk="1" fontAlgn="auto" latinLnBrk="0" hangingPunct="1">
                        <a:lnSpc>
                          <a:spcPts val="1700"/>
                        </a:lnSpc>
                        <a:spcBef>
                          <a:spcPts val="0"/>
                        </a:spcBef>
                        <a:spcAft>
                          <a:spcPts val="0"/>
                        </a:spcAft>
                        <a:buClrTx/>
                        <a:buSzTx/>
                        <a:buFontTx/>
                        <a:buNone/>
                        <a:defRPr/>
                      </a:pPr>
                      <a:endParaRPr lang="en-US" altLang="zh-CN" sz="2000" dirty="0" smtClean="0">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ts val="1700"/>
                        </a:lnSpc>
                        <a:spcBef>
                          <a:spcPts val="0"/>
                        </a:spcBef>
                        <a:spcAft>
                          <a:spcPts val="0"/>
                        </a:spcAft>
                        <a:buClrTx/>
                        <a:buSzTx/>
                        <a:buFontTx/>
                        <a:buNone/>
                        <a:defRPr/>
                      </a:pPr>
                      <a:r>
                        <a:rPr lang="en-US" altLang="zh-CN" sz="2000" dirty="0" smtClean="0">
                          <a:latin typeface="微软雅黑" panose="020B0503020204020204" pitchFamily="34" charset="-122"/>
                          <a:ea typeface="微软雅黑" panose="020B0503020204020204" pitchFamily="34" charset="-122"/>
                        </a:rPr>
                        <a:t>2017</a:t>
                      </a:r>
                      <a:r>
                        <a:rPr lang="zh-CN" altLang="en-US" sz="2000" dirty="0" smtClean="0">
                          <a:latin typeface="微软雅黑" panose="020B0503020204020204" pitchFamily="34" charset="-122"/>
                          <a:ea typeface="微软雅黑" panose="020B0503020204020204" pitchFamily="34" charset="-122"/>
                        </a:rPr>
                        <a:t>年度</a:t>
                      </a:r>
                      <a:endParaRPr lang="en-US" altLang="zh-CN" sz="2000" dirty="0" smtClean="0">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ts val="1700"/>
                        </a:lnSpc>
                        <a:spcBef>
                          <a:spcPts val="0"/>
                        </a:spcBef>
                        <a:spcAft>
                          <a:spcPts val="0"/>
                        </a:spcAft>
                        <a:buClrTx/>
                        <a:buSzTx/>
                        <a:buFontTx/>
                        <a:buNone/>
                        <a:defRPr/>
                      </a:pPr>
                      <a:r>
                        <a:rPr lang="zh-CN" altLang="en-US" sz="2000" dirty="0" smtClean="0">
                          <a:latin typeface="微软雅黑" panose="020B0503020204020204" pitchFamily="34" charset="-122"/>
                          <a:ea typeface="微软雅黑" panose="020B0503020204020204" pitchFamily="34" charset="-122"/>
                        </a:rPr>
                        <a:t>目标</a:t>
                      </a:r>
                      <a:endParaRPr lang="zh-CN" altLang="en-US" sz="2000" dirty="0" smtClean="0">
                        <a:latin typeface="微软雅黑" panose="020B0503020204020204" pitchFamily="34" charset="-122"/>
                        <a:ea typeface="微软雅黑" panose="020B0503020204020204" pitchFamily="34" charset="-122"/>
                      </a:endParaRPr>
                    </a:p>
                    <a:p>
                      <a:pPr algn="ctr">
                        <a:lnSpc>
                          <a:spcPts val="1700"/>
                        </a:lnSpc>
                      </a:pPr>
                      <a:endParaRPr lang="zh-CN" altLang="en-US" sz="2000" dirty="0">
                        <a:latin typeface="微软雅黑" panose="020B0503020204020204" pitchFamily="34" charset="-122"/>
                        <a:ea typeface="微软雅黑" panose="020B0503020204020204" pitchFamily="34" charset="-122"/>
                      </a:endParaRPr>
                    </a:p>
                  </a:txBody>
                  <a:tcPr anchor="ctr">
                    <a:cell3D prstMaterial="dkEdge">
                      <a:bevel prst="coolSlant"/>
                      <a:lightRig rig="flood" dir="t"/>
                    </a:cell3D>
                    <a:solidFill>
                      <a:srgbClr val="170CF4"/>
                    </a:solidFill>
                  </a:tcPr>
                </a:tc>
                <a:tc>
                  <a:txBody>
                    <a:bodyPr/>
                    <a:lstStyle/>
                    <a:p>
                      <a:pPr marL="0" marR="0" lvl="0" indent="0" algn="ctr" defTabSz="914400" rtl="0" eaLnBrk="1" fontAlgn="auto" latinLnBrk="0" hangingPunct="1">
                        <a:lnSpc>
                          <a:spcPts val="1700"/>
                        </a:lnSpc>
                        <a:spcBef>
                          <a:spcPts val="0"/>
                        </a:spcBef>
                        <a:spcAft>
                          <a:spcPts val="0"/>
                        </a:spcAft>
                        <a:buClrTx/>
                        <a:buSzTx/>
                        <a:buFontTx/>
                        <a:buNone/>
                        <a:defRPr/>
                      </a:pPr>
                      <a:endParaRPr lang="en-US" altLang="zh-CN" sz="2000" dirty="0" smtClean="0">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ts val="1700"/>
                        </a:lnSpc>
                        <a:spcBef>
                          <a:spcPts val="0"/>
                        </a:spcBef>
                        <a:spcAft>
                          <a:spcPts val="0"/>
                        </a:spcAft>
                        <a:buClrTx/>
                        <a:buSzTx/>
                        <a:buFontTx/>
                        <a:buNone/>
                        <a:defRPr/>
                      </a:pPr>
                      <a:r>
                        <a:rPr lang="en-US" altLang="zh-CN" sz="2000" dirty="0" smtClean="0">
                          <a:latin typeface="微软雅黑" panose="020B0503020204020204" pitchFamily="34" charset="-122"/>
                          <a:ea typeface="微软雅黑" panose="020B0503020204020204" pitchFamily="34" charset="-122"/>
                        </a:rPr>
                        <a:t>2018</a:t>
                      </a:r>
                      <a:r>
                        <a:rPr lang="zh-CN" altLang="en-US" sz="2000" dirty="0" smtClean="0">
                          <a:latin typeface="微软雅黑" panose="020B0503020204020204" pitchFamily="34" charset="-122"/>
                          <a:ea typeface="微软雅黑" panose="020B0503020204020204" pitchFamily="34" charset="-122"/>
                        </a:rPr>
                        <a:t>年度</a:t>
                      </a:r>
                      <a:endParaRPr lang="en-US" altLang="zh-CN" sz="2000" dirty="0" smtClean="0">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ts val="1700"/>
                        </a:lnSpc>
                        <a:spcBef>
                          <a:spcPts val="0"/>
                        </a:spcBef>
                        <a:spcAft>
                          <a:spcPts val="0"/>
                        </a:spcAft>
                        <a:buClrTx/>
                        <a:buSzTx/>
                        <a:buFontTx/>
                        <a:buNone/>
                        <a:defRPr/>
                      </a:pPr>
                      <a:r>
                        <a:rPr lang="zh-CN" altLang="en-US" sz="2000" dirty="0" smtClean="0">
                          <a:latin typeface="微软雅黑" panose="020B0503020204020204" pitchFamily="34" charset="-122"/>
                          <a:ea typeface="微软雅黑" panose="020B0503020204020204" pitchFamily="34" charset="-122"/>
                        </a:rPr>
                        <a:t>目标</a:t>
                      </a:r>
                      <a:endParaRPr lang="zh-CN" altLang="en-US" sz="2000" dirty="0" smtClean="0">
                        <a:latin typeface="微软雅黑" panose="020B0503020204020204" pitchFamily="34" charset="-122"/>
                        <a:ea typeface="微软雅黑" panose="020B0503020204020204" pitchFamily="34" charset="-122"/>
                      </a:endParaRPr>
                    </a:p>
                    <a:p>
                      <a:pPr algn="ctr">
                        <a:lnSpc>
                          <a:spcPts val="1700"/>
                        </a:lnSpc>
                      </a:pPr>
                      <a:endParaRPr lang="zh-CN" altLang="en-US" sz="2000" dirty="0">
                        <a:latin typeface="微软雅黑" panose="020B0503020204020204" pitchFamily="34" charset="-122"/>
                        <a:ea typeface="微软雅黑" panose="020B0503020204020204" pitchFamily="34" charset="-122"/>
                      </a:endParaRPr>
                    </a:p>
                  </a:txBody>
                  <a:tcPr anchor="ctr">
                    <a:cell3D prstMaterial="dkEdge">
                      <a:bevel prst="coolSlant"/>
                      <a:lightRig rig="flood" dir="t"/>
                    </a:cell3D>
                    <a:solidFill>
                      <a:srgbClr val="170CF4"/>
                    </a:solidFill>
                  </a:tcPr>
                </a:tc>
                <a:extLst>
                  <a:ext uri="{0D108BD9-81ED-4DB2-BD59-A6C34878D82A}">
                    <a16:rowId xmlns:a16="http://schemas.microsoft.com/office/drawing/2014/main" val="10000"/>
                  </a:ext>
                </a:extLst>
              </a:tr>
              <a:tr h="406630">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1" u="none" strike="noStrike" dirty="0" smtClean="0">
                          <a:effectLst/>
                          <a:latin typeface="微软雅黑" panose="020B0503020204020204" pitchFamily="34" charset="-122"/>
                          <a:ea typeface="微软雅黑" panose="020B0503020204020204" pitchFamily="34" charset="-122"/>
                        </a:rPr>
                        <a:t>教学团队</a:t>
                      </a:r>
                      <a:endParaRPr lang="zh-CN" altLang="en-US" sz="1800" b="1" i="0" u="none" strike="noStrike" dirty="0" smtClean="0">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800" b="1" i="0" u="none" strike="noStrike" dirty="0" smtClean="0">
                        <a:solidFill>
                          <a:srgbClr val="000000"/>
                        </a:solidFill>
                        <a:effectLst/>
                        <a:latin typeface="微软雅黑" panose="020B0503020204020204" pitchFamily="34" charset="-122"/>
                        <a:ea typeface="微软雅黑" panose="020B0503020204020204" pitchFamily="34" charset="-122"/>
                      </a:endParaRPr>
                    </a:p>
                  </a:txBody>
                  <a:tcPr anchor="ctr">
                    <a:cell3D prstMaterial="dkEdge">
                      <a:bevel prst="coolSlant"/>
                      <a:lightRig rig="flood" dir="t"/>
                    </a:cell3D>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双师型骨干教师教学能力</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8</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1"/>
                  </a:ext>
                </a:extLst>
              </a:tr>
              <a:tr h="392777">
                <a:tc vMerge="1">
                  <a:txBody>
                    <a:bodyPr/>
                    <a:lstStyle/>
                    <a:p>
                      <a:endParaRPr lang="zh-CN"/>
                    </a:p>
                  </a:txBody>
                  <a:tcPr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跨专业协同创新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2"/>
                  </a:ext>
                </a:extLst>
              </a:tr>
              <a:tr h="276928">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1" i="0" u="none" strike="noStrike" dirty="0" smtClean="0">
                          <a:solidFill>
                            <a:srgbClr val="000000"/>
                          </a:solidFill>
                          <a:effectLst/>
                          <a:latin typeface="微软雅黑" panose="020B0503020204020204" pitchFamily="34" charset="-122"/>
                          <a:ea typeface="微软雅黑" panose="020B0503020204020204" pitchFamily="34" charset="-122"/>
                        </a:rPr>
                        <a:t>实习实训条件</a:t>
                      </a:r>
                    </a:p>
                  </a:txBody>
                  <a:tcPr anchor="ctr">
                    <a:cell3D prstMaterial="dkEdge">
                      <a:bevel prst="coolSlant"/>
                      <a:lightRig rig="flood" dir="t"/>
                    </a:cell3D>
                  </a:tcPr>
                </a:tc>
                <a:tc>
                  <a:txBody>
                    <a:bodyPr/>
                    <a:lstStyle/>
                    <a:p>
                      <a:pPr algn="ctr" fontAlgn="ctr"/>
                      <a:r>
                        <a:rPr lang="zh-CN" altLang="en-US" sz="1600" u="none" strike="noStrike" dirty="0" smtClean="0">
                          <a:effectLst/>
                          <a:latin typeface="微软雅黑" panose="020B0503020204020204" pitchFamily="34" charset="-122"/>
                          <a:ea typeface="微软雅黑" panose="020B0503020204020204" pitchFamily="34" charset="-122"/>
                        </a:rPr>
                        <a:t>专业实践</a:t>
                      </a:r>
                      <a:r>
                        <a:rPr lang="zh-CN" altLang="en-US" sz="1600" u="none" strike="noStrike" dirty="0">
                          <a:effectLst/>
                          <a:latin typeface="微软雅黑" panose="020B0503020204020204" pitchFamily="34" charset="-122"/>
                          <a:ea typeface="微软雅黑" panose="020B0503020204020204" pitchFamily="34" charset="-122"/>
                        </a:rPr>
                        <a:t>教学体系构建</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2</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2</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3"/>
                  </a:ext>
                </a:extLst>
              </a:tr>
              <a:tr h="276928">
                <a:tc vMerge="1">
                  <a:txBody>
                    <a:bodyPr/>
                    <a:lstStyle/>
                    <a:p>
                      <a:endParaRPr lang="zh-CN"/>
                    </a:p>
                  </a:txBody>
                  <a:tcPr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校外实训实习基地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2</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2</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4"/>
                  </a:ext>
                </a:extLst>
              </a:tr>
              <a:tr h="276928">
                <a:tc rowSpan="4">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800" b="0" u="none" strike="noStrike" dirty="0" smtClean="0">
                          <a:effectLst/>
                          <a:latin typeface="微软雅黑" panose="020B0503020204020204" pitchFamily="34" charset="-122"/>
                          <a:ea typeface="微软雅黑" panose="020B0503020204020204" pitchFamily="34" charset="-122"/>
                        </a:rPr>
                        <a:t>服务辐射能力</a:t>
                      </a:r>
                      <a:endParaRPr lang="zh-CN" altLang="en-US" sz="1800" b="0" i="0" u="none" strike="noStrike" dirty="0" smtClean="0">
                        <a:solidFill>
                          <a:srgbClr val="000000"/>
                        </a:solidFill>
                        <a:effectLst/>
                        <a:latin typeface="微软雅黑" panose="020B0503020204020204" pitchFamily="34" charset="-122"/>
                        <a:ea typeface="微软雅黑" panose="020B0503020204020204" pitchFamily="34" charset="-122"/>
                      </a:endParaRPr>
                    </a:p>
                  </a:txBody>
                  <a:tcPr anchor="ctr">
                    <a:cell3D prstMaterial="dkEdge">
                      <a:bevel prst="coolSlant"/>
                      <a:lightRig rig="flood" dir="t"/>
                    </a:cell3D>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社会培训</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5"/>
                  </a:ext>
                </a:extLst>
              </a:tr>
              <a:tr h="276928">
                <a:tc vMerge="1">
                  <a:txBody>
                    <a:bodyPr/>
                    <a:lstStyle/>
                    <a:p>
                      <a:endParaRPr lang="zh-CN"/>
                    </a:p>
                  </a:txBody>
                  <a:tcPr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示范辐射</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6"/>
                  </a:ext>
                </a:extLst>
              </a:tr>
              <a:tr h="276928">
                <a:tc vMerge="1">
                  <a:txBody>
                    <a:bodyPr/>
                    <a:lstStyle/>
                    <a:p>
                      <a:endParaRPr lang="zh-CN"/>
                    </a:p>
                  </a:txBody>
                  <a:tcPr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校企合作技术研发</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7"/>
                  </a:ext>
                </a:extLst>
              </a:tr>
              <a:tr h="276928">
                <a:tc vMerge="1">
                  <a:txBody>
                    <a:bodyPr/>
                    <a:lstStyle/>
                    <a:p>
                      <a:endParaRPr lang="zh-CN"/>
                    </a:p>
                  </a:txBody>
                  <a:tcPr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国际合作</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a:solidFill>
                            <a:schemeClr val="dk1"/>
                          </a:solidFill>
                          <a:effectLst/>
                          <a:latin typeface="微软雅黑" panose="020B0503020204020204" pitchFamily="34" charset="-122"/>
                          <a:ea typeface="微软雅黑" panose="020B0503020204020204" pitchFamily="34" charset="-122"/>
                        </a:rPr>
                        <a:t>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8"/>
                  </a:ext>
                </a:extLst>
              </a:tr>
              <a:tr h="378529">
                <a:tc>
                  <a:txBody>
                    <a:bodyPr/>
                    <a:lstStyle/>
                    <a:p>
                      <a:pPr algn="ctr" fontAlgn="ctr"/>
                      <a:r>
                        <a:rPr lang="zh-CN" altLang="en-US" sz="1800" b="0" i="0" u="none" strike="noStrike" dirty="0" smtClean="0">
                          <a:solidFill>
                            <a:srgbClr val="000000"/>
                          </a:solidFill>
                          <a:effectLst/>
                          <a:latin typeface="微软雅黑" panose="020B0503020204020204" pitchFamily="34" charset="-122"/>
                          <a:ea typeface="微软雅黑" panose="020B0503020204020204" pitchFamily="34" charset="-122"/>
                        </a:rPr>
                        <a:t>入口（招生）</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anchor="ctr">
                    <a:cell3D prstMaterial="dkEdge">
                      <a:bevel prst="coolSlant"/>
                      <a:lightRig rig="flood" dir="t"/>
                    </a:cell3D>
                  </a:tcPr>
                </a:tc>
                <a:tc>
                  <a:txBody>
                    <a:bodyPr/>
                    <a:lstStyle/>
                    <a:p>
                      <a:pPr algn="ctr" fontAlgn="ctr"/>
                      <a:r>
                        <a:rPr lang="zh-CN" altLang="en-US" sz="1600" b="0" i="0" u="none" strike="noStrike" dirty="0" smtClean="0">
                          <a:solidFill>
                            <a:srgbClr val="000000"/>
                          </a:solidFill>
                          <a:effectLst/>
                          <a:latin typeface="微软雅黑" panose="020B0503020204020204" pitchFamily="34" charset="-122"/>
                          <a:ea typeface="微软雅黑" panose="020B0503020204020204" pitchFamily="34" charset="-122"/>
                        </a:rPr>
                        <a:t>报到率</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95%</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96%</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97%</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09"/>
                  </a:ext>
                </a:extLst>
              </a:tr>
              <a:tr h="295895">
                <a:tc rowSpan="3">
                  <a:txBody>
                    <a:bodyPr/>
                    <a:lstStyle/>
                    <a:p>
                      <a:pPr algn="ctr" fontAlgn="ctr"/>
                      <a:r>
                        <a:rPr lang="zh-CN" altLang="en-US" sz="1800" b="0" i="0" u="none" strike="noStrike" dirty="0" smtClean="0">
                          <a:solidFill>
                            <a:srgbClr val="000000"/>
                          </a:solidFill>
                          <a:effectLst/>
                          <a:latin typeface="微软雅黑" panose="020B0503020204020204" pitchFamily="34" charset="-122"/>
                          <a:ea typeface="微软雅黑" panose="020B0503020204020204" pitchFamily="34" charset="-122"/>
                        </a:rPr>
                        <a:t>过程控制</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anchor="ctr">
                    <a:cell3D prstMaterial="dkEdge">
                      <a:bevel prst="coolSlant"/>
                      <a:lightRig rig="flood" dir="t"/>
                    </a:cell3D>
                  </a:tcPr>
                </a:tc>
                <a:tc>
                  <a:txBody>
                    <a:bodyPr/>
                    <a:lstStyle/>
                    <a:p>
                      <a:pPr algn="ctr" fontAlgn="ctr"/>
                      <a:r>
                        <a:rPr lang="zh-CN" altLang="en-US" sz="1600" b="0" i="0" u="none" strike="noStrike" dirty="0" smtClean="0">
                          <a:solidFill>
                            <a:srgbClr val="000000"/>
                          </a:solidFill>
                          <a:effectLst/>
                          <a:latin typeface="微软雅黑" panose="020B0503020204020204" pitchFamily="34" charset="-122"/>
                          <a:ea typeface="微软雅黑" panose="020B0503020204020204" pitchFamily="34" charset="-122"/>
                        </a:rPr>
                        <a:t>教师教学测评分数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9.6</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9.65</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9.7</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10"/>
                  </a:ext>
                </a:extLst>
              </a:tr>
              <a:tr h="295895">
                <a:tc vMerge="1">
                  <a:txBody>
                    <a:bodyPr/>
                    <a:lstStyle/>
                    <a:p>
                      <a:endParaRPr lang="zh-CN"/>
                    </a:p>
                  </a:txBody>
                  <a:tcPr anchor="ctr"/>
                </a:tc>
                <a:tc>
                  <a:txBody>
                    <a:bodyPr/>
                    <a:lstStyle/>
                    <a:p>
                      <a:pPr algn="ctr" fontAlgn="ctr"/>
                      <a:r>
                        <a:rPr lang="zh-CN" altLang="en-US" sz="1600" b="0" i="0" u="none" strike="noStrike" dirty="0" smtClean="0">
                          <a:solidFill>
                            <a:srgbClr val="000000"/>
                          </a:solidFill>
                          <a:effectLst/>
                          <a:latin typeface="微软雅黑" panose="020B0503020204020204" pitchFamily="34" charset="-122"/>
                          <a:ea typeface="微软雅黑" panose="020B0503020204020204" pitchFamily="34" charset="-122"/>
                        </a:rPr>
                        <a:t>技能抽查通过率</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100%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11"/>
                  </a:ext>
                </a:extLst>
              </a:tr>
              <a:tr h="295895">
                <a:tc vMerge="1">
                  <a:txBody>
                    <a:bodyPr/>
                    <a:lstStyle/>
                    <a:p>
                      <a:endParaRPr lang="zh-CN"/>
                    </a:p>
                  </a:txBody>
                  <a:tcPr anchor="ctr"/>
                </a:tc>
                <a:tc>
                  <a:txBody>
                    <a:bodyPr/>
                    <a:lstStyle/>
                    <a:p>
                      <a:pPr algn="ctr" fontAlgn="ctr"/>
                      <a:r>
                        <a:rPr lang="zh-CN" altLang="en-US" sz="1600" b="0" i="0" u="none" strike="noStrike" dirty="0" smtClean="0">
                          <a:solidFill>
                            <a:srgbClr val="000000"/>
                          </a:solidFill>
                          <a:effectLst/>
                          <a:latin typeface="微软雅黑" panose="020B0503020204020204" pitchFamily="34" charset="-122"/>
                          <a:ea typeface="微软雅黑" panose="020B0503020204020204" pitchFamily="34" charset="-122"/>
                        </a:rPr>
                        <a:t>教学质量目标测试通过率</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96%</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97%</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98%</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12"/>
                  </a:ext>
                </a:extLst>
              </a:tr>
              <a:tr h="276928">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i="0" u="none" strike="noStrike" dirty="0" smtClean="0">
                          <a:solidFill>
                            <a:srgbClr val="000000"/>
                          </a:solidFill>
                          <a:effectLst/>
                          <a:latin typeface="微软雅黑" panose="020B0503020204020204" pitchFamily="34" charset="-122"/>
                          <a:ea typeface="微软雅黑" panose="020B0503020204020204" pitchFamily="34" charset="-122"/>
                        </a:rPr>
                        <a:t>出口（就业）</a:t>
                      </a:r>
                    </a:p>
                  </a:txBody>
                  <a:tcPr anchor="ctr">
                    <a:cell3D prstMaterial="dkEdge">
                      <a:bevel prst="coolSlant"/>
                      <a:lightRig rig="flood" dir="t"/>
                    </a:cell3D>
                  </a:tcPr>
                </a:tc>
                <a:tc>
                  <a:txBody>
                    <a:bodyPr/>
                    <a:lstStyle/>
                    <a:p>
                      <a:pPr algn="ctr" fontAlgn="ctr"/>
                      <a:r>
                        <a:rPr lang="zh-CN" altLang="en-US" sz="1600" b="0" i="0" u="none" strike="noStrike" dirty="0" smtClean="0">
                          <a:solidFill>
                            <a:srgbClr val="000000"/>
                          </a:solidFill>
                          <a:effectLst/>
                          <a:latin typeface="微软雅黑" panose="020B0503020204020204" pitchFamily="34" charset="-122"/>
                          <a:ea typeface="微软雅黑" panose="020B0503020204020204" pitchFamily="34" charset="-122"/>
                        </a:rPr>
                        <a:t>就业率</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91%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91.5%</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92%</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13"/>
                  </a:ext>
                </a:extLst>
              </a:tr>
              <a:tr h="276928">
                <a:tc vMerge="1">
                  <a:txBody>
                    <a:bodyPr/>
                    <a:lstStyle/>
                    <a:p>
                      <a:endParaRPr lang="zh-CN"/>
                    </a:p>
                  </a:txBody>
                  <a:tcPr anchor="ctr"/>
                </a:tc>
                <a:tc>
                  <a:txBody>
                    <a:bodyPr/>
                    <a:lstStyle/>
                    <a:p>
                      <a:pPr algn="ctr" fontAlgn="ctr"/>
                      <a:r>
                        <a:rPr lang="zh-CN" altLang="en-US" sz="1600" b="0" i="0" u="none" strike="noStrike" dirty="0" smtClean="0">
                          <a:solidFill>
                            <a:srgbClr val="000000"/>
                          </a:solidFill>
                          <a:effectLst/>
                          <a:latin typeface="微软雅黑" panose="020B0503020204020204" pitchFamily="34" charset="-122"/>
                          <a:ea typeface="微软雅黑" panose="020B0503020204020204" pitchFamily="34" charset="-122"/>
                        </a:rPr>
                        <a:t>对口就业率</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90%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89%</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tc>
                  <a:txBody>
                    <a:bodyPr/>
                    <a:lstStyle/>
                    <a:p>
                      <a:pPr algn="ctr" fontAlgn="ctr"/>
                      <a:r>
                        <a:rPr lang="en-US" altLang="zh-CN" sz="1600" b="0" i="0" u="none" strike="noStrike" dirty="0" smtClean="0">
                          <a:solidFill>
                            <a:srgbClr val="000000"/>
                          </a:solidFill>
                          <a:effectLst/>
                          <a:latin typeface="微软雅黑" panose="020B0503020204020204" pitchFamily="34" charset="-122"/>
                          <a:ea typeface="微软雅黑" panose="020B0503020204020204" pitchFamily="34" charset="-122"/>
                        </a:rPr>
                        <a:t>90%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cell3D prstMaterial="dkEdge">
                      <a:bevel prst="coolSlant"/>
                      <a:lightRig rig="flood" dir="t"/>
                    </a:cell3D>
                  </a:tcPr>
                </a:tc>
                <a:extLst>
                  <a:ext uri="{0D108BD9-81ED-4DB2-BD59-A6C34878D82A}">
                    <a16:rowId xmlns:a16="http://schemas.microsoft.com/office/drawing/2014/main" val="10014"/>
                  </a:ext>
                </a:extLst>
              </a:tr>
            </a:tbl>
          </a:graphicData>
        </a:graphic>
      </p:graphicFrame>
      <p:pic>
        <p:nvPicPr>
          <p:cNvPr id="4" name="图片 3"/>
          <p:cNvPicPr>
            <a:picLocks noChangeAspect="1"/>
          </p:cNvPicPr>
          <p:nvPr/>
        </p:nvPicPr>
        <p:blipFill>
          <a:blip r:embed="rId3"/>
          <a:stretch>
            <a:fillRect/>
          </a:stretch>
        </p:blipFill>
        <p:spPr>
          <a:xfrm>
            <a:off x="0" y="495192"/>
            <a:ext cx="3141592" cy="803384"/>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a:grpSpLocks/>
          </p:cNvGrpSpPr>
          <p:nvPr/>
        </p:nvGrpSpPr>
        <p:grpSpPr bwMode="auto">
          <a:xfrm>
            <a:off x="3396029" y="3584619"/>
            <a:ext cx="1041400" cy="1052512"/>
            <a:chOff x="691" y="2077"/>
            <a:chExt cx="656" cy="663"/>
          </a:xfrm>
        </p:grpSpPr>
        <p:pic>
          <p:nvPicPr>
            <p:cNvPr id="7" name="Picture 3" descr="circuler_1"/>
            <p:cNvPicPr>
              <a:picLocks noChangeAspect="1"/>
            </p:cNvPicPr>
            <p:nvPr/>
          </p:nvPicPr>
          <p:blipFill>
            <a:blip r:embed="rId2"/>
            <a:srcRect/>
            <a:stretch>
              <a:fillRect/>
            </a:stretch>
          </p:blipFill>
          <p:spPr bwMode="auto">
            <a:xfrm>
              <a:off x="691" y="2077"/>
              <a:ext cx="656" cy="662"/>
            </a:xfrm>
            <a:prstGeom prst="rect">
              <a:avLst/>
            </a:prstGeom>
            <a:noFill/>
            <a:ln w="9525">
              <a:noFill/>
              <a:miter lim="800000"/>
              <a:headEnd/>
              <a:tailEnd/>
            </a:ln>
          </p:spPr>
        </p:pic>
        <p:sp>
          <p:nvSpPr>
            <p:cNvPr id="8" name="Oval 4"/>
            <p:cNvSpPr>
              <a:spLocks noChangeArrowheads="1"/>
            </p:cNvSpPr>
            <p:nvPr/>
          </p:nvSpPr>
          <p:spPr bwMode="gray">
            <a:xfrm>
              <a:off x="691" y="2077"/>
              <a:ext cx="652" cy="663"/>
            </a:xfrm>
            <a:prstGeom prst="ellipse">
              <a:avLst/>
            </a:prstGeom>
            <a:gradFill rotWithShape="1">
              <a:gsLst>
                <a:gs pos="0">
                  <a:schemeClr val="hlink"/>
                </a:gs>
                <a:gs pos="50000">
                  <a:schemeClr val="hlink">
                    <a:gamma/>
                    <a:tint val="22353"/>
                    <a:invGamma/>
                  </a:schemeClr>
                </a:gs>
                <a:gs pos="100000">
                  <a:schemeClr val="hlink"/>
                </a:gs>
              </a:gsLst>
              <a:lin ang="5400000" scaled="1"/>
            </a:gradFill>
            <a:ln w="9525" algn="ctr">
              <a:noFill/>
              <a:round/>
            </a:ln>
            <a:effectLst/>
          </p:spPr>
          <p:txBody>
            <a:bodyPr wrap="none" anchor="ctr"/>
            <a:lstStyle/>
            <a:p>
              <a:pPr>
                <a:defRPr/>
              </a:pPr>
              <a:endParaRPr lang="zh-CN" altLang="en-US" sz="1800">
                <a:ea typeface="宋体" charset="-122"/>
              </a:endParaRPr>
            </a:p>
          </p:txBody>
        </p:sp>
        <p:grpSp>
          <p:nvGrpSpPr>
            <p:cNvPr id="9" name="Group 5"/>
            <p:cNvGrpSpPr>
              <a:grpSpLocks/>
            </p:cNvGrpSpPr>
            <p:nvPr/>
          </p:nvGrpSpPr>
          <p:grpSpPr bwMode="auto">
            <a:xfrm>
              <a:off x="737" y="2609"/>
              <a:ext cx="575" cy="110"/>
              <a:chOff x="3704" y="1872"/>
              <a:chExt cx="827" cy="156"/>
            </a:xfrm>
          </p:grpSpPr>
          <p:grpSp>
            <p:nvGrpSpPr>
              <p:cNvPr id="10" name="Group 6"/>
              <p:cNvGrpSpPr>
                <a:grpSpLocks/>
              </p:cNvGrpSpPr>
              <p:nvPr/>
            </p:nvGrpSpPr>
            <p:grpSpPr bwMode="auto">
              <a:xfrm rot="-1297425" flipH="1" flipV="1">
                <a:off x="3850" y="1872"/>
                <a:ext cx="681" cy="150"/>
                <a:chOff x="1565" y="2568"/>
                <a:chExt cx="1118" cy="279"/>
              </a:xfrm>
            </p:grpSpPr>
            <p:sp>
              <p:nvSpPr>
                <p:cNvPr id="16" name="AutoShape 7"/>
                <p:cNvSpPr>
                  <a:spLocks noChangeArrowheads="1"/>
                </p:cNvSpPr>
                <p:nvPr/>
              </p:nvSpPr>
              <p:spPr bwMode="auto">
                <a:xfrm rot="5263130">
                  <a:off x="1859"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17" name="AutoShape 8"/>
                <p:cNvSpPr>
                  <a:spLocks noChangeArrowheads="1"/>
                </p:cNvSpPr>
                <p:nvPr/>
              </p:nvSpPr>
              <p:spPr bwMode="auto">
                <a:xfrm rot="6078281">
                  <a:off x="1995"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18" name="AutoShape 9"/>
                <p:cNvSpPr>
                  <a:spLocks noChangeArrowheads="1"/>
                </p:cNvSpPr>
                <p:nvPr/>
              </p:nvSpPr>
              <p:spPr bwMode="auto">
                <a:xfrm rot="6373927">
                  <a:off x="2071" y="229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19" name="AutoShape 10"/>
                <p:cNvSpPr>
                  <a:spLocks noChangeArrowheads="1"/>
                </p:cNvSpPr>
                <p:nvPr/>
              </p:nvSpPr>
              <p:spPr bwMode="auto">
                <a:xfrm rot="6906312">
                  <a:off x="2161" y="232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grpSp>
          <p:grpSp>
            <p:nvGrpSpPr>
              <p:cNvPr id="11" name="Group 11"/>
              <p:cNvGrpSpPr>
                <a:grpSpLocks/>
              </p:cNvGrpSpPr>
              <p:nvPr/>
            </p:nvGrpSpPr>
            <p:grpSpPr bwMode="auto">
              <a:xfrm rot="56115" flipH="1" flipV="1">
                <a:off x="3704" y="1878"/>
                <a:ext cx="681" cy="150"/>
                <a:chOff x="1565" y="2568"/>
                <a:chExt cx="1118" cy="279"/>
              </a:xfrm>
            </p:grpSpPr>
            <p:sp>
              <p:nvSpPr>
                <p:cNvPr id="12" name="AutoShape 12"/>
                <p:cNvSpPr>
                  <a:spLocks noChangeArrowheads="1"/>
                </p:cNvSpPr>
                <p:nvPr/>
              </p:nvSpPr>
              <p:spPr bwMode="auto">
                <a:xfrm rot="5263130">
                  <a:off x="1859"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13" name="AutoShape 13"/>
                <p:cNvSpPr>
                  <a:spLocks noChangeArrowheads="1"/>
                </p:cNvSpPr>
                <p:nvPr/>
              </p:nvSpPr>
              <p:spPr bwMode="auto">
                <a:xfrm rot="6078281">
                  <a:off x="1995"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14" name="AutoShape 14"/>
                <p:cNvSpPr>
                  <a:spLocks noChangeArrowheads="1"/>
                </p:cNvSpPr>
                <p:nvPr/>
              </p:nvSpPr>
              <p:spPr bwMode="auto">
                <a:xfrm rot="6373927">
                  <a:off x="2071" y="229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15" name="AutoShape 15"/>
                <p:cNvSpPr>
                  <a:spLocks noChangeArrowheads="1"/>
                </p:cNvSpPr>
                <p:nvPr/>
              </p:nvSpPr>
              <p:spPr bwMode="auto">
                <a:xfrm rot="6906312">
                  <a:off x="2161" y="232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grpSp>
        </p:grpSp>
      </p:grpSp>
      <p:grpSp>
        <p:nvGrpSpPr>
          <p:cNvPr id="20" name="Group 16"/>
          <p:cNvGrpSpPr>
            <a:grpSpLocks/>
          </p:cNvGrpSpPr>
          <p:nvPr/>
        </p:nvGrpSpPr>
        <p:grpSpPr bwMode="auto">
          <a:xfrm>
            <a:off x="5359766" y="3576681"/>
            <a:ext cx="1041400" cy="1052513"/>
            <a:chOff x="1928" y="2072"/>
            <a:chExt cx="656" cy="663"/>
          </a:xfrm>
        </p:grpSpPr>
        <p:pic>
          <p:nvPicPr>
            <p:cNvPr id="21" name="Picture 17" descr="circuler_1"/>
            <p:cNvPicPr>
              <a:picLocks noChangeAspect="1"/>
            </p:cNvPicPr>
            <p:nvPr/>
          </p:nvPicPr>
          <p:blipFill>
            <a:blip r:embed="rId2"/>
            <a:srcRect/>
            <a:stretch>
              <a:fillRect/>
            </a:stretch>
          </p:blipFill>
          <p:spPr bwMode="auto">
            <a:xfrm>
              <a:off x="1928" y="2072"/>
              <a:ext cx="656" cy="662"/>
            </a:xfrm>
            <a:prstGeom prst="rect">
              <a:avLst/>
            </a:prstGeom>
            <a:noFill/>
            <a:ln w="9525">
              <a:noFill/>
              <a:miter lim="800000"/>
              <a:headEnd/>
              <a:tailEnd/>
            </a:ln>
          </p:spPr>
        </p:pic>
        <p:sp>
          <p:nvSpPr>
            <p:cNvPr id="22" name="Oval 18"/>
            <p:cNvSpPr>
              <a:spLocks noChangeArrowheads="1"/>
            </p:cNvSpPr>
            <p:nvPr/>
          </p:nvSpPr>
          <p:spPr bwMode="gray">
            <a:xfrm>
              <a:off x="1928" y="2072"/>
              <a:ext cx="652" cy="663"/>
            </a:xfrm>
            <a:prstGeom prst="ellipse">
              <a:avLst/>
            </a:prstGeom>
            <a:gradFill rotWithShape="1">
              <a:gsLst>
                <a:gs pos="0">
                  <a:schemeClr val="accent2"/>
                </a:gs>
                <a:gs pos="50000">
                  <a:schemeClr val="accent2">
                    <a:gamma/>
                    <a:tint val="22353"/>
                    <a:invGamma/>
                  </a:schemeClr>
                </a:gs>
                <a:gs pos="100000">
                  <a:schemeClr val="accent2"/>
                </a:gs>
              </a:gsLst>
              <a:lin ang="5400000" scaled="1"/>
            </a:gradFill>
            <a:ln w="9525" algn="ctr">
              <a:noFill/>
              <a:round/>
            </a:ln>
            <a:effectLst/>
          </p:spPr>
          <p:txBody>
            <a:bodyPr wrap="none" anchor="ctr"/>
            <a:lstStyle/>
            <a:p>
              <a:pPr>
                <a:defRPr/>
              </a:pPr>
              <a:endParaRPr lang="zh-CN" altLang="en-US" sz="1800">
                <a:ea typeface="宋体" charset="-122"/>
              </a:endParaRPr>
            </a:p>
          </p:txBody>
        </p:sp>
        <p:grpSp>
          <p:nvGrpSpPr>
            <p:cNvPr id="23" name="Group 19"/>
            <p:cNvGrpSpPr>
              <a:grpSpLocks/>
            </p:cNvGrpSpPr>
            <p:nvPr/>
          </p:nvGrpSpPr>
          <p:grpSpPr bwMode="auto">
            <a:xfrm>
              <a:off x="1974" y="2604"/>
              <a:ext cx="575" cy="110"/>
              <a:chOff x="3704" y="1872"/>
              <a:chExt cx="827" cy="156"/>
            </a:xfrm>
          </p:grpSpPr>
          <p:grpSp>
            <p:nvGrpSpPr>
              <p:cNvPr id="24" name="Group 20"/>
              <p:cNvGrpSpPr>
                <a:grpSpLocks/>
              </p:cNvGrpSpPr>
              <p:nvPr/>
            </p:nvGrpSpPr>
            <p:grpSpPr bwMode="auto">
              <a:xfrm rot="-1297425" flipH="1" flipV="1">
                <a:off x="3850" y="1872"/>
                <a:ext cx="681" cy="150"/>
                <a:chOff x="1565" y="2568"/>
                <a:chExt cx="1118" cy="279"/>
              </a:xfrm>
            </p:grpSpPr>
            <p:sp>
              <p:nvSpPr>
                <p:cNvPr id="30" name="AutoShape 21"/>
                <p:cNvSpPr>
                  <a:spLocks noChangeArrowheads="1"/>
                </p:cNvSpPr>
                <p:nvPr/>
              </p:nvSpPr>
              <p:spPr bwMode="auto">
                <a:xfrm rot="5263130">
                  <a:off x="1859"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31" name="AutoShape 22"/>
                <p:cNvSpPr>
                  <a:spLocks noChangeArrowheads="1"/>
                </p:cNvSpPr>
                <p:nvPr/>
              </p:nvSpPr>
              <p:spPr bwMode="auto">
                <a:xfrm rot="6078281">
                  <a:off x="1995"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32" name="AutoShape 23"/>
                <p:cNvSpPr>
                  <a:spLocks noChangeArrowheads="1"/>
                </p:cNvSpPr>
                <p:nvPr/>
              </p:nvSpPr>
              <p:spPr bwMode="auto">
                <a:xfrm rot="6373927">
                  <a:off x="2071" y="229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33" name="AutoShape 24"/>
                <p:cNvSpPr>
                  <a:spLocks noChangeArrowheads="1"/>
                </p:cNvSpPr>
                <p:nvPr/>
              </p:nvSpPr>
              <p:spPr bwMode="auto">
                <a:xfrm rot="6906312">
                  <a:off x="2161" y="232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grpSp>
          <p:grpSp>
            <p:nvGrpSpPr>
              <p:cNvPr id="25" name="Group 25"/>
              <p:cNvGrpSpPr>
                <a:grpSpLocks/>
              </p:cNvGrpSpPr>
              <p:nvPr/>
            </p:nvGrpSpPr>
            <p:grpSpPr bwMode="auto">
              <a:xfrm rot="56115" flipH="1" flipV="1">
                <a:off x="3704" y="1878"/>
                <a:ext cx="681" cy="150"/>
                <a:chOff x="1565" y="2568"/>
                <a:chExt cx="1118" cy="279"/>
              </a:xfrm>
            </p:grpSpPr>
            <p:sp>
              <p:nvSpPr>
                <p:cNvPr id="26" name="AutoShape 26"/>
                <p:cNvSpPr>
                  <a:spLocks noChangeArrowheads="1"/>
                </p:cNvSpPr>
                <p:nvPr/>
              </p:nvSpPr>
              <p:spPr bwMode="auto">
                <a:xfrm rot="5263130">
                  <a:off x="1859"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27" name="AutoShape 27"/>
                <p:cNvSpPr>
                  <a:spLocks noChangeArrowheads="1"/>
                </p:cNvSpPr>
                <p:nvPr/>
              </p:nvSpPr>
              <p:spPr bwMode="auto">
                <a:xfrm rot="6078281">
                  <a:off x="1995"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28" name="AutoShape 28"/>
                <p:cNvSpPr>
                  <a:spLocks noChangeArrowheads="1"/>
                </p:cNvSpPr>
                <p:nvPr/>
              </p:nvSpPr>
              <p:spPr bwMode="auto">
                <a:xfrm rot="6373927">
                  <a:off x="2071" y="229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29" name="AutoShape 29"/>
                <p:cNvSpPr>
                  <a:spLocks noChangeArrowheads="1"/>
                </p:cNvSpPr>
                <p:nvPr/>
              </p:nvSpPr>
              <p:spPr bwMode="auto">
                <a:xfrm rot="6906312">
                  <a:off x="2161" y="232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grpSp>
        </p:grpSp>
      </p:grpSp>
      <p:grpSp>
        <p:nvGrpSpPr>
          <p:cNvPr id="34" name="Group 30"/>
          <p:cNvGrpSpPr>
            <a:grpSpLocks/>
          </p:cNvGrpSpPr>
          <p:nvPr/>
        </p:nvGrpSpPr>
        <p:grpSpPr bwMode="auto">
          <a:xfrm>
            <a:off x="7298104" y="3587794"/>
            <a:ext cx="1041400" cy="1050925"/>
            <a:chOff x="3149" y="2079"/>
            <a:chExt cx="656" cy="662"/>
          </a:xfrm>
        </p:grpSpPr>
        <p:pic>
          <p:nvPicPr>
            <p:cNvPr id="35" name="Picture 31" descr="circuler_1"/>
            <p:cNvPicPr>
              <a:picLocks noChangeAspect="1"/>
            </p:cNvPicPr>
            <p:nvPr/>
          </p:nvPicPr>
          <p:blipFill>
            <a:blip r:embed="rId3"/>
            <a:srcRect/>
            <a:stretch>
              <a:fillRect/>
            </a:stretch>
          </p:blipFill>
          <p:spPr bwMode="auto">
            <a:xfrm>
              <a:off x="3149" y="2079"/>
              <a:ext cx="656" cy="661"/>
            </a:xfrm>
            <a:prstGeom prst="rect">
              <a:avLst/>
            </a:prstGeom>
            <a:noFill/>
            <a:ln w="9525">
              <a:noFill/>
              <a:miter lim="800000"/>
              <a:headEnd/>
              <a:tailEnd/>
            </a:ln>
          </p:spPr>
        </p:pic>
        <p:sp>
          <p:nvSpPr>
            <p:cNvPr id="36" name="Oval 32"/>
            <p:cNvSpPr>
              <a:spLocks noChangeArrowheads="1"/>
            </p:cNvSpPr>
            <p:nvPr/>
          </p:nvSpPr>
          <p:spPr bwMode="gray">
            <a:xfrm>
              <a:off x="3149" y="2079"/>
              <a:ext cx="652" cy="662"/>
            </a:xfrm>
            <a:prstGeom prst="ellipse">
              <a:avLst/>
            </a:prstGeom>
            <a:gradFill rotWithShape="1">
              <a:gsLst>
                <a:gs pos="0">
                  <a:schemeClr val="folHlink"/>
                </a:gs>
                <a:gs pos="50000">
                  <a:schemeClr val="folHlink">
                    <a:gamma/>
                    <a:tint val="22353"/>
                    <a:invGamma/>
                  </a:schemeClr>
                </a:gs>
                <a:gs pos="100000">
                  <a:schemeClr val="folHlink"/>
                </a:gs>
              </a:gsLst>
              <a:lin ang="5400000" scaled="1"/>
            </a:gradFill>
            <a:ln w="9525" algn="ctr">
              <a:noFill/>
              <a:round/>
            </a:ln>
            <a:effectLst/>
          </p:spPr>
          <p:txBody>
            <a:bodyPr wrap="none" anchor="ctr"/>
            <a:lstStyle/>
            <a:p>
              <a:pPr>
                <a:defRPr/>
              </a:pPr>
              <a:endParaRPr lang="zh-CN" altLang="en-US" sz="1800">
                <a:ea typeface="宋体" charset="-122"/>
              </a:endParaRPr>
            </a:p>
          </p:txBody>
        </p:sp>
        <p:grpSp>
          <p:nvGrpSpPr>
            <p:cNvPr id="37" name="Group 33"/>
            <p:cNvGrpSpPr>
              <a:grpSpLocks/>
            </p:cNvGrpSpPr>
            <p:nvPr/>
          </p:nvGrpSpPr>
          <p:grpSpPr bwMode="auto">
            <a:xfrm>
              <a:off x="3195" y="2610"/>
              <a:ext cx="575" cy="111"/>
              <a:chOff x="3704" y="1872"/>
              <a:chExt cx="827" cy="156"/>
            </a:xfrm>
          </p:grpSpPr>
          <p:grpSp>
            <p:nvGrpSpPr>
              <p:cNvPr id="38" name="Group 34"/>
              <p:cNvGrpSpPr>
                <a:grpSpLocks/>
              </p:cNvGrpSpPr>
              <p:nvPr/>
            </p:nvGrpSpPr>
            <p:grpSpPr bwMode="auto">
              <a:xfrm rot="-1297425" flipH="1" flipV="1">
                <a:off x="3850" y="1872"/>
                <a:ext cx="681" cy="150"/>
                <a:chOff x="1565" y="2568"/>
                <a:chExt cx="1118" cy="279"/>
              </a:xfrm>
            </p:grpSpPr>
            <p:sp>
              <p:nvSpPr>
                <p:cNvPr id="44" name="AutoShape 35"/>
                <p:cNvSpPr>
                  <a:spLocks noChangeArrowheads="1"/>
                </p:cNvSpPr>
                <p:nvPr/>
              </p:nvSpPr>
              <p:spPr bwMode="auto">
                <a:xfrm rot="5263130">
                  <a:off x="1859"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45" name="AutoShape 36"/>
                <p:cNvSpPr>
                  <a:spLocks noChangeArrowheads="1"/>
                </p:cNvSpPr>
                <p:nvPr/>
              </p:nvSpPr>
              <p:spPr bwMode="auto">
                <a:xfrm rot="6078281">
                  <a:off x="1995"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46" name="AutoShape 37"/>
                <p:cNvSpPr>
                  <a:spLocks noChangeArrowheads="1"/>
                </p:cNvSpPr>
                <p:nvPr/>
              </p:nvSpPr>
              <p:spPr bwMode="auto">
                <a:xfrm rot="6373927">
                  <a:off x="2071" y="229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47" name="AutoShape 38"/>
                <p:cNvSpPr>
                  <a:spLocks noChangeArrowheads="1"/>
                </p:cNvSpPr>
                <p:nvPr/>
              </p:nvSpPr>
              <p:spPr bwMode="auto">
                <a:xfrm rot="6906312">
                  <a:off x="2161" y="232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grpSp>
          <p:grpSp>
            <p:nvGrpSpPr>
              <p:cNvPr id="39" name="Group 39"/>
              <p:cNvGrpSpPr>
                <a:grpSpLocks/>
              </p:cNvGrpSpPr>
              <p:nvPr/>
            </p:nvGrpSpPr>
            <p:grpSpPr bwMode="auto">
              <a:xfrm rot="56115" flipH="1" flipV="1">
                <a:off x="3704" y="1878"/>
                <a:ext cx="681" cy="150"/>
                <a:chOff x="1565" y="2568"/>
                <a:chExt cx="1118" cy="279"/>
              </a:xfrm>
            </p:grpSpPr>
            <p:sp>
              <p:nvSpPr>
                <p:cNvPr id="40" name="AutoShape 40"/>
                <p:cNvSpPr>
                  <a:spLocks noChangeArrowheads="1"/>
                </p:cNvSpPr>
                <p:nvPr/>
              </p:nvSpPr>
              <p:spPr bwMode="auto">
                <a:xfrm rot="5263130">
                  <a:off x="1859"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41" name="AutoShape 41"/>
                <p:cNvSpPr>
                  <a:spLocks noChangeArrowheads="1"/>
                </p:cNvSpPr>
                <p:nvPr/>
              </p:nvSpPr>
              <p:spPr bwMode="auto">
                <a:xfrm rot="6078281">
                  <a:off x="1995"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42" name="AutoShape 42"/>
                <p:cNvSpPr>
                  <a:spLocks noChangeArrowheads="1"/>
                </p:cNvSpPr>
                <p:nvPr/>
              </p:nvSpPr>
              <p:spPr bwMode="auto">
                <a:xfrm rot="6373927">
                  <a:off x="2071" y="229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43" name="AutoShape 43"/>
                <p:cNvSpPr>
                  <a:spLocks noChangeArrowheads="1"/>
                </p:cNvSpPr>
                <p:nvPr/>
              </p:nvSpPr>
              <p:spPr bwMode="auto">
                <a:xfrm rot="6906312">
                  <a:off x="2161" y="232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grpSp>
        </p:grpSp>
      </p:grpSp>
      <p:grpSp>
        <p:nvGrpSpPr>
          <p:cNvPr id="48" name="Group 44"/>
          <p:cNvGrpSpPr>
            <a:grpSpLocks/>
          </p:cNvGrpSpPr>
          <p:nvPr/>
        </p:nvGrpSpPr>
        <p:grpSpPr bwMode="auto">
          <a:xfrm>
            <a:off x="9260254" y="3579856"/>
            <a:ext cx="1041400" cy="1050925"/>
            <a:chOff x="4385" y="2074"/>
            <a:chExt cx="656" cy="662"/>
          </a:xfrm>
        </p:grpSpPr>
        <p:pic>
          <p:nvPicPr>
            <p:cNvPr id="49" name="Picture 45" descr="circuler_1"/>
            <p:cNvPicPr>
              <a:picLocks noChangeAspect="1"/>
            </p:cNvPicPr>
            <p:nvPr/>
          </p:nvPicPr>
          <p:blipFill>
            <a:blip r:embed="rId3"/>
            <a:srcRect/>
            <a:stretch>
              <a:fillRect/>
            </a:stretch>
          </p:blipFill>
          <p:spPr bwMode="auto">
            <a:xfrm>
              <a:off x="4385" y="2074"/>
              <a:ext cx="656" cy="661"/>
            </a:xfrm>
            <a:prstGeom prst="rect">
              <a:avLst/>
            </a:prstGeom>
            <a:noFill/>
            <a:ln w="9525">
              <a:noFill/>
              <a:miter lim="800000"/>
              <a:headEnd/>
              <a:tailEnd/>
            </a:ln>
          </p:spPr>
        </p:pic>
        <p:sp>
          <p:nvSpPr>
            <p:cNvPr id="50" name="Oval 46"/>
            <p:cNvSpPr>
              <a:spLocks noChangeArrowheads="1"/>
            </p:cNvSpPr>
            <p:nvPr/>
          </p:nvSpPr>
          <p:spPr bwMode="gray">
            <a:xfrm>
              <a:off x="4385" y="2074"/>
              <a:ext cx="652" cy="662"/>
            </a:xfrm>
            <a:prstGeom prst="ellipse">
              <a:avLst/>
            </a:prstGeom>
            <a:gradFill rotWithShape="1">
              <a:gsLst>
                <a:gs pos="0">
                  <a:schemeClr val="accent1"/>
                </a:gs>
                <a:gs pos="50000">
                  <a:schemeClr val="accent1">
                    <a:gamma/>
                    <a:tint val="22353"/>
                    <a:invGamma/>
                  </a:schemeClr>
                </a:gs>
                <a:gs pos="100000">
                  <a:schemeClr val="accent1"/>
                </a:gs>
              </a:gsLst>
              <a:lin ang="5400000" scaled="1"/>
            </a:gradFill>
            <a:ln w="9525" algn="ctr">
              <a:noFill/>
              <a:round/>
            </a:ln>
            <a:effectLst/>
          </p:spPr>
          <p:txBody>
            <a:bodyPr wrap="none" anchor="ctr"/>
            <a:lstStyle/>
            <a:p>
              <a:pPr>
                <a:defRPr/>
              </a:pPr>
              <a:endParaRPr lang="zh-CN" altLang="en-US" sz="1800">
                <a:ea typeface="宋体" charset="-122"/>
              </a:endParaRPr>
            </a:p>
          </p:txBody>
        </p:sp>
        <p:grpSp>
          <p:nvGrpSpPr>
            <p:cNvPr id="51" name="Group 47"/>
            <p:cNvGrpSpPr>
              <a:grpSpLocks/>
            </p:cNvGrpSpPr>
            <p:nvPr/>
          </p:nvGrpSpPr>
          <p:grpSpPr bwMode="auto">
            <a:xfrm>
              <a:off x="4431" y="2605"/>
              <a:ext cx="575" cy="111"/>
              <a:chOff x="3704" y="1872"/>
              <a:chExt cx="827" cy="156"/>
            </a:xfrm>
          </p:grpSpPr>
          <p:grpSp>
            <p:nvGrpSpPr>
              <p:cNvPr id="52" name="Group 48"/>
              <p:cNvGrpSpPr>
                <a:grpSpLocks/>
              </p:cNvGrpSpPr>
              <p:nvPr/>
            </p:nvGrpSpPr>
            <p:grpSpPr bwMode="auto">
              <a:xfrm rot="-1297425" flipH="1" flipV="1">
                <a:off x="3850" y="1872"/>
                <a:ext cx="681" cy="150"/>
                <a:chOff x="1565" y="2568"/>
                <a:chExt cx="1118" cy="279"/>
              </a:xfrm>
            </p:grpSpPr>
            <p:sp>
              <p:nvSpPr>
                <p:cNvPr id="58" name="AutoShape 49"/>
                <p:cNvSpPr>
                  <a:spLocks noChangeArrowheads="1"/>
                </p:cNvSpPr>
                <p:nvPr/>
              </p:nvSpPr>
              <p:spPr bwMode="auto">
                <a:xfrm rot="5263130">
                  <a:off x="1859"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59" name="AutoShape 50"/>
                <p:cNvSpPr>
                  <a:spLocks noChangeArrowheads="1"/>
                </p:cNvSpPr>
                <p:nvPr/>
              </p:nvSpPr>
              <p:spPr bwMode="auto">
                <a:xfrm rot="6078281">
                  <a:off x="1995"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60" name="AutoShape 51"/>
                <p:cNvSpPr>
                  <a:spLocks noChangeArrowheads="1"/>
                </p:cNvSpPr>
                <p:nvPr/>
              </p:nvSpPr>
              <p:spPr bwMode="auto">
                <a:xfrm rot="6373927">
                  <a:off x="2071" y="229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61" name="AutoShape 52"/>
                <p:cNvSpPr>
                  <a:spLocks noChangeArrowheads="1"/>
                </p:cNvSpPr>
                <p:nvPr/>
              </p:nvSpPr>
              <p:spPr bwMode="auto">
                <a:xfrm rot="6906312">
                  <a:off x="2161" y="232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grpSp>
          <p:grpSp>
            <p:nvGrpSpPr>
              <p:cNvPr id="53" name="Group 53"/>
              <p:cNvGrpSpPr>
                <a:grpSpLocks/>
              </p:cNvGrpSpPr>
              <p:nvPr/>
            </p:nvGrpSpPr>
            <p:grpSpPr bwMode="auto">
              <a:xfrm rot="56115" flipH="1" flipV="1">
                <a:off x="3704" y="1878"/>
                <a:ext cx="681" cy="150"/>
                <a:chOff x="1565" y="2568"/>
                <a:chExt cx="1118" cy="279"/>
              </a:xfrm>
            </p:grpSpPr>
            <p:sp>
              <p:nvSpPr>
                <p:cNvPr id="54" name="AutoShape 54"/>
                <p:cNvSpPr>
                  <a:spLocks noChangeArrowheads="1"/>
                </p:cNvSpPr>
                <p:nvPr/>
              </p:nvSpPr>
              <p:spPr bwMode="auto">
                <a:xfrm rot="5263130">
                  <a:off x="1859"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55" name="AutoShape 55"/>
                <p:cNvSpPr>
                  <a:spLocks noChangeArrowheads="1"/>
                </p:cNvSpPr>
                <p:nvPr/>
              </p:nvSpPr>
              <p:spPr bwMode="auto">
                <a:xfrm rot="6078281">
                  <a:off x="1995" y="2273"/>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56" name="AutoShape 56"/>
                <p:cNvSpPr>
                  <a:spLocks noChangeArrowheads="1"/>
                </p:cNvSpPr>
                <p:nvPr/>
              </p:nvSpPr>
              <p:spPr bwMode="auto">
                <a:xfrm rot="6373927">
                  <a:off x="2071" y="229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sp>
              <p:nvSpPr>
                <p:cNvPr id="57" name="AutoShape 57"/>
                <p:cNvSpPr>
                  <a:spLocks noChangeArrowheads="1"/>
                </p:cNvSpPr>
                <p:nvPr/>
              </p:nvSpPr>
              <p:spPr bwMode="auto">
                <a:xfrm rot="6906312">
                  <a:off x="2161" y="2325"/>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sz="1800">
                    <a:ea typeface="宋体" charset="-122"/>
                  </a:endParaRPr>
                </a:p>
              </p:txBody>
            </p:sp>
          </p:grpSp>
        </p:grpSp>
      </p:grpSp>
      <p:sp>
        <p:nvSpPr>
          <p:cNvPr id="62" name="Line 58"/>
          <p:cNvSpPr>
            <a:spLocks noChangeShapeType="1"/>
          </p:cNvSpPr>
          <p:nvPr/>
        </p:nvSpPr>
        <p:spPr bwMode="auto">
          <a:xfrm>
            <a:off x="3911966" y="4732381"/>
            <a:ext cx="0" cy="334963"/>
          </a:xfrm>
          <a:prstGeom prst="line">
            <a:avLst/>
          </a:prstGeom>
          <a:noFill/>
          <a:ln w="19050">
            <a:solidFill>
              <a:schemeClr val="tx1"/>
            </a:solidFill>
            <a:round/>
            <a:headEnd/>
            <a:tailEnd/>
          </a:ln>
        </p:spPr>
        <p:txBody>
          <a:bodyPr/>
          <a:lstStyle/>
          <a:p>
            <a:endParaRPr lang="zh-CN" altLang="en-US"/>
          </a:p>
        </p:txBody>
      </p:sp>
      <p:sp>
        <p:nvSpPr>
          <p:cNvPr id="63" name="Line 59"/>
          <p:cNvSpPr>
            <a:spLocks noChangeShapeType="1"/>
          </p:cNvSpPr>
          <p:nvPr/>
        </p:nvSpPr>
        <p:spPr bwMode="auto">
          <a:xfrm flipH="1">
            <a:off x="3156316" y="5076869"/>
            <a:ext cx="1495425" cy="0"/>
          </a:xfrm>
          <a:prstGeom prst="line">
            <a:avLst/>
          </a:prstGeom>
          <a:noFill/>
          <a:ln w="19050">
            <a:solidFill>
              <a:schemeClr val="tx1"/>
            </a:solidFill>
            <a:prstDash val="sysDot"/>
            <a:round/>
            <a:headEnd/>
            <a:tailEnd/>
          </a:ln>
        </p:spPr>
        <p:txBody>
          <a:bodyPr/>
          <a:lstStyle/>
          <a:p>
            <a:endParaRPr lang="zh-CN" altLang="en-US"/>
          </a:p>
        </p:txBody>
      </p:sp>
      <p:sp>
        <p:nvSpPr>
          <p:cNvPr id="64" name="Text Box 60"/>
          <p:cNvSpPr txBox="1">
            <a:spLocks noChangeArrowheads="1"/>
          </p:cNvSpPr>
          <p:nvPr/>
        </p:nvSpPr>
        <p:spPr bwMode="gray">
          <a:xfrm>
            <a:off x="3415079" y="3865606"/>
            <a:ext cx="1044575" cy="460375"/>
          </a:xfrm>
          <a:prstGeom prst="rect">
            <a:avLst/>
          </a:prstGeom>
          <a:noFill/>
          <a:ln w="9525">
            <a:noFill/>
            <a:miter lim="800000"/>
          </a:ln>
          <a:effectLst/>
        </p:spPr>
        <p:txBody>
          <a:bodyPr>
            <a:spAutoFit/>
          </a:bodyPr>
          <a:lstStyle/>
          <a:p>
            <a:pPr marL="120650" indent="-120650" algn="ctr">
              <a:lnSpc>
                <a:spcPct val="110000"/>
              </a:lnSpc>
              <a:defRPr/>
            </a:pPr>
            <a:r>
              <a:rPr lang="zh-CN" altLang="en-US" sz="2200" b="1">
                <a:solidFill>
                  <a:srgbClr val="1C1C1C"/>
                </a:solidFill>
                <a:effectLst>
                  <a:outerShdw blurRad="38100" dist="38100" dir="2700000" algn="tl">
                    <a:srgbClr val="C0C0C0"/>
                  </a:outerShdw>
                </a:effectLst>
                <a:ea typeface="宋体" charset="-122"/>
              </a:rPr>
              <a:t>实训室</a:t>
            </a:r>
          </a:p>
        </p:txBody>
      </p:sp>
      <p:sp>
        <p:nvSpPr>
          <p:cNvPr id="65" name="Text Box 61"/>
          <p:cNvSpPr txBox="1">
            <a:spLocks noChangeArrowheads="1"/>
          </p:cNvSpPr>
          <p:nvPr/>
        </p:nvSpPr>
        <p:spPr bwMode="gray">
          <a:xfrm>
            <a:off x="5358179" y="3716381"/>
            <a:ext cx="1044575" cy="762000"/>
          </a:xfrm>
          <a:prstGeom prst="rect">
            <a:avLst/>
          </a:prstGeom>
          <a:noFill/>
          <a:ln w="9525">
            <a:noFill/>
            <a:miter lim="800000"/>
          </a:ln>
          <a:effectLst/>
        </p:spPr>
        <p:txBody>
          <a:bodyPr>
            <a:spAutoFit/>
          </a:bodyPr>
          <a:lstStyle/>
          <a:p>
            <a:pPr marL="120650" indent="-120650" algn="ctr">
              <a:lnSpc>
                <a:spcPct val="110000"/>
              </a:lnSpc>
              <a:defRPr/>
            </a:pPr>
            <a:r>
              <a:rPr lang="zh-CN" altLang="en-US" sz="2000" b="1">
                <a:solidFill>
                  <a:srgbClr val="1C1C1C"/>
                </a:solidFill>
                <a:effectLst>
                  <a:outerShdw blurRad="38100" dist="38100" dir="2700000" algn="tl">
                    <a:srgbClr val="C0C0C0"/>
                  </a:outerShdw>
                </a:effectLst>
                <a:ea typeface="宋体" charset="-122"/>
              </a:rPr>
              <a:t>教学</a:t>
            </a:r>
          </a:p>
          <a:p>
            <a:pPr marL="120650" indent="-120650" algn="ctr">
              <a:lnSpc>
                <a:spcPct val="110000"/>
              </a:lnSpc>
              <a:defRPr/>
            </a:pPr>
            <a:r>
              <a:rPr lang="zh-CN" altLang="en-US" sz="2000" b="1">
                <a:solidFill>
                  <a:srgbClr val="1C1C1C"/>
                </a:solidFill>
                <a:effectLst>
                  <a:outerShdw blurRad="38100" dist="38100" dir="2700000" algn="tl">
                    <a:srgbClr val="C0C0C0"/>
                  </a:outerShdw>
                </a:effectLst>
                <a:ea typeface="宋体" charset="-122"/>
              </a:rPr>
              <a:t>车间</a:t>
            </a:r>
          </a:p>
        </p:txBody>
      </p:sp>
      <p:sp>
        <p:nvSpPr>
          <p:cNvPr id="66" name="Text Box 62"/>
          <p:cNvSpPr txBox="1">
            <a:spLocks noChangeArrowheads="1"/>
          </p:cNvSpPr>
          <p:nvPr/>
        </p:nvSpPr>
        <p:spPr bwMode="gray">
          <a:xfrm>
            <a:off x="7201266" y="3716381"/>
            <a:ext cx="1158875" cy="762000"/>
          </a:xfrm>
          <a:prstGeom prst="rect">
            <a:avLst/>
          </a:prstGeom>
          <a:noFill/>
          <a:ln w="9525">
            <a:noFill/>
            <a:miter lim="800000"/>
          </a:ln>
          <a:effectLst/>
        </p:spPr>
        <p:txBody>
          <a:bodyPr>
            <a:spAutoFit/>
          </a:bodyPr>
          <a:lstStyle/>
          <a:p>
            <a:pPr marL="120650" indent="-120650" algn="ctr">
              <a:spcBef>
                <a:spcPct val="50000"/>
              </a:spcBef>
              <a:defRPr/>
            </a:pPr>
            <a:r>
              <a:rPr lang="zh-CN" altLang="en-US" sz="2200" b="1">
                <a:solidFill>
                  <a:srgbClr val="1C1C1C"/>
                </a:solidFill>
                <a:effectLst>
                  <a:outerShdw blurRad="38100" dist="38100" dir="2700000" algn="tl">
                    <a:srgbClr val="C0C0C0"/>
                  </a:outerShdw>
                </a:effectLst>
                <a:ea typeface="宋体" charset="-122"/>
              </a:rPr>
              <a:t>智能控制中心</a:t>
            </a:r>
          </a:p>
        </p:txBody>
      </p:sp>
      <p:sp>
        <p:nvSpPr>
          <p:cNvPr id="67" name="Text Box 63"/>
          <p:cNvSpPr txBox="1">
            <a:spLocks noChangeArrowheads="1"/>
          </p:cNvSpPr>
          <p:nvPr/>
        </p:nvSpPr>
        <p:spPr bwMode="gray">
          <a:xfrm>
            <a:off x="9176116" y="3735431"/>
            <a:ext cx="1227138" cy="701675"/>
          </a:xfrm>
          <a:prstGeom prst="rect">
            <a:avLst/>
          </a:prstGeom>
          <a:noFill/>
          <a:ln w="9525">
            <a:noFill/>
            <a:miter lim="800000"/>
          </a:ln>
          <a:effectLst/>
        </p:spPr>
        <p:txBody>
          <a:bodyPr>
            <a:spAutoFit/>
          </a:bodyPr>
          <a:lstStyle/>
          <a:p>
            <a:pPr marL="120650" indent="-120650" algn="ctr">
              <a:defRPr/>
            </a:pPr>
            <a:r>
              <a:rPr lang="zh-CN" altLang="en-US" sz="2000" b="1">
                <a:solidFill>
                  <a:srgbClr val="1C1C1C"/>
                </a:solidFill>
                <a:effectLst>
                  <a:outerShdw blurRad="38100" dist="38100" dir="2700000" algn="tl">
                    <a:srgbClr val="C0C0C0"/>
                  </a:outerShdw>
                </a:effectLst>
                <a:ea typeface="宋体" charset="-122"/>
              </a:rPr>
              <a:t>校外实</a:t>
            </a:r>
          </a:p>
          <a:p>
            <a:pPr marL="120650" indent="-120650" algn="ctr">
              <a:defRPr/>
            </a:pPr>
            <a:r>
              <a:rPr lang="zh-CN" altLang="en-US" sz="2000" b="1">
                <a:solidFill>
                  <a:srgbClr val="1C1C1C"/>
                </a:solidFill>
                <a:effectLst>
                  <a:outerShdw blurRad="38100" dist="38100" dir="2700000" algn="tl">
                    <a:srgbClr val="C0C0C0"/>
                  </a:outerShdw>
                </a:effectLst>
                <a:ea typeface="宋体" charset="-122"/>
              </a:rPr>
              <a:t>践基地</a:t>
            </a:r>
          </a:p>
        </p:txBody>
      </p:sp>
      <p:sp>
        <p:nvSpPr>
          <p:cNvPr id="68" name="Line 64"/>
          <p:cNvSpPr>
            <a:spLocks noChangeShapeType="1"/>
          </p:cNvSpPr>
          <p:nvPr/>
        </p:nvSpPr>
        <p:spPr bwMode="auto">
          <a:xfrm>
            <a:off x="9779366" y="3157581"/>
            <a:ext cx="0" cy="334963"/>
          </a:xfrm>
          <a:prstGeom prst="line">
            <a:avLst/>
          </a:prstGeom>
          <a:noFill/>
          <a:ln w="19050">
            <a:solidFill>
              <a:schemeClr val="tx1"/>
            </a:solidFill>
            <a:round/>
            <a:headEnd/>
            <a:tailEnd/>
          </a:ln>
        </p:spPr>
        <p:txBody>
          <a:bodyPr/>
          <a:lstStyle/>
          <a:p>
            <a:endParaRPr lang="zh-CN" altLang="en-US"/>
          </a:p>
        </p:txBody>
      </p:sp>
      <p:sp>
        <p:nvSpPr>
          <p:cNvPr id="69" name="Line 65"/>
          <p:cNvSpPr>
            <a:spLocks noChangeShapeType="1"/>
          </p:cNvSpPr>
          <p:nvPr/>
        </p:nvSpPr>
        <p:spPr bwMode="auto">
          <a:xfrm flipH="1">
            <a:off x="8915766" y="3155994"/>
            <a:ext cx="1631950" cy="0"/>
          </a:xfrm>
          <a:prstGeom prst="line">
            <a:avLst/>
          </a:prstGeom>
          <a:noFill/>
          <a:ln w="19050">
            <a:solidFill>
              <a:schemeClr val="tx1"/>
            </a:solidFill>
            <a:prstDash val="sysDot"/>
            <a:round/>
            <a:headEnd/>
            <a:tailEnd/>
          </a:ln>
        </p:spPr>
        <p:txBody>
          <a:bodyPr/>
          <a:lstStyle/>
          <a:p>
            <a:endParaRPr lang="zh-CN" altLang="en-US"/>
          </a:p>
        </p:txBody>
      </p:sp>
      <p:sp>
        <p:nvSpPr>
          <p:cNvPr id="70" name="Line 66"/>
          <p:cNvSpPr>
            <a:spLocks noChangeShapeType="1"/>
          </p:cNvSpPr>
          <p:nvPr/>
        </p:nvSpPr>
        <p:spPr bwMode="auto">
          <a:xfrm>
            <a:off x="5880466" y="3157581"/>
            <a:ext cx="0" cy="334963"/>
          </a:xfrm>
          <a:prstGeom prst="line">
            <a:avLst/>
          </a:prstGeom>
          <a:noFill/>
          <a:ln w="19050">
            <a:solidFill>
              <a:schemeClr val="tx1"/>
            </a:solidFill>
            <a:round/>
            <a:headEnd/>
            <a:tailEnd/>
          </a:ln>
        </p:spPr>
        <p:txBody>
          <a:bodyPr/>
          <a:lstStyle/>
          <a:p>
            <a:endParaRPr lang="zh-CN" altLang="en-US"/>
          </a:p>
        </p:txBody>
      </p:sp>
      <p:sp>
        <p:nvSpPr>
          <p:cNvPr id="71" name="Line 67"/>
          <p:cNvSpPr>
            <a:spLocks noChangeShapeType="1"/>
          </p:cNvSpPr>
          <p:nvPr/>
        </p:nvSpPr>
        <p:spPr bwMode="auto">
          <a:xfrm flipH="1">
            <a:off x="4956541" y="3155994"/>
            <a:ext cx="1771650" cy="0"/>
          </a:xfrm>
          <a:prstGeom prst="line">
            <a:avLst/>
          </a:prstGeom>
          <a:noFill/>
          <a:ln w="19050">
            <a:solidFill>
              <a:schemeClr val="tx1"/>
            </a:solidFill>
            <a:prstDash val="sysDot"/>
            <a:round/>
            <a:headEnd/>
            <a:tailEnd/>
          </a:ln>
        </p:spPr>
        <p:txBody>
          <a:bodyPr/>
          <a:lstStyle/>
          <a:p>
            <a:endParaRPr lang="zh-CN" altLang="en-US"/>
          </a:p>
        </p:txBody>
      </p:sp>
      <p:sp>
        <p:nvSpPr>
          <p:cNvPr id="72" name="Line 68"/>
          <p:cNvSpPr>
            <a:spLocks noChangeShapeType="1"/>
          </p:cNvSpPr>
          <p:nvPr/>
        </p:nvSpPr>
        <p:spPr bwMode="auto">
          <a:xfrm>
            <a:off x="7794991" y="4732381"/>
            <a:ext cx="0" cy="334963"/>
          </a:xfrm>
          <a:prstGeom prst="line">
            <a:avLst/>
          </a:prstGeom>
          <a:noFill/>
          <a:ln w="19050">
            <a:solidFill>
              <a:schemeClr val="tx1"/>
            </a:solidFill>
            <a:round/>
            <a:headEnd/>
            <a:tailEnd/>
          </a:ln>
        </p:spPr>
        <p:txBody>
          <a:bodyPr/>
          <a:lstStyle/>
          <a:p>
            <a:endParaRPr lang="zh-CN" altLang="en-US"/>
          </a:p>
        </p:txBody>
      </p:sp>
      <p:sp>
        <p:nvSpPr>
          <p:cNvPr id="73" name="Line 69"/>
          <p:cNvSpPr>
            <a:spLocks noChangeShapeType="1"/>
          </p:cNvSpPr>
          <p:nvPr/>
        </p:nvSpPr>
        <p:spPr bwMode="auto">
          <a:xfrm flipH="1">
            <a:off x="6983779" y="5067344"/>
            <a:ext cx="1587500" cy="0"/>
          </a:xfrm>
          <a:prstGeom prst="line">
            <a:avLst/>
          </a:prstGeom>
          <a:noFill/>
          <a:ln w="19050">
            <a:solidFill>
              <a:schemeClr val="tx1"/>
            </a:solidFill>
            <a:prstDash val="sysDot"/>
            <a:round/>
            <a:headEnd/>
            <a:tailEnd/>
          </a:ln>
        </p:spPr>
        <p:txBody>
          <a:bodyPr/>
          <a:lstStyle/>
          <a:p>
            <a:endParaRPr lang="zh-CN" altLang="en-US"/>
          </a:p>
        </p:txBody>
      </p:sp>
      <p:grpSp>
        <p:nvGrpSpPr>
          <p:cNvPr id="74" name="Group 70"/>
          <p:cNvGrpSpPr>
            <a:grpSpLocks/>
          </p:cNvGrpSpPr>
          <p:nvPr/>
        </p:nvGrpSpPr>
        <p:grpSpPr bwMode="auto">
          <a:xfrm>
            <a:off x="2299066" y="3471906"/>
            <a:ext cx="9144000" cy="1254125"/>
            <a:chOff x="0" y="2006"/>
            <a:chExt cx="5760" cy="790"/>
          </a:xfrm>
        </p:grpSpPr>
        <p:sp>
          <p:nvSpPr>
            <p:cNvPr id="75" name="Line 71"/>
            <p:cNvSpPr>
              <a:spLocks noChangeShapeType="1"/>
            </p:cNvSpPr>
            <p:nvPr/>
          </p:nvSpPr>
          <p:spPr bwMode="gray">
            <a:xfrm flipH="1">
              <a:off x="0" y="2405"/>
              <a:ext cx="652" cy="0"/>
            </a:xfrm>
            <a:prstGeom prst="line">
              <a:avLst/>
            </a:prstGeom>
            <a:noFill/>
            <a:ln w="76200">
              <a:solidFill>
                <a:srgbClr val="656591"/>
              </a:solidFill>
              <a:round/>
            </a:ln>
            <a:effectLst>
              <a:outerShdw dist="35921" dir="2700000" algn="ctr" rotWithShape="0">
                <a:schemeClr val="bg2">
                  <a:alpha val="50000"/>
                </a:schemeClr>
              </a:outerShdw>
            </a:effectLst>
          </p:spPr>
          <p:txBody>
            <a:bodyPr/>
            <a:lstStyle/>
            <a:p>
              <a:pPr>
                <a:defRPr/>
              </a:pPr>
              <a:endParaRPr lang="zh-CN" altLang="en-US" sz="1800">
                <a:latin typeface="Arial" panose="020B0604020202020204" pitchFamily="34" charset="0"/>
                <a:ea typeface="+mn-ea"/>
                <a:cs typeface="+mn-cs"/>
              </a:endParaRPr>
            </a:p>
          </p:txBody>
        </p:sp>
        <p:sp>
          <p:nvSpPr>
            <p:cNvPr id="76" name="Line 72"/>
            <p:cNvSpPr>
              <a:spLocks noChangeShapeType="1"/>
            </p:cNvSpPr>
            <p:nvPr/>
          </p:nvSpPr>
          <p:spPr bwMode="gray">
            <a:xfrm flipH="1">
              <a:off x="3839" y="2405"/>
              <a:ext cx="510" cy="0"/>
            </a:xfrm>
            <a:prstGeom prst="line">
              <a:avLst/>
            </a:prstGeom>
            <a:noFill/>
            <a:ln w="76200">
              <a:solidFill>
                <a:srgbClr val="656591"/>
              </a:solidFill>
              <a:round/>
            </a:ln>
            <a:effectLst>
              <a:outerShdw dist="35921" dir="2700000" algn="ctr" rotWithShape="0">
                <a:schemeClr val="bg2">
                  <a:alpha val="50000"/>
                </a:schemeClr>
              </a:outerShdw>
            </a:effectLst>
          </p:spPr>
          <p:txBody>
            <a:bodyPr/>
            <a:lstStyle/>
            <a:p>
              <a:pPr>
                <a:defRPr/>
              </a:pPr>
              <a:endParaRPr lang="zh-CN" altLang="en-US" sz="1800">
                <a:latin typeface="Arial" panose="020B0604020202020204" pitchFamily="34" charset="0"/>
                <a:ea typeface="+mn-ea"/>
                <a:cs typeface="+mn-cs"/>
              </a:endParaRPr>
            </a:p>
          </p:txBody>
        </p:sp>
        <p:sp>
          <p:nvSpPr>
            <p:cNvPr id="77" name="Arc 73"/>
            <p:cNvSpPr/>
            <p:nvPr/>
          </p:nvSpPr>
          <p:spPr bwMode="gray">
            <a:xfrm rot="16200000" flipV="1">
              <a:off x="2052" y="1835"/>
              <a:ext cx="412" cy="769"/>
            </a:xfrm>
            <a:custGeom>
              <a:avLst/>
              <a:gdLst>
                <a:gd name="T0" fmla="*/ 14 w 22794"/>
                <a:gd name="T1" fmla="*/ 0 h 43200"/>
                <a:gd name="T2" fmla="*/ 0 w 22794"/>
                <a:gd name="T3" fmla="*/ 768 h 43200"/>
                <a:gd name="T4" fmla="*/ 22 w 22794"/>
                <a:gd name="T5" fmla="*/ 385 h 43200"/>
                <a:gd name="T6" fmla="*/ 0 60000 65536"/>
                <a:gd name="T7" fmla="*/ 0 60000 65536"/>
                <a:gd name="T8" fmla="*/ 0 60000 65536"/>
              </a:gdLst>
              <a:ahLst/>
              <a:cxnLst>
                <a:cxn ang="T6">
                  <a:pos x="T0" y="T1"/>
                </a:cxn>
                <a:cxn ang="T7">
                  <a:pos x="T2" y="T3"/>
                </a:cxn>
                <a:cxn ang="T8">
                  <a:pos x="T4" y="T5"/>
                </a:cxn>
              </a:cxnLst>
              <a:rect l="0" t="0" r="r" b="b"/>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76200">
              <a:solidFill>
                <a:srgbClr val="656591"/>
              </a:solidFill>
              <a:round/>
            </a:ln>
            <a:effectLst>
              <a:outerShdw dist="35921" dir="2700000" algn="ctr" rotWithShape="0">
                <a:schemeClr val="bg2">
                  <a:alpha val="50000"/>
                </a:schemeClr>
              </a:outerShdw>
            </a:effectLst>
          </p:spPr>
          <p:txBody>
            <a:bodyPr wrap="none" anchor="ctr"/>
            <a:lstStyle/>
            <a:p>
              <a:pPr>
                <a:defRPr/>
              </a:pPr>
              <a:endParaRPr lang="zh-CN" altLang="en-US">
                <a:latin typeface="Arial" panose="020B0604020202020204" pitchFamily="34" charset="0"/>
                <a:ea typeface="华康宋体W12(P)" pitchFamily="18" charset="-122"/>
                <a:cs typeface="+mn-cs"/>
              </a:endParaRPr>
            </a:p>
          </p:txBody>
        </p:sp>
        <p:sp>
          <p:nvSpPr>
            <p:cNvPr id="78" name="Arc 74"/>
            <p:cNvSpPr/>
            <p:nvPr/>
          </p:nvSpPr>
          <p:spPr bwMode="gray">
            <a:xfrm rot="16200000" flipV="1">
              <a:off x="4503" y="1851"/>
              <a:ext cx="418" cy="769"/>
            </a:xfrm>
            <a:custGeom>
              <a:avLst/>
              <a:gdLst>
                <a:gd name="T0" fmla="*/ 14 w 22794"/>
                <a:gd name="T1" fmla="*/ 0 h 43200"/>
                <a:gd name="T2" fmla="*/ 0 w 22794"/>
                <a:gd name="T3" fmla="*/ 768 h 43200"/>
                <a:gd name="T4" fmla="*/ 22 w 22794"/>
                <a:gd name="T5" fmla="*/ 385 h 43200"/>
                <a:gd name="T6" fmla="*/ 0 60000 65536"/>
                <a:gd name="T7" fmla="*/ 0 60000 65536"/>
                <a:gd name="T8" fmla="*/ 0 60000 65536"/>
              </a:gdLst>
              <a:ahLst/>
              <a:cxnLst>
                <a:cxn ang="T6">
                  <a:pos x="T0" y="T1"/>
                </a:cxn>
                <a:cxn ang="T7">
                  <a:pos x="T2" y="T3"/>
                </a:cxn>
                <a:cxn ang="T8">
                  <a:pos x="T4" y="T5"/>
                </a:cxn>
              </a:cxnLst>
              <a:rect l="0" t="0" r="r" b="b"/>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76200">
              <a:solidFill>
                <a:srgbClr val="656591"/>
              </a:solidFill>
              <a:round/>
            </a:ln>
            <a:effectLst>
              <a:outerShdw dist="35921" dir="2700000" algn="ctr" rotWithShape="0">
                <a:schemeClr val="bg2">
                  <a:alpha val="50000"/>
                </a:schemeClr>
              </a:outerShdw>
            </a:effectLst>
          </p:spPr>
          <p:txBody>
            <a:bodyPr wrap="none" anchor="ctr"/>
            <a:lstStyle/>
            <a:p>
              <a:pPr>
                <a:defRPr/>
              </a:pPr>
              <a:endParaRPr lang="zh-CN" altLang="en-US">
                <a:latin typeface="Arial" panose="020B0604020202020204" pitchFamily="34" charset="0"/>
                <a:ea typeface="华康宋体W12(P)" pitchFamily="18" charset="-122"/>
                <a:cs typeface="+mn-cs"/>
              </a:endParaRPr>
            </a:p>
          </p:txBody>
        </p:sp>
        <p:sp>
          <p:nvSpPr>
            <p:cNvPr id="79" name="Line 75"/>
            <p:cNvSpPr>
              <a:spLocks noChangeShapeType="1"/>
            </p:cNvSpPr>
            <p:nvPr/>
          </p:nvSpPr>
          <p:spPr bwMode="gray">
            <a:xfrm flipH="1">
              <a:off x="2619" y="2405"/>
              <a:ext cx="496" cy="0"/>
            </a:xfrm>
            <a:prstGeom prst="line">
              <a:avLst/>
            </a:prstGeom>
            <a:noFill/>
            <a:ln w="76200">
              <a:solidFill>
                <a:srgbClr val="656591"/>
              </a:solidFill>
              <a:round/>
            </a:ln>
            <a:effectLst>
              <a:outerShdw dist="35921" dir="2700000" algn="ctr" rotWithShape="0">
                <a:schemeClr val="bg2">
                  <a:alpha val="50000"/>
                </a:schemeClr>
              </a:outerShdw>
            </a:effectLst>
          </p:spPr>
          <p:txBody>
            <a:bodyPr/>
            <a:lstStyle/>
            <a:p>
              <a:pPr>
                <a:defRPr/>
              </a:pPr>
              <a:endParaRPr lang="zh-CN" altLang="en-US" sz="1800">
                <a:latin typeface="Arial" panose="020B0604020202020204" pitchFamily="34" charset="0"/>
                <a:ea typeface="+mn-ea"/>
                <a:cs typeface="+mn-cs"/>
              </a:endParaRPr>
            </a:p>
          </p:txBody>
        </p:sp>
        <p:sp>
          <p:nvSpPr>
            <p:cNvPr id="80" name="Arc 76"/>
            <p:cNvSpPr/>
            <p:nvPr/>
          </p:nvSpPr>
          <p:spPr bwMode="gray">
            <a:xfrm rot="5400000">
              <a:off x="3278" y="2213"/>
              <a:ext cx="400" cy="769"/>
            </a:xfrm>
            <a:custGeom>
              <a:avLst/>
              <a:gdLst>
                <a:gd name="T0" fmla="*/ 13 w 22794"/>
                <a:gd name="T1" fmla="*/ 0 h 43200"/>
                <a:gd name="T2" fmla="*/ 0 w 22794"/>
                <a:gd name="T3" fmla="*/ 768 h 43200"/>
                <a:gd name="T4" fmla="*/ 21 w 22794"/>
                <a:gd name="T5" fmla="*/ 385 h 43200"/>
                <a:gd name="T6" fmla="*/ 0 60000 65536"/>
                <a:gd name="T7" fmla="*/ 0 60000 65536"/>
                <a:gd name="T8" fmla="*/ 0 60000 65536"/>
              </a:gdLst>
              <a:ahLst/>
              <a:cxnLst>
                <a:cxn ang="T6">
                  <a:pos x="T0" y="T1"/>
                </a:cxn>
                <a:cxn ang="T7">
                  <a:pos x="T2" y="T3"/>
                </a:cxn>
                <a:cxn ang="T8">
                  <a:pos x="T4" y="T5"/>
                </a:cxn>
              </a:cxnLst>
              <a:rect l="0" t="0" r="r" b="b"/>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76200">
              <a:solidFill>
                <a:srgbClr val="656591"/>
              </a:solidFill>
              <a:round/>
            </a:ln>
            <a:effectLst>
              <a:outerShdw dist="35921" dir="2700000" algn="ctr" rotWithShape="0">
                <a:schemeClr val="bg2">
                  <a:alpha val="50000"/>
                </a:schemeClr>
              </a:outerShdw>
            </a:effectLst>
          </p:spPr>
          <p:txBody>
            <a:bodyPr wrap="none" anchor="ctr"/>
            <a:lstStyle/>
            <a:p>
              <a:pPr>
                <a:defRPr/>
              </a:pPr>
              <a:endParaRPr lang="zh-CN" altLang="en-US">
                <a:latin typeface="Arial" panose="020B0604020202020204" pitchFamily="34" charset="0"/>
                <a:ea typeface="华康宋体W12(P)" pitchFamily="18" charset="-122"/>
                <a:cs typeface="+mn-cs"/>
              </a:endParaRPr>
            </a:p>
          </p:txBody>
        </p:sp>
        <p:sp>
          <p:nvSpPr>
            <p:cNvPr id="81" name="Line 77"/>
            <p:cNvSpPr>
              <a:spLocks noChangeShapeType="1"/>
            </p:cNvSpPr>
            <p:nvPr/>
          </p:nvSpPr>
          <p:spPr bwMode="gray">
            <a:xfrm flipH="1">
              <a:off x="5071" y="2405"/>
              <a:ext cx="689" cy="0"/>
            </a:xfrm>
            <a:prstGeom prst="line">
              <a:avLst/>
            </a:prstGeom>
            <a:noFill/>
            <a:ln w="76200">
              <a:solidFill>
                <a:srgbClr val="656591"/>
              </a:solidFill>
              <a:round/>
            </a:ln>
            <a:effectLst>
              <a:outerShdw dist="35921" dir="2700000" algn="ctr" rotWithShape="0">
                <a:schemeClr val="bg2">
                  <a:alpha val="50000"/>
                </a:schemeClr>
              </a:outerShdw>
            </a:effectLst>
          </p:spPr>
          <p:txBody>
            <a:bodyPr/>
            <a:lstStyle/>
            <a:p>
              <a:pPr>
                <a:defRPr/>
              </a:pPr>
              <a:endParaRPr lang="zh-CN" altLang="en-US" sz="1800">
                <a:latin typeface="Arial" panose="020B0604020202020204" pitchFamily="34" charset="0"/>
                <a:ea typeface="+mn-ea"/>
                <a:cs typeface="+mn-cs"/>
              </a:endParaRPr>
            </a:p>
          </p:txBody>
        </p:sp>
        <p:sp>
          <p:nvSpPr>
            <p:cNvPr id="82" name="Line 78"/>
            <p:cNvSpPr>
              <a:spLocks noChangeShapeType="1"/>
            </p:cNvSpPr>
            <p:nvPr/>
          </p:nvSpPr>
          <p:spPr bwMode="gray">
            <a:xfrm flipH="1">
              <a:off x="1377" y="2405"/>
              <a:ext cx="523" cy="0"/>
            </a:xfrm>
            <a:prstGeom prst="line">
              <a:avLst/>
            </a:prstGeom>
            <a:noFill/>
            <a:ln w="76200">
              <a:solidFill>
                <a:srgbClr val="656591"/>
              </a:solidFill>
              <a:round/>
            </a:ln>
            <a:effectLst>
              <a:outerShdw dist="35921" dir="2700000" algn="ctr" rotWithShape="0">
                <a:schemeClr val="bg2">
                  <a:alpha val="50000"/>
                </a:schemeClr>
              </a:outerShdw>
            </a:effectLst>
          </p:spPr>
          <p:txBody>
            <a:bodyPr/>
            <a:lstStyle/>
            <a:p>
              <a:pPr>
                <a:defRPr/>
              </a:pPr>
              <a:endParaRPr lang="zh-CN" altLang="en-US" sz="1800">
                <a:latin typeface="Arial" panose="020B0604020202020204" pitchFamily="34" charset="0"/>
                <a:ea typeface="+mn-ea"/>
                <a:cs typeface="+mn-cs"/>
              </a:endParaRPr>
            </a:p>
          </p:txBody>
        </p:sp>
        <p:sp>
          <p:nvSpPr>
            <p:cNvPr id="83" name="Arc 79"/>
            <p:cNvSpPr/>
            <p:nvPr/>
          </p:nvSpPr>
          <p:spPr bwMode="gray">
            <a:xfrm rot="5400000">
              <a:off x="815" y="2213"/>
              <a:ext cx="400" cy="769"/>
            </a:xfrm>
            <a:custGeom>
              <a:avLst/>
              <a:gdLst>
                <a:gd name="T0" fmla="*/ 13 w 22794"/>
                <a:gd name="T1" fmla="*/ 0 h 43200"/>
                <a:gd name="T2" fmla="*/ 0 w 22794"/>
                <a:gd name="T3" fmla="*/ 768 h 43200"/>
                <a:gd name="T4" fmla="*/ 21 w 22794"/>
                <a:gd name="T5" fmla="*/ 385 h 43200"/>
                <a:gd name="T6" fmla="*/ 0 60000 65536"/>
                <a:gd name="T7" fmla="*/ 0 60000 65536"/>
                <a:gd name="T8" fmla="*/ 0 60000 65536"/>
              </a:gdLst>
              <a:ahLst/>
              <a:cxnLst>
                <a:cxn ang="T6">
                  <a:pos x="T0" y="T1"/>
                </a:cxn>
                <a:cxn ang="T7">
                  <a:pos x="T2" y="T3"/>
                </a:cxn>
                <a:cxn ang="T8">
                  <a:pos x="T4" y="T5"/>
                </a:cxn>
              </a:cxnLst>
              <a:rect l="0" t="0" r="r" b="b"/>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76200">
              <a:solidFill>
                <a:srgbClr val="656591"/>
              </a:solidFill>
              <a:round/>
            </a:ln>
            <a:effectLst>
              <a:outerShdw dist="35921" dir="2700000" algn="ctr" rotWithShape="0">
                <a:schemeClr val="bg2">
                  <a:alpha val="50000"/>
                </a:schemeClr>
              </a:outerShdw>
            </a:effectLst>
          </p:spPr>
          <p:txBody>
            <a:bodyPr wrap="none" anchor="ctr"/>
            <a:lstStyle/>
            <a:p>
              <a:pPr>
                <a:defRPr/>
              </a:pPr>
              <a:endParaRPr lang="zh-CN" altLang="en-US">
                <a:latin typeface="Arial" panose="020B0604020202020204" pitchFamily="34" charset="0"/>
                <a:ea typeface="华康宋体W12(P)" pitchFamily="18" charset="-122"/>
                <a:cs typeface="+mn-cs"/>
              </a:endParaRPr>
            </a:p>
          </p:txBody>
        </p:sp>
      </p:grpSp>
      <p:pic>
        <p:nvPicPr>
          <p:cNvPr id="84" name="Picture 80" descr="Picture1"/>
          <p:cNvPicPr>
            <a:picLocks noChangeAspect="1"/>
          </p:cNvPicPr>
          <p:nvPr/>
        </p:nvPicPr>
        <p:blipFill>
          <a:blip r:embed="rId4"/>
          <a:srcRect/>
          <a:stretch>
            <a:fillRect/>
          </a:stretch>
        </p:blipFill>
        <p:spPr bwMode="auto">
          <a:xfrm>
            <a:off x="3503979" y="3595731"/>
            <a:ext cx="825500" cy="377825"/>
          </a:xfrm>
          <a:prstGeom prst="rect">
            <a:avLst/>
          </a:prstGeom>
          <a:noFill/>
          <a:ln w="9525">
            <a:noFill/>
            <a:miter lim="800000"/>
            <a:headEnd/>
            <a:tailEnd/>
          </a:ln>
        </p:spPr>
      </p:pic>
      <p:pic>
        <p:nvPicPr>
          <p:cNvPr id="85" name="Picture 81" descr="Picture1"/>
          <p:cNvPicPr>
            <a:picLocks noChangeAspect="1"/>
          </p:cNvPicPr>
          <p:nvPr/>
        </p:nvPicPr>
        <p:blipFill>
          <a:blip r:embed="rId4"/>
          <a:srcRect/>
          <a:stretch>
            <a:fillRect/>
          </a:stretch>
        </p:blipFill>
        <p:spPr bwMode="auto">
          <a:xfrm>
            <a:off x="5480416" y="3586206"/>
            <a:ext cx="825500" cy="377825"/>
          </a:xfrm>
          <a:prstGeom prst="rect">
            <a:avLst/>
          </a:prstGeom>
          <a:noFill/>
          <a:ln w="9525">
            <a:noFill/>
            <a:miter lim="800000"/>
            <a:headEnd/>
            <a:tailEnd/>
          </a:ln>
        </p:spPr>
      </p:pic>
      <p:pic>
        <p:nvPicPr>
          <p:cNvPr id="86" name="Picture 82" descr="Picture1"/>
          <p:cNvPicPr>
            <a:picLocks noChangeAspect="1"/>
          </p:cNvPicPr>
          <p:nvPr/>
        </p:nvPicPr>
        <p:blipFill>
          <a:blip r:embed="rId4"/>
          <a:srcRect/>
          <a:stretch>
            <a:fillRect/>
          </a:stretch>
        </p:blipFill>
        <p:spPr bwMode="auto">
          <a:xfrm>
            <a:off x="7413991" y="3605256"/>
            <a:ext cx="825500" cy="377825"/>
          </a:xfrm>
          <a:prstGeom prst="rect">
            <a:avLst/>
          </a:prstGeom>
          <a:noFill/>
          <a:ln w="9525">
            <a:noFill/>
            <a:miter lim="800000"/>
            <a:headEnd/>
            <a:tailEnd/>
          </a:ln>
        </p:spPr>
      </p:pic>
      <p:pic>
        <p:nvPicPr>
          <p:cNvPr id="87" name="Picture 83" descr="Picture1"/>
          <p:cNvPicPr>
            <a:picLocks noChangeAspect="1"/>
          </p:cNvPicPr>
          <p:nvPr/>
        </p:nvPicPr>
        <p:blipFill>
          <a:blip r:embed="rId4"/>
          <a:srcRect/>
          <a:stretch>
            <a:fillRect/>
          </a:stretch>
        </p:blipFill>
        <p:spPr bwMode="auto">
          <a:xfrm>
            <a:off x="9376141" y="3595731"/>
            <a:ext cx="825500" cy="377825"/>
          </a:xfrm>
          <a:prstGeom prst="rect">
            <a:avLst/>
          </a:prstGeom>
          <a:noFill/>
          <a:ln w="9525">
            <a:noFill/>
            <a:miter lim="800000"/>
            <a:headEnd/>
            <a:tailEnd/>
          </a:ln>
        </p:spPr>
      </p:pic>
      <p:sp>
        <p:nvSpPr>
          <p:cNvPr id="88" name="AutoShape 91"/>
          <p:cNvSpPr>
            <a:spLocks noChangeArrowheads="1"/>
          </p:cNvSpPr>
          <p:nvPr/>
        </p:nvSpPr>
        <p:spPr bwMode="auto">
          <a:xfrm>
            <a:off x="3001347" y="1491214"/>
            <a:ext cx="3048811" cy="468811"/>
          </a:xfrm>
          <a:prstGeom prst="roundRect">
            <a:avLst>
              <a:gd name="adj" fmla="val 49171"/>
            </a:avLst>
          </a:prstGeom>
          <a:solidFill>
            <a:schemeClr val="accent2"/>
          </a:solidFill>
          <a:ln w="9525">
            <a:noFill/>
            <a:round/>
          </a:ln>
          <a:effectLst>
            <a:outerShdw dist="107763" dir="2700000" algn="ctr" rotWithShape="0">
              <a:schemeClr val="bg2">
                <a:alpha val="50000"/>
              </a:schemeClr>
            </a:outerShdw>
          </a:effectLst>
        </p:spPr>
        <p:txBody>
          <a:bodyPr wrap="none" anchor="ctr"/>
          <a:lstStyle/>
          <a:p>
            <a:pPr algn="ctr">
              <a:defRPr/>
            </a:pPr>
            <a:r>
              <a:rPr lang="zh-CN" altLang="en-US" b="1" dirty="0" smtClean="0">
                <a:solidFill>
                  <a:schemeClr val="bg1"/>
                </a:solidFill>
                <a:latin typeface="微软雅黑" panose="020B0503020204020204" pitchFamily="34" charset="-122"/>
                <a:ea typeface="微软雅黑" panose="020B0503020204020204" pitchFamily="34" charset="-122"/>
              </a:rPr>
              <a:t>核心专业</a:t>
            </a:r>
            <a:r>
              <a:rPr lang="zh-CN" altLang="en-US" b="1" dirty="0">
                <a:solidFill>
                  <a:schemeClr val="bg1"/>
                </a:solidFill>
                <a:latin typeface="微软雅黑" panose="020B0503020204020204" pitchFamily="34" charset="-122"/>
                <a:ea typeface="微软雅黑" panose="020B0503020204020204" pitchFamily="34" charset="-122"/>
              </a:rPr>
              <a:t>技能训练</a:t>
            </a:r>
          </a:p>
        </p:txBody>
      </p:sp>
      <p:sp>
        <p:nvSpPr>
          <p:cNvPr id="89" name="AutoShape 92"/>
          <p:cNvSpPr>
            <a:spLocks noChangeArrowheads="1"/>
          </p:cNvSpPr>
          <p:nvPr/>
        </p:nvSpPr>
        <p:spPr bwMode="auto">
          <a:xfrm>
            <a:off x="7298103" y="1441264"/>
            <a:ext cx="2124473" cy="779422"/>
          </a:xfrm>
          <a:prstGeom prst="roundRect">
            <a:avLst>
              <a:gd name="adj" fmla="val 49171"/>
            </a:avLst>
          </a:prstGeom>
          <a:solidFill>
            <a:schemeClr val="accent2"/>
          </a:solidFill>
          <a:ln w="9525">
            <a:noFill/>
            <a:round/>
          </a:ln>
          <a:effectLst>
            <a:outerShdw dist="107763" dir="2700000" algn="ctr" rotWithShape="0">
              <a:schemeClr val="bg2">
                <a:alpha val="50000"/>
              </a:schemeClr>
            </a:outerShdw>
          </a:effectLst>
        </p:spPr>
        <p:txBody>
          <a:bodyPr wrap="none" anchor="ctr"/>
          <a:lstStyle/>
          <a:p>
            <a:pPr algn="ctr">
              <a:defRPr/>
            </a:pPr>
            <a:r>
              <a:rPr lang="zh-CN" altLang="en-US" b="1" dirty="0">
                <a:solidFill>
                  <a:schemeClr val="bg1"/>
                </a:solidFill>
                <a:latin typeface="微软雅黑" panose="020B0503020204020204" pitchFamily="34" charset="-122"/>
                <a:ea typeface="微软雅黑" panose="020B0503020204020204" pitchFamily="34" charset="-122"/>
              </a:rPr>
              <a:t>多岗</a:t>
            </a:r>
            <a:r>
              <a:rPr lang="zh-CN" altLang="en-US" b="1" dirty="0" smtClean="0">
                <a:solidFill>
                  <a:schemeClr val="bg1"/>
                </a:solidFill>
                <a:latin typeface="微软雅黑" panose="020B0503020204020204" pitchFamily="34" charset="-122"/>
                <a:ea typeface="微软雅黑" panose="020B0503020204020204" pitchFamily="34" charset="-122"/>
              </a:rPr>
              <a:t>认知跟踪技术</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defRPr/>
            </a:pPr>
            <a:r>
              <a:rPr lang="zh-CN" altLang="en-US" b="1" dirty="0" smtClean="0">
                <a:solidFill>
                  <a:schemeClr val="bg1"/>
                </a:solidFill>
                <a:latin typeface="微软雅黑" panose="020B0503020204020204" pitchFamily="34" charset="-122"/>
                <a:ea typeface="微软雅黑" panose="020B0503020204020204" pitchFamily="34" charset="-122"/>
              </a:rPr>
              <a:t>发展预</a:t>
            </a:r>
            <a:r>
              <a:rPr lang="zh-CN" altLang="en-US" b="1" dirty="0">
                <a:solidFill>
                  <a:schemeClr val="bg1"/>
                </a:solidFill>
                <a:latin typeface="微软雅黑" panose="020B0503020204020204" pitchFamily="34" charset="-122"/>
                <a:ea typeface="微软雅黑" panose="020B0503020204020204" pitchFamily="34" charset="-122"/>
              </a:rPr>
              <a:t>就业顶岗</a:t>
            </a:r>
          </a:p>
        </p:txBody>
      </p:sp>
      <p:sp>
        <p:nvSpPr>
          <p:cNvPr id="90" name="AutoShape 93"/>
          <p:cNvSpPr>
            <a:spLocks noChangeArrowheads="1"/>
          </p:cNvSpPr>
          <p:nvPr/>
        </p:nvSpPr>
        <p:spPr bwMode="auto">
          <a:xfrm>
            <a:off x="8444147" y="4760162"/>
            <a:ext cx="1582738" cy="585787"/>
          </a:xfrm>
          <a:prstGeom prst="roundRect">
            <a:avLst>
              <a:gd name="adj" fmla="val 49171"/>
            </a:avLst>
          </a:prstGeom>
          <a:solidFill>
            <a:schemeClr val="accent2"/>
          </a:solidFill>
          <a:ln w="9525">
            <a:noFill/>
            <a:round/>
          </a:ln>
          <a:effectLst>
            <a:outerShdw dist="107763" dir="2700000" algn="ctr" rotWithShape="0">
              <a:schemeClr val="bg2">
                <a:alpha val="50000"/>
              </a:schemeClr>
            </a:outerShdw>
          </a:effectLst>
        </p:spPr>
        <p:txBody>
          <a:bodyPr wrap="none"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校内顶岗</a:t>
            </a:r>
          </a:p>
          <a:p>
            <a:pPr algn="ctr"/>
            <a:r>
              <a:rPr lang="zh-CN" altLang="en-US" b="1" dirty="0">
                <a:solidFill>
                  <a:schemeClr val="bg1"/>
                </a:solidFill>
                <a:latin typeface="微软雅黑" panose="020B0503020204020204" pitchFamily="34" charset="-122"/>
                <a:ea typeface="微软雅黑" panose="020B0503020204020204" pitchFamily="34" charset="-122"/>
              </a:rPr>
              <a:t>项目实习</a:t>
            </a:r>
          </a:p>
        </p:txBody>
      </p:sp>
      <p:sp>
        <p:nvSpPr>
          <p:cNvPr id="91" name="AutoShape 94"/>
          <p:cNvSpPr>
            <a:spLocks noChangeArrowheads="1"/>
          </p:cNvSpPr>
          <p:nvPr/>
        </p:nvSpPr>
        <p:spPr bwMode="auto">
          <a:xfrm>
            <a:off x="4423141" y="4742868"/>
            <a:ext cx="1911483" cy="422901"/>
          </a:xfrm>
          <a:prstGeom prst="roundRect">
            <a:avLst>
              <a:gd name="adj" fmla="val 49171"/>
            </a:avLst>
          </a:prstGeom>
          <a:solidFill>
            <a:schemeClr val="accent2"/>
          </a:solidFill>
          <a:ln w="9525">
            <a:noFill/>
            <a:round/>
          </a:ln>
          <a:effectLst>
            <a:outerShdw dist="107763" dir="2700000" algn="ctr" rotWithShape="0">
              <a:schemeClr val="bg2">
                <a:alpha val="50000"/>
              </a:schemeClr>
            </a:outerShdw>
          </a:effectLst>
        </p:spPr>
        <p:txBody>
          <a:bodyPr wrap="none" anchor="ctr"/>
          <a:lstStyle/>
          <a:p>
            <a:pPr algn="ctr">
              <a:defRPr/>
            </a:pPr>
            <a:r>
              <a:rPr lang="zh-CN" altLang="en-US" b="1" dirty="0">
                <a:solidFill>
                  <a:schemeClr val="bg1"/>
                </a:solidFill>
                <a:latin typeface="微软雅黑" panose="020B0503020204020204" pitchFamily="34" charset="-122"/>
                <a:ea typeface="微软雅黑" panose="020B0503020204020204" pitchFamily="34" charset="-122"/>
              </a:rPr>
              <a:t>基本技能训练</a:t>
            </a:r>
          </a:p>
        </p:txBody>
      </p:sp>
      <p:pic>
        <p:nvPicPr>
          <p:cNvPr id="92" name="图片 1"/>
          <p:cNvPicPr>
            <a:picLocks noChangeAspect="1"/>
          </p:cNvPicPr>
          <p:nvPr/>
        </p:nvPicPr>
        <p:blipFill>
          <a:blip r:embed="rId5"/>
          <a:srcRect/>
          <a:stretch>
            <a:fillRect/>
          </a:stretch>
        </p:blipFill>
        <p:spPr bwMode="auto">
          <a:xfrm>
            <a:off x="5541594" y="5182095"/>
            <a:ext cx="1530082" cy="991966"/>
          </a:xfrm>
          <a:prstGeom prst="rect">
            <a:avLst/>
          </a:prstGeom>
          <a:noFill/>
          <a:ln w="9525">
            <a:noFill/>
            <a:miter lim="800000"/>
            <a:headEnd/>
            <a:tailEnd/>
          </a:ln>
        </p:spPr>
      </p:pic>
      <p:pic>
        <p:nvPicPr>
          <p:cNvPr id="94" name="图片 4"/>
          <p:cNvPicPr>
            <a:picLocks noChangeAspect="1"/>
          </p:cNvPicPr>
          <p:nvPr/>
        </p:nvPicPr>
        <p:blipFill>
          <a:blip r:embed="rId6"/>
          <a:srcRect/>
          <a:stretch>
            <a:fillRect/>
          </a:stretch>
        </p:blipFill>
        <p:spPr bwMode="auto">
          <a:xfrm>
            <a:off x="653144" y="1964252"/>
            <a:ext cx="1645922" cy="1152414"/>
          </a:xfrm>
          <a:prstGeom prst="rect">
            <a:avLst/>
          </a:prstGeom>
          <a:noFill/>
          <a:ln w="9525">
            <a:noFill/>
            <a:miter lim="800000"/>
            <a:headEnd/>
            <a:tailEnd/>
          </a:ln>
        </p:spPr>
      </p:pic>
      <p:sp>
        <p:nvSpPr>
          <p:cNvPr id="97" name="TextBox 13"/>
          <p:cNvSpPr txBox="1">
            <a:spLocks noChangeArrowheads="1"/>
          </p:cNvSpPr>
          <p:nvPr/>
        </p:nvSpPr>
        <p:spPr bwMode="auto">
          <a:xfrm>
            <a:off x="55380" y="1383382"/>
            <a:ext cx="3029677" cy="461665"/>
          </a:xfrm>
          <a:prstGeom prst="rect">
            <a:avLst/>
          </a:prstGeom>
          <a:noFill/>
          <a:ln w="9525">
            <a:noFill/>
            <a:miter lim="800000"/>
            <a:headEnd/>
            <a:tailEnd/>
          </a:ln>
        </p:spPr>
        <p:txBody>
          <a:bodyPr wrap="square">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实践</a:t>
            </a:r>
            <a:r>
              <a:rPr lang="zh-CN" altLang="en-US" sz="2400" b="1" dirty="0" smtClean="0">
                <a:solidFill>
                  <a:srgbClr val="FF0000"/>
                </a:solidFill>
                <a:latin typeface="微软雅黑" panose="020B0503020204020204" pitchFamily="34" charset="-122"/>
                <a:ea typeface="微软雅黑" panose="020B0503020204020204" pitchFamily="34" charset="-122"/>
              </a:rPr>
              <a:t>教学条件</a:t>
            </a:r>
            <a:r>
              <a:rPr lang="zh-CN" altLang="en-US" sz="2400" b="1" dirty="0" smtClean="0">
                <a:solidFill>
                  <a:srgbClr val="FF0000"/>
                </a:solidFill>
                <a:latin typeface="微软雅黑" panose="020B0503020204020204" pitchFamily="34" charset="-122"/>
                <a:ea typeface="微软雅黑" panose="020B0503020204020204" pitchFamily="34" charset="-122"/>
              </a:rPr>
              <a:t> </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
        <p:nvSpPr>
          <p:cNvPr id="98" name="右箭头 97"/>
          <p:cNvSpPr/>
          <p:nvPr/>
        </p:nvSpPr>
        <p:spPr>
          <a:xfrm flipV="1">
            <a:off x="10437386" y="4042410"/>
            <a:ext cx="1436751" cy="1256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右箭头 98"/>
          <p:cNvSpPr/>
          <p:nvPr/>
        </p:nvSpPr>
        <p:spPr>
          <a:xfrm flipV="1">
            <a:off x="1654769" y="4045609"/>
            <a:ext cx="1597591" cy="1049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0" name="Picture 4"/>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87759" y="4288012"/>
            <a:ext cx="1583945" cy="107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1" name="Picture 10" descr="IMG_007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401" t="14144" r="5604"/>
          <a:stretch/>
        </p:blipFill>
        <p:spPr bwMode="auto">
          <a:xfrm>
            <a:off x="10287759" y="5386430"/>
            <a:ext cx="1583945" cy="106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l="30769" r="3999"/>
          <a:stretch>
            <a:fillRect/>
          </a:stretch>
        </p:blipFill>
        <p:spPr bwMode="auto">
          <a:xfrm>
            <a:off x="2045937" y="5202797"/>
            <a:ext cx="1015935" cy="12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5" descr="C:\Program Files\Tencent\QQLite\Users\57023671\Image\Group\LPPN7`AQ7PTA@MBB4881SZ3.jpg"/>
          <p:cNvPicPr>
            <a:picLocks noChangeAspect="1" noChangeArrowheads="1"/>
          </p:cNvPicPr>
          <p:nvPr/>
        </p:nvPicPr>
        <p:blipFill>
          <a:blip r:embed="rId10" cstate="print">
            <a:extLst>
              <a:ext uri="{28A0092B-C50C-407E-A947-70E740481C1C}">
                <a14:useLocalDpi xmlns:a14="http://schemas.microsoft.com/office/drawing/2010/main" val="0"/>
              </a:ext>
            </a:extLst>
          </a:blip>
          <a:srcRect t="25052"/>
          <a:stretch>
            <a:fillRect/>
          </a:stretch>
        </p:blipFill>
        <p:spPr bwMode="auto">
          <a:xfrm>
            <a:off x="807218" y="4168968"/>
            <a:ext cx="1590911" cy="96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8" descr="wifi0s0462712740IMG_20140724_143344"/>
          <p:cNvPicPr>
            <a:picLocks noChangeAspect="1" noChangeArrowheads="1"/>
          </p:cNvPicPr>
          <p:nvPr/>
        </p:nvPicPr>
        <p:blipFill>
          <a:blip r:embed="rId11" cstate="print">
            <a:extLst>
              <a:ext uri="{28A0092B-C50C-407E-A947-70E740481C1C}">
                <a14:useLocalDpi xmlns:a14="http://schemas.microsoft.com/office/drawing/2010/main" val="0"/>
              </a:ext>
            </a:extLst>
          </a:blip>
          <a:srcRect t="16656"/>
          <a:stretch>
            <a:fillRect/>
          </a:stretch>
        </p:blipFill>
        <p:spPr bwMode="auto">
          <a:xfrm>
            <a:off x="1074298" y="5235421"/>
            <a:ext cx="939590" cy="119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图片 1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08003" y="5405328"/>
            <a:ext cx="1446930" cy="9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0010" y="5234103"/>
            <a:ext cx="1404634" cy="107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图片 2"/>
          <p:cNvPicPr>
            <a:picLocks noChangeAspect="1"/>
          </p:cNvPicPr>
          <p:nvPr/>
        </p:nvPicPr>
        <p:blipFill>
          <a:blip r:embed="rId14" cstate="print">
            <a:extLst>
              <a:ext uri="{28A0092B-C50C-407E-A947-70E740481C1C}">
                <a14:useLocalDpi xmlns:a14="http://schemas.microsoft.com/office/drawing/2010/main" val="0"/>
              </a:ext>
            </a:extLst>
          </a:blip>
          <a:srcRect t="17001"/>
          <a:stretch>
            <a:fillRect/>
          </a:stretch>
        </p:blipFill>
        <p:spPr bwMode="auto">
          <a:xfrm>
            <a:off x="2328549" y="1974585"/>
            <a:ext cx="1723175" cy="114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图片 1"/>
          <p:cNvPicPr>
            <a:picLocks noChangeAspect="1"/>
          </p:cNvPicPr>
          <p:nvPr/>
        </p:nvPicPr>
        <p:blipFill>
          <a:blip r:embed="rId15" cstate="print">
            <a:extLst>
              <a:ext uri="{28A0092B-C50C-407E-A947-70E740481C1C}">
                <a14:useLocalDpi xmlns:a14="http://schemas.microsoft.com/office/drawing/2010/main" val="0"/>
              </a:ext>
            </a:extLst>
          </a:blip>
          <a:srcRect t="14287"/>
          <a:stretch>
            <a:fillRect/>
          </a:stretch>
        </p:blipFill>
        <p:spPr bwMode="auto">
          <a:xfrm>
            <a:off x="4087711" y="1973535"/>
            <a:ext cx="1460118" cy="11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图片 3"/>
          <p:cNvPicPr>
            <a:picLocks noChangeAspect="1"/>
          </p:cNvPicPr>
          <p:nvPr/>
        </p:nvPicPr>
        <p:blipFill>
          <a:blip r:embed="rId16" cstate="print">
            <a:extLst>
              <a:ext uri="{28A0092B-C50C-407E-A947-70E740481C1C}">
                <a14:useLocalDpi xmlns:a14="http://schemas.microsoft.com/office/drawing/2010/main" val="0"/>
              </a:ext>
            </a:extLst>
          </a:blip>
          <a:srcRect t="20213"/>
          <a:stretch>
            <a:fillRect/>
          </a:stretch>
        </p:blipFill>
        <p:spPr bwMode="auto">
          <a:xfrm>
            <a:off x="5578795" y="1972044"/>
            <a:ext cx="1404984" cy="115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482781" y="1705644"/>
            <a:ext cx="1889503" cy="141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6" descr="C:\Program Files\Tencent\QQLite\Users\57023671\Image\C2C\23D22757D6CAF9643C0BCDC9A8382798.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29475" r="15862" b="4659"/>
          <a:stretch/>
        </p:blipFill>
        <p:spPr bwMode="auto">
          <a:xfrm>
            <a:off x="7865171" y="2233151"/>
            <a:ext cx="1557406" cy="91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图片 4"/>
          <p:cNvPicPr>
            <a:picLocks noChangeAspect="1"/>
          </p:cNvPicPr>
          <p:nvPr/>
        </p:nvPicPr>
        <p:blipFill>
          <a:blip r:embed="rId19" cstate="print">
            <a:extLst>
              <a:ext uri="{28A0092B-C50C-407E-A947-70E740481C1C}">
                <a14:useLocalDpi xmlns:a14="http://schemas.microsoft.com/office/drawing/2010/main" val="0"/>
              </a:ext>
            </a:extLst>
          </a:blip>
          <a:srcRect l="18030" t="36560" r="46"/>
          <a:stretch>
            <a:fillRect/>
          </a:stretch>
        </p:blipFill>
        <p:spPr bwMode="auto">
          <a:xfrm>
            <a:off x="4034107" y="5178312"/>
            <a:ext cx="1498491" cy="98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图片 112"/>
          <p:cNvPicPr>
            <a:picLocks noChangeAspect="1"/>
          </p:cNvPicPr>
          <p:nvPr/>
        </p:nvPicPr>
        <p:blipFill>
          <a:blip r:embed="rId20"/>
          <a:stretch>
            <a:fillRect/>
          </a:stretch>
        </p:blipFill>
        <p:spPr>
          <a:xfrm>
            <a:off x="64084" y="5223712"/>
            <a:ext cx="973802" cy="1214866"/>
          </a:xfrm>
          <a:prstGeom prst="rect">
            <a:avLst/>
          </a:prstGeom>
        </p:spPr>
      </p:pic>
      <p:pic>
        <p:nvPicPr>
          <p:cNvPr id="114" name="图片 4"/>
          <p:cNvPicPr>
            <a:picLocks noChangeAspect="1"/>
          </p:cNvPicPr>
          <p:nvPr/>
        </p:nvPicPr>
        <p:blipFill>
          <a:blip r:embed="rId21"/>
          <a:srcRect/>
          <a:stretch>
            <a:fillRect/>
          </a:stretch>
        </p:blipFill>
        <p:spPr bwMode="auto">
          <a:xfrm>
            <a:off x="3067519" y="5172424"/>
            <a:ext cx="984205" cy="989094"/>
          </a:xfrm>
          <a:prstGeom prst="rect">
            <a:avLst/>
          </a:prstGeom>
          <a:noFill/>
          <a:ln w="9525">
            <a:noFill/>
            <a:miter lim="800000"/>
            <a:headEnd/>
            <a:tailEnd/>
          </a:ln>
        </p:spPr>
      </p:pic>
      <p:pic>
        <p:nvPicPr>
          <p:cNvPr id="115" name="图片 114"/>
          <p:cNvPicPr>
            <a:picLocks noChangeAspect="1"/>
          </p:cNvPicPr>
          <p:nvPr/>
        </p:nvPicPr>
        <p:blipFill>
          <a:blip r:embed="rId22"/>
          <a:stretch>
            <a:fillRect/>
          </a:stretch>
        </p:blipFill>
        <p:spPr>
          <a:xfrm>
            <a:off x="0" y="495192"/>
            <a:ext cx="3141592" cy="803384"/>
          </a:xfrm>
          <a:prstGeom prst="rect">
            <a:avLst/>
          </a:prstGeom>
        </p:spPr>
      </p:pic>
    </p:spTree>
    <p:extLst>
      <p:ext uri="{BB962C8B-B14F-4D97-AF65-F5344CB8AC3E}">
        <p14:creationId xmlns:p14="http://schemas.microsoft.com/office/powerpoint/2010/main" val="38285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blinds(horizontal)">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blinds(horizontal)">
                                      <p:cBhvr>
                                        <p:cTn id="12"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3397" y="1433641"/>
            <a:ext cx="2508318" cy="176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组合 24"/>
          <p:cNvGrpSpPr/>
          <p:nvPr/>
        </p:nvGrpSpPr>
        <p:grpSpPr>
          <a:xfrm>
            <a:off x="36344" y="4402881"/>
            <a:ext cx="6288980" cy="2172268"/>
            <a:chOff x="1042988" y="3933825"/>
            <a:chExt cx="8101012" cy="2087563"/>
          </a:xfrm>
        </p:grpSpPr>
        <p:sp>
          <p:nvSpPr>
            <p:cNvPr id="21" name="Freeform 4"/>
            <p:cNvSpPr>
              <a:spLocks/>
            </p:cNvSpPr>
            <p:nvPr/>
          </p:nvSpPr>
          <p:spPr bwMode="auto">
            <a:xfrm>
              <a:off x="2408187" y="4022955"/>
              <a:ext cx="936625" cy="360362"/>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rgbClr val="9DD4E7">
                    <a:alpha val="0"/>
                  </a:srgbClr>
                </a:gs>
                <a:gs pos="100000">
                  <a:srgbClr val="808080"/>
                </a:gs>
              </a:gsLst>
              <a:lin ang="5400000" scaled="1"/>
            </a:gradFill>
            <a:ln w="9525">
              <a:noFill/>
              <a:round/>
              <a:headEnd/>
              <a:tailEnd/>
            </a:ln>
          </p:spPr>
          <p:txBody>
            <a:bodyPr wrap="none" anchor="ctr"/>
            <a:lstStyle/>
            <a:p>
              <a:endParaRPr lang="zh-CN" altLang="en-US"/>
            </a:p>
          </p:txBody>
        </p:sp>
        <p:sp>
          <p:nvSpPr>
            <p:cNvPr id="23" name="AutoShape 19"/>
            <p:cNvSpPr>
              <a:spLocks noChangeArrowheads="1"/>
            </p:cNvSpPr>
            <p:nvPr/>
          </p:nvSpPr>
          <p:spPr bwMode="auto">
            <a:xfrm>
              <a:off x="1042988" y="3933825"/>
              <a:ext cx="7561262" cy="2087563"/>
            </a:xfrm>
            <a:prstGeom prst="roundRect">
              <a:avLst>
                <a:gd name="adj" fmla="val 16667"/>
              </a:avLst>
            </a:prstGeom>
            <a:solidFill>
              <a:srgbClr val="FFFFFF"/>
            </a:solidFill>
            <a:ln w="57150">
              <a:solidFill>
                <a:schemeClr val="folHlink"/>
              </a:solidFill>
              <a:round/>
              <a:headEnd/>
              <a:tailEnd/>
            </a:ln>
          </p:spPr>
          <p:txBody>
            <a:bodyPr wrap="none" anchor="ctr"/>
            <a:lstStyle/>
            <a:p>
              <a:endParaRPr lang="zh-CN" altLang="en-US" sz="1800">
                <a:ea typeface="宋体" charset="-122"/>
              </a:endParaRPr>
            </a:p>
          </p:txBody>
        </p:sp>
        <p:sp>
          <p:nvSpPr>
            <p:cNvPr id="24" name="矩形 6"/>
            <p:cNvSpPr>
              <a:spLocks noChangeArrowheads="1"/>
            </p:cNvSpPr>
            <p:nvPr/>
          </p:nvSpPr>
          <p:spPr bwMode="auto">
            <a:xfrm>
              <a:off x="1222375" y="4076700"/>
              <a:ext cx="7921625" cy="1768475"/>
            </a:xfrm>
            <a:prstGeom prst="rect">
              <a:avLst/>
            </a:prstGeom>
            <a:noFill/>
            <a:ln w="9525">
              <a:noFill/>
              <a:miter lim="800000"/>
              <a:headEnd/>
              <a:tailEnd/>
            </a:ln>
          </p:spPr>
          <p:txBody>
            <a:bodyPr>
              <a:spAutoFit/>
            </a:bodyPr>
            <a:lstStyle/>
            <a:p>
              <a:pPr>
                <a:lnSpc>
                  <a:spcPct val="110000"/>
                </a:lnSpc>
              </a:pPr>
              <a:r>
                <a:rPr lang="en-US" altLang="zh-CN" sz="2000" dirty="0">
                  <a:latin typeface="华康俪金黑W8(P)"/>
                  <a:ea typeface="华康俪金黑W8(P)"/>
                  <a:cs typeface="华康俪金黑W8(P)"/>
                </a:rPr>
                <a:t>1</a:t>
              </a:r>
              <a:r>
                <a:rPr lang="zh-CN" altLang="en-US" sz="2000" dirty="0">
                  <a:latin typeface="华康俪金黑W8(P)"/>
                  <a:ea typeface="华康俪金黑W8(P)"/>
                  <a:cs typeface="华康俪金黑W8(P)"/>
                </a:rPr>
                <a:t>、</a:t>
              </a:r>
              <a:r>
                <a:rPr lang="zh-CN" altLang="en-US" sz="2000" b="1" dirty="0">
                  <a:ea typeface="宋体" charset="-122"/>
                </a:rPr>
                <a:t>设备完好率</a:t>
              </a:r>
              <a:r>
                <a:rPr lang="en-US" altLang="zh-CN" sz="2000" b="1" dirty="0">
                  <a:ea typeface="宋体" charset="-122"/>
                </a:rPr>
                <a:t>100%</a:t>
              </a:r>
              <a:r>
                <a:rPr lang="zh-CN" altLang="en-US" sz="2000" b="1" dirty="0">
                  <a:ea typeface="宋体" charset="-122"/>
                </a:rPr>
                <a:t>，实验实训开出率</a:t>
              </a:r>
              <a:r>
                <a:rPr lang="en-US" altLang="zh-CN" sz="2000" b="1" dirty="0">
                  <a:ea typeface="宋体" charset="-122"/>
                </a:rPr>
                <a:t>100%</a:t>
              </a:r>
              <a:r>
                <a:rPr lang="zh-CN" altLang="en-US" sz="2000" b="1" dirty="0">
                  <a:ea typeface="宋体" charset="-122"/>
                </a:rPr>
                <a:t>。</a:t>
              </a:r>
            </a:p>
            <a:p>
              <a:pPr>
                <a:lnSpc>
                  <a:spcPct val="110000"/>
                </a:lnSpc>
              </a:pPr>
              <a:r>
                <a:rPr lang="en-US" altLang="zh-CN" sz="2000" b="1" dirty="0">
                  <a:ea typeface="宋体" charset="-122"/>
                </a:rPr>
                <a:t>2</a:t>
              </a:r>
              <a:r>
                <a:rPr lang="zh-CN" altLang="en-US" sz="2000" b="1" dirty="0">
                  <a:ea typeface="宋体" charset="-122"/>
                </a:rPr>
                <a:t>、每年完成企业培训</a:t>
              </a:r>
              <a:r>
                <a:rPr lang="en-US" altLang="zh-CN" sz="2000" b="1" dirty="0">
                  <a:ea typeface="宋体" charset="-122"/>
                </a:rPr>
                <a:t>80</a:t>
              </a:r>
              <a:r>
                <a:rPr lang="zh-CN" altLang="en-US" sz="2000" b="1" dirty="0">
                  <a:ea typeface="宋体" charset="-122"/>
                </a:rPr>
                <a:t>人次</a:t>
              </a:r>
            </a:p>
            <a:p>
              <a:pPr>
                <a:lnSpc>
                  <a:spcPct val="110000"/>
                </a:lnSpc>
              </a:pPr>
              <a:r>
                <a:rPr lang="en-US" altLang="zh-CN" sz="2000" b="1" dirty="0">
                  <a:ea typeface="宋体" charset="-122"/>
                </a:rPr>
                <a:t>3</a:t>
              </a:r>
              <a:r>
                <a:rPr lang="zh-CN" altLang="en-US" sz="2000" b="1" dirty="0">
                  <a:ea typeface="宋体" charset="-122"/>
                </a:rPr>
                <a:t>、每年技能鉴定</a:t>
              </a:r>
              <a:r>
                <a:rPr lang="en-US" altLang="zh-CN" sz="2000" b="1" dirty="0">
                  <a:ea typeface="宋体" charset="-122"/>
                </a:rPr>
                <a:t>300</a:t>
              </a:r>
              <a:r>
                <a:rPr lang="zh-CN" altLang="en-US" sz="2000" b="1" dirty="0">
                  <a:ea typeface="宋体" charset="-122"/>
                </a:rPr>
                <a:t>人次。</a:t>
              </a:r>
            </a:p>
            <a:p>
              <a:pPr>
                <a:lnSpc>
                  <a:spcPct val="110000"/>
                </a:lnSpc>
              </a:pPr>
              <a:r>
                <a:rPr lang="zh-CN" altLang="en-US" sz="2000" b="1" dirty="0">
                  <a:ea typeface="宋体" charset="-122"/>
                </a:rPr>
                <a:t>4、校企联合（智能制造中心）年生产产值</a:t>
              </a:r>
              <a:r>
                <a:rPr lang="en-US" altLang="zh-CN" sz="2000" b="1" dirty="0">
                  <a:ea typeface="宋体" charset="-122"/>
                </a:rPr>
                <a:t>50</a:t>
              </a:r>
              <a:r>
                <a:rPr lang="zh-CN" altLang="en-US" sz="2000" b="1" dirty="0">
                  <a:ea typeface="宋体" charset="-122"/>
                </a:rPr>
                <a:t>万元。</a:t>
              </a:r>
            </a:p>
            <a:p>
              <a:pPr>
                <a:lnSpc>
                  <a:spcPct val="110000"/>
                </a:lnSpc>
              </a:pPr>
              <a:r>
                <a:rPr lang="zh-CN" altLang="en-US" sz="2000" b="1" dirty="0">
                  <a:ea typeface="宋体" charset="-122"/>
                </a:rPr>
                <a:t>5、近三年完成科研服务项目</a:t>
              </a:r>
              <a:r>
                <a:rPr lang="en-US" altLang="zh-CN" sz="2000" b="1" dirty="0">
                  <a:ea typeface="宋体" charset="-122"/>
                </a:rPr>
                <a:t>5</a:t>
              </a:r>
              <a:r>
                <a:rPr lang="zh-CN" altLang="en-US" sz="2000" b="1" dirty="0">
                  <a:ea typeface="宋体" charset="-122"/>
                </a:rPr>
                <a:t>项。</a:t>
              </a:r>
              <a:endParaRPr lang="zh-CN" altLang="zh-CN" sz="2000" b="1" dirty="0">
                <a:ea typeface="宋体" charset="-122"/>
              </a:endParaRPr>
            </a:p>
          </p:txBody>
        </p:sp>
      </p:grpSp>
      <p:grpSp>
        <p:nvGrpSpPr>
          <p:cNvPr id="3" name="组合 2"/>
          <p:cNvGrpSpPr/>
          <p:nvPr/>
        </p:nvGrpSpPr>
        <p:grpSpPr>
          <a:xfrm>
            <a:off x="363792" y="1477306"/>
            <a:ext cx="3779837" cy="2925575"/>
            <a:chOff x="933400" y="1647285"/>
            <a:chExt cx="3779837" cy="2925575"/>
          </a:xfrm>
        </p:grpSpPr>
        <p:sp>
          <p:nvSpPr>
            <p:cNvPr id="4" name="AutoShape 9"/>
            <p:cNvSpPr>
              <a:spLocks noChangeArrowheads="1"/>
            </p:cNvSpPr>
            <p:nvPr/>
          </p:nvSpPr>
          <p:spPr bwMode="auto">
            <a:xfrm>
              <a:off x="1904950" y="2653760"/>
              <a:ext cx="1797050" cy="1222375"/>
            </a:xfrm>
            <a:prstGeom prst="diamond">
              <a:avLst/>
            </a:prstGeom>
            <a:solidFill>
              <a:srgbClr val="F8F8F8"/>
            </a:solidFill>
            <a:ln w="9525">
              <a:miter lim="800000"/>
              <a:headEnd/>
              <a:tailEnd/>
            </a:ln>
            <a:scene3d>
              <a:camera prst="legacyObliqueBottom">
                <a:rot lat="20099994" lon="0" rev="0"/>
              </a:camera>
              <a:lightRig rig="legacyFlat2" dir="t"/>
            </a:scene3d>
            <a:sp3d extrusionH="163500" prstMaterial="legacyPlastic">
              <a:bevelT w="13500" h="13500" prst="angle"/>
              <a:bevelB w="13500" h="13500" prst="angle"/>
              <a:extrusionClr>
                <a:srgbClr val="F8F8F8"/>
              </a:extrusionClr>
            </a:sp3d>
          </p:spPr>
          <p:txBody>
            <a:bodyPr wrap="none" anchor="ctr">
              <a:flatTx/>
            </a:bodyPr>
            <a:lstStyle/>
            <a:p>
              <a:pPr algn="ctr"/>
              <a:endParaRPr lang="zh-CN" altLang="zh-CN" sz="1800">
                <a:ea typeface="宋体" charset="-122"/>
              </a:endParaRPr>
            </a:p>
          </p:txBody>
        </p:sp>
        <p:sp>
          <p:nvSpPr>
            <p:cNvPr id="5" name="AutoShape 7"/>
            <p:cNvSpPr>
              <a:spLocks noChangeArrowheads="1"/>
            </p:cNvSpPr>
            <p:nvPr/>
          </p:nvSpPr>
          <p:spPr bwMode="auto">
            <a:xfrm>
              <a:off x="1904950" y="1647285"/>
              <a:ext cx="1797050" cy="1222375"/>
            </a:xfrm>
            <a:prstGeom prst="diamond">
              <a:avLst/>
            </a:prstGeom>
            <a:solidFill>
              <a:srgbClr val="F8F8F8"/>
            </a:solidFill>
            <a:ln w="9525">
              <a:miter lim="800000"/>
              <a:headEnd/>
              <a:tailEnd/>
            </a:ln>
            <a:scene3d>
              <a:camera prst="legacyObliqueBottom">
                <a:rot lat="20099994" lon="0" rev="0"/>
              </a:camera>
              <a:lightRig rig="legacyNormal2" dir="t"/>
            </a:scene3d>
            <a:sp3d extrusionH="163500" prstMaterial="legacyPlastic">
              <a:bevelT w="13500" h="13500" prst="angle"/>
              <a:bevelB w="13500" h="13500" prst="angle"/>
              <a:extrusionClr>
                <a:srgbClr val="F8F8F8"/>
              </a:extrusionClr>
            </a:sp3d>
          </p:spPr>
          <p:txBody>
            <a:bodyPr wrap="none" anchor="ctr">
              <a:flatTx/>
            </a:bodyPr>
            <a:lstStyle/>
            <a:p>
              <a:pPr algn="ctr"/>
              <a:endParaRPr lang="zh-CN" altLang="zh-CN" sz="1800">
                <a:ea typeface="宋体" charset="-122"/>
              </a:endParaRPr>
            </a:p>
          </p:txBody>
        </p:sp>
        <p:sp>
          <p:nvSpPr>
            <p:cNvPr id="6" name="AutoShape 8"/>
            <p:cNvSpPr>
              <a:spLocks noChangeArrowheads="1"/>
            </p:cNvSpPr>
            <p:nvPr/>
          </p:nvSpPr>
          <p:spPr bwMode="auto">
            <a:xfrm>
              <a:off x="1052462" y="2223548"/>
              <a:ext cx="1797050" cy="1222375"/>
            </a:xfrm>
            <a:prstGeom prst="diamond">
              <a:avLst/>
            </a:prstGeom>
            <a:solidFill>
              <a:srgbClr val="F8F8F8"/>
            </a:solidFill>
            <a:ln w="9525">
              <a:miter lim="800000"/>
              <a:headEnd/>
              <a:tailEnd/>
            </a:ln>
            <a:scene3d>
              <a:camera prst="legacyObliqueBottom">
                <a:rot lat="20099994" lon="0" rev="0"/>
              </a:camera>
              <a:lightRig rig="legacyFlat2" dir="t"/>
            </a:scene3d>
            <a:sp3d extrusionH="163500" prstMaterial="legacyPlastic">
              <a:bevelT w="13500" h="13500" prst="angle"/>
              <a:bevelB w="13500" h="13500" prst="angle"/>
              <a:extrusionClr>
                <a:srgbClr val="F8F8F8"/>
              </a:extrusionClr>
            </a:sp3d>
          </p:spPr>
          <p:txBody>
            <a:bodyPr wrap="none" anchor="ctr">
              <a:flatTx/>
            </a:bodyPr>
            <a:lstStyle/>
            <a:p>
              <a:pPr algn="ctr"/>
              <a:endParaRPr lang="zh-CN" altLang="zh-CN" sz="1800">
                <a:ea typeface="宋体" charset="-122"/>
              </a:endParaRPr>
            </a:p>
          </p:txBody>
        </p:sp>
        <p:sp>
          <p:nvSpPr>
            <p:cNvPr id="7" name="AutoShape 9"/>
            <p:cNvSpPr>
              <a:spLocks noChangeArrowheads="1"/>
            </p:cNvSpPr>
            <p:nvPr/>
          </p:nvSpPr>
          <p:spPr bwMode="auto">
            <a:xfrm>
              <a:off x="2844750" y="2223548"/>
              <a:ext cx="1797050" cy="1222375"/>
            </a:xfrm>
            <a:prstGeom prst="diamond">
              <a:avLst/>
            </a:prstGeom>
            <a:solidFill>
              <a:srgbClr val="F8F8F8"/>
            </a:solidFill>
            <a:ln w="9525">
              <a:miter lim="800000"/>
              <a:headEnd/>
              <a:tailEnd/>
            </a:ln>
            <a:scene3d>
              <a:camera prst="legacyObliqueBottom">
                <a:rot lat="20099994" lon="0" rev="0"/>
              </a:camera>
              <a:lightRig rig="legacyFlat2" dir="t"/>
            </a:scene3d>
            <a:sp3d extrusionH="163500" prstMaterial="legacyPlastic">
              <a:bevelT w="13500" h="13500" prst="angle"/>
              <a:bevelB w="13500" h="13500" prst="angle"/>
              <a:extrusionClr>
                <a:srgbClr val="F8F8F8"/>
              </a:extrusionClr>
            </a:sp3d>
          </p:spPr>
          <p:txBody>
            <a:bodyPr wrap="none" anchor="ctr">
              <a:flatTx/>
            </a:bodyPr>
            <a:lstStyle/>
            <a:p>
              <a:pPr algn="ctr"/>
              <a:endParaRPr lang="zh-CN" altLang="zh-CN" sz="1800">
                <a:ea typeface="宋体" charset="-122"/>
              </a:endParaRPr>
            </a:p>
          </p:txBody>
        </p:sp>
        <p:grpSp>
          <p:nvGrpSpPr>
            <p:cNvPr id="8" name="Group 13"/>
            <p:cNvGrpSpPr>
              <a:grpSpLocks/>
            </p:cNvGrpSpPr>
            <p:nvPr/>
          </p:nvGrpSpPr>
          <p:grpSpPr bwMode="auto">
            <a:xfrm>
              <a:off x="1044525" y="2080673"/>
              <a:ext cx="1797050" cy="1222375"/>
              <a:chOff x="1352" y="1684"/>
              <a:chExt cx="1573" cy="1251"/>
            </a:xfrm>
          </p:grpSpPr>
          <p:sp>
            <p:nvSpPr>
              <p:cNvPr id="9" name="AutoShape 14"/>
              <p:cNvSpPr>
                <a:spLocks noChangeArrowheads="1"/>
              </p:cNvSpPr>
              <p:nvPr/>
            </p:nvSpPr>
            <p:spPr bwMode="gray">
              <a:xfrm>
                <a:off x="1352" y="1684"/>
                <a:ext cx="1573" cy="1251"/>
              </a:xfrm>
              <a:prstGeom prst="diamond">
                <a:avLst/>
              </a:prstGeom>
              <a:gradFill rotWithShape="1">
                <a:gsLst>
                  <a:gs pos="0">
                    <a:schemeClr val="accent2">
                      <a:gamma/>
                      <a:shade val="46275"/>
                      <a:invGamma/>
                    </a:schemeClr>
                  </a:gs>
                  <a:gs pos="100000">
                    <a:schemeClr val="accent2"/>
                  </a:gs>
                </a:gsLst>
                <a:lin ang="5400000" scaled="1"/>
              </a:gradFill>
              <a:ln w="9525">
                <a:miter lim="800000"/>
              </a:ln>
              <a:effectLst/>
              <a:scene3d>
                <a:camera prst="legacyObliqueBottom">
                  <a:rot lat="20099996" lon="0" rev="0"/>
                </a:camera>
                <a:lightRig rig="legacyNormal2" dir="t"/>
              </a:scene3d>
              <a:sp3d extrusionH="163500" prstMaterial="legacyPlastic">
                <a:bevelT w="13500" h="13500" prst="angle"/>
                <a:bevelB w="13500" h="13500" prst="angle"/>
                <a:extrusionClr>
                  <a:schemeClr val="accent2"/>
                </a:extrusionClr>
              </a:sp3d>
            </p:spPr>
            <p:txBody>
              <a:bodyPr wrap="none" anchor="ctr">
                <a:flatTx/>
              </a:bodyPr>
              <a:lstStyle/>
              <a:p>
                <a:pPr algn="ctr">
                  <a:defRPr/>
                </a:pPr>
                <a:endParaRPr lang="zh-CN" altLang="zh-CN" sz="1800">
                  <a:latin typeface="Arial" panose="020B0604020202020204" pitchFamily="34" charset="0"/>
                  <a:ea typeface="宋体" panose="02010600030101010101" pitchFamily="2" charset="-122"/>
                  <a:cs typeface="Arial" panose="020B0604020202020204" pitchFamily="34" charset="0"/>
                </a:endParaRPr>
              </a:p>
            </p:txBody>
          </p:sp>
          <p:sp>
            <p:nvSpPr>
              <p:cNvPr id="10" name="Line 15"/>
              <p:cNvSpPr>
                <a:spLocks noChangeShapeType="1"/>
              </p:cNvSpPr>
              <p:nvPr/>
            </p:nvSpPr>
            <p:spPr bwMode="auto">
              <a:xfrm>
                <a:off x="1355" y="2307"/>
                <a:ext cx="787" cy="433"/>
              </a:xfrm>
              <a:prstGeom prst="line">
                <a:avLst/>
              </a:prstGeom>
              <a:noFill/>
              <a:ln w="6350">
                <a:solidFill>
                  <a:srgbClr val="FFFFFF">
                    <a:alpha val="30196"/>
                  </a:srgbClr>
                </a:solidFill>
                <a:round/>
                <a:headEnd/>
                <a:tailEnd/>
              </a:ln>
            </p:spPr>
            <p:txBody>
              <a:bodyPr/>
              <a:lstStyle/>
              <a:p>
                <a:endParaRPr lang="zh-CN" altLang="en-US"/>
              </a:p>
            </p:txBody>
          </p:sp>
        </p:grpSp>
        <p:grpSp>
          <p:nvGrpSpPr>
            <p:cNvPr id="11" name="Group 16"/>
            <p:cNvGrpSpPr>
              <a:grpSpLocks/>
            </p:cNvGrpSpPr>
            <p:nvPr/>
          </p:nvGrpSpPr>
          <p:grpSpPr bwMode="auto">
            <a:xfrm>
              <a:off x="2768550" y="2079085"/>
              <a:ext cx="1797050" cy="1222375"/>
              <a:chOff x="2934" y="1684"/>
              <a:chExt cx="1573" cy="1251"/>
            </a:xfrm>
          </p:grpSpPr>
          <p:sp>
            <p:nvSpPr>
              <p:cNvPr id="12" name="AutoShape 17"/>
              <p:cNvSpPr>
                <a:spLocks noChangeArrowheads="1"/>
              </p:cNvSpPr>
              <p:nvPr/>
            </p:nvSpPr>
            <p:spPr bwMode="gray">
              <a:xfrm>
                <a:off x="2934" y="1684"/>
                <a:ext cx="1573" cy="1251"/>
              </a:xfrm>
              <a:prstGeom prst="diamond">
                <a:avLst/>
              </a:prstGeom>
              <a:gradFill rotWithShape="1">
                <a:gsLst>
                  <a:gs pos="0">
                    <a:schemeClr val="hlink">
                      <a:gamma/>
                      <a:shade val="46275"/>
                      <a:invGamma/>
                    </a:schemeClr>
                  </a:gs>
                  <a:gs pos="100000">
                    <a:schemeClr val="hlink"/>
                  </a:gs>
                </a:gsLst>
                <a:lin ang="5400000" scaled="1"/>
              </a:gradFill>
              <a:ln w="9525">
                <a:miter lim="800000"/>
              </a:ln>
              <a:effectLst/>
              <a:scene3d>
                <a:camera prst="legacyObliqueBottom">
                  <a:rot lat="20099996" lon="0" rev="0"/>
                </a:camera>
                <a:lightRig rig="legacyNormal2" dir="t"/>
              </a:scene3d>
              <a:sp3d extrusionH="163500" prstMaterial="legacyPlastic">
                <a:bevelT w="13500" h="13500" prst="angle"/>
                <a:bevelB w="13500" h="13500" prst="angle"/>
                <a:extrusionClr>
                  <a:schemeClr val="hlink"/>
                </a:extrusionClr>
              </a:sp3d>
            </p:spPr>
            <p:txBody>
              <a:bodyPr wrap="none" anchor="ctr">
                <a:flatTx/>
              </a:bodyPr>
              <a:lstStyle/>
              <a:p>
                <a:pPr algn="ctr">
                  <a:defRPr/>
                </a:pPr>
                <a:endParaRPr lang="zh-CN" altLang="zh-CN" sz="1800">
                  <a:latin typeface="Arial" panose="020B0604020202020204" pitchFamily="34" charset="0"/>
                  <a:ea typeface="宋体" panose="02010600030101010101" pitchFamily="2" charset="-122"/>
                  <a:cs typeface="Arial" panose="020B0604020202020204" pitchFamily="34" charset="0"/>
                </a:endParaRPr>
              </a:p>
            </p:txBody>
          </p:sp>
          <p:sp>
            <p:nvSpPr>
              <p:cNvPr id="13" name="Line 18"/>
              <p:cNvSpPr>
                <a:spLocks noChangeShapeType="1"/>
              </p:cNvSpPr>
              <p:nvPr/>
            </p:nvSpPr>
            <p:spPr bwMode="auto">
              <a:xfrm>
                <a:off x="2941" y="2308"/>
                <a:ext cx="787" cy="433"/>
              </a:xfrm>
              <a:prstGeom prst="line">
                <a:avLst/>
              </a:prstGeom>
              <a:noFill/>
              <a:ln w="6350">
                <a:solidFill>
                  <a:srgbClr val="FFFFFF">
                    <a:alpha val="30196"/>
                  </a:srgbClr>
                </a:solidFill>
                <a:round/>
                <a:headEnd/>
                <a:tailEnd/>
              </a:ln>
            </p:spPr>
            <p:txBody>
              <a:bodyPr/>
              <a:lstStyle/>
              <a:p>
                <a:endParaRPr lang="zh-CN" altLang="en-US"/>
              </a:p>
            </p:txBody>
          </p:sp>
        </p:grpSp>
        <p:sp>
          <p:nvSpPr>
            <p:cNvPr id="14" name="Text Box 20"/>
            <p:cNvSpPr txBox="1">
              <a:spLocks noChangeArrowheads="1"/>
            </p:cNvSpPr>
            <p:nvPr/>
          </p:nvSpPr>
          <p:spPr bwMode="gray">
            <a:xfrm>
              <a:off x="984200" y="2439448"/>
              <a:ext cx="1857375" cy="369332"/>
            </a:xfrm>
            <a:prstGeom prst="rect">
              <a:avLst/>
            </a:prstGeom>
            <a:noFill/>
            <a:ln w="9525">
              <a:noFill/>
              <a:miter lim="800000"/>
            </a:ln>
            <a:effectLst>
              <a:outerShdw dist="17961" dir="2700000" algn="ctr" rotWithShape="0">
                <a:srgbClr val="969696">
                  <a:alpha val="50000"/>
                </a:srgbClr>
              </a:outerShdw>
            </a:effectLst>
          </p:spPr>
          <p:txBody>
            <a:bodyPr>
              <a:spAutoFit/>
            </a:bodyPr>
            <a:lstStyle/>
            <a:p>
              <a:pPr algn="ctr" eaLnBrk="0" hangingPunct="0">
                <a:defRPr/>
              </a:pPr>
              <a:r>
                <a:rPr lang="zh-CN" altLang="en-US" dirty="0">
                  <a:solidFill>
                    <a:srgbClr val="FEFEFE"/>
                  </a:solidFill>
                  <a:latin typeface="黑体" panose="02010600030101010101" pitchFamily="49" charset="-122"/>
                  <a:ea typeface="黑体" panose="02010600030101010101" pitchFamily="49" charset="-122"/>
                </a:rPr>
                <a:t>工业中心</a:t>
              </a:r>
              <a:endParaRPr lang="zh-CN" altLang="en-US" dirty="0">
                <a:solidFill>
                  <a:srgbClr val="FEFEFE"/>
                </a:solidFill>
                <a:latin typeface="黑体" panose="02010600030101010101" pitchFamily="49" charset="-122"/>
                <a:ea typeface="黑体" panose="02010600030101010101" pitchFamily="49" charset="-122"/>
                <a:cs typeface="+mn-cs"/>
              </a:endParaRPr>
            </a:p>
          </p:txBody>
        </p:sp>
        <p:sp>
          <p:nvSpPr>
            <p:cNvPr id="15" name="Text Box 20"/>
            <p:cNvSpPr txBox="1">
              <a:spLocks noChangeArrowheads="1"/>
            </p:cNvSpPr>
            <p:nvPr/>
          </p:nvSpPr>
          <p:spPr bwMode="gray">
            <a:xfrm>
              <a:off x="2768550" y="2457981"/>
              <a:ext cx="1857375" cy="366713"/>
            </a:xfrm>
            <a:prstGeom prst="rect">
              <a:avLst/>
            </a:prstGeom>
            <a:noFill/>
            <a:ln w="9525">
              <a:noFill/>
              <a:miter lim="800000"/>
            </a:ln>
            <a:effectLst>
              <a:outerShdw dist="17961" dir="2700000" algn="ctr" rotWithShape="0">
                <a:srgbClr val="969696">
                  <a:alpha val="50000"/>
                </a:srgbClr>
              </a:outerShdw>
            </a:effectLst>
          </p:spPr>
          <p:txBody>
            <a:bodyPr>
              <a:spAutoFit/>
            </a:bodyPr>
            <a:lstStyle/>
            <a:p>
              <a:pPr algn="ctr" eaLnBrk="0" hangingPunct="0"/>
              <a:r>
                <a:rPr lang="zh-CN" altLang="en-US" sz="1800" dirty="0">
                  <a:solidFill>
                    <a:srgbClr val="FEFEFE"/>
                  </a:solidFill>
                  <a:latin typeface="黑体" pitchFamily="49" charset="-122"/>
                  <a:ea typeface="黑体" pitchFamily="49" charset="-122"/>
                </a:rPr>
                <a:t>校中厂</a:t>
              </a:r>
            </a:p>
          </p:txBody>
        </p:sp>
        <p:sp>
          <p:nvSpPr>
            <p:cNvPr id="16" name="Text Box 20"/>
            <p:cNvSpPr txBox="1">
              <a:spLocks noChangeArrowheads="1"/>
            </p:cNvSpPr>
            <p:nvPr/>
          </p:nvSpPr>
          <p:spPr bwMode="gray">
            <a:xfrm>
              <a:off x="1904950" y="2007648"/>
              <a:ext cx="1857375" cy="369332"/>
            </a:xfrm>
            <a:prstGeom prst="rect">
              <a:avLst/>
            </a:prstGeom>
            <a:noFill/>
            <a:ln w="9525">
              <a:noFill/>
              <a:miter lim="800000"/>
            </a:ln>
            <a:effectLst>
              <a:outerShdw dist="17961" dir="2700000" algn="ctr" rotWithShape="0">
                <a:srgbClr val="969696">
                  <a:alpha val="50000"/>
                </a:srgbClr>
              </a:outerShdw>
            </a:effectLst>
          </p:spPr>
          <p:txBody>
            <a:bodyPr>
              <a:spAutoFit/>
            </a:bodyPr>
            <a:lstStyle/>
            <a:p>
              <a:pPr algn="ctr" eaLnBrk="0" hangingPunct="0">
                <a:defRPr/>
              </a:pPr>
              <a:r>
                <a:rPr lang="zh-CN" altLang="en-US" dirty="0" smtClean="0">
                  <a:solidFill>
                    <a:srgbClr val="FEFEFE"/>
                  </a:solidFill>
                  <a:latin typeface="黑体" panose="02010600030101010101" pitchFamily="49" charset="-122"/>
                  <a:ea typeface="黑体" panose="02010600030101010101" pitchFamily="49" charset="-122"/>
                  <a:cs typeface="+mn-cs"/>
                </a:rPr>
                <a:t>专业实</a:t>
              </a:r>
              <a:r>
                <a:rPr lang="zh-CN" altLang="en-US" dirty="0">
                  <a:solidFill>
                    <a:srgbClr val="FEFEFE"/>
                  </a:solidFill>
                  <a:latin typeface="黑体" panose="02010600030101010101" pitchFamily="49" charset="-122"/>
                  <a:ea typeface="黑体" panose="02010600030101010101" pitchFamily="49" charset="-122"/>
                  <a:cs typeface="+mn-cs"/>
                </a:rPr>
                <a:t>训室</a:t>
              </a:r>
            </a:p>
          </p:txBody>
        </p:sp>
        <p:sp>
          <p:nvSpPr>
            <p:cNvPr id="17" name="AutoShape 7"/>
            <p:cNvSpPr>
              <a:spLocks noChangeArrowheads="1"/>
            </p:cNvSpPr>
            <p:nvPr/>
          </p:nvSpPr>
          <p:spPr bwMode="auto">
            <a:xfrm>
              <a:off x="1904950" y="2510885"/>
              <a:ext cx="1797050" cy="1222375"/>
            </a:xfrm>
            <a:prstGeom prst="diamond">
              <a:avLst/>
            </a:prstGeom>
            <a:solidFill>
              <a:srgbClr val="FF99CC"/>
            </a:solidFill>
            <a:ln w="9525">
              <a:miter lim="800000"/>
              <a:headEnd/>
              <a:tailEnd/>
            </a:ln>
            <a:scene3d>
              <a:camera prst="legacyObliqueBottom">
                <a:rot lat="20099994" lon="0" rev="0"/>
              </a:camera>
              <a:lightRig rig="legacyNormal2" dir="t"/>
            </a:scene3d>
            <a:sp3d extrusionH="163500" prstMaterial="legacyPlastic">
              <a:bevelT w="13500" h="13500" prst="angle"/>
              <a:bevelB w="13500" h="13500" prst="angle"/>
              <a:extrusionClr>
                <a:srgbClr val="F8F8F8"/>
              </a:extrusionClr>
            </a:sp3d>
          </p:spPr>
          <p:txBody>
            <a:bodyPr wrap="none" anchor="ctr">
              <a:flatTx/>
            </a:bodyPr>
            <a:lstStyle/>
            <a:p>
              <a:pPr algn="ctr"/>
              <a:endParaRPr lang="zh-CN" altLang="zh-CN" sz="1800">
                <a:ea typeface="宋体" charset="-122"/>
              </a:endParaRPr>
            </a:p>
          </p:txBody>
        </p:sp>
        <p:sp>
          <p:nvSpPr>
            <p:cNvPr id="18" name="Text Box 20"/>
            <p:cNvSpPr txBox="1">
              <a:spLocks noChangeArrowheads="1"/>
            </p:cNvSpPr>
            <p:nvPr/>
          </p:nvSpPr>
          <p:spPr bwMode="gray">
            <a:xfrm>
              <a:off x="1904950" y="2942685"/>
              <a:ext cx="1857375" cy="366713"/>
            </a:xfrm>
            <a:prstGeom prst="rect">
              <a:avLst/>
            </a:prstGeom>
            <a:noFill/>
            <a:ln w="9525">
              <a:noFill/>
              <a:miter lim="800000"/>
            </a:ln>
            <a:effectLst>
              <a:outerShdw dist="17961" dir="2700000" algn="ctr" rotWithShape="0">
                <a:srgbClr val="969696">
                  <a:alpha val="50000"/>
                </a:srgbClr>
              </a:outerShdw>
            </a:effectLst>
          </p:spPr>
          <p:txBody>
            <a:bodyPr>
              <a:spAutoFit/>
            </a:bodyPr>
            <a:lstStyle/>
            <a:p>
              <a:pPr algn="ctr" eaLnBrk="0" hangingPunct="0">
                <a:defRPr/>
              </a:pPr>
              <a:r>
                <a:rPr lang="zh-CN" altLang="en-US" sz="1800" dirty="0" smtClean="0">
                  <a:solidFill>
                    <a:srgbClr val="FEFEFE"/>
                  </a:solidFill>
                  <a:latin typeface="黑体" panose="02010600030101010101" pitchFamily="49" charset="-122"/>
                  <a:ea typeface="黑体" panose="02010600030101010101" pitchFamily="49" charset="-122"/>
                  <a:cs typeface="+mn-cs"/>
                </a:rPr>
                <a:t>校外基地</a:t>
              </a:r>
              <a:endParaRPr lang="zh-CN" altLang="en-US" sz="1800" dirty="0">
                <a:solidFill>
                  <a:srgbClr val="FEFEFE"/>
                </a:solidFill>
                <a:latin typeface="黑体" panose="02010600030101010101" pitchFamily="49" charset="-122"/>
                <a:ea typeface="黑体" panose="02010600030101010101" pitchFamily="49" charset="-122"/>
                <a:cs typeface="+mn-cs"/>
              </a:endParaRPr>
            </a:p>
          </p:txBody>
        </p:sp>
        <p:sp>
          <p:nvSpPr>
            <p:cNvPr id="19" name="Oval 23"/>
            <p:cNvSpPr>
              <a:spLocks noChangeArrowheads="1"/>
            </p:cNvSpPr>
            <p:nvPr/>
          </p:nvSpPr>
          <p:spPr bwMode="auto">
            <a:xfrm>
              <a:off x="2049412" y="3734848"/>
              <a:ext cx="1657350" cy="649287"/>
            </a:xfrm>
            <a:prstGeom prst="ellipse">
              <a:avLst/>
            </a:prstGeom>
            <a:noFill/>
            <a:ln w="9525">
              <a:noFill/>
              <a:round/>
              <a:headEnd/>
              <a:tailEnd/>
            </a:ln>
          </p:spPr>
          <p:txBody>
            <a:bodyPr wrap="none" lIns="90000" tIns="46800" rIns="90000" bIns="46800" anchor="ctr"/>
            <a:lstStyle/>
            <a:p>
              <a:pPr algn="ctr"/>
              <a:r>
                <a:rPr lang="zh-CN" altLang="en-US" b="1">
                  <a:ea typeface="华文宋体" charset="-122"/>
                </a:rPr>
                <a:t>四位一体</a:t>
              </a:r>
            </a:p>
          </p:txBody>
        </p:sp>
        <p:sp>
          <p:nvSpPr>
            <p:cNvPr id="20" name="Oval 26"/>
            <p:cNvSpPr>
              <a:spLocks noChangeArrowheads="1"/>
            </p:cNvSpPr>
            <p:nvPr/>
          </p:nvSpPr>
          <p:spPr bwMode="auto">
            <a:xfrm>
              <a:off x="933400" y="1863185"/>
              <a:ext cx="3779837" cy="2016125"/>
            </a:xfrm>
            <a:prstGeom prst="ellipse">
              <a:avLst/>
            </a:prstGeom>
            <a:noFill/>
            <a:ln w="9525">
              <a:solidFill>
                <a:srgbClr val="FF0000"/>
              </a:solidFill>
              <a:round/>
              <a:headEnd/>
              <a:tailEnd/>
            </a:ln>
            <a:effectLst>
              <a:glow rad="228600">
                <a:schemeClr val="accent5">
                  <a:satMod val="175000"/>
                  <a:alpha val="40000"/>
                </a:schemeClr>
              </a:glow>
            </a:effectLst>
            <a:scene3d>
              <a:camera prst="orthographicFront"/>
              <a:lightRig rig="threePt" dir="t"/>
            </a:scene3d>
            <a:sp3d>
              <a:bevelT w="165100" prst="coolSlant"/>
            </a:sp3d>
          </p:spPr>
          <p:txBody>
            <a:bodyPr wrap="none" lIns="90000" tIns="46800" rIns="90000" bIns="46800" anchor="ctr"/>
            <a:lstStyle/>
            <a:p>
              <a:endParaRPr lang="zh-CN" altLang="en-US">
                <a:ea typeface="宋体" charset="-122"/>
              </a:endParaRPr>
            </a:p>
          </p:txBody>
        </p:sp>
        <p:sp>
          <p:nvSpPr>
            <p:cNvPr id="26" name="Freeform 4"/>
            <p:cNvSpPr>
              <a:spLocks/>
            </p:cNvSpPr>
            <p:nvPr/>
          </p:nvSpPr>
          <p:spPr bwMode="auto">
            <a:xfrm>
              <a:off x="2264255" y="4165060"/>
              <a:ext cx="936625" cy="407800"/>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01FF07"/>
            </a:solidFill>
            <a:ln w="9525">
              <a:noFill/>
              <a:round/>
              <a:headEnd/>
              <a:tailEnd/>
            </a:ln>
          </p:spPr>
          <p:txBody>
            <a:bodyPr wrap="none" anchor="ctr"/>
            <a:lstStyle/>
            <a:p>
              <a:endParaRPr lang="zh-CN" altLang="en-US"/>
            </a:p>
          </p:txBody>
        </p:sp>
      </p:grpSp>
      <p:pic>
        <p:nvPicPr>
          <p:cNvPr id="34" name="图片 5"/>
          <p:cNvPicPr>
            <a:picLocks noChangeAspect="1"/>
          </p:cNvPicPr>
          <p:nvPr/>
        </p:nvPicPr>
        <p:blipFill>
          <a:blip r:embed="rId3" cstate="print">
            <a:extLst>
              <a:ext uri="{28A0092B-C50C-407E-A947-70E740481C1C}">
                <a14:useLocalDpi xmlns:a14="http://schemas.microsoft.com/office/drawing/2010/main" val="0"/>
              </a:ext>
            </a:extLst>
          </a:blip>
          <a:srcRect t="29222" b="2"/>
          <a:stretch>
            <a:fillRect/>
          </a:stretch>
        </p:blipFill>
        <p:spPr bwMode="auto">
          <a:xfrm>
            <a:off x="7141396" y="1456401"/>
            <a:ext cx="2105452" cy="166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634" y="3140214"/>
            <a:ext cx="3325209" cy="210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540" t="22129" r="9376"/>
          <a:stretch/>
        </p:blipFill>
        <p:spPr bwMode="auto">
          <a:xfrm>
            <a:off x="9144000" y="5251268"/>
            <a:ext cx="2834640" cy="151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7"/>
          <p:cNvPicPr>
            <a:picLocks noChangeAspect="1"/>
          </p:cNvPicPr>
          <p:nvPr/>
        </p:nvPicPr>
        <p:blipFill rotWithShape="1">
          <a:blip r:embed="rId6" cstate="print">
            <a:extLst>
              <a:ext uri="{28A0092B-C50C-407E-A947-70E740481C1C}">
                <a14:useLocalDpi xmlns:a14="http://schemas.microsoft.com/office/drawing/2010/main" val="0"/>
              </a:ext>
            </a:extLst>
          </a:blip>
          <a:srcRect b="18097"/>
          <a:stretch/>
        </p:blipFill>
        <p:spPr>
          <a:xfrm>
            <a:off x="4925698" y="1456401"/>
            <a:ext cx="2212001" cy="1539350"/>
          </a:xfrm>
          <a:prstGeom prst="rect">
            <a:avLst/>
          </a:prstGeom>
        </p:spPr>
      </p:pic>
      <p:pic>
        <p:nvPicPr>
          <p:cNvPr id="39" name="图片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2302" y="3140179"/>
            <a:ext cx="2466338" cy="2104043"/>
          </a:xfrm>
          <a:prstGeom prst="rect">
            <a:avLst/>
          </a:prstGeom>
        </p:spPr>
      </p:pic>
      <p:pic>
        <p:nvPicPr>
          <p:cNvPr id="2" name="图片 1"/>
          <p:cNvPicPr>
            <a:picLocks noChangeAspect="1"/>
          </p:cNvPicPr>
          <p:nvPr/>
        </p:nvPicPr>
        <p:blipFill>
          <a:blip r:embed="rId8"/>
          <a:stretch>
            <a:fillRect/>
          </a:stretch>
        </p:blipFill>
        <p:spPr>
          <a:xfrm>
            <a:off x="36344" y="562811"/>
            <a:ext cx="2994712" cy="765823"/>
          </a:xfrm>
          <a:prstGeom prst="rect">
            <a:avLst/>
          </a:prstGeom>
        </p:spPr>
      </p:pic>
    </p:spTree>
    <p:extLst>
      <p:ext uri="{BB962C8B-B14F-4D97-AF65-F5344CB8AC3E}">
        <p14:creationId xmlns:p14="http://schemas.microsoft.com/office/powerpoint/2010/main" val="74801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a:extLst/>
          </p:cNvPr>
          <p:cNvSpPr/>
          <p:nvPr/>
        </p:nvSpPr>
        <p:spPr>
          <a:xfrm>
            <a:off x="5696416" y="3347757"/>
            <a:ext cx="841375" cy="842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617F92"/>
              </a:solidFill>
            </a:endParaRPr>
          </a:p>
        </p:txBody>
      </p:sp>
      <p:sp>
        <p:nvSpPr>
          <p:cNvPr id="10" name="Rectangle 2"/>
          <p:cNvSpPr txBox="1">
            <a:spLocks noChangeArrowheads="1"/>
          </p:cNvSpPr>
          <p:nvPr/>
        </p:nvSpPr>
        <p:spPr bwMode="white">
          <a:xfrm>
            <a:off x="860425" y="649287"/>
            <a:ext cx="4061199" cy="487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itchFamily="34" charset="0"/>
              </a:defRPr>
            </a:lvl2pPr>
            <a:lvl3pPr algn="l" rtl="0" eaLnBrk="0" fontAlgn="base" hangingPunct="0">
              <a:spcBef>
                <a:spcPct val="0"/>
              </a:spcBef>
              <a:spcAft>
                <a:spcPct val="0"/>
              </a:spcAft>
              <a:defRPr sz="2800" b="1">
                <a:solidFill>
                  <a:schemeClr val="bg1"/>
                </a:solidFill>
                <a:latin typeface="Arial" pitchFamily="34" charset="0"/>
              </a:defRPr>
            </a:lvl3pPr>
            <a:lvl4pPr algn="l" rtl="0" eaLnBrk="0" fontAlgn="base" hangingPunct="0">
              <a:spcBef>
                <a:spcPct val="0"/>
              </a:spcBef>
              <a:spcAft>
                <a:spcPct val="0"/>
              </a:spcAft>
              <a:defRPr sz="2800" b="1">
                <a:solidFill>
                  <a:schemeClr val="bg1"/>
                </a:solidFill>
                <a:latin typeface="Arial" pitchFamily="34" charset="0"/>
              </a:defRPr>
            </a:lvl4pPr>
            <a:lvl5pPr algn="l" rtl="0" eaLnBrk="0" fontAlgn="base" hangingPunct="0">
              <a:spcBef>
                <a:spcPct val="0"/>
              </a:spcBef>
              <a:spcAft>
                <a:spcPct val="0"/>
              </a:spcAft>
              <a:defRPr sz="2800" b="1">
                <a:solidFill>
                  <a:schemeClr val="bg1"/>
                </a:solidFill>
                <a:latin typeface="Arial" pitchFamily="34" charset="0"/>
              </a:defRPr>
            </a:lvl5pPr>
            <a:lvl6pPr marL="457200" algn="l" rtl="0" fontAlgn="base">
              <a:spcBef>
                <a:spcPct val="0"/>
              </a:spcBef>
              <a:spcAft>
                <a:spcPct val="0"/>
              </a:spcAft>
              <a:defRPr sz="2800" b="1">
                <a:solidFill>
                  <a:schemeClr val="bg1"/>
                </a:solidFill>
                <a:latin typeface="Arial" pitchFamily="34" charset="0"/>
              </a:defRPr>
            </a:lvl6pPr>
            <a:lvl7pPr marL="914400" algn="l" rtl="0" fontAlgn="base">
              <a:spcBef>
                <a:spcPct val="0"/>
              </a:spcBef>
              <a:spcAft>
                <a:spcPct val="0"/>
              </a:spcAft>
              <a:defRPr sz="2800" b="1">
                <a:solidFill>
                  <a:schemeClr val="bg1"/>
                </a:solidFill>
                <a:latin typeface="Arial" pitchFamily="34" charset="0"/>
              </a:defRPr>
            </a:lvl7pPr>
            <a:lvl8pPr marL="1371600" algn="l" rtl="0" fontAlgn="base">
              <a:spcBef>
                <a:spcPct val="0"/>
              </a:spcBef>
              <a:spcAft>
                <a:spcPct val="0"/>
              </a:spcAft>
              <a:defRPr sz="2800" b="1">
                <a:solidFill>
                  <a:schemeClr val="bg1"/>
                </a:solidFill>
                <a:latin typeface="Arial" pitchFamily="34" charset="0"/>
              </a:defRPr>
            </a:lvl8pPr>
            <a:lvl9pPr marL="1828800" algn="l" rtl="0" fontAlgn="base">
              <a:spcBef>
                <a:spcPct val="0"/>
              </a:spcBef>
              <a:spcAft>
                <a:spcPct val="0"/>
              </a:spcAft>
              <a:defRPr sz="2800" b="1">
                <a:solidFill>
                  <a:schemeClr val="bg1"/>
                </a:solidFill>
                <a:latin typeface="Arial" pitchFamily="34" charset="0"/>
              </a:defRPr>
            </a:lvl9pPr>
          </a:lstStyle>
          <a:p>
            <a:pPr eaLnBrk="1" hangingPunct="1"/>
            <a:r>
              <a:rPr lang="zh-CN" altLang="en-US" kern="0" dirty="0" smtClean="0">
                <a:solidFill>
                  <a:srgbClr val="FFFF00"/>
                </a:solidFill>
                <a:latin typeface="微软雅黑" panose="020B0503020204020204" pitchFamily="34" charset="-122"/>
                <a:ea typeface="微软雅黑" panose="020B0503020204020204" pitchFamily="34" charset="-122"/>
              </a:rPr>
              <a:t>专业建设实施情况</a:t>
            </a:r>
            <a:endParaRPr lang="en-US" altLang="zh-CN" kern="0" dirty="0" smtClean="0">
              <a:solidFill>
                <a:srgbClr val="FFFF00"/>
              </a:solidFill>
              <a:latin typeface="微软雅黑" panose="020B0503020204020204" pitchFamily="34" charset="-122"/>
              <a:ea typeface="微软雅黑" panose="020B0503020204020204" pitchFamily="34" charset="-122"/>
            </a:endParaRPr>
          </a:p>
        </p:txBody>
      </p:sp>
      <p:sp>
        <p:nvSpPr>
          <p:cNvPr id="11" name="TextBox 8"/>
          <p:cNvSpPr txBox="1">
            <a:spLocks noChangeArrowheads="1"/>
          </p:cNvSpPr>
          <p:nvPr/>
        </p:nvSpPr>
        <p:spPr bwMode="auto">
          <a:xfrm>
            <a:off x="283931" y="1344134"/>
            <a:ext cx="4092126" cy="460375"/>
          </a:xfrm>
          <a:prstGeom prst="rect">
            <a:avLst/>
          </a:prstGeom>
          <a:noFill/>
          <a:ln w="9525">
            <a:noFill/>
            <a:miter lim="800000"/>
            <a:headEnd/>
            <a:tailEnd/>
          </a:ln>
        </p:spPr>
        <p:txBody>
          <a:bodyPr wrap="square">
            <a:spAutoFit/>
          </a:bodyPr>
          <a:lstStyle/>
          <a:p>
            <a:pPr>
              <a:defRPr/>
            </a:pPr>
            <a:r>
              <a:rPr lang="en-US" altLang="zh-CN" sz="2400" b="1" dirty="0" smtClean="0">
                <a:solidFill>
                  <a:srgbClr val="FF0000"/>
                </a:solidFill>
                <a:latin typeface="微软雅黑" panose="020B0503020204020204" pitchFamily="34" charset="-122"/>
                <a:ea typeface="微软雅黑" panose="020B0503020204020204" pitchFamily="34" charset="-122"/>
              </a:rPr>
              <a:t>2016</a:t>
            </a:r>
            <a:r>
              <a:rPr lang="zh-CN" altLang="en-US" sz="2400" b="1" dirty="0" smtClean="0">
                <a:solidFill>
                  <a:srgbClr val="FF0000"/>
                </a:solidFill>
                <a:latin typeface="微软雅黑" panose="020B0503020204020204" pitchFamily="34" charset="-122"/>
                <a:ea typeface="微软雅黑" panose="020B0503020204020204" pitchFamily="34" charset="-122"/>
              </a:rPr>
              <a:t>年</a:t>
            </a:r>
            <a:r>
              <a:rPr lang="zh-CN" altLang="en-US" sz="2400" b="1" dirty="0">
                <a:solidFill>
                  <a:srgbClr val="FF0000"/>
                </a:solidFill>
                <a:latin typeface="微软雅黑" panose="020B0503020204020204" pitchFamily="34" charset="-122"/>
                <a:ea typeface="微软雅黑" panose="020B0503020204020204" pitchFamily="34" charset="-122"/>
              </a:rPr>
              <a:t>建设情况</a:t>
            </a: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－－监测</a:t>
            </a:r>
          </a:p>
        </p:txBody>
      </p:sp>
      <p:grpSp>
        <p:nvGrpSpPr>
          <p:cNvPr id="12" name="组合 11"/>
          <p:cNvGrpSpPr/>
          <p:nvPr/>
        </p:nvGrpSpPr>
        <p:grpSpPr>
          <a:xfrm>
            <a:off x="153756" y="529383"/>
            <a:ext cx="719138" cy="792163"/>
            <a:chOff x="193223" y="540839"/>
            <a:chExt cx="719138" cy="792163"/>
          </a:xfrm>
        </p:grpSpPr>
        <p:grpSp>
          <p:nvGrpSpPr>
            <p:cNvPr id="13" name="组合 2"/>
            <p:cNvGrpSpPr>
              <a:grpSpLocks/>
            </p:cNvGrpSpPr>
            <p:nvPr/>
          </p:nvGrpSpPr>
          <p:grpSpPr bwMode="auto">
            <a:xfrm>
              <a:off x="193223" y="540839"/>
              <a:ext cx="719138" cy="719138"/>
              <a:chOff x="1840435" y="17621"/>
              <a:chExt cx="6192688" cy="972108"/>
            </a:xfrm>
          </p:grpSpPr>
          <p:sp>
            <p:nvSpPr>
              <p:cNvPr id="15" name="矩形 3"/>
              <p:cNvSpPr/>
              <p:nvPr/>
            </p:nvSpPr>
            <p:spPr>
              <a:xfrm>
                <a:off x="1840435" y="17621"/>
                <a:ext cx="6192688" cy="972108"/>
              </a:xfrm>
              <a:prstGeom prst="rect">
                <a:avLst/>
              </a:prstGeom>
              <a:solidFill>
                <a:srgbClr val="3FA9FD"/>
              </a:solidFill>
              <a:ln>
                <a:noFill/>
                <a:prstDash val="sysDash"/>
              </a:ln>
            </p:spPr>
            <p:style>
              <a:lnRef idx="1">
                <a:schemeClr val="accent1"/>
              </a:lnRef>
              <a:fillRef idx="0">
                <a:schemeClr val="accent1"/>
              </a:fillRef>
              <a:effectRef idx="0">
                <a:schemeClr val="accent1"/>
              </a:effectRef>
              <a:fontRef idx="minor">
                <a:schemeClr val="tx1"/>
              </a:fontRef>
            </p:style>
            <p:txBody>
              <a:bodyPr anchor="ctr"/>
              <a:lstStyle/>
              <a:p>
                <a:pPr>
                  <a:lnSpc>
                    <a:spcPts val="3000"/>
                  </a:lnSpc>
                  <a:defRPr/>
                </a:pPr>
                <a:endParaRPr lang="zh-CN" altLang="en-US" sz="6000">
                  <a:solidFill>
                    <a:srgbClr val="FFFFFF"/>
                  </a:solidFill>
                  <a:effectLst>
                    <a:outerShdw blurRad="38100" dist="38100" dir="2700000" algn="tl">
                      <a:srgbClr val="000000"/>
                    </a:outerShdw>
                  </a:effectLst>
                  <a:latin typeface="Arial Black" pitchFamily="34" charset="0"/>
                  <a:ea typeface="华文宋体" charset="-122"/>
                </a:endParaRPr>
              </a:p>
            </p:txBody>
          </p:sp>
          <p:sp>
            <p:nvSpPr>
              <p:cNvPr id="16" name="直角三角形 4"/>
              <p:cNvSpPr>
                <a:spLocks noChangeArrowheads="1"/>
              </p:cNvSpPr>
              <p:nvPr/>
            </p:nvSpPr>
            <p:spPr bwMode="auto">
              <a:xfrm flipH="1" flipV="1">
                <a:off x="5449416" y="17621"/>
                <a:ext cx="2583707" cy="356225"/>
              </a:xfrm>
              <a:prstGeom prst="rtTriangle">
                <a:avLst/>
              </a:prstGeom>
              <a:solidFill>
                <a:srgbClr val="F2F2F2"/>
              </a:solidFill>
              <a:ln w="9525">
                <a:noFill/>
                <a:miter lim="800000"/>
                <a:headEnd/>
                <a:tailEnd/>
              </a:ln>
            </p:spPr>
            <p:txBody>
              <a:bodyPr rot="10800000" anchor="ctr"/>
              <a:lstStyle/>
              <a:p>
                <a:pPr algn="r"/>
                <a:endParaRPr lang="zh-CN" altLang="en-US" sz="1800">
                  <a:latin typeface="宋体" charset="-122"/>
                  <a:ea typeface="宋体" charset="-122"/>
                </a:endParaRPr>
              </a:p>
            </p:txBody>
          </p:sp>
        </p:grpSp>
        <p:sp>
          <p:nvSpPr>
            <p:cNvPr id="14" name="TextBox 1"/>
            <p:cNvSpPr txBox="1">
              <a:spLocks noChangeArrowheads="1"/>
            </p:cNvSpPr>
            <p:nvPr/>
          </p:nvSpPr>
          <p:spPr bwMode="auto">
            <a:xfrm>
              <a:off x="323398" y="601164"/>
              <a:ext cx="576263" cy="731838"/>
            </a:xfrm>
            <a:prstGeom prst="rect">
              <a:avLst/>
            </a:prstGeom>
            <a:noFill/>
            <a:ln w="9525">
              <a:noFill/>
              <a:miter lim="800000"/>
              <a:headEnd/>
              <a:tailEnd/>
            </a:ln>
          </p:spPr>
          <p:txBody>
            <a:bodyPr lIns="0" tIns="0" rIns="0" bIns="0">
              <a:spAutoFit/>
            </a:bodyPr>
            <a:lstStyle/>
            <a:p>
              <a:r>
                <a:rPr lang="en-US" altLang="zh-CN" sz="4800" dirty="0">
                  <a:solidFill>
                    <a:srgbClr val="FF0000"/>
                  </a:solidFill>
                  <a:latin typeface="Arial Black" pitchFamily="34" charset="0"/>
                </a:rPr>
                <a:t>2</a:t>
              </a:r>
              <a:endParaRPr lang="en-US" altLang="zh-CN" sz="4800" dirty="0">
                <a:solidFill>
                  <a:srgbClr val="FF0000"/>
                </a:solidFill>
                <a:latin typeface="Arial Black" pitchFamily="34" charset="0"/>
                <a:ea typeface="宋体" charset="-122"/>
              </a:endParaRPr>
            </a:p>
          </p:txBody>
        </p:sp>
      </p:grpSp>
      <p:sp>
        <p:nvSpPr>
          <p:cNvPr id="17" name="矩形 19"/>
          <p:cNvSpPr>
            <a:spLocks noChangeArrowheads="1"/>
          </p:cNvSpPr>
          <p:nvPr/>
        </p:nvSpPr>
        <p:spPr bwMode="auto">
          <a:xfrm>
            <a:off x="1819387" y="1849757"/>
            <a:ext cx="5113337" cy="461962"/>
          </a:xfrm>
          <a:prstGeom prst="rect">
            <a:avLst/>
          </a:prstGeom>
          <a:solidFill>
            <a:srgbClr val="0000FF"/>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建设项目质控点：</a:t>
            </a:r>
            <a:r>
              <a:rPr lang="en-US" altLang="zh-CN" sz="2400" b="1" dirty="0">
                <a:solidFill>
                  <a:schemeClr val="bg1"/>
                </a:solidFill>
                <a:latin typeface="微软雅黑" panose="020B0503020204020204" pitchFamily="34" charset="-122"/>
                <a:ea typeface="微软雅黑" panose="020B0503020204020204" pitchFamily="34" charset="-122"/>
              </a:rPr>
              <a:t>15</a:t>
            </a:r>
            <a:r>
              <a:rPr lang="zh-CN" altLang="en-US" sz="2400" b="1" dirty="0" smtClean="0">
                <a:solidFill>
                  <a:schemeClr val="bg1"/>
                </a:solidFill>
                <a:latin typeface="微软雅黑" panose="020B0503020204020204" pitchFamily="34" charset="-122"/>
                <a:ea typeface="微软雅黑" panose="020B0503020204020204" pitchFamily="34" charset="-122"/>
              </a:rPr>
              <a:t>项</a:t>
            </a:r>
            <a:r>
              <a:rPr lang="en-US" altLang="zh-CN" sz="2400" b="1" dirty="0" smtClean="0">
                <a:solidFill>
                  <a:schemeClr val="bg1"/>
                </a:solidFill>
                <a:latin typeface="微软雅黑" panose="020B0503020204020204" pitchFamily="34" charset="-122"/>
                <a:ea typeface="微软雅黑" panose="020B0503020204020204" pitchFamily="34" charset="-122"/>
              </a:rPr>
              <a:t>24</a:t>
            </a:r>
            <a:r>
              <a:rPr lang="zh-CN" altLang="en-US" sz="2400" b="1" dirty="0" smtClean="0">
                <a:solidFill>
                  <a:schemeClr val="bg1"/>
                </a:solidFill>
                <a:latin typeface="微软雅黑" panose="020B0503020204020204" pitchFamily="34" charset="-122"/>
                <a:ea typeface="微软雅黑" panose="020B0503020204020204" pitchFamily="34" charset="-122"/>
              </a:rPr>
              <a:t>个子</a:t>
            </a:r>
            <a:r>
              <a:rPr lang="zh-CN" altLang="en-US" sz="2400" b="1" dirty="0">
                <a:solidFill>
                  <a:schemeClr val="bg1"/>
                </a:solidFill>
                <a:latin typeface="微软雅黑" panose="020B0503020204020204" pitchFamily="34" charset="-122"/>
                <a:ea typeface="微软雅黑" panose="020B0503020204020204" pitchFamily="34" charset="-122"/>
              </a:rPr>
              <a:t>任务</a:t>
            </a:r>
          </a:p>
        </p:txBody>
      </p:sp>
      <p:graphicFrame>
        <p:nvGraphicFramePr>
          <p:cNvPr id="18" name="表格 17"/>
          <p:cNvGraphicFramePr>
            <a:graphicFrameLocks noGrp="1"/>
          </p:cNvGraphicFramePr>
          <p:nvPr>
            <p:extLst>
              <p:ext uri="{D42A27DB-BD31-4B8C-83A1-F6EECF244321}">
                <p14:modId xmlns:p14="http://schemas.microsoft.com/office/powerpoint/2010/main" val="2204278022"/>
              </p:ext>
            </p:extLst>
          </p:nvPr>
        </p:nvGraphicFramePr>
        <p:xfrm>
          <a:off x="318540" y="2347491"/>
          <a:ext cx="8115033" cy="4424079"/>
        </p:xfrm>
        <a:graphic>
          <a:graphicData uri="http://schemas.openxmlformats.org/drawingml/2006/table">
            <a:tbl>
              <a:tblPr/>
              <a:tblGrid>
                <a:gridCol w="1374598">
                  <a:extLst>
                    <a:ext uri="{9D8B030D-6E8A-4147-A177-3AD203B41FA5}">
                      <a16:colId xmlns:a16="http://schemas.microsoft.com/office/drawing/2014/main" val="20000"/>
                    </a:ext>
                  </a:extLst>
                </a:gridCol>
                <a:gridCol w="2303373">
                  <a:extLst>
                    <a:ext uri="{9D8B030D-6E8A-4147-A177-3AD203B41FA5}">
                      <a16:colId xmlns:a16="http://schemas.microsoft.com/office/drawing/2014/main" val="20001"/>
                    </a:ext>
                  </a:extLst>
                </a:gridCol>
                <a:gridCol w="1089705">
                  <a:extLst>
                    <a:ext uri="{9D8B030D-6E8A-4147-A177-3AD203B41FA5}">
                      <a16:colId xmlns:a16="http://schemas.microsoft.com/office/drawing/2014/main" val="20002"/>
                    </a:ext>
                  </a:extLst>
                </a:gridCol>
                <a:gridCol w="3347357">
                  <a:extLst>
                    <a:ext uri="{9D8B030D-6E8A-4147-A177-3AD203B41FA5}">
                      <a16:colId xmlns:a16="http://schemas.microsoft.com/office/drawing/2014/main" val="20003"/>
                    </a:ext>
                  </a:extLst>
                </a:gridCol>
              </a:tblGrid>
              <a:tr h="345484">
                <a:tc>
                  <a:txBody>
                    <a:bodyPr/>
                    <a:lstStyle/>
                    <a:p>
                      <a:pPr algn="ctr" fontAlgn="ctr"/>
                      <a:r>
                        <a:rPr lang="zh-CN" altLang="en-US" sz="1800" b="1" i="0" u="none" strike="noStrike" dirty="0">
                          <a:solidFill>
                            <a:srgbClr val="000000"/>
                          </a:solidFill>
                          <a:latin typeface="微软雅黑" panose="020B0503020204020204" pitchFamily="34" charset="-122"/>
                          <a:ea typeface="微软雅黑" panose="020B0503020204020204" pitchFamily="34" charset="-122"/>
                        </a:rPr>
                        <a:t>任务</a:t>
                      </a:r>
                      <a:r>
                        <a:rPr lang="zh-CN" altLang="en-US" sz="1800" b="1" i="0" u="none" strike="noStrike" kern="1200" baseline="0" dirty="0">
                          <a:solidFill>
                            <a:srgbClr val="000000"/>
                          </a:solidFill>
                          <a:latin typeface="微软雅黑" pitchFamily="34" charset="-122"/>
                          <a:ea typeface="微软雅黑" pitchFamily="34" charset="-122"/>
                          <a:cs typeface="+mn-cs"/>
                        </a:rPr>
                        <a:t>类型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800" b="1" i="0" u="none" strike="noStrike" dirty="0">
                          <a:solidFill>
                            <a:srgbClr val="000000"/>
                          </a:solidFill>
                          <a:latin typeface="微软雅黑" panose="020B0503020204020204" pitchFamily="34" charset="-122"/>
                          <a:ea typeface="微软雅黑" panose="020B0503020204020204" pitchFamily="34" charset="-122"/>
                        </a:rPr>
                        <a:t>任务内容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800" b="1" i="0" u="none" strike="noStrike" dirty="0">
                          <a:solidFill>
                            <a:srgbClr val="000000"/>
                          </a:solidFill>
                          <a:latin typeface="微软雅黑" panose="020B0503020204020204" pitchFamily="34" charset="-122"/>
                          <a:ea typeface="微软雅黑" panose="020B0503020204020204" pitchFamily="34" charset="-122"/>
                        </a:rPr>
                        <a:t>项目数量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800" b="1" i="0" u="none" strike="noStrike" dirty="0">
                          <a:solidFill>
                            <a:srgbClr val="000000"/>
                          </a:solidFill>
                          <a:latin typeface="微软雅黑" panose="020B0503020204020204" pitchFamily="34" charset="-122"/>
                          <a:ea typeface="微软雅黑" panose="020B0503020204020204" pitchFamily="34" charset="-122"/>
                        </a:rPr>
                        <a:t>项目成果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00"/>
                  </a:ext>
                </a:extLst>
              </a:tr>
              <a:tr h="248912">
                <a:tc rowSpan="4">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人才培养模式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专业群人才培养方案制定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修订</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人才培养方案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01"/>
                  </a:ext>
                </a:extLst>
              </a:tr>
              <a:tr h="248912">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职业道德培养模式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论</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文</a:t>
                      </a: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1</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篇</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02"/>
                  </a:ext>
                </a:extLst>
              </a:tr>
              <a:tr h="248912">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技术技能培养模式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技能竞赛</a:t>
                      </a: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2</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项</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03"/>
                  </a:ext>
                </a:extLst>
              </a:tr>
              <a:tr h="322534">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学习创新创业能力培养模式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市级省级大学生创新创业竞赛</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04"/>
                  </a:ext>
                </a:extLst>
              </a:tr>
              <a:tr h="248912">
                <a:tc rowSpan="4">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课程体系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专业课程</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体系构建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修订专业建设</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方案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05"/>
                  </a:ext>
                </a:extLst>
              </a:tr>
              <a:tr h="248912">
                <a:tc vMerge="1">
                  <a:txBody>
                    <a:bodyPr/>
                    <a:lstStyle/>
                    <a:p>
                      <a:endParaRPr lang="zh-CN" altLang="en-US"/>
                    </a:p>
                  </a:txBody>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专业基础核心</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课改革与建设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开发</a:t>
                      </a: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2</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门专业基础核心课程标准</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06"/>
                  </a:ext>
                </a:extLst>
              </a:tr>
              <a:tr h="288899">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专业核心课改革与建设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论文</a:t>
                      </a: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1</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篇，院级</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精品资源课程</a:t>
                      </a:r>
                      <a:r>
                        <a:rPr lang="en-US" altLang="zh-CN" sz="1400" b="0" i="0" u="none" strike="noStrike" dirty="0">
                          <a:solidFill>
                            <a:srgbClr val="000000"/>
                          </a:solidFill>
                          <a:latin typeface="微软雅黑" panose="020B0503020204020204" pitchFamily="34" charset="-122"/>
                          <a:ea typeface="微软雅黑" panose="020B0503020204020204" pitchFamily="34" charset="-122"/>
                        </a:rPr>
                        <a:t>1</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门</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，院级资源库</a:t>
                      </a: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1</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个</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07"/>
                  </a:ext>
                </a:extLst>
              </a:tr>
              <a:tr h="248912">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教学方式创新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工厂级实训室建设</a:t>
                      </a: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2</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个</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08"/>
                  </a:ext>
                </a:extLst>
              </a:tr>
              <a:tr h="248912">
                <a:tc rowSpan="2">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教学团队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院级骨干教师能力培养</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制定培养建设</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方案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09"/>
                  </a:ext>
                </a:extLst>
              </a:tr>
              <a:tr h="487186">
                <a:tc vMerge="1">
                  <a:txBody>
                    <a:bodyPr/>
                    <a:lstStyle/>
                    <a:p>
                      <a:endParaRPr lang="zh-CN" altLang="en-US"/>
                    </a:p>
                  </a:txBody>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双师型骨干教师教学能力</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1</a:t>
                      </a:r>
                      <a:endParaRPr lang="en-US" altLang="zh-CN"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全国职业院校高职组工业机器人技术</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应用赛项二等奖</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10"/>
                  </a:ext>
                </a:extLst>
              </a:tr>
              <a:tr h="248912">
                <a:tc rowSpan="3">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实习实训条件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共享</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实训室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构建</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了院级共享</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实训体系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12"/>
                  </a:ext>
                </a:extLst>
              </a:tr>
              <a:tr h="248912">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专业实训室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制订专业实训室建设方案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13"/>
                  </a:ext>
                </a:extLst>
              </a:tr>
              <a:tr h="248912">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校外实训实习基地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签订</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校企合作</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协议</a:t>
                      </a: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3</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份</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14"/>
                  </a:ext>
                </a:extLst>
              </a:tr>
              <a:tr h="343510">
                <a:tc>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服务辐射能力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校企合作技术研发</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论</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文</a:t>
                      </a:r>
                      <a:r>
                        <a:rPr lang="en-US" altLang="zh-CN" sz="1400" b="0" i="0" u="none" strike="noStrike" dirty="0">
                          <a:solidFill>
                            <a:srgbClr val="000000"/>
                          </a:solidFill>
                          <a:latin typeface="微软雅黑" panose="020B0503020204020204" pitchFamily="34" charset="-122"/>
                          <a:ea typeface="微软雅黑" panose="020B0503020204020204" pitchFamily="34" charset="-122"/>
                        </a:rPr>
                        <a:t>1</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篇，省级课题</a:t>
                      </a: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1</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项</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FFFF00"/>
                    </a:solidFill>
                  </a:tcPr>
                </a:tc>
                <a:extLst>
                  <a:ext uri="{0D108BD9-81ED-4DB2-BD59-A6C34878D82A}">
                    <a16:rowId xmlns:a16="http://schemas.microsoft.com/office/drawing/2014/main" val="10015"/>
                  </a:ext>
                </a:extLst>
              </a:tr>
            </a:tbl>
          </a:graphicData>
        </a:graphic>
      </p:graphicFrame>
      <p:sp>
        <p:nvSpPr>
          <p:cNvPr id="19" name="TextBox 16"/>
          <p:cNvSpPr txBox="1"/>
          <p:nvPr/>
        </p:nvSpPr>
        <p:spPr>
          <a:xfrm>
            <a:off x="8470900" y="3212483"/>
            <a:ext cx="3457575" cy="369888"/>
          </a:xfrm>
          <a:prstGeom prst="rect">
            <a:avLst/>
          </a:prstGeom>
          <a:noFill/>
        </p:spPr>
        <p:txBody>
          <a:bodyPr>
            <a:spAutoFit/>
          </a:bodyPr>
          <a:lstStyle/>
          <a:p>
            <a:pPr>
              <a:defRPr/>
            </a:pPr>
            <a:r>
              <a:rPr lang="zh-CN" altLang="en-US" dirty="0">
                <a:latin typeface="微软雅黑" panose="020B0503020204020204" pitchFamily="34" charset="-122"/>
                <a:ea typeface="微软雅黑" panose="020B0503020204020204" pitchFamily="34" charset="-122"/>
              </a:rPr>
              <a:t>第一志愿新生报到率：</a:t>
            </a:r>
            <a:r>
              <a:rPr lang="en-US" altLang="zh-CN" kern="100" dirty="0">
                <a:latin typeface="微软雅黑" panose="020B0503020204020204" pitchFamily="34" charset="-122"/>
                <a:ea typeface="微软雅黑" panose="020B0503020204020204" pitchFamily="34" charset="-122"/>
                <a:cs typeface="Times New Roman"/>
              </a:rPr>
              <a:t> </a:t>
            </a:r>
            <a:r>
              <a:rPr lang="en-US" altLang="zh-CN" kern="100" dirty="0" smtClean="0">
                <a:latin typeface="微软雅黑" panose="020B0503020204020204" pitchFamily="34" charset="-122"/>
                <a:ea typeface="微软雅黑" panose="020B0503020204020204" pitchFamily="34" charset="-122"/>
                <a:cs typeface="Times New Roman"/>
              </a:rPr>
              <a:t>97.37%</a:t>
            </a:r>
            <a:endParaRPr lang="zh-CN" altLang="en-US" dirty="0">
              <a:latin typeface="微软雅黑" panose="020B0503020204020204" pitchFamily="34" charset="-122"/>
              <a:ea typeface="微软雅黑" panose="020B0503020204020204" pitchFamily="34" charset="-122"/>
            </a:endParaRPr>
          </a:p>
        </p:txBody>
      </p:sp>
      <p:sp>
        <p:nvSpPr>
          <p:cNvPr id="20" name="矩形 20"/>
          <p:cNvSpPr>
            <a:spLocks noChangeArrowheads="1"/>
          </p:cNvSpPr>
          <p:nvPr/>
        </p:nvSpPr>
        <p:spPr bwMode="auto">
          <a:xfrm>
            <a:off x="8543925" y="2709246"/>
            <a:ext cx="1943100" cy="400110"/>
          </a:xfrm>
          <a:prstGeom prst="rect">
            <a:avLst/>
          </a:prstGeom>
          <a:solidFill>
            <a:srgbClr val="0000FF"/>
          </a:solidFill>
          <a:ln w="9525">
            <a:noFill/>
            <a:miter lim="800000"/>
            <a:headEnd/>
            <a:tailEnd/>
          </a:ln>
          <a:scene3d>
            <a:camera prst="orthographicFront"/>
            <a:lightRig rig="threePt" dir="t"/>
          </a:scene3d>
          <a:sp3d>
            <a:bevelT w="165100" prst="coolSlant"/>
          </a:sp3d>
        </p:spPr>
        <p:txBody>
          <a:bodyPr>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入口质控点：</a:t>
            </a:r>
          </a:p>
        </p:txBody>
      </p:sp>
      <p:sp>
        <p:nvSpPr>
          <p:cNvPr id="21" name="TextBox 22"/>
          <p:cNvSpPr txBox="1"/>
          <p:nvPr/>
        </p:nvSpPr>
        <p:spPr>
          <a:xfrm>
            <a:off x="8470899" y="4176002"/>
            <a:ext cx="4098471" cy="1246495"/>
          </a:xfrm>
          <a:prstGeom prst="rect">
            <a:avLst/>
          </a:prstGeom>
          <a:noFill/>
        </p:spPr>
        <p:txBody>
          <a:bodyPr wrap="square">
            <a:spAutoFit/>
          </a:bodyPr>
          <a:lstStyle/>
          <a:p>
            <a:pPr>
              <a:lnSpc>
                <a:spcPts val="3000"/>
              </a:lnSpc>
              <a:defRPr/>
            </a:pPr>
            <a:r>
              <a:rPr lang="zh-CN" altLang="en-US" dirty="0">
                <a:latin typeface="微软雅黑" panose="020B0503020204020204" pitchFamily="34" charset="-122"/>
                <a:ea typeface="微软雅黑" panose="020B0503020204020204" pitchFamily="34" charset="-122"/>
              </a:rPr>
              <a:t>教学质量目标测试合格率：</a:t>
            </a:r>
            <a:r>
              <a:rPr lang="en-US" altLang="zh-CN" kern="100" dirty="0">
                <a:latin typeface="微软雅黑" panose="020B0503020204020204" pitchFamily="34" charset="-122"/>
                <a:ea typeface="微软雅黑" panose="020B0503020204020204" pitchFamily="34" charset="-122"/>
                <a:cs typeface="Times New Roman"/>
              </a:rPr>
              <a:t> 100%</a:t>
            </a:r>
          </a:p>
          <a:p>
            <a:pPr>
              <a:lnSpc>
                <a:spcPts val="3000"/>
              </a:lnSpc>
              <a:defRPr/>
            </a:pPr>
            <a:r>
              <a:rPr lang="zh-CN" altLang="en-US" kern="100" dirty="0">
                <a:latin typeface="微软雅黑" panose="020B0503020204020204" pitchFamily="34" charset="-122"/>
                <a:ea typeface="微软雅黑" panose="020B0503020204020204" pitchFamily="34" charset="-122"/>
                <a:cs typeface="Times New Roman"/>
              </a:rPr>
              <a:t>教师教学质量测评：</a:t>
            </a:r>
            <a:r>
              <a:rPr lang="en-US" altLang="zh-CN" dirty="0">
                <a:latin typeface="微软雅黑" panose="020B0503020204020204" pitchFamily="34" charset="-122"/>
                <a:ea typeface="微软雅黑" panose="020B0503020204020204" pitchFamily="34" charset="-122"/>
              </a:rPr>
              <a:t>9.689 </a:t>
            </a:r>
            <a:endParaRPr lang="en-US" altLang="zh-CN" dirty="0" smtClean="0">
              <a:latin typeface="微软雅黑" panose="020B0503020204020204" pitchFamily="34" charset="-122"/>
              <a:ea typeface="微软雅黑" panose="020B0503020204020204" pitchFamily="34" charset="-122"/>
            </a:endParaRPr>
          </a:p>
          <a:p>
            <a:pPr>
              <a:lnSpc>
                <a:spcPts val="3000"/>
              </a:lnSpc>
              <a:defRPr/>
            </a:pPr>
            <a:r>
              <a:rPr lang="zh-CN" altLang="en-US" kern="100" dirty="0">
                <a:latin typeface="微软雅黑" panose="020B0503020204020204" pitchFamily="34" charset="-122"/>
                <a:ea typeface="微软雅黑" panose="020B0503020204020204" pitchFamily="34" charset="-122"/>
                <a:cs typeface="Times New Roman"/>
              </a:rPr>
              <a:t>省级</a:t>
            </a:r>
            <a:r>
              <a:rPr lang="zh-CN" altLang="en-US" kern="100" dirty="0" smtClean="0">
                <a:latin typeface="微软雅黑" panose="020B0503020204020204" pitchFamily="34" charset="-122"/>
                <a:ea typeface="微软雅黑" panose="020B0503020204020204" pitchFamily="34" charset="-122"/>
                <a:cs typeface="Times New Roman"/>
              </a:rPr>
              <a:t>国家级技能竞赛</a:t>
            </a:r>
            <a:r>
              <a:rPr lang="zh-CN" altLang="en-US" kern="100" dirty="0">
                <a:latin typeface="微软雅黑" panose="020B0503020204020204" pitchFamily="34" charset="-122"/>
                <a:ea typeface="微软雅黑" panose="020B0503020204020204" pitchFamily="34" charset="-122"/>
                <a:cs typeface="Times New Roman"/>
              </a:rPr>
              <a:t>获奖率：</a:t>
            </a:r>
            <a:r>
              <a:rPr lang="en-US" altLang="zh-CN" kern="100" dirty="0">
                <a:latin typeface="微软雅黑" panose="020B0503020204020204" pitchFamily="34" charset="-122"/>
                <a:ea typeface="微软雅黑" panose="020B0503020204020204" pitchFamily="34" charset="-122"/>
                <a:cs typeface="Times New Roman"/>
              </a:rPr>
              <a:t>100</a:t>
            </a:r>
            <a:r>
              <a:rPr lang="en-US" altLang="zh-CN" kern="100" dirty="0">
                <a:latin typeface="微软雅黑" panose="020B0503020204020204" pitchFamily="34" charset="-122"/>
                <a:ea typeface="微软雅黑" panose="020B0503020204020204" pitchFamily="34" charset="-122"/>
                <a:cs typeface="Times New Roman"/>
              </a:rPr>
              <a:t>%</a:t>
            </a:r>
            <a:endParaRPr lang="en-US" altLang="zh-CN" kern="100" dirty="0">
              <a:latin typeface="微软雅黑" panose="020B0503020204020204" pitchFamily="34" charset="-122"/>
              <a:ea typeface="微软雅黑" panose="020B0503020204020204" pitchFamily="34" charset="-122"/>
              <a:cs typeface="Times New Roman"/>
            </a:endParaRPr>
          </a:p>
        </p:txBody>
      </p:sp>
      <p:sp>
        <p:nvSpPr>
          <p:cNvPr id="22" name="矩形 23"/>
          <p:cNvSpPr>
            <a:spLocks noChangeArrowheads="1"/>
          </p:cNvSpPr>
          <p:nvPr/>
        </p:nvSpPr>
        <p:spPr bwMode="auto">
          <a:xfrm>
            <a:off x="8543925" y="3702427"/>
            <a:ext cx="1943100" cy="400110"/>
          </a:xfrm>
          <a:prstGeom prst="rect">
            <a:avLst/>
          </a:prstGeom>
          <a:solidFill>
            <a:srgbClr val="0000FF"/>
          </a:solidFill>
          <a:ln w="9525">
            <a:noFill/>
            <a:miter lim="800000"/>
            <a:headEnd/>
            <a:tailEnd/>
          </a:ln>
          <a:scene3d>
            <a:camera prst="orthographicFront"/>
            <a:lightRig rig="threePt" dir="t"/>
          </a:scene3d>
          <a:sp3d>
            <a:bevelT w="165100" prst="coolSlant"/>
          </a:sp3d>
        </p:spPr>
        <p:txBody>
          <a:bodyPr>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过程质控点：</a:t>
            </a:r>
          </a:p>
        </p:txBody>
      </p:sp>
      <p:sp>
        <p:nvSpPr>
          <p:cNvPr id="23" name="矩形 25"/>
          <p:cNvSpPr>
            <a:spLocks noChangeArrowheads="1"/>
          </p:cNvSpPr>
          <p:nvPr/>
        </p:nvSpPr>
        <p:spPr bwMode="auto">
          <a:xfrm>
            <a:off x="8543925" y="5495962"/>
            <a:ext cx="1943100" cy="369332"/>
          </a:xfrm>
          <a:prstGeom prst="rect">
            <a:avLst/>
          </a:prstGeom>
          <a:solidFill>
            <a:srgbClr val="0000FF"/>
          </a:solidFill>
          <a:ln w="9525">
            <a:noFill/>
            <a:miter lim="800000"/>
            <a:headEnd/>
            <a:tailEnd/>
          </a:ln>
          <a:scene3d>
            <a:camera prst="orthographicFront"/>
            <a:lightRig rig="threePt" dir="t"/>
          </a:scene3d>
          <a:sp3d>
            <a:bevelT w="165100" prst="coolSlant"/>
          </a:sp3d>
        </p:spPr>
        <p:txBody>
          <a:bodyPr>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出口质控点：</a:t>
            </a:r>
          </a:p>
        </p:txBody>
      </p:sp>
      <p:sp>
        <p:nvSpPr>
          <p:cNvPr id="24" name="TextBox 24"/>
          <p:cNvSpPr txBox="1"/>
          <p:nvPr/>
        </p:nvSpPr>
        <p:spPr>
          <a:xfrm>
            <a:off x="8470900" y="5983555"/>
            <a:ext cx="3529013" cy="419795"/>
          </a:xfrm>
          <a:prstGeom prst="rect">
            <a:avLst/>
          </a:prstGeom>
          <a:noFill/>
        </p:spPr>
        <p:txBody>
          <a:bodyPr>
            <a:spAutoFit/>
          </a:bodyPr>
          <a:lstStyle/>
          <a:p>
            <a:pPr>
              <a:lnSpc>
                <a:spcPts val="3000"/>
              </a:lnSpc>
              <a:defRPr/>
            </a:pPr>
            <a:r>
              <a:rPr lang="zh-CN" altLang="en-US" dirty="0">
                <a:latin typeface="Arial" pitchFamily="34" charset="0"/>
                <a:ea typeface="+mn-ea"/>
              </a:rPr>
              <a:t>毕业生就业率：</a:t>
            </a:r>
            <a:r>
              <a:rPr lang="en-US" altLang="zh-CN" kern="100" dirty="0">
                <a:latin typeface="宋体"/>
                <a:ea typeface="宋体"/>
                <a:cs typeface="Times New Roman"/>
              </a:rPr>
              <a:t> </a:t>
            </a:r>
            <a:r>
              <a:rPr lang="en-US" altLang="zh-CN" kern="100" dirty="0" smtClean="0">
                <a:latin typeface="宋体"/>
                <a:ea typeface="宋体"/>
                <a:cs typeface="Times New Roman"/>
              </a:rPr>
              <a:t>100</a:t>
            </a:r>
            <a:r>
              <a:rPr lang="en-US" altLang="zh-CN" kern="100" dirty="0" smtClean="0">
                <a:latin typeface="宋体"/>
                <a:ea typeface="宋体"/>
                <a:cs typeface="Times New Roman"/>
              </a:rPr>
              <a:t>%</a:t>
            </a:r>
          </a:p>
        </p:txBody>
      </p:sp>
    </p:spTree>
    <p:extLst>
      <p:ext uri="{BB962C8B-B14F-4D97-AF65-F5344CB8AC3E}">
        <p14:creationId xmlns:p14="http://schemas.microsoft.com/office/powerpoint/2010/main" val="35280213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52571" y="565141"/>
            <a:ext cx="3190806" cy="675830"/>
          </a:xfrm>
          <a:prstGeom prst="rect">
            <a:avLst/>
          </a:prstGeom>
        </p:spPr>
      </p:pic>
      <p:sp>
        <p:nvSpPr>
          <p:cNvPr id="4" name="TextBox 8"/>
          <p:cNvSpPr txBox="1">
            <a:spLocks noChangeArrowheads="1"/>
          </p:cNvSpPr>
          <p:nvPr/>
        </p:nvSpPr>
        <p:spPr bwMode="auto">
          <a:xfrm>
            <a:off x="91441" y="1386795"/>
            <a:ext cx="6283233" cy="460375"/>
          </a:xfrm>
          <a:prstGeom prst="rect">
            <a:avLst/>
          </a:prstGeom>
          <a:noFill/>
          <a:ln w="9525">
            <a:noFill/>
            <a:miter lim="800000"/>
            <a:headEnd/>
            <a:tailEnd/>
          </a:ln>
        </p:spPr>
        <p:txBody>
          <a:bodyPr wrap="square">
            <a:spAutoFit/>
          </a:bodyPr>
          <a:lstStyle/>
          <a:p>
            <a:pPr>
              <a:defRPr/>
            </a:pPr>
            <a:r>
              <a:rPr lang="en-US" altLang="zh-CN" sz="2400" b="1" dirty="0" smtClean="0">
                <a:solidFill>
                  <a:srgbClr val="FF0000"/>
                </a:solidFill>
                <a:latin typeface="微软雅黑" panose="020B0503020204020204" pitchFamily="34" charset="-122"/>
                <a:ea typeface="微软雅黑" panose="020B0503020204020204" pitchFamily="34" charset="-122"/>
              </a:rPr>
              <a:t>2016</a:t>
            </a:r>
            <a:r>
              <a:rPr lang="zh-CN" altLang="en-US" sz="2400" b="1" dirty="0" smtClean="0">
                <a:solidFill>
                  <a:srgbClr val="FF0000"/>
                </a:solidFill>
                <a:latin typeface="微软雅黑" panose="020B0503020204020204" pitchFamily="34" charset="-122"/>
                <a:ea typeface="微软雅黑" panose="020B0503020204020204" pitchFamily="34" charset="-122"/>
              </a:rPr>
              <a:t>年</a:t>
            </a:r>
            <a:r>
              <a:rPr lang="zh-CN" altLang="en-US" sz="2400" b="1" dirty="0">
                <a:solidFill>
                  <a:srgbClr val="FF0000"/>
                </a:solidFill>
                <a:latin typeface="微软雅黑" panose="020B0503020204020204" pitchFamily="34" charset="-122"/>
                <a:ea typeface="微软雅黑" panose="020B0503020204020204" pitchFamily="34" charset="-122"/>
              </a:rPr>
              <a:t>建设情况</a:t>
            </a: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－－数据分析与预警改进</a:t>
            </a:r>
          </a:p>
        </p:txBody>
      </p:sp>
      <p:sp>
        <p:nvSpPr>
          <p:cNvPr id="13" name="矩形 12"/>
          <p:cNvSpPr/>
          <p:nvPr/>
        </p:nvSpPr>
        <p:spPr>
          <a:xfrm>
            <a:off x="2423887" y="5865566"/>
            <a:ext cx="8953862" cy="892304"/>
          </a:xfrm>
          <a:prstGeom prst="rect">
            <a:avLst/>
          </a:prstGeom>
          <a:gradFill flip="none" rotWithShape="1">
            <a:gsLst>
              <a:gs pos="0">
                <a:schemeClr val="bg1"/>
              </a:gs>
              <a:gs pos="36000">
                <a:schemeClr val="bg1"/>
              </a:gs>
              <a:gs pos="100000">
                <a:srgbClr val="ECECEC"/>
              </a:gs>
            </a:gsLst>
            <a:lin ang="13500000" scaled="1"/>
            <a:tileRect/>
          </a:gradFill>
          <a:ln w="19050">
            <a:solidFill>
              <a:srgbClr val="01FF07"/>
            </a:solidFill>
          </a:ln>
          <a:effectLst>
            <a:outerShdw blurRad="558800" dist="635000" dir="1200000" sx="94000" sy="94000" algn="tl" rotWithShape="0">
              <a:schemeClr val="tx1">
                <a:lumMod val="65000"/>
                <a:lumOff val="3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dirty="0" smtClean="0">
                <a:solidFill>
                  <a:schemeClr val="tx1"/>
                </a:solidFill>
              </a:rPr>
              <a:t> 加大课程与技能竞赛、技能抽查融合的教学</a:t>
            </a:r>
            <a:r>
              <a:rPr lang="zh-CN" altLang="en-US" dirty="0">
                <a:solidFill>
                  <a:schemeClr val="tx1"/>
                </a:solidFill>
              </a:rPr>
              <a:t>改革力度</a:t>
            </a:r>
            <a:r>
              <a:rPr lang="zh-CN" altLang="en-US" dirty="0" smtClean="0">
                <a:solidFill>
                  <a:schemeClr val="tx1"/>
                </a:solidFill>
              </a:rPr>
              <a:t>；</a:t>
            </a:r>
            <a:r>
              <a:rPr lang="zh-CN" altLang="en-US" dirty="0">
                <a:solidFill>
                  <a:schemeClr val="tx1"/>
                </a:solidFill>
              </a:rPr>
              <a:t>加大</a:t>
            </a:r>
            <a:r>
              <a:rPr lang="zh-CN" altLang="en-US" dirty="0" smtClean="0">
                <a:solidFill>
                  <a:schemeClr val="tx1"/>
                </a:solidFill>
              </a:rPr>
              <a:t>推行工厂项目</a:t>
            </a:r>
            <a:r>
              <a:rPr lang="zh-CN" altLang="en-US" dirty="0">
                <a:solidFill>
                  <a:schemeClr val="tx1"/>
                </a:solidFill>
              </a:rPr>
              <a:t>式课程建设与开发</a:t>
            </a:r>
            <a:r>
              <a:rPr lang="zh-CN" altLang="en-US" dirty="0" smtClean="0">
                <a:solidFill>
                  <a:schemeClr val="tx1"/>
                </a:solidFill>
              </a:rPr>
              <a:t>工作，加强 教师信息化教学能力的培养。</a:t>
            </a:r>
            <a:endParaRPr lang="zh-CN" altLang="en-US" dirty="0"/>
          </a:p>
        </p:txBody>
      </p:sp>
      <p:sp>
        <p:nvSpPr>
          <p:cNvPr id="14" name="矩形 19"/>
          <p:cNvSpPr>
            <a:spLocks noChangeArrowheads="1"/>
          </p:cNvSpPr>
          <p:nvPr/>
        </p:nvSpPr>
        <p:spPr bwMode="auto">
          <a:xfrm>
            <a:off x="1424481" y="1996249"/>
            <a:ext cx="3600450" cy="461962"/>
          </a:xfrm>
          <a:prstGeom prst="rect">
            <a:avLst/>
          </a:prstGeom>
          <a:solidFill>
            <a:schemeClr val="tx2">
              <a:lumMod val="60000"/>
              <a:lumOff val="4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r>
              <a:rPr lang="zh-CN" altLang="en-US" sz="2400" b="1" dirty="0">
                <a:solidFill>
                  <a:srgbClr val="FFFF00"/>
                </a:solidFill>
                <a:latin typeface="微软雅黑" panose="020B0503020204020204" pitchFamily="34" charset="-122"/>
                <a:ea typeface="微软雅黑" panose="020B0503020204020204" pitchFamily="34" charset="-122"/>
              </a:rPr>
              <a:t>数据分析（标志性成果）</a:t>
            </a:r>
          </a:p>
        </p:txBody>
      </p:sp>
      <p:sp>
        <p:nvSpPr>
          <p:cNvPr id="15" name="TextBox 15"/>
          <p:cNvSpPr txBox="1">
            <a:spLocks noChangeArrowheads="1"/>
          </p:cNvSpPr>
          <p:nvPr/>
        </p:nvSpPr>
        <p:spPr bwMode="auto">
          <a:xfrm>
            <a:off x="152571" y="2542087"/>
            <a:ext cx="6144270" cy="2964914"/>
          </a:xfrm>
          <a:prstGeom prst="rect">
            <a:avLst/>
          </a:prstGeom>
          <a:noFill/>
          <a:ln w="9525">
            <a:solidFill>
              <a:schemeClr val="tx1"/>
            </a:solidFill>
            <a:miter lim="800000"/>
            <a:headEnd/>
            <a:tailEnd/>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zh-CN"/>
            </a:defPPr>
            <a:lvl1pPr>
              <a:lnSpc>
                <a:spcPts val="2800"/>
              </a:lnSpc>
              <a:defRPr>
                <a:latin typeface="微软雅黑" panose="020B0503020204020204" pitchFamily="34" charset="-122"/>
                <a:ea typeface="微软雅黑" panose="020B0503020204020204" pitchFamily="34" charset="-122"/>
              </a:defRPr>
            </a:lvl1pPr>
          </a:lstStyle>
          <a:p>
            <a:r>
              <a:rPr lang="en-US" altLang="zh-CN" dirty="0"/>
              <a:t>1</a:t>
            </a:r>
            <a:r>
              <a:rPr lang="zh-CN" altLang="en-US" dirty="0"/>
              <a:t>、人才培养方案修订并审核实施；</a:t>
            </a:r>
            <a:endParaRPr lang="en-US" altLang="zh-CN" dirty="0"/>
          </a:p>
          <a:p>
            <a:r>
              <a:rPr lang="en-US" altLang="zh-CN" dirty="0"/>
              <a:t>2</a:t>
            </a:r>
            <a:r>
              <a:rPr lang="zh-CN" altLang="en-US" dirty="0"/>
              <a:t>、</a:t>
            </a:r>
            <a:r>
              <a:rPr lang="zh-CN" altLang="en-US" dirty="0"/>
              <a:t>院级</a:t>
            </a:r>
            <a:r>
              <a:rPr lang="zh-CN" altLang="en-US" dirty="0"/>
              <a:t>精品</a:t>
            </a:r>
            <a:r>
              <a:rPr lang="zh-CN" altLang="en-US" dirty="0"/>
              <a:t>资源共享课</a:t>
            </a:r>
            <a:r>
              <a:rPr lang="en-US" altLang="zh-CN" dirty="0"/>
              <a:t>1</a:t>
            </a:r>
            <a:r>
              <a:rPr lang="zh-CN" altLang="en-US" dirty="0"/>
              <a:t>门，完成并验收通过；</a:t>
            </a:r>
            <a:endParaRPr lang="en-US" altLang="zh-CN" dirty="0"/>
          </a:p>
          <a:p>
            <a:r>
              <a:rPr lang="en-US" altLang="zh-CN" dirty="0"/>
              <a:t>3</a:t>
            </a:r>
            <a:r>
              <a:rPr lang="zh-CN" altLang="en-US" dirty="0"/>
              <a:t>、</a:t>
            </a:r>
            <a:r>
              <a:rPr lang="zh-CN" altLang="en-US" dirty="0"/>
              <a:t>院级</a:t>
            </a:r>
            <a:r>
              <a:rPr lang="zh-CN" altLang="en-US" dirty="0"/>
              <a:t>资源</a:t>
            </a:r>
            <a:r>
              <a:rPr lang="zh-CN" altLang="en-US" dirty="0"/>
              <a:t>库课程</a:t>
            </a:r>
            <a:r>
              <a:rPr lang="en-US" altLang="zh-CN" dirty="0"/>
              <a:t>1</a:t>
            </a:r>
            <a:r>
              <a:rPr lang="zh-CN" altLang="en-US" dirty="0"/>
              <a:t>门，完成并验收通过；</a:t>
            </a:r>
            <a:endParaRPr lang="en-US" altLang="zh-CN" dirty="0"/>
          </a:p>
          <a:p>
            <a:r>
              <a:rPr lang="en-US" altLang="zh-CN" dirty="0"/>
              <a:t>4</a:t>
            </a:r>
            <a:r>
              <a:rPr lang="zh-CN" altLang="en-US" dirty="0"/>
              <a:t>、技能竞赛获</a:t>
            </a:r>
            <a:r>
              <a:rPr lang="zh-CN" altLang="en-US" dirty="0" smtClean="0"/>
              <a:t>全国二等奖</a:t>
            </a:r>
            <a:r>
              <a:rPr lang="en-US" altLang="zh-CN" dirty="0"/>
              <a:t>1</a:t>
            </a:r>
            <a:r>
              <a:rPr lang="zh-CN" altLang="en-US" dirty="0"/>
              <a:t>项，省赛</a:t>
            </a:r>
            <a:r>
              <a:rPr lang="zh-CN" altLang="en-US" dirty="0" smtClean="0"/>
              <a:t>二等奖</a:t>
            </a:r>
            <a:r>
              <a:rPr lang="en-US" altLang="zh-CN" dirty="0" smtClean="0"/>
              <a:t>1</a:t>
            </a:r>
            <a:r>
              <a:rPr lang="zh-CN" altLang="en-US" dirty="0" smtClean="0"/>
              <a:t>项；</a:t>
            </a:r>
            <a:endParaRPr lang="en-US" altLang="zh-CN" dirty="0"/>
          </a:p>
          <a:p>
            <a:r>
              <a:rPr lang="en-US" altLang="zh-CN" dirty="0"/>
              <a:t>5</a:t>
            </a:r>
            <a:r>
              <a:rPr lang="zh-CN" altLang="en-US" dirty="0"/>
              <a:t>、副教授职称新增</a:t>
            </a:r>
            <a:r>
              <a:rPr lang="en-US" altLang="zh-CN" dirty="0"/>
              <a:t>1</a:t>
            </a:r>
            <a:r>
              <a:rPr lang="zh-CN" altLang="en-US" dirty="0"/>
              <a:t>名</a:t>
            </a:r>
            <a:r>
              <a:rPr lang="zh-CN" altLang="en-US" dirty="0"/>
              <a:t>；青年</a:t>
            </a:r>
            <a:r>
              <a:rPr lang="zh-CN" altLang="en-US" dirty="0"/>
              <a:t>骨干教师新增</a:t>
            </a:r>
            <a:r>
              <a:rPr lang="en-US" altLang="zh-CN" dirty="0"/>
              <a:t>1</a:t>
            </a:r>
            <a:r>
              <a:rPr lang="zh-CN" altLang="en-US" dirty="0"/>
              <a:t>名；</a:t>
            </a:r>
            <a:endParaRPr lang="en-US" altLang="zh-CN" dirty="0"/>
          </a:p>
          <a:p>
            <a:r>
              <a:rPr lang="en-US" altLang="zh-CN" dirty="0"/>
              <a:t>6</a:t>
            </a:r>
            <a:r>
              <a:rPr lang="zh-CN" altLang="en-US" dirty="0"/>
              <a:t>、</a:t>
            </a:r>
            <a:r>
              <a:rPr lang="zh-CN" altLang="en-US" dirty="0"/>
              <a:t>年内</a:t>
            </a:r>
            <a:r>
              <a:rPr lang="zh-CN" altLang="en-US" dirty="0"/>
              <a:t>校</a:t>
            </a:r>
            <a:r>
              <a:rPr lang="zh-CN" altLang="en-US" dirty="0"/>
              <a:t>企合作成效</a:t>
            </a:r>
            <a:r>
              <a:rPr lang="zh-CN" altLang="en-US" dirty="0"/>
              <a:t>显著，企业捐赠设备</a:t>
            </a:r>
            <a:r>
              <a:rPr lang="en-US" altLang="zh-CN" dirty="0"/>
              <a:t>100</a:t>
            </a:r>
            <a:r>
              <a:rPr lang="zh-CN" altLang="en-US" dirty="0"/>
              <a:t>万；</a:t>
            </a:r>
            <a:endParaRPr lang="en-US" altLang="zh-CN" dirty="0"/>
          </a:p>
          <a:p>
            <a:r>
              <a:rPr lang="en-US" altLang="zh-CN" dirty="0"/>
              <a:t>7</a:t>
            </a:r>
            <a:r>
              <a:rPr lang="zh-CN" altLang="en-US" dirty="0"/>
              <a:t>、湖南省自然科学基金课题</a:t>
            </a:r>
            <a:r>
              <a:rPr lang="en-US" altLang="zh-CN" dirty="0"/>
              <a:t>1</a:t>
            </a:r>
            <a:r>
              <a:rPr lang="zh-CN" altLang="en-US" dirty="0" smtClean="0"/>
              <a:t>项</a:t>
            </a:r>
            <a:r>
              <a:rPr lang="zh-CN" altLang="en-US" dirty="0"/>
              <a:t>；</a:t>
            </a:r>
            <a:endParaRPr lang="en-US" altLang="zh-CN" dirty="0" smtClean="0"/>
          </a:p>
          <a:p>
            <a:r>
              <a:rPr lang="en-US" altLang="zh-CN" dirty="0" smtClean="0"/>
              <a:t>8</a:t>
            </a:r>
            <a:r>
              <a:rPr lang="zh-CN" altLang="en-US" dirty="0" smtClean="0"/>
              <a:t>、自主研发的机床电气线路装调专业核心实训室建设完成。</a:t>
            </a:r>
            <a:endParaRPr lang="en-US" altLang="zh-CN" dirty="0"/>
          </a:p>
        </p:txBody>
      </p:sp>
      <p:sp>
        <p:nvSpPr>
          <p:cNvPr id="17" name="矩形 26"/>
          <p:cNvSpPr>
            <a:spLocks noChangeArrowheads="1"/>
          </p:cNvSpPr>
          <p:nvPr/>
        </p:nvSpPr>
        <p:spPr bwMode="auto">
          <a:xfrm>
            <a:off x="7322797" y="1597565"/>
            <a:ext cx="4033837" cy="461962"/>
          </a:xfrm>
          <a:prstGeom prst="rect">
            <a:avLst/>
          </a:prstGeom>
          <a:solidFill>
            <a:schemeClr val="tx2">
              <a:lumMod val="60000"/>
              <a:lumOff val="4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r>
              <a:rPr lang="zh-CN" altLang="en-US" sz="2400" b="1" dirty="0">
                <a:solidFill>
                  <a:srgbClr val="FFFF00"/>
                </a:solidFill>
                <a:latin typeface="微软雅黑" panose="020B0503020204020204" pitchFamily="34" charset="-122"/>
                <a:ea typeface="微软雅黑" panose="020B0503020204020204" pitchFamily="34" charset="-122"/>
              </a:rPr>
              <a:t>预警（关键指标增长情况）</a:t>
            </a:r>
          </a:p>
        </p:txBody>
      </p:sp>
      <p:sp>
        <p:nvSpPr>
          <p:cNvPr id="22" name="矩形 29"/>
          <p:cNvSpPr>
            <a:spLocks noChangeArrowheads="1"/>
          </p:cNvSpPr>
          <p:nvPr/>
        </p:nvSpPr>
        <p:spPr bwMode="auto">
          <a:xfrm>
            <a:off x="668831" y="6080737"/>
            <a:ext cx="1511300" cy="461962"/>
          </a:xfrm>
          <a:prstGeom prst="rect">
            <a:avLst/>
          </a:prstGeom>
          <a:solidFill>
            <a:srgbClr val="FF0000"/>
          </a:solidFill>
          <a:ln w="9525">
            <a:noFill/>
            <a:miter lim="800000"/>
            <a:headEnd/>
            <a:tailEnd/>
          </a:ln>
          <a:effectLst>
            <a:glow rad="228600">
              <a:schemeClr val="accent5">
                <a:satMod val="175000"/>
                <a:alpha val="40000"/>
              </a:schemeClr>
            </a:glow>
          </a:effectLst>
          <a:scene3d>
            <a:camera prst="perspectiveBelow"/>
            <a:lightRig rig="threePt" dir="t"/>
          </a:scene3d>
          <a:sp3d>
            <a:bevelT w="114300" prst="artDeco"/>
          </a:sp3d>
        </p:spPr>
        <p:txBody>
          <a:bodyPr>
            <a:spAutoFit/>
          </a:bodyPr>
          <a:lstStyle/>
          <a:p>
            <a:r>
              <a:rPr lang="zh-CN" altLang="en-US" sz="2400" dirty="0">
                <a:solidFill>
                  <a:schemeClr val="bg1"/>
                </a:solidFill>
              </a:rPr>
              <a:t>改进措施</a:t>
            </a:r>
          </a:p>
        </p:txBody>
      </p:sp>
      <p:sp>
        <p:nvSpPr>
          <p:cNvPr id="12" name="右箭头 11"/>
          <p:cNvSpPr/>
          <p:nvPr/>
        </p:nvSpPr>
        <p:spPr>
          <a:xfrm>
            <a:off x="6296841" y="3679361"/>
            <a:ext cx="803956" cy="503237"/>
          </a:xfrm>
          <a:prstGeom prst="rightArrow">
            <a:avLst/>
          </a:prstGeom>
          <a:solidFill>
            <a:srgbClr val="01FF07"/>
          </a:solidFill>
          <a:ln w="19050">
            <a:solidFill>
              <a:srgbClr val="01FF07"/>
            </a:solidFill>
          </a:ln>
          <a:effectLst>
            <a:outerShdw blurRad="558800" dist="635000" dir="1200000" sx="94000" sy="94000" algn="tl" rotWithShape="0">
              <a:schemeClr val="tx1">
                <a:lumMod val="65000"/>
                <a:lumOff val="35000"/>
                <a:alpha val="23000"/>
              </a:scheme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下箭头 18"/>
          <p:cNvSpPr/>
          <p:nvPr/>
        </p:nvSpPr>
        <p:spPr>
          <a:xfrm>
            <a:off x="11140734" y="5507001"/>
            <a:ext cx="431800" cy="358565"/>
          </a:xfrm>
          <a:prstGeom prst="downArrow">
            <a:avLst/>
          </a:prstGeom>
          <a:solidFill>
            <a:srgbClr val="FF0000"/>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aphicFrame>
        <p:nvGraphicFramePr>
          <p:cNvPr id="2" name="表格 1"/>
          <p:cNvGraphicFramePr>
            <a:graphicFrameLocks noGrp="1"/>
          </p:cNvGraphicFramePr>
          <p:nvPr>
            <p:extLst>
              <p:ext uri="{D42A27DB-BD31-4B8C-83A1-F6EECF244321}">
                <p14:modId xmlns:p14="http://schemas.microsoft.com/office/powerpoint/2010/main" val="891915007"/>
              </p:ext>
            </p:extLst>
          </p:nvPr>
        </p:nvGraphicFramePr>
        <p:xfrm>
          <a:off x="7100797" y="2162631"/>
          <a:ext cx="4471738" cy="3344369"/>
        </p:xfrm>
        <a:graphic>
          <a:graphicData uri="http://schemas.openxmlformats.org/drawingml/2006/table">
            <a:tbl>
              <a:tblPr>
                <a:tableStyleId>{5C22544A-7EE6-4342-B048-85BDC9FD1C3A}</a:tableStyleId>
              </a:tblPr>
              <a:tblGrid>
                <a:gridCol w="1357364">
                  <a:extLst>
                    <a:ext uri="{9D8B030D-6E8A-4147-A177-3AD203B41FA5}">
                      <a16:colId xmlns:a16="http://schemas.microsoft.com/office/drawing/2014/main" val="4293339543"/>
                    </a:ext>
                  </a:extLst>
                </a:gridCol>
                <a:gridCol w="939713">
                  <a:extLst>
                    <a:ext uri="{9D8B030D-6E8A-4147-A177-3AD203B41FA5}">
                      <a16:colId xmlns:a16="http://schemas.microsoft.com/office/drawing/2014/main" val="4121437738"/>
                    </a:ext>
                  </a:extLst>
                </a:gridCol>
                <a:gridCol w="1148537">
                  <a:extLst>
                    <a:ext uri="{9D8B030D-6E8A-4147-A177-3AD203B41FA5}">
                      <a16:colId xmlns:a16="http://schemas.microsoft.com/office/drawing/2014/main" val="2187194215"/>
                    </a:ext>
                  </a:extLst>
                </a:gridCol>
                <a:gridCol w="1026124">
                  <a:extLst>
                    <a:ext uri="{9D8B030D-6E8A-4147-A177-3AD203B41FA5}">
                      <a16:colId xmlns:a16="http://schemas.microsoft.com/office/drawing/2014/main" val="1773618028"/>
                    </a:ext>
                  </a:extLst>
                </a:gridCol>
              </a:tblGrid>
              <a:tr h="431710">
                <a:tc>
                  <a:txBody>
                    <a:bodyPr/>
                    <a:lstStyle/>
                    <a:p>
                      <a:pPr algn="ctr">
                        <a:spcAft>
                          <a:spcPts val="0"/>
                        </a:spcAft>
                      </a:pPr>
                      <a:r>
                        <a:rPr lang="zh-CN" sz="1500" kern="100" dirty="0">
                          <a:effectLst/>
                          <a:latin typeface="微软雅黑" panose="020B0503020204020204" pitchFamily="34" charset="-122"/>
                          <a:ea typeface="微软雅黑" panose="020B0503020204020204" pitchFamily="34" charset="-122"/>
                        </a:rPr>
                        <a:t>关键指标</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a:effectLst/>
                          <a:latin typeface="微软雅黑" panose="020B0503020204020204" pitchFamily="34" charset="-122"/>
                          <a:ea typeface="微软雅黑" panose="020B0503020204020204" pitchFamily="34" charset="-122"/>
                        </a:rPr>
                        <a:t>2015</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dirty="0">
                          <a:effectLst/>
                          <a:latin typeface="微软雅黑" panose="020B0503020204020204" pitchFamily="34" charset="-122"/>
                          <a:ea typeface="微软雅黑" panose="020B0503020204020204" pitchFamily="34" charset="-122"/>
                        </a:rPr>
                        <a:t>2016</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500" kern="100" dirty="0">
                          <a:effectLst/>
                          <a:latin typeface="微软雅黑" panose="020B0503020204020204" pitchFamily="34" charset="-122"/>
                          <a:ea typeface="微软雅黑" panose="020B0503020204020204" pitchFamily="34" charset="-122"/>
                        </a:rPr>
                        <a:t>增长情况</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1531129377"/>
                  </a:ext>
                </a:extLst>
              </a:tr>
              <a:tr h="378712">
                <a:tc>
                  <a:txBody>
                    <a:bodyPr/>
                    <a:lstStyle/>
                    <a:p>
                      <a:pPr algn="ctr">
                        <a:spcAft>
                          <a:spcPts val="0"/>
                        </a:spcAft>
                      </a:pPr>
                      <a:r>
                        <a:rPr lang="zh-CN" sz="1500" kern="100" dirty="0">
                          <a:effectLst/>
                          <a:latin typeface="微软雅黑" panose="020B0503020204020204" pitchFamily="34" charset="-122"/>
                          <a:ea typeface="微软雅黑" panose="020B0503020204020204" pitchFamily="34" charset="-122"/>
                        </a:rPr>
                        <a:t>在校学生数</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a:effectLst/>
                          <a:latin typeface="微软雅黑" panose="020B0503020204020204" pitchFamily="34" charset="-122"/>
                          <a:ea typeface="微软雅黑" panose="020B0503020204020204" pitchFamily="34" charset="-122"/>
                        </a:rPr>
                        <a:t>187</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a:effectLst/>
                          <a:latin typeface="微软雅黑" panose="020B0503020204020204" pitchFamily="34" charset="-122"/>
                          <a:ea typeface="微软雅黑" panose="020B0503020204020204" pitchFamily="34" charset="-122"/>
                        </a:rPr>
                        <a:t>289</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500" kern="100">
                          <a:effectLst/>
                          <a:latin typeface="微软雅黑" panose="020B0503020204020204" pitchFamily="34" charset="-122"/>
                          <a:ea typeface="微软雅黑" panose="020B0503020204020204" pitchFamily="34" charset="-122"/>
                        </a:rPr>
                        <a:t>增长</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810553013"/>
                  </a:ext>
                </a:extLst>
              </a:tr>
              <a:tr h="325715">
                <a:tc>
                  <a:txBody>
                    <a:bodyPr/>
                    <a:lstStyle/>
                    <a:p>
                      <a:pPr algn="ctr">
                        <a:spcAft>
                          <a:spcPts val="0"/>
                        </a:spcAft>
                      </a:pPr>
                      <a:r>
                        <a:rPr lang="zh-CN" sz="1500" kern="100" dirty="0">
                          <a:effectLst/>
                          <a:latin typeface="微软雅黑" panose="020B0503020204020204" pitchFamily="34" charset="-122"/>
                          <a:ea typeface="微软雅黑" panose="020B0503020204020204" pitchFamily="34" charset="-122"/>
                        </a:rPr>
                        <a:t>毕业生就业率</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a:effectLst/>
                          <a:latin typeface="微软雅黑" panose="020B0503020204020204" pitchFamily="34" charset="-122"/>
                          <a:ea typeface="微软雅黑" panose="020B0503020204020204" pitchFamily="34" charset="-122"/>
                        </a:rPr>
                        <a:t>100%</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a:effectLst/>
                          <a:latin typeface="微软雅黑" panose="020B0503020204020204" pitchFamily="34" charset="-122"/>
                          <a:ea typeface="微软雅黑" panose="020B0503020204020204" pitchFamily="34" charset="-122"/>
                        </a:rPr>
                        <a:t>100%</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500" kern="100">
                          <a:effectLst/>
                          <a:latin typeface="微软雅黑" panose="020B0503020204020204" pitchFamily="34" charset="-122"/>
                          <a:ea typeface="微软雅黑" panose="020B0503020204020204" pitchFamily="34" charset="-122"/>
                        </a:rPr>
                        <a:t>持平</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1075179730"/>
                  </a:ext>
                </a:extLst>
              </a:tr>
              <a:tr h="428397">
                <a:tc>
                  <a:txBody>
                    <a:bodyPr/>
                    <a:lstStyle/>
                    <a:p>
                      <a:pPr algn="ctr">
                        <a:spcAft>
                          <a:spcPts val="0"/>
                        </a:spcAft>
                      </a:pPr>
                      <a:r>
                        <a:rPr lang="zh-CN" sz="1500" kern="100" dirty="0">
                          <a:effectLst/>
                          <a:latin typeface="微软雅黑" panose="020B0503020204020204" pitchFamily="34" charset="-122"/>
                          <a:ea typeface="微软雅黑" panose="020B0503020204020204" pitchFamily="34" charset="-122"/>
                        </a:rPr>
                        <a:t>校外实训基地</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a:effectLst/>
                          <a:latin typeface="微软雅黑" panose="020B0503020204020204" pitchFamily="34" charset="-122"/>
                          <a:ea typeface="微软雅黑" panose="020B0503020204020204" pitchFamily="34" charset="-122"/>
                        </a:rPr>
                        <a:t>3</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a:effectLst/>
                          <a:latin typeface="微软雅黑" panose="020B0503020204020204" pitchFamily="34" charset="-122"/>
                          <a:ea typeface="微软雅黑" panose="020B0503020204020204" pitchFamily="34" charset="-122"/>
                        </a:rPr>
                        <a:t>5</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a:effectLst/>
                          <a:latin typeface="微软雅黑" panose="020B0503020204020204" pitchFamily="34" charset="-122"/>
                          <a:ea typeface="微软雅黑" panose="020B0503020204020204" pitchFamily="34" charset="-122"/>
                        </a:rPr>
                        <a:t>2</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2579555322"/>
                  </a:ext>
                </a:extLst>
              </a:tr>
              <a:tr h="408523">
                <a:tc>
                  <a:txBody>
                    <a:bodyPr/>
                    <a:lstStyle/>
                    <a:p>
                      <a:pPr algn="ctr">
                        <a:spcAft>
                          <a:spcPts val="0"/>
                        </a:spcAft>
                      </a:pPr>
                      <a:r>
                        <a:rPr lang="zh-CN" sz="1500" kern="100" dirty="0">
                          <a:effectLst/>
                          <a:latin typeface="微软雅黑" panose="020B0503020204020204" pitchFamily="34" charset="-122"/>
                          <a:ea typeface="微软雅黑" panose="020B0503020204020204" pitchFamily="34" charset="-122"/>
                        </a:rPr>
                        <a:t>校内实训室</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a:effectLst/>
                          <a:latin typeface="微软雅黑" panose="020B0503020204020204" pitchFamily="34" charset="-122"/>
                          <a:ea typeface="微软雅黑" panose="020B0503020204020204" pitchFamily="34" charset="-122"/>
                        </a:rPr>
                        <a:t>2</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a:effectLst/>
                          <a:latin typeface="微软雅黑" panose="020B0503020204020204" pitchFamily="34" charset="-122"/>
                          <a:ea typeface="微软雅黑" panose="020B0503020204020204" pitchFamily="34" charset="-122"/>
                        </a:rPr>
                        <a:t>4</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500" kern="100">
                          <a:effectLst/>
                          <a:latin typeface="微软雅黑" panose="020B0503020204020204" pitchFamily="34" charset="-122"/>
                          <a:ea typeface="微软雅黑" panose="020B0503020204020204" pitchFamily="34" charset="-122"/>
                        </a:rPr>
                        <a:t>增长</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1967123926"/>
                  </a:ext>
                </a:extLst>
              </a:tr>
              <a:tr h="429501">
                <a:tc>
                  <a:txBody>
                    <a:bodyPr/>
                    <a:lstStyle/>
                    <a:p>
                      <a:pPr algn="ctr">
                        <a:spcAft>
                          <a:spcPts val="0"/>
                        </a:spcAft>
                      </a:pPr>
                      <a:r>
                        <a:rPr lang="zh-CN" sz="1500" kern="100" dirty="0">
                          <a:effectLst/>
                          <a:latin typeface="微软雅黑" panose="020B0503020204020204" pitchFamily="34" charset="-122"/>
                          <a:ea typeface="微软雅黑" panose="020B0503020204020204" pitchFamily="34" charset="-122"/>
                        </a:rPr>
                        <a:t>技能竞赛省赛</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500" kern="100">
                          <a:effectLst/>
                          <a:latin typeface="微软雅黑" panose="020B0503020204020204" pitchFamily="34" charset="-122"/>
                          <a:ea typeface="微软雅黑" panose="020B0503020204020204" pitchFamily="34" charset="-122"/>
                        </a:rPr>
                        <a:t>二等奖</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500" kern="100">
                          <a:effectLst/>
                          <a:latin typeface="微软雅黑" panose="020B0503020204020204" pitchFamily="34" charset="-122"/>
                          <a:ea typeface="微软雅黑" panose="020B0503020204020204" pitchFamily="34" charset="-122"/>
                        </a:rPr>
                        <a:t>二等奖</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altLang="en-US" sz="1500" kern="100" dirty="0" smtClean="0">
                          <a:effectLst/>
                          <a:latin typeface="微软雅黑" panose="020B0503020204020204" pitchFamily="34" charset="-122"/>
                          <a:ea typeface="微软雅黑" panose="020B0503020204020204" pitchFamily="34" charset="-122"/>
                          <a:cs typeface="+mn-cs"/>
                        </a:rPr>
                        <a:t>持平</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3428744392"/>
                  </a:ext>
                </a:extLst>
              </a:tr>
              <a:tr h="294799">
                <a:tc>
                  <a:txBody>
                    <a:bodyPr/>
                    <a:lstStyle/>
                    <a:p>
                      <a:pPr algn="ctr">
                        <a:spcAft>
                          <a:spcPts val="0"/>
                        </a:spcAft>
                      </a:pPr>
                      <a:r>
                        <a:rPr lang="zh-CN" sz="1500" kern="100" dirty="0">
                          <a:effectLst/>
                          <a:latin typeface="微软雅黑" panose="020B0503020204020204" pitchFamily="34" charset="-122"/>
                          <a:ea typeface="微软雅黑" panose="020B0503020204020204" pitchFamily="34" charset="-122"/>
                        </a:rPr>
                        <a:t>技能竞赛国赛</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altLang="en-US" sz="1500" kern="100" dirty="0" smtClean="0">
                          <a:effectLst/>
                          <a:latin typeface="微软雅黑" panose="020B0503020204020204" pitchFamily="34" charset="-122"/>
                          <a:ea typeface="微软雅黑" panose="020B0503020204020204" pitchFamily="34" charset="-122"/>
                        </a:rPr>
                        <a:t>三</a:t>
                      </a:r>
                      <a:r>
                        <a:rPr lang="zh-CN" sz="1500" kern="100" dirty="0" smtClean="0">
                          <a:effectLst/>
                          <a:latin typeface="微软雅黑" panose="020B0503020204020204" pitchFamily="34" charset="-122"/>
                          <a:ea typeface="微软雅黑" panose="020B0503020204020204" pitchFamily="34" charset="-122"/>
                        </a:rPr>
                        <a:t>等奖</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altLang="en-US" sz="1500" kern="100" dirty="0" smtClean="0">
                          <a:effectLst/>
                          <a:latin typeface="微软雅黑" panose="020B0503020204020204" pitchFamily="34" charset="-122"/>
                          <a:ea typeface="微软雅黑" panose="020B0503020204020204" pitchFamily="34" charset="-122"/>
                        </a:rPr>
                        <a:t>二</a:t>
                      </a:r>
                      <a:r>
                        <a:rPr lang="zh-CN" sz="1500" kern="100" dirty="0" smtClean="0">
                          <a:effectLst/>
                          <a:latin typeface="微软雅黑" panose="020B0503020204020204" pitchFamily="34" charset="-122"/>
                          <a:ea typeface="微软雅黑" panose="020B0503020204020204" pitchFamily="34" charset="-122"/>
                        </a:rPr>
                        <a:t>等奖</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altLang="en-US" sz="1500" kern="100" dirty="0" smtClean="0">
                          <a:effectLst/>
                          <a:latin typeface="微软雅黑" panose="020B0503020204020204" pitchFamily="34" charset="-122"/>
                          <a:ea typeface="微软雅黑" panose="020B0503020204020204" pitchFamily="34" charset="-122"/>
                          <a:cs typeface="+mn-cs"/>
                        </a:rPr>
                        <a:t>增长</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1473076654"/>
                  </a:ext>
                </a:extLst>
              </a:tr>
              <a:tr h="352213">
                <a:tc>
                  <a:txBody>
                    <a:bodyPr/>
                    <a:lstStyle/>
                    <a:p>
                      <a:pPr algn="ctr">
                        <a:spcAft>
                          <a:spcPts val="0"/>
                        </a:spcAft>
                      </a:pPr>
                      <a:r>
                        <a:rPr lang="zh-CN" sz="1500" kern="100" dirty="0">
                          <a:effectLst/>
                          <a:latin typeface="微软雅黑" panose="020B0503020204020204" pitchFamily="34" charset="-122"/>
                          <a:ea typeface="微软雅黑" panose="020B0503020204020204" pitchFamily="34" charset="-122"/>
                        </a:rPr>
                        <a:t>公开发表论文</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a:effectLst/>
                          <a:latin typeface="微软雅黑" panose="020B0503020204020204" pitchFamily="34" charset="-122"/>
                          <a:ea typeface="微软雅黑" panose="020B0503020204020204" pitchFamily="34" charset="-122"/>
                        </a:rPr>
                        <a:t>3</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a:effectLst/>
                          <a:latin typeface="微软雅黑" panose="020B0503020204020204" pitchFamily="34" charset="-122"/>
                          <a:ea typeface="微软雅黑" panose="020B0503020204020204" pitchFamily="34" charset="-122"/>
                        </a:rPr>
                        <a:t>4</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500" kern="100" dirty="0">
                          <a:effectLst/>
                          <a:latin typeface="微软雅黑" panose="020B0503020204020204" pitchFamily="34" charset="-122"/>
                          <a:ea typeface="微软雅黑" panose="020B0503020204020204" pitchFamily="34" charset="-122"/>
                        </a:rPr>
                        <a:t>增长</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4053312257"/>
                  </a:ext>
                </a:extLst>
              </a:tr>
              <a:tr h="294799">
                <a:tc>
                  <a:txBody>
                    <a:bodyPr/>
                    <a:lstStyle/>
                    <a:p>
                      <a:pPr algn="ctr">
                        <a:spcAft>
                          <a:spcPts val="0"/>
                        </a:spcAft>
                      </a:pPr>
                      <a:r>
                        <a:rPr lang="zh-CN" sz="1500" kern="100" dirty="0">
                          <a:effectLst/>
                          <a:latin typeface="微软雅黑" panose="020B0503020204020204" pitchFamily="34" charset="-122"/>
                          <a:ea typeface="微软雅黑" panose="020B0503020204020204" pitchFamily="34" charset="-122"/>
                        </a:rPr>
                        <a:t>实用新型专利</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a:effectLst/>
                          <a:latin typeface="微软雅黑" panose="020B0503020204020204" pitchFamily="34" charset="-122"/>
                          <a:ea typeface="微软雅黑" panose="020B0503020204020204" pitchFamily="34" charset="-122"/>
                        </a:rPr>
                        <a:t>0</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500" kern="100">
                          <a:effectLst/>
                          <a:latin typeface="微软雅黑" panose="020B0503020204020204" pitchFamily="34" charset="-122"/>
                          <a:ea typeface="微软雅黑" panose="020B0503020204020204" pitchFamily="34" charset="-122"/>
                        </a:rPr>
                        <a:t>1</a:t>
                      </a:r>
                      <a:endParaRPr lang="zh-CN" sz="15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500" kern="100" dirty="0">
                          <a:effectLst/>
                          <a:latin typeface="微软雅黑" panose="020B0503020204020204" pitchFamily="34" charset="-122"/>
                          <a:ea typeface="微软雅黑" panose="020B0503020204020204" pitchFamily="34" charset="-122"/>
                        </a:rPr>
                        <a:t>增长</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2346326800"/>
                  </a:ext>
                </a:extLst>
              </a:tr>
            </a:tbl>
          </a:graphicData>
        </a:graphic>
      </p:graphicFrame>
    </p:spTree>
    <p:extLst>
      <p:ext uri="{BB962C8B-B14F-4D97-AF65-F5344CB8AC3E}">
        <p14:creationId xmlns:p14="http://schemas.microsoft.com/office/powerpoint/2010/main" val="2329209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52571" y="565141"/>
            <a:ext cx="3190806" cy="675830"/>
          </a:xfrm>
          <a:prstGeom prst="rect">
            <a:avLst/>
          </a:prstGeom>
        </p:spPr>
      </p:pic>
      <p:sp>
        <p:nvSpPr>
          <p:cNvPr id="4" name="椭圆 3">
            <a:extLst/>
          </p:cNvPr>
          <p:cNvSpPr/>
          <p:nvPr/>
        </p:nvSpPr>
        <p:spPr>
          <a:xfrm>
            <a:off x="5696416" y="3347757"/>
            <a:ext cx="841375" cy="842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617F92"/>
              </a:solidFill>
            </a:endParaRPr>
          </a:p>
        </p:txBody>
      </p:sp>
      <p:sp>
        <p:nvSpPr>
          <p:cNvPr id="5" name="TextBox 8"/>
          <p:cNvSpPr txBox="1">
            <a:spLocks noChangeArrowheads="1"/>
          </p:cNvSpPr>
          <p:nvPr/>
        </p:nvSpPr>
        <p:spPr bwMode="auto">
          <a:xfrm>
            <a:off x="152571" y="1449648"/>
            <a:ext cx="5163761" cy="460375"/>
          </a:xfrm>
          <a:prstGeom prst="rect">
            <a:avLst/>
          </a:prstGeom>
          <a:noFill/>
          <a:ln w="9525">
            <a:noFill/>
            <a:miter lim="800000"/>
            <a:headEnd/>
            <a:tailEnd/>
          </a:ln>
        </p:spPr>
        <p:txBody>
          <a:bodyPr wrap="square">
            <a:spAutoFit/>
          </a:bodyPr>
          <a:lstStyle/>
          <a:p>
            <a:pPr>
              <a:defRPr/>
            </a:pPr>
            <a:r>
              <a:rPr lang="en-US" altLang="zh-CN" sz="2400" b="1" dirty="0" smtClean="0">
                <a:solidFill>
                  <a:srgbClr val="FF0000"/>
                </a:solidFill>
                <a:latin typeface="微软雅黑" panose="020B0503020204020204" pitchFamily="34" charset="-122"/>
                <a:ea typeface="微软雅黑" panose="020B0503020204020204" pitchFamily="34" charset="-122"/>
              </a:rPr>
              <a:t>2017</a:t>
            </a:r>
            <a:r>
              <a:rPr lang="zh-CN" altLang="en-US" sz="2400" b="1" dirty="0" smtClean="0">
                <a:solidFill>
                  <a:srgbClr val="FF0000"/>
                </a:solidFill>
                <a:latin typeface="微软雅黑" panose="020B0503020204020204" pitchFamily="34" charset="-122"/>
                <a:ea typeface="微软雅黑" panose="020B0503020204020204" pitchFamily="34" charset="-122"/>
              </a:rPr>
              <a:t>年</a:t>
            </a:r>
            <a:r>
              <a:rPr lang="zh-CN" altLang="en-US" sz="2400" b="1" dirty="0">
                <a:solidFill>
                  <a:srgbClr val="FF0000"/>
                </a:solidFill>
                <a:latin typeface="微软雅黑" panose="020B0503020204020204" pitchFamily="34" charset="-122"/>
                <a:ea typeface="微软雅黑" panose="020B0503020204020204" pitchFamily="34" charset="-122"/>
              </a:rPr>
              <a:t>建设情况</a:t>
            </a: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－－监测</a:t>
            </a:r>
          </a:p>
        </p:txBody>
      </p:sp>
      <p:sp>
        <p:nvSpPr>
          <p:cNvPr id="6" name="矩形 19"/>
          <p:cNvSpPr>
            <a:spLocks noChangeArrowheads="1"/>
          </p:cNvSpPr>
          <p:nvPr/>
        </p:nvSpPr>
        <p:spPr bwMode="auto">
          <a:xfrm>
            <a:off x="1306888" y="1910023"/>
            <a:ext cx="5113337" cy="461962"/>
          </a:xfrm>
          <a:prstGeom prst="rect">
            <a:avLst/>
          </a:prstGeom>
          <a:solidFill>
            <a:srgbClr val="0000FF"/>
          </a:solidFill>
          <a:ln w="9525">
            <a:noFill/>
            <a:miter lim="800000"/>
            <a:headEnd/>
            <a:tailEnd/>
          </a:ln>
        </p:spPr>
        <p:txBody>
          <a:bodyPr>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建设项目质控点：</a:t>
            </a:r>
            <a:r>
              <a:rPr lang="en-US" altLang="zh-CN" sz="2400" b="1" dirty="0">
                <a:solidFill>
                  <a:schemeClr val="bg1"/>
                </a:solidFill>
                <a:latin typeface="微软雅黑" panose="020B0503020204020204" pitchFamily="34" charset="-122"/>
                <a:ea typeface="微软雅黑" panose="020B0503020204020204" pitchFamily="34" charset="-122"/>
              </a:rPr>
              <a:t>15</a:t>
            </a:r>
            <a:r>
              <a:rPr lang="zh-CN" altLang="en-US" sz="2400" b="1" dirty="0" smtClean="0">
                <a:solidFill>
                  <a:schemeClr val="bg1"/>
                </a:solidFill>
                <a:latin typeface="微软雅黑" panose="020B0503020204020204" pitchFamily="34" charset="-122"/>
                <a:ea typeface="微软雅黑" panose="020B0503020204020204" pitchFamily="34" charset="-122"/>
              </a:rPr>
              <a:t>项</a:t>
            </a:r>
            <a:r>
              <a:rPr lang="en-US" altLang="zh-CN" sz="2400" b="1" dirty="0" smtClean="0">
                <a:solidFill>
                  <a:schemeClr val="bg1"/>
                </a:solidFill>
                <a:latin typeface="微软雅黑" panose="020B0503020204020204" pitchFamily="34" charset="-122"/>
                <a:ea typeface="微软雅黑" panose="020B0503020204020204" pitchFamily="34" charset="-122"/>
              </a:rPr>
              <a:t>21</a:t>
            </a:r>
            <a:r>
              <a:rPr lang="zh-CN" altLang="en-US" sz="2400" b="1" dirty="0" smtClean="0">
                <a:solidFill>
                  <a:schemeClr val="bg1"/>
                </a:solidFill>
                <a:latin typeface="微软雅黑" panose="020B0503020204020204" pitchFamily="34" charset="-122"/>
                <a:ea typeface="微软雅黑" panose="020B0503020204020204" pitchFamily="34" charset="-122"/>
              </a:rPr>
              <a:t>个子</a:t>
            </a:r>
            <a:r>
              <a:rPr lang="zh-CN" altLang="en-US" sz="2400" b="1" dirty="0">
                <a:solidFill>
                  <a:schemeClr val="bg1"/>
                </a:solidFill>
                <a:latin typeface="微软雅黑" panose="020B0503020204020204" pitchFamily="34" charset="-122"/>
                <a:ea typeface="微软雅黑" panose="020B0503020204020204" pitchFamily="34" charset="-122"/>
              </a:rPr>
              <a:t>任务</a:t>
            </a:r>
          </a:p>
        </p:txBody>
      </p:sp>
      <p:sp>
        <p:nvSpPr>
          <p:cNvPr id="8" name="TextBox 16"/>
          <p:cNvSpPr txBox="1"/>
          <p:nvPr/>
        </p:nvSpPr>
        <p:spPr>
          <a:xfrm>
            <a:off x="8142480" y="3264777"/>
            <a:ext cx="3457575" cy="369332"/>
          </a:xfrm>
          <a:prstGeom prst="rect">
            <a:avLst/>
          </a:prstGeom>
          <a:noFill/>
        </p:spPr>
        <p:txBody>
          <a:bodyPr>
            <a:spAutoFit/>
          </a:bodyPr>
          <a:lstStyle/>
          <a:p>
            <a:pPr>
              <a:defRPr/>
            </a:pPr>
            <a:r>
              <a:rPr lang="zh-CN" altLang="en-US" dirty="0">
                <a:latin typeface="微软雅黑" panose="020B0503020204020204" pitchFamily="34" charset="-122"/>
                <a:ea typeface="微软雅黑" panose="020B0503020204020204" pitchFamily="34" charset="-122"/>
              </a:rPr>
              <a:t>第一志愿新生报到率：</a:t>
            </a:r>
            <a:r>
              <a:rPr lang="en-US" altLang="zh-CN" kern="100" dirty="0">
                <a:latin typeface="微软雅黑" panose="020B0503020204020204" pitchFamily="34" charset="-122"/>
                <a:ea typeface="微软雅黑" panose="020B0503020204020204" pitchFamily="34" charset="-122"/>
                <a:cs typeface="Times New Roman"/>
              </a:rPr>
              <a:t> </a:t>
            </a:r>
            <a:r>
              <a:rPr lang="en-US" altLang="zh-CN" kern="100" dirty="0" smtClean="0">
                <a:latin typeface="微软雅黑" panose="020B0503020204020204" pitchFamily="34" charset="-122"/>
                <a:ea typeface="微软雅黑" panose="020B0503020204020204" pitchFamily="34" charset="-122"/>
                <a:cs typeface="Times New Roman"/>
              </a:rPr>
              <a:t>97.37%</a:t>
            </a:r>
            <a:endParaRPr lang="zh-CN" altLang="en-US" dirty="0">
              <a:latin typeface="微软雅黑" panose="020B0503020204020204" pitchFamily="34" charset="-122"/>
              <a:ea typeface="微软雅黑" panose="020B0503020204020204" pitchFamily="34" charset="-122"/>
            </a:endParaRPr>
          </a:p>
        </p:txBody>
      </p:sp>
      <p:sp>
        <p:nvSpPr>
          <p:cNvPr id="9" name="矩形 20"/>
          <p:cNvSpPr>
            <a:spLocks noChangeArrowheads="1"/>
          </p:cNvSpPr>
          <p:nvPr/>
        </p:nvSpPr>
        <p:spPr bwMode="auto">
          <a:xfrm>
            <a:off x="8204287" y="2688509"/>
            <a:ext cx="1943100" cy="369332"/>
          </a:xfrm>
          <a:prstGeom prst="rect">
            <a:avLst/>
          </a:prstGeom>
          <a:solidFill>
            <a:srgbClr val="0000FF"/>
          </a:solidFill>
          <a:ln w="9525">
            <a:noFill/>
            <a:miter lim="800000"/>
            <a:headEnd/>
            <a:tailEnd/>
          </a:ln>
        </p:spPr>
        <p:txBody>
          <a:bodyPr>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入口质控点：</a:t>
            </a:r>
          </a:p>
        </p:txBody>
      </p:sp>
      <p:sp>
        <p:nvSpPr>
          <p:cNvPr id="10" name="矩形 23"/>
          <p:cNvSpPr>
            <a:spLocks noChangeArrowheads="1"/>
          </p:cNvSpPr>
          <p:nvPr/>
        </p:nvSpPr>
        <p:spPr bwMode="auto">
          <a:xfrm>
            <a:off x="8204287" y="3676021"/>
            <a:ext cx="1943100" cy="369332"/>
          </a:xfrm>
          <a:prstGeom prst="rect">
            <a:avLst/>
          </a:prstGeom>
          <a:solidFill>
            <a:srgbClr val="0000FF"/>
          </a:solidFill>
          <a:ln w="9525">
            <a:noFill/>
            <a:miter lim="800000"/>
            <a:headEnd/>
            <a:tailEnd/>
          </a:ln>
        </p:spPr>
        <p:txBody>
          <a:bodyPr>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过程质控点：</a:t>
            </a:r>
          </a:p>
        </p:txBody>
      </p:sp>
      <p:sp>
        <p:nvSpPr>
          <p:cNvPr id="11" name="矩形 25"/>
          <p:cNvSpPr>
            <a:spLocks noChangeArrowheads="1"/>
          </p:cNvSpPr>
          <p:nvPr/>
        </p:nvSpPr>
        <p:spPr bwMode="auto">
          <a:xfrm>
            <a:off x="8204287" y="5630074"/>
            <a:ext cx="1943100" cy="369332"/>
          </a:xfrm>
          <a:prstGeom prst="rect">
            <a:avLst/>
          </a:prstGeom>
          <a:solidFill>
            <a:srgbClr val="0000FF"/>
          </a:solidFill>
          <a:ln w="9525">
            <a:noFill/>
            <a:miter lim="800000"/>
            <a:headEnd/>
            <a:tailEnd/>
          </a:ln>
        </p:spPr>
        <p:txBody>
          <a:bodyPr>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出口质控点：</a:t>
            </a:r>
          </a:p>
        </p:txBody>
      </p:sp>
      <p:sp>
        <p:nvSpPr>
          <p:cNvPr id="12" name="TextBox 24"/>
          <p:cNvSpPr txBox="1"/>
          <p:nvPr/>
        </p:nvSpPr>
        <p:spPr>
          <a:xfrm>
            <a:off x="8142480" y="6048906"/>
            <a:ext cx="3529013" cy="477054"/>
          </a:xfrm>
          <a:prstGeom prst="rect">
            <a:avLst/>
          </a:prstGeom>
          <a:noFill/>
        </p:spPr>
        <p:txBody>
          <a:bodyPr>
            <a:spAutoFit/>
          </a:bodyPr>
          <a:lstStyle/>
          <a:p>
            <a:pPr>
              <a:lnSpc>
                <a:spcPts val="3000"/>
              </a:lnSpc>
              <a:defRPr/>
            </a:pPr>
            <a:r>
              <a:rPr lang="zh-CN" altLang="en-US" dirty="0">
                <a:latin typeface="微软雅黑" panose="020B0503020204020204" pitchFamily="34" charset="-122"/>
                <a:ea typeface="微软雅黑" panose="020B0503020204020204" pitchFamily="34" charset="-122"/>
              </a:rPr>
              <a:t>毕业生就业率：</a:t>
            </a:r>
            <a:r>
              <a:rPr lang="en-US" altLang="zh-CN" kern="100" dirty="0">
                <a:latin typeface="微软雅黑" panose="020B0503020204020204" pitchFamily="34" charset="-122"/>
                <a:ea typeface="微软雅黑" panose="020B0503020204020204" pitchFamily="34" charset="-122"/>
                <a:cs typeface="Times New Roman"/>
              </a:rPr>
              <a:t> </a:t>
            </a:r>
            <a:r>
              <a:rPr lang="en-US" altLang="zh-CN" kern="100" dirty="0" smtClean="0">
                <a:latin typeface="微软雅黑" panose="020B0503020204020204" pitchFamily="34" charset="-122"/>
                <a:ea typeface="微软雅黑" panose="020B0503020204020204" pitchFamily="34" charset="-122"/>
                <a:cs typeface="Times New Roman"/>
              </a:rPr>
              <a:t>100%</a:t>
            </a:r>
            <a:endParaRPr lang="en-US" altLang="zh-CN" kern="100" dirty="0">
              <a:latin typeface="微软雅黑" panose="020B0503020204020204" pitchFamily="34" charset="-122"/>
              <a:ea typeface="微软雅黑" panose="020B0503020204020204" pitchFamily="34" charset="-122"/>
              <a:cs typeface="Times New Roman"/>
            </a:endParaRPr>
          </a:p>
        </p:txBody>
      </p:sp>
      <p:sp>
        <p:nvSpPr>
          <p:cNvPr id="13" name="TextBox 22"/>
          <p:cNvSpPr txBox="1"/>
          <p:nvPr/>
        </p:nvSpPr>
        <p:spPr>
          <a:xfrm>
            <a:off x="8142480" y="4202871"/>
            <a:ext cx="4049520" cy="1246495"/>
          </a:xfrm>
          <a:prstGeom prst="rect">
            <a:avLst/>
          </a:prstGeom>
          <a:noFill/>
        </p:spPr>
        <p:txBody>
          <a:bodyPr wrap="square">
            <a:spAutoFit/>
          </a:bodyPr>
          <a:lstStyle/>
          <a:p>
            <a:pPr>
              <a:lnSpc>
                <a:spcPts val="3000"/>
              </a:lnSpc>
              <a:defRPr/>
            </a:pPr>
            <a:r>
              <a:rPr lang="zh-CN" altLang="en-US" dirty="0">
                <a:latin typeface="微软雅黑" panose="020B0503020204020204" pitchFamily="34" charset="-122"/>
                <a:ea typeface="微软雅黑" panose="020B0503020204020204" pitchFamily="34" charset="-122"/>
              </a:rPr>
              <a:t>教学质量目标测试合格率：</a:t>
            </a:r>
            <a:r>
              <a:rPr lang="en-US" altLang="zh-CN" kern="100" dirty="0">
                <a:latin typeface="微软雅黑" panose="020B0503020204020204" pitchFamily="34" charset="-122"/>
                <a:ea typeface="微软雅黑" panose="020B0503020204020204" pitchFamily="34" charset="-122"/>
                <a:cs typeface="Times New Roman"/>
              </a:rPr>
              <a:t> 100%</a:t>
            </a:r>
          </a:p>
          <a:p>
            <a:pPr>
              <a:lnSpc>
                <a:spcPts val="3000"/>
              </a:lnSpc>
              <a:defRPr/>
            </a:pPr>
            <a:r>
              <a:rPr lang="zh-CN" altLang="en-US" kern="100" dirty="0">
                <a:latin typeface="微软雅黑" panose="020B0503020204020204" pitchFamily="34" charset="-122"/>
                <a:ea typeface="微软雅黑" panose="020B0503020204020204" pitchFamily="34" charset="-122"/>
                <a:cs typeface="Times New Roman"/>
              </a:rPr>
              <a:t>教师教学质量测评：</a:t>
            </a:r>
            <a:r>
              <a:rPr lang="en-US" altLang="zh-CN" dirty="0" smtClean="0">
                <a:latin typeface="微软雅黑" panose="020B0503020204020204" pitchFamily="34" charset="-122"/>
                <a:ea typeface="微软雅黑" panose="020B0503020204020204" pitchFamily="34" charset="-122"/>
              </a:rPr>
              <a:t>9.689</a:t>
            </a:r>
          </a:p>
          <a:p>
            <a:pPr>
              <a:lnSpc>
                <a:spcPts val="3000"/>
              </a:lnSpc>
              <a:defRPr/>
            </a:pPr>
            <a:r>
              <a:rPr lang="zh-CN" altLang="en-US" kern="100" dirty="0">
                <a:latin typeface="微软雅黑" panose="020B0503020204020204" pitchFamily="34" charset="-122"/>
                <a:ea typeface="微软雅黑" panose="020B0503020204020204" pitchFamily="34" charset="-122"/>
                <a:cs typeface="Times New Roman"/>
              </a:rPr>
              <a:t>省级国家级技能竞赛获奖率：</a:t>
            </a:r>
            <a:r>
              <a:rPr lang="en-US" altLang="zh-CN" kern="100" dirty="0">
                <a:latin typeface="微软雅黑" panose="020B0503020204020204" pitchFamily="34" charset="-122"/>
                <a:ea typeface="微软雅黑" panose="020B0503020204020204" pitchFamily="34" charset="-122"/>
                <a:cs typeface="Times New Roman"/>
              </a:rPr>
              <a:t>100</a:t>
            </a:r>
            <a:r>
              <a:rPr lang="en-US" altLang="zh-CN" kern="100" dirty="0" smtClean="0">
                <a:latin typeface="微软雅黑" panose="020B0503020204020204" pitchFamily="34" charset="-122"/>
                <a:ea typeface="微软雅黑" panose="020B0503020204020204" pitchFamily="34" charset="-122"/>
                <a:cs typeface="Times New Roman"/>
              </a:rPr>
              <a:t>%</a:t>
            </a:r>
            <a:endParaRPr lang="en-US" altLang="zh-CN" kern="100" dirty="0">
              <a:latin typeface="微软雅黑" panose="020B0503020204020204" pitchFamily="34" charset="-122"/>
              <a:ea typeface="微软雅黑" panose="020B0503020204020204" pitchFamily="34" charset="-122"/>
              <a:cs typeface="Times New Roman"/>
            </a:endParaRPr>
          </a:p>
        </p:txBody>
      </p:sp>
      <p:graphicFrame>
        <p:nvGraphicFramePr>
          <p:cNvPr id="14" name="表格 13"/>
          <p:cNvGraphicFramePr>
            <a:graphicFrameLocks noGrp="1"/>
          </p:cNvGraphicFramePr>
          <p:nvPr>
            <p:extLst>
              <p:ext uri="{D42A27DB-BD31-4B8C-83A1-F6EECF244321}">
                <p14:modId xmlns:p14="http://schemas.microsoft.com/office/powerpoint/2010/main" val="4193490821"/>
              </p:ext>
            </p:extLst>
          </p:nvPr>
        </p:nvGraphicFramePr>
        <p:xfrm>
          <a:off x="274319" y="2482309"/>
          <a:ext cx="7868161" cy="4443467"/>
        </p:xfrm>
        <a:graphic>
          <a:graphicData uri="http://schemas.openxmlformats.org/drawingml/2006/table">
            <a:tbl>
              <a:tblPr>
                <a:effectLst>
                  <a:innerShdw blurRad="63500" dist="50800">
                    <a:prstClr val="black">
                      <a:alpha val="50000"/>
                    </a:prstClr>
                  </a:innerShdw>
                </a:effectLst>
              </a:tblPr>
              <a:tblGrid>
                <a:gridCol w="1443527">
                  <a:extLst>
                    <a:ext uri="{9D8B030D-6E8A-4147-A177-3AD203B41FA5}">
                      <a16:colId xmlns:a16="http://schemas.microsoft.com/office/drawing/2014/main" val="20000"/>
                    </a:ext>
                  </a:extLst>
                </a:gridCol>
                <a:gridCol w="2550130">
                  <a:extLst>
                    <a:ext uri="{9D8B030D-6E8A-4147-A177-3AD203B41FA5}">
                      <a16:colId xmlns:a16="http://schemas.microsoft.com/office/drawing/2014/main" val="20001"/>
                    </a:ext>
                  </a:extLst>
                </a:gridCol>
                <a:gridCol w="989881">
                  <a:extLst>
                    <a:ext uri="{9D8B030D-6E8A-4147-A177-3AD203B41FA5}">
                      <a16:colId xmlns:a16="http://schemas.microsoft.com/office/drawing/2014/main" val="20002"/>
                    </a:ext>
                  </a:extLst>
                </a:gridCol>
                <a:gridCol w="2884623">
                  <a:extLst>
                    <a:ext uri="{9D8B030D-6E8A-4147-A177-3AD203B41FA5}">
                      <a16:colId xmlns:a16="http://schemas.microsoft.com/office/drawing/2014/main" val="20003"/>
                    </a:ext>
                  </a:extLst>
                </a:gridCol>
              </a:tblGrid>
              <a:tr h="365393">
                <a:tc>
                  <a:txBody>
                    <a:bodyPr/>
                    <a:lstStyle/>
                    <a:p>
                      <a:pPr algn="ctr" fontAlgn="ctr"/>
                      <a:r>
                        <a:rPr lang="zh-CN" altLang="en-US" sz="1600" b="1" i="0" u="none" strike="noStrike" dirty="0">
                          <a:solidFill>
                            <a:srgbClr val="000000"/>
                          </a:solidFill>
                          <a:latin typeface="宋体"/>
                        </a:rPr>
                        <a:t>任务类型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1" i="0" u="none" strike="noStrike" dirty="0">
                          <a:solidFill>
                            <a:srgbClr val="000000"/>
                          </a:solidFill>
                          <a:latin typeface="宋体"/>
                        </a:rPr>
                        <a:t>任务内容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1" i="0" u="none" strike="noStrike" dirty="0">
                          <a:solidFill>
                            <a:srgbClr val="000000"/>
                          </a:solidFill>
                          <a:latin typeface="宋体"/>
                        </a:rPr>
                        <a:t>项目数量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1" i="0" u="none" strike="noStrike" dirty="0">
                          <a:solidFill>
                            <a:srgbClr val="000000"/>
                          </a:solidFill>
                          <a:latin typeface="宋体"/>
                        </a:rPr>
                        <a:t>项目成果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0"/>
                  </a:ext>
                </a:extLst>
              </a:tr>
              <a:tr h="237477">
                <a:tc rowSpan="4">
                  <a:txBody>
                    <a:bodyPr/>
                    <a:lstStyle/>
                    <a:p>
                      <a:pPr algn="ctr" fontAlgn="ctr"/>
                      <a:r>
                        <a:rPr lang="zh-CN" altLang="en-US" sz="1600" b="1" i="0" u="none" strike="noStrike" dirty="0">
                          <a:solidFill>
                            <a:srgbClr val="000000"/>
                          </a:solidFill>
                          <a:latin typeface="微软雅黑" pitchFamily="34" charset="-122"/>
                          <a:ea typeface="微软雅黑" pitchFamily="34" charset="-122"/>
                        </a:rPr>
                        <a:t>人才培养模式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专业群人才培养方案制定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论文</a:t>
                      </a: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1</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篇</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1"/>
                  </a:ext>
                </a:extLst>
              </a:tr>
              <a:tr h="237477">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职业道德培养模式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案例</a:t>
                      </a: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2</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项</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2"/>
                  </a:ext>
                </a:extLst>
              </a:tr>
              <a:tr h="237477">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itchFamily="34" charset="-122"/>
                          <a:ea typeface="微软雅黑" pitchFamily="34" charset="-122"/>
                        </a:rPr>
                        <a:t>技术技能培养模式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itchFamily="34" charset="-122"/>
                          <a:ea typeface="微软雅黑"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itchFamily="34" charset="-122"/>
                          <a:ea typeface="微软雅黑" pitchFamily="34" charset="-122"/>
                        </a:rPr>
                        <a:t>全国高职院校技能竞赛三等奖</a:t>
                      </a:r>
                      <a:r>
                        <a:rPr lang="en-US" altLang="zh-CN" sz="1400" b="0" i="0" u="none" strike="noStrike" dirty="0" smtClean="0">
                          <a:solidFill>
                            <a:srgbClr val="000000"/>
                          </a:solidFill>
                          <a:latin typeface="微软雅黑" pitchFamily="34" charset="-122"/>
                          <a:ea typeface="微软雅黑" pitchFamily="34" charset="-122"/>
                        </a:rPr>
                        <a:t>1</a:t>
                      </a:r>
                      <a:r>
                        <a:rPr lang="zh-CN" altLang="en-US" sz="1400" b="0" i="0" u="none" strike="noStrike" dirty="0" smtClean="0">
                          <a:solidFill>
                            <a:srgbClr val="000000"/>
                          </a:solidFill>
                          <a:latin typeface="微软雅黑" pitchFamily="34" charset="-122"/>
                          <a:ea typeface="微软雅黑" pitchFamily="34" charset="-122"/>
                        </a:rPr>
                        <a:t>项</a:t>
                      </a:r>
                      <a:endParaRPr lang="en-US" altLang="zh-CN" sz="1400" b="0" i="0" u="none" strike="noStrike" dirty="0" smtClean="0">
                        <a:solidFill>
                          <a:srgbClr val="000000"/>
                        </a:solidFill>
                        <a:latin typeface="微软雅黑" pitchFamily="34" charset="-122"/>
                        <a:ea typeface="微软雅黑" pitchFamily="34" charset="-122"/>
                      </a:endParaRPr>
                    </a:p>
                    <a:p>
                      <a:pPr algn="ctr" fontAlgn="ctr"/>
                      <a:r>
                        <a:rPr lang="zh-CN" altLang="en-US" sz="1400" b="0" i="0" u="none" strike="noStrike" dirty="0" smtClean="0">
                          <a:solidFill>
                            <a:srgbClr val="000000"/>
                          </a:solidFill>
                          <a:latin typeface="微软雅黑" pitchFamily="34" charset="-122"/>
                          <a:ea typeface="微软雅黑" pitchFamily="34" charset="-122"/>
                        </a:rPr>
                        <a:t>湖南省</a:t>
                      </a:r>
                      <a:r>
                        <a:rPr lang="zh-CN" altLang="en-US" sz="1400" b="0" i="0" u="none" strike="noStrike" dirty="0">
                          <a:solidFill>
                            <a:srgbClr val="000000"/>
                          </a:solidFill>
                          <a:latin typeface="微软雅黑" pitchFamily="34" charset="-122"/>
                          <a:ea typeface="微软雅黑" pitchFamily="34" charset="-122"/>
                        </a:rPr>
                        <a:t>技能</a:t>
                      </a:r>
                      <a:r>
                        <a:rPr lang="zh-CN" altLang="en-US" sz="1400" b="0" i="0" u="none" strike="noStrike" dirty="0" smtClean="0">
                          <a:solidFill>
                            <a:srgbClr val="000000"/>
                          </a:solidFill>
                          <a:latin typeface="微软雅黑" pitchFamily="34" charset="-122"/>
                          <a:ea typeface="微软雅黑" pitchFamily="34" charset="-122"/>
                        </a:rPr>
                        <a:t>竞赛二等奖</a:t>
                      </a:r>
                      <a:r>
                        <a:rPr lang="en-US" altLang="zh-CN" sz="1400" b="0" i="0" u="none" strike="noStrike" dirty="0" smtClean="0">
                          <a:solidFill>
                            <a:srgbClr val="000000"/>
                          </a:solidFill>
                          <a:latin typeface="微软雅黑" pitchFamily="34" charset="-122"/>
                          <a:ea typeface="微软雅黑" pitchFamily="34" charset="-122"/>
                        </a:rPr>
                        <a:t>1</a:t>
                      </a:r>
                      <a:r>
                        <a:rPr lang="zh-CN" altLang="en-US" sz="1400" b="0" i="0" u="none" strike="noStrike" dirty="0" smtClean="0">
                          <a:solidFill>
                            <a:srgbClr val="000000"/>
                          </a:solidFill>
                          <a:latin typeface="微软雅黑" pitchFamily="34" charset="-122"/>
                          <a:ea typeface="微软雅黑" pitchFamily="34" charset="-122"/>
                        </a:rPr>
                        <a:t>项</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3"/>
                  </a:ext>
                </a:extLst>
              </a:tr>
              <a:tr h="270999">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itchFamily="34" charset="-122"/>
                          <a:ea typeface="微软雅黑" pitchFamily="34" charset="-122"/>
                        </a:rPr>
                        <a:t>学习创新创业能力培养模式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itchFamily="34" charset="-122"/>
                          <a:ea typeface="微软雅黑" pitchFamily="34" charset="-122"/>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itchFamily="34" charset="-122"/>
                          <a:ea typeface="微软雅黑" pitchFamily="34" charset="-122"/>
                        </a:rPr>
                        <a:t>论文</a:t>
                      </a:r>
                      <a:r>
                        <a:rPr lang="en-US" altLang="zh-CN" sz="1400" b="0" i="0" u="none" strike="noStrike" dirty="0" smtClean="0">
                          <a:solidFill>
                            <a:srgbClr val="000000"/>
                          </a:solidFill>
                          <a:latin typeface="微软雅黑" pitchFamily="34" charset="-122"/>
                          <a:ea typeface="微软雅黑" pitchFamily="34" charset="-122"/>
                        </a:rPr>
                        <a:t>2</a:t>
                      </a:r>
                      <a:r>
                        <a:rPr lang="zh-CN" altLang="en-US" sz="1400" b="0" i="0" u="none" strike="noStrike" dirty="0" smtClean="0">
                          <a:solidFill>
                            <a:srgbClr val="000000"/>
                          </a:solidFill>
                          <a:latin typeface="微软雅黑" pitchFamily="34" charset="-122"/>
                          <a:ea typeface="微软雅黑" pitchFamily="34" charset="-122"/>
                        </a:rPr>
                        <a:t>篇</a:t>
                      </a:r>
                      <a:r>
                        <a:rPr lang="zh-CN" altLang="en-US" sz="1400" b="0" i="0" u="none" strike="noStrike" dirty="0">
                          <a:solidFill>
                            <a:srgbClr val="000000"/>
                          </a:solidFill>
                          <a:latin typeface="微软雅黑" pitchFamily="34" charset="-122"/>
                          <a:ea typeface="微软雅黑" pitchFamily="34" charset="-122"/>
                        </a:rPr>
                        <a:t>，省级课题</a:t>
                      </a:r>
                      <a:r>
                        <a:rPr lang="en-US" altLang="zh-CN" sz="1400" b="0" i="0" u="none" strike="noStrike" dirty="0">
                          <a:solidFill>
                            <a:srgbClr val="000000"/>
                          </a:solidFill>
                          <a:latin typeface="微软雅黑" pitchFamily="34" charset="-122"/>
                          <a:ea typeface="微软雅黑" pitchFamily="34" charset="-122"/>
                        </a:rPr>
                        <a:t>1</a:t>
                      </a:r>
                      <a:r>
                        <a:rPr lang="zh-CN" altLang="en-US" sz="1400" b="0" i="0" u="none" strike="noStrike" dirty="0" smtClean="0">
                          <a:solidFill>
                            <a:srgbClr val="000000"/>
                          </a:solidFill>
                          <a:latin typeface="微软雅黑" pitchFamily="34" charset="-122"/>
                          <a:ea typeface="微软雅黑" pitchFamily="34" charset="-122"/>
                        </a:rPr>
                        <a:t>项</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4"/>
                  </a:ext>
                </a:extLst>
              </a:tr>
              <a:tr h="237477">
                <a:tc rowSpan="4">
                  <a:txBody>
                    <a:bodyPr/>
                    <a:lstStyle/>
                    <a:p>
                      <a:pPr algn="ctr" fontAlgn="ctr"/>
                      <a:r>
                        <a:rPr lang="zh-CN" altLang="en-US" sz="1600" b="1" i="0" u="none" strike="noStrike" dirty="0">
                          <a:solidFill>
                            <a:srgbClr val="000000"/>
                          </a:solidFill>
                          <a:latin typeface="微软雅黑" pitchFamily="34" charset="-122"/>
                          <a:ea typeface="微软雅黑" pitchFamily="34" charset="-122"/>
                        </a:rPr>
                        <a:t>课程体系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a:solidFill>
                            <a:srgbClr val="000000"/>
                          </a:solidFill>
                          <a:latin typeface="微软雅黑" pitchFamily="34" charset="-122"/>
                          <a:ea typeface="微软雅黑" pitchFamily="34" charset="-122"/>
                        </a:rPr>
                        <a:t>专业群课程体系构建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itchFamily="34" charset="-122"/>
                          <a:ea typeface="微软雅黑"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itchFamily="34" charset="-122"/>
                          <a:ea typeface="微软雅黑" pitchFamily="34" charset="-122"/>
                        </a:rPr>
                        <a:t>论文</a:t>
                      </a:r>
                      <a:r>
                        <a:rPr lang="en-US" altLang="zh-CN" sz="1400" b="0" i="0" u="none" strike="noStrike" dirty="0" smtClean="0">
                          <a:solidFill>
                            <a:srgbClr val="000000"/>
                          </a:solidFill>
                          <a:latin typeface="微软雅黑" pitchFamily="34" charset="-122"/>
                          <a:ea typeface="微软雅黑" pitchFamily="34" charset="-122"/>
                        </a:rPr>
                        <a:t>1</a:t>
                      </a:r>
                      <a:r>
                        <a:rPr lang="zh-CN" altLang="en-US" sz="1400" b="0" i="0" u="none" strike="noStrike" dirty="0" smtClean="0">
                          <a:solidFill>
                            <a:srgbClr val="000000"/>
                          </a:solidFill>
                          <a:latin typeface="微软雅黑" pitchFamily="34" charset="-122"/>
                          <a:ea typeface="微软雅黑" pitchFamily="34" charset="-122"/>
                        </a:rPr>
                        <a:t>篇</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5"/>
                  </a:ext>
                </a:extLst>
              </a:tr>
              <a:tr h="237477">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itchFamily="34" charset="-122"/>
                          <a:ea typeface="微软雅黑" pitchFamily="34" charset="-122"/>
                        </a:rPr>
                        <a:t>群共享核心课改革与建设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itchFamily="34" charset="-122"/>
                          <a:ea typeface="微软雅黑"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itchFamily="34" charset="-122"/>
                          <a:ea typeface="微软雅黑" pitchFamily="34" charset="-122"/>
                        </a:rPr>
                        <a:t>论文</a:t>
                      </a:r>
                      <a:r>
                        <a:rPr lang="en-US" altLang="zh-CN" sz="1400" b="0" i="0" u="none" strike="noStrike" dirty="0" smtClean="0">
                          <a:solidFill>
                            <a:srgbClr val="000000"/>
                          </a:solidFill>
                          <a:latin typeface="微软雅黑" pitchFamily="34" charset="-122"/>
                          <a:ea typeface="微软雅黑" pitchFamily="34" charset="-122"/>
                        </a:rPr>
                        <a:t>2</a:t>
                      </a:r>
                      <a:r>
                        <a:rPr lang="zh-CN" altLang="en-US" sz="1400" b="0" i="0" u="none" strike="noStrike" dirty="0" smtClean="0">
                          <a:solidFill>
                            <a:srgbClr val="000000"/>
                          </a:solidFill>
                          <a:latin typeface="微软雅黑" pitchFamily="34" charset="-122"/>
                          <a:ea typeface="微软雅黑" pitchFamily="34" charset="-122"/>
                        </a:rPr>
                        <a:t>篇</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6"/>
                  </a:ext>
                </a:extLst>
              </a:tr>
              <a:tr h="237477">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itchFamily="34" charset="-122"/>
                          <a:ea typeface="微软雅黑" pitchFamily="34" charset="-122"/>
                        </a:rPr>
                        <a:t>专业核心课改革与建设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itchFamily="34" charset="-122"/>
                          <a:ea typeface="微软雅黑"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400" b="0" i="0" u="none" strike="noStrike" dirty="0" smtClean="0">
                          <a:solidFill>
                            <a:srgbClr val="000000"/>
                          </a:solidFill>
                          <a:latin typeface="微软雅黑" pitchFamily="34" charset="-122"/>
                          <a:ea typeface="微软雅黑" pitchFamily="34" charset="-122"/>
                        </a:rPr>
                        <a:t>论文</a:t>
                      </a:r>
                      <a:r>
                        <a:rPr lang="en-US" altLang="zh-CN" sz="1400" b="0" i="0" u="none" strike="noStrike" dirty="0" smtClean="0">
                          <a:solidFill>
                            <a:srgbClr val="000000"/>
                          </a:solidFill>
                          <a:latin typeface="微软雅黑" pitchFamily="34" charset="-122"/>
                          <a:ea typeface="微软雅黑" pitchFamily="34" charset="-122"/>
                        </a:rPr>
                        <a:t>2</a:t>
                      </a:r>
                      <a:r>
                        <a:rPr lang="zh-CN" altLang="en-US" sz="1400" b="0" i="0" u="none" strike="noStrike" dirty="0" smtClean="0">
                          <a:solidFill>
                            <a:srgbClr val="000000"/>
                          </a:solidFill>
                          <a:latin typeface="微软雅黑" pitchFamily="34" charset="-122"/>
                          <a:ea typeface="微软雅黑" pitchFamily="34" charset="-122"/>
                        </a:rPr>
                        <a:t>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7"/>
                  </a:ext>
                </a:extLst>
              </a:tr>
              <a:tr h="237477">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itchFamily="34" charset="-122"/>
                          <a:ea typeface="微软雅黑" pitchFamily="34" charset="-122"/>
                        </a:rPr>
                        <a:t>教学方式创新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itchFamily="34" charset="-122"/>
                          <a:ea typeface="微软雅黑" pitchFamily="34"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itchFamily="34" charset="-122"/>
                          <a:ea typeface="微软雅黑" pitchFamily="34" charset="-122"/>
                        </a:rPr>
                        <a:t>论文</a:t>
                      </a:r>
                      <a:r>
                        <a:rPr lang="en-US" altLang="zh-CN" sz="1400" b="0" i="0" u="none" strike="noStrike" dirty="0" smtClean="0">
                          <a:solidFill>
                            <a:srgbClr val="000000"/>
                          </a:solidFill>
                          <a:latin typeface="微软雅黑" pitchFamily="34" charset="-122"/>
                          <a:ea typeface="微软雅黑" pitchFamily="34" charset="-122"/>
                        </a:rPr>
                        <a:t>1</a:t>
                      </a:r>
                      <a:r>
                        <a:rPr lang="zh-CN" altLang="en-US" sz="1400" b="0" i="0" u="none" strike="noStrike" dirty="0" smtClean="0">
                          <a:solidFill>
                            <a:srgbClr val="000000"/>
                          </a:solidFill>
                          <a:latin typeface="微软雅黑" pitchFamily="34" charset="-122"/>
                          <a:ea typeface="微软雅黑" pitchFamily="34" charset="-122"/>
                        </a:rPr>
                        <a:t>篇</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8"/>
                  </a:ext>
                </a:extLst>
              </a:tr>
              <a:tr h="237477">
                <a:tc rowSpan="2">
                  <a:txBody>
                    <a:bodyPr/>
                    <a:lstStyle/>
                    <a:p>
                      <a:pPr algn="ctr" fontAlgn="ctr"/>
                      <a:r>
                        <a:rPr lang="zh-CN" altLang="en-US" sz="1600" b="1" i="0" u="none" strike="noStrike" dirty="0">
                          <a:solidFill>
                            <a:srgbClr val="000000"/>
                          </a:solidFill>
                          <a:latin typeface="微软雅黑" pitchFamily="34" charset="-122"/>
                          <a:ea typeface="微软雅黑" pitchFamily="34" charset="-122"/>
                        </a:rPr>
                        <a:t>教学团队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a:solidFill>
                            <a:srgbClr val="000000"/>
                          </a:solidFill>
                          <a:latin typeface="微软雅黑" pitchFamily="34" charset="-122"/>
                          <a:ea typeface="微软雅黑" pitchFamily="34" charset="-122"/>
                        </a:rPr>
                        <a:t>专业带头人领导力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itchFamily="34" charset="-122"/>
                          <a:ea typeface="微软雅黑"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itchFamily="34" charset="-122"/>
                          <a:ea typeface="微软雅黑" pitchFamily="34" charset="-122"/>
                        </a:rPr>
                        <a:t>发明专利</a:t>
                      </a:r>
                      <a:r>
                        <a:rPr lang="en-US" altLang="zh-CN" sz="1400" b="0" i="0" u="none" strike="noStrike" dirty="0" smtClean="0">
                          <a:solidFill>
                            <a:srgbClr val="000000"/>
                          </a:solidFill>
                          <a:latin typeface="微软雅黑" pitchFamily="34" charset="-122"/>
                          <a:ea typeface="微软雅黑" pitchFamily="34" charset="-122"/>
                        </a:rPr>
                        <a:t>1</a:t>
                      </a:r>
                      <a:r>
                        <a:rPr lang="zh-CN" altLang="en-US" sz="1400" b="0" i="0" u="none" strike="noStrike" dirty="0" smtClean="0">
                          <a:solidFill>
                            <a:srgbClr val="000000"/>
                          </a:solidFill>
                          <a:latin typeface="微软雅黑" pitchFamily="34" charset="-122"/>
                          <a:ea typeface="微软雅黑" pitchFamily="34" charset="-122"/>
                        </a:rPr>
                        <a:t>项，省级课题一项</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9"/>
                  </a:ext>
                </a:extLst>
              </a:tr>
              <a:tr h="283629">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itchFamily="34" charset="-122"/>
                          <a:ea typeface="微软雅黑" pitchFamily="34" charset="-122"/>
                        </a:rPr>
                        <a:t>双师型骨干教师教学能力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itchFamily="34" charset="-122"/>
                          <a:ea typeface="微软雅黑"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itchFamily="34" charset="-122"/>
                          <a:ea typeface="微软雅黑" pitchFamily="34" charset="-122"/>
                        </a:rPr>
                        <a:t>论文</a:t>
                      </a:r>
                      <a:r>
                        <a:rPr lang="en-US" altLang="zh-CN" sz="1400" b="0" i="0" u="none" strike="noStrike" dirty="0" smtClean="0">
                          <a:solidFill>
                            <a:srgbClr val="000000"/>
                          </a:solidFill>
                          <a:latin typeface="微软雅黑" pitchFamily="34" charset="-122"/>
                          <a:ea typeface="微软雅黑" pitchFamily="34" charset="-122"/>
                        </a:rPr>
                        <a:t>1</a:t>
                      </a:r>
                      <a:r>
                        <a:rPr lang="zh-CN" altLang="en-US" sz="1400" b="0" i="0" u="none" strike="noStrike" dirty="0" smtClean="0">
                          <a:solidFill>
                            <a:srgbClr val="000000"/>
                          </a:solidFill>
                          <a:latin typeface="微软雅黑" pitchFamily="34" charset="-122"/>
                          <a:ea typeface="微软雅黑" pitchFamily="34" charset="-122"/>
                        </a:rPr>
                        <a:t>篇</a:t>
                      </a:r>
                      <a:r>
                        <a:rPr lang="zh-CN" altLang="en-US" sz="1400" b="0" i="0" u="none" strike="noStrike" dirty="0">
                          <a:solidFill>
                            <a:srgbClr val="000000"/>
                          </a:solidFill>
                          <a:latin typeface="微软雅黑" pitchFamily="34" charset="-122"/>
                          <a:ea typeface="微软雅黑" pitchFamily="34" charset="-122"/>
                        </a:rPr>
                        <a:t>，省青年骨干教师</a:t>
                      </a:r>
                      <a:r>
                        <a:rPr lang="en-US" altLang="zh-CN" sz="1400" b="0" i="0" u="none" strike="noStrike" dirty="0">
                          <a:solidFill>
                            <a:srgbClr val="000000"/>
                          </a:solidFill>
                          <a:latin typeface="微软雅黑" pitchFamily="34" charset="-122"/>
                          <a:ea typeface="微软雅黑" pitchFamily="34" charset="-122"/>
                        </a:rPr>
                        <a:t>1</a:t>
                      </a:r>
                      <a:r>
                        <a:rPr lang="zh-CN" altLang="en-US" sz="1400" b="0" i="0" u="none" strike="noStrike" dirty="0">
                          <a:solidFill>
                            <a:srgbClr val="000000"/>
                          </a:solidFill>
                          <a:latin typeface="微软雅黑" pitchFamily="34" charset="-122"/>
                          <a:ea typeface="微软雅黑" pitchFamily="34" charset="-122"/>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10"/>
                  </a:ext>
                </a:extLst>
              </a:tr>
              <a:tr h="237477">
                <a:tc rowSpan="3">
                  <a:txBody>
                    <a:bodyPr/>
                    <a:lstStyle/>
                    <a:p>
                      <a:pPr algn="ctr" fontAlgn="ctr"/>
                      <a:r>
                        <a:rPr lang="zh-CN" altLang="en-US" sz="1600" b="1" i="0" u="none" strike="noStrike" dirty="0">
                          <a:solidFill>
                            <a:srgbClr val="000000"/>
                          </a:solidFill>
                          <a:latin typeface="微软雅黑" pitchFamily="34" charset="-122"/>
                          <a:ea typeface="微软雅黑" pitchFamily="34" charset="-122"/>
                        </a:rPr>
                        <a:t>实习实训条件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a:solidFill>
                            <a:srgbClr val="000000"/>
                          </a:solidFill>
                          <a:latin typeface="微软雅黑" pitchFamily="34" charset="-122"/>
                          <a:ea typeface="微软雅黑" pitchFamily="34" charset="-122"/>
                        </a:rPr>
                        <a:t>专业群实践教学体系构建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itchFamily="34" charset="-122"/>
                          <a:ea typeface="微软雅黑"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itchFamily="34" charset="-122"/>
                          <a:ea typeface="微软雅黑" pitchFamily="34" charset="-122"/>
                        </a:rPr>
                        <a:t>综合实训室建设方案</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12"/>
                  </a:ext>
                </a:extLst>
              </a:tr>
              <a:tr h="237477">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itchFamily="34" charset="-122"/>
                          <a:ea typeface="微软雅黑" pitchFamily="34" charset="-122"/>
                        </a:rPr>
                        <a:t>群共享实训室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itchFamily="34" charset="-122"/>
                          <a:ea typeface="微软雅黑"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a:solidFill>
                            <a:srgbClr val="000000"/>
                          </a:solidFill>
                          <a:latin typeface="微软雅黑" pitchFamily="34" charset="-122"/>
                          <a:ea typeface="微软雅黑" pitchFamily="34" charset="-122"/>
                        </a:rPr>
                        <a:t>群共享实训室立项方案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13"/>
                  </a:ext>
                </a:extLst>
              </a:tr>
              <a:tr h="237477">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itchFamily="34" charset="-122"/>
                          <a:ea typeface="微软雅黑" pitchFamily="34" charset="-122"/>
                        </a:rPr>
                        <a:t>校外实训实习基地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itchFamily="34" charset="-122"/>
                          <a:ea typeface="微软雅黑" pitchFamily="34"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itchFamily="34" charset="-122"/>
                          <a:ea typeface="微软雅黑" pitchFamily="34" charset="-122"/>
                        </a:rPr>
                        <a:t>实习</a:t>
                      </a:r>
                      <a:r>
                        <a:rPr lang="zh-CN" altLang="en-US" sz="1400" b="0" i="0" u="none" strike="noStrike" dirty="0">
                          <a:solidFill>
                            <a:srgbClr val="000000"/>
                          </a:solidFill>
                          <a:latin typeface="微软雅黑" pitchFamily="34" charset="-122"/>
                          <a:ea typeface="微软雅黑" pitchFamily="34" charset="-122"/>
                        </a:rPr>
                        <a:t>基地</a:t>
                      </a:r>
                      <a:r>
                        <a:rPr lang="en-US" altLang="zh-CN" sz="1400" b="0" i="0" u="none" strike="noStrike" dirty="0">
                          <a:solidFill>
                            <a:srgbClr val="000000"/>
                          </a:solidFill>
                          <a:latin typeface="微软雅黑" pitchFamily="34" charset="-122"/>
                          <a:ea typeface="微软雅黑" pitchFamily="34" charset="-122"/>
                        </a:rPr>
                        <a:t>2</a:t>
                      </a:r>
                      <a:r>
                        <a:rPr lang="zh-CN" altLang="en-US" sz="1400" b="0" i="0" u="none" strike="noStrike" dirty="0">
                          <a:solidFill>
                            <a:srgbClr val="000000"/>
                          </a:solidFill>
                          <a:latin typeface="微软雅黑" pitchFamily="34" charset="-122"/>
                          <a:ea typeface="微软雅黑" pitchFamily="34" charset="-122"/>
                        </a:rPr>
                        <a:t>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14"/>
                  </a:ext>
                </a:extLst>
              </a:tr>
              <a:tr h="237477">
                <a:tc rowSpan="3">
                  <a:txBody>
                    <a:bodyPr/>
                    <a:lstStyle/>
                    <a:p>
                      <a:pPr algn="ctr" fontAlgn="ctr"/>
                      <a:r>
                        <a:rPr lang="zh-CN" altLang="en-US" sz="1600" b="1" i="0" u="none" strike="noStrike" dirty="0">
                          <a:solidFill>
                            <a:srgbClr val="000000"/>
                          </a:solidFill>
                          <a:latin typeface="微软雅黑" pitchFamily="34" charset="-122"/>
                          <a:ea typeface="微软雅黑" pitchFamily="34" charset="-122"/>
                        </a:rPr>
                        <a:t>服务辐射能力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校企合作技术研发</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itchFamily="34" charset="-122"/>
                          <a:ea typeface="微软雅黑" pitchFamily="34" charset="-122"/>
                        </a:rPr>
                        <a:t>2</a:t>
                      </a:r>
                      <a:endParaRPr lang="en-US" altLang="zh-CN" sz="1400" b="0" i="0" u="none" strike="noStrike" dirty="0">
                        <a:solidFill>
                          <a:srgbClr val="000000"/>
                        </a:solidFill>
                        <a:latin typeface="微软雅黑" pitchFamily="34" charset="-122"/>
                        <a:ea typeface="微软雅黑"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400" b="0" i="0" u="none" strike="noStrike" dirty="0" smtClean="0">
                          <a:solidFill>
                            <a:srgbClr val="000000"/>
                          </a:solidFill>
                          <a:latin typeface="微软雅黑" pitchFamily="34" charset="-122"/>
                          <a:ea typeface="微软雅黑" pitchFamily="34" charset="-122"/>
                        </a:rPr>
                        <a:t>实用新型</a:t>
                      </a:r>
                      <a:r>
                        <a:rPr lang="zh-CN" altLang="en-US" sz="1400" b="0" i="0" u="none" strike="noStrike" dirty="0" smtClean="0">
                          <a:solidFill>
                            <a:srgbClr val="000000"/>
                          </a:solidFill>
                          <a:latin typeface="微软雅黑" pitchFamily="34" charset="-122"/>
                          <a:ea typeface="微软雅黑" pitchFamily="34" charset="-122"/>
                        </a:rPr>
                        <a:t>专利</a:t>
                      </a:r>
                      <a:r>
                        <a:rPr lang="en-US" altLang="zh-CN" sz="1400" b="0" i="0" u="none" strike="noStrike" dirty="0" smtClean="0">
                          <a:solidFill>
                            <a:srgbClr val="000000"/>
                          </a:solidFill>
                          <a:latin typeface="微软雅黑" pitchFamily="34" charset="-122"/>
                          <a:ea typeface="微软雅黑" pitchFamily="34" charset="-122"/>
                        </a:rPr>
                        <a:t>2</a:t>
                      </a:r>
                      <a:r>
                        <a:rPr lang="zh-CN" altLang="en-US" sz="1400" b="0" i="0" u="none" strike="noStrike" dirty="0" smtClean="0">
                          <a:solidFill>
                            <a:srgbClr val="000000"/>
                          </a:solidFill>
                          <a:latin typeface="微软雅黑" pitchFamily="34" charset="-122"/>
                          <a:ea typeface="微软雅黑" pitchFamily="34" charset="-122"/>
                        </a:rPr>
                        <a:t>项</a:t>
                      </a:r>
                      <a:endParaRPr lang="zh-CN" altLang="en-US" sz="1400" b="0" i="0" u="none" strike="noStrike" dirty="0" smtClean="0">
                        <a:solidFill>
                          <a:srgbClr val="000000"/>
                        </a:solidFill>
                        <a:latin typeface="微软雅黑" pitchFamily="34" charset="-122"/>
                        <a:ea typeface="微软雅黑"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15"/>
                  </a:ext>
                </a:extLst>
              </a:tr>
              <a:tr h="237477">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校企合作技术研发</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itchFamily="34" charset="-122"/>
                          <a:ea typeface="微软雅黑"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dirty="0" smtClean="0">
                          <a:solidFill>
                            <a:srgbClr val="000000"/>
                          </a:solidFill>
                          <a:latin typeface="微软雅黑" pitchFamily="34" charset="-122"/>
                          <a:ea typeface="微软雅黑" pitchFamily="34" charset="-122"/>
                        </a:rPr>
                        <a:t>省科技课题结题</a:t>
                      </a:r>
                      <a:r>
                        <a:rPr lang="en-US" altLang="zh-CN" sz="1400" b="0" i="0" u="none" strike="noStrike" dirty="0" smtClean="0">
                          <a:solidFill>
                            <a:srgbClr val="000000"/>
                          </a:solidFill>
                          <a:latin typeface="微软雅黑" pitchFamily="34" charset="-122"/>
                          <a:ea typeface="微软雅黑" pitchFamily="34" charset="-122"/>
                        </a:rPr>
                        <a:t>1</a:t>
                      </a:r>
                      <a:r>
                        <a:rPr lang="zh-CN" altLang="en-US" sz="1400" b="0" i="0" u="none" strike="noStrike" dirty="0" smtClean="0">
                          <a:solidFill>
                            <a:srgbClr val="000000"/>
                          </a:solidFill>
                          <a:latin typeface="微软雅黑" pitchFamily="34" charset="-122"/>
                          <a:ea typeface="微软雅黑" pitchFamily="34" charset="-122"/>
                        </a:rPr>
                        <a:t>项</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16"/>
                  </a:ext>
                </a:extLst>
              </a:tr>
              <a:tr h="237477">
                <a:tc vMerge="1">
                  <a:txBody>
                    <a:bodyPr/>
                    <a:lstStyle/>
                    <a:p>
                      <a:endParaRPr lang="zh-CN" altLang="en-US"/>
                    </a:p>
                  </a:txBody>
                  <a:tcPr/>
                </a:tc>
                <a:tc>
                  <a:txBody>
                    <a:bodyPr/>
                    <a:lstStyle/>
                    <a:p>
                      <a:pPr algn="ctr"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国际合作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400" b="0" i="0" u="none" strike="noStrike" dirty="0">
                          <a:solidFill>
                            <a:srgbClr val="000000"/>
                          </a:solidFill>
                          <a:latin typeface="微软雅黑" pitchFamily="34" charset="-122"/>
                          <a:ea typeface="微软雅黑"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400" b="0" i="0" u="none" strike="noStrike" baseline="0" dirty="0" smtClean="0">
                          <a:solidFill>
                            <a:srgbClr val="000000"/>
                          </a:solidFill>
                          <a:latin typeface="微软雅黑" pitchFamily="34" charset="-122"/>
                          <a:ea typeface="微软雅黑" pitchFamily="34" charset="-122"/>
                        </a:rPr>
                        <a:t>巴基斯坦国际培训班</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3970253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52571" y="565141"/>
            <a:ext cx="3190806" cy="675830"/>
          </a:xfrm>
          <a:prstGeom prst="rect">
            <a:avLst/>
          </a:prstGeom>
        </p:spPr>
      </p:pic>
      <p:sp>
        <p:nvSpPr>
          <p:cNvPr id="14" name="TextBox 8"/>
          <p:cNvSpPr txBox="1">
            <a:spLocks noChangeArrowheads="1"/>
          </p:cNvSpPr>
          <p:nvPr/>
        </p:nvSpPr>
        <p:spPr bwMode="auto">
          <a:xfrm>
            <a:off x="100319" y="1454899"/>
            <a:ext cx="6283233" cy="460375"/>
          </a:xfrm>
          <a:prstGeom prst="rect">
            <a:avLst/>
          </a:prstGeom>
          <a:noFill/>
          <a:ln w="9525">
            <a:noFill/>
            <a:miter lim="800000"/>
            <a:headEnd/>
            <a:tailEnd/>
          </a:ln>
        </p:spPr>
        <p:txBody>
          <a:bodyPr wrap="square">
            <a:spAutoFit/>
          </a:bodyPr>
          <a:lstStyle/>
          <a:p>
            <a:pPr>
              <a:defRPr/>
            </a:pPr>
            <a:r>
              <a:rPr lang="en-US" altLang="zh-CN" sz="2400" b="1" dirty="0" smtClean="0">
                <a:solidFill>
                  <a:srgbClr val="FF0000"/>
                </a:solidFill>
                <a:latin typeface="微软雅黑" panose="020B0503020204020204" pitchFamily="34" charset="-122"/>
                <a:ea typeface="微软雅黑" panose="020B0503020204020204" pitchFamily="34" charset="-122"/>
              </a:rPr>
              <a:t>2017</a:t>
            </a:r>
            <a:r>
              <a:rPr lang="zh-CN" altLang="en-US" sz="2400" b="1" dirty="0" smtClean="0">
                <a:solidFill>
                  <a:srgbClr val="FF0000"/>
                </a:solidFill>
                <a:latin typeface="微软雅黑" panose="020B0503020204020204" pitchFamily="34" charset="-122"/>
                <a:ea typeface="微软雅黑" panose="020B0503020204020204" pitchFamily="34" charset="-122"/>
              </a:rPr>
              <a:t>年</a:t>
            </a:r>
            <a:r>
              <a:rPr lang="zh-CN" altLang="en-US" sz="2400" b="1" dirty="0">
                <a:solidFill>
                  <a:srgbClr val="FF0000"/>
                </a:solidFill>
                <a:latin typeface="微软雅黑" panose="020B0503020204020204" pitchFamily="34" charset="-122"/>
                <a:ea typeface="微软雅黑" panose="020B0503020204020204" pitchFamily="34" charset="-122"/>
              </a:rPr>
              <a:t>建设情况</a:t>
            </a: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－－数据分析与预警改进</a:t>
            </a:r>
          </a:p>
        </p:txBody>
      </p:sp>
      <p:sp>
        <p:nvSpPr>
          <p:cNvPr id="15" name="矩形 14"/>
          <p:cNvSpPr/>
          <p:nvPr/>
        </p:nvSpPr>
        <p:spPr>
          <a:xfrm>
            <a:off x="2452915" y="6048015"/>
            <a:ext cx="8650514" cy="623201"/>
          </a:xfrm>
          <a:prstGeom prst="rect">
            <a:avLst/>
          </a:prstGeom>
          <a:gradFill flip="none" rotWithShape="1">
            <a:gsLst>
              <a:gs pos="0">
                <a:schemeClr val="bg1"/>
              </a:gs>
              <a:gs pos="36000">
                <a:schemeClr val="bg1"/>
              </a:gs>
              <a:gs pos="100000">
                <a:srgbClr val="ECECEC"/>
              </a:gs>
            </a:gsLst>
            <a:lin ang="13500000" scaled="1"/>
            <a:tileRect/>
          </a:gradFill>
          <a:ln w="1905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dirty="0">
                <a:solidFill>
                  <a:schemeClr val="tx1"/>
                </a:solidFill>
              </a:rPr>
              <a:t> </a:t>
            </a:r>
            <a:r>
              <a:rPr lang="zh-CN" altLang="en-US" dirty="0" smtClean="0">
                <a:solidFill>
                  <a:schemeClr val="tx1"/>
                </a:solidFill>
              </a:rPr>
              <a:t>  继续</a:t>
            </a:r>
            <a:r>
              <a:rPr lang="zh-CN" altLang="en-US" dirty="0">
                <a:solidFill>
                  <a:schemeClr val="tx1"/>
                </a:solidFill>
              </a:rPr>
              <a:t>推进</a:t>
            </a:r>
            <a:r>
              <a:rPr lang="zh-CN" altLang="en-US" dirty="0">
                <a:solidFill>
                  <a:schemeClr val="tx1"/>
                </a:solidFill>
              </a:rPr>
              <a:t>工厂项目</a:t>
            </a:r>
            <a:r>
              <a:rPr lang="zh-CN" altLang="en-US" dirty="0">
                <a:solidFill>
                  <a:schemeClr val="tx1"/>
                </a:solidFill>
              </a:rPr>
              <a:t>式</a:t>
            </a:r>
            <a:r>
              <a:rPr lang="zh-CN" altLang="en-US" dirty="0">
                <a:solidFill>
                  <a:schemeClr val="tx1"/>
                </a:solidFill>
              </a:rPr>
              <a:t>课程</a:t>
            </a:r>
            <a:r>
              <a:rPr lang="zh-CN" altLang="en-US" dirty="0">
                <a:solidFill>
                  <a:schemeClr val="tx1"/>
                </a:solidFill>
              </a:rPr>
              <a:t>信息化</a:t>
            </a:r>
            <a:r>
              <a:rPr lang="zh-CN" altLang="en-US" dirty="0">
                <a:solidFill>
                  <a:schemeClr val="tx1"/>
                </a:solidFill>
              </a:rPr>
              <a:t>建工作，加强教师信息化教学能力的培养，推进教师科研</a:t>
            </a:r>
            <a:r>
              <a:rPr lang="zh-CN" altLang="en-US" dirty="0" smtClean="0">
                <a:solidFill>
                  <a:schemeClr val="tx1"/>
                </a:solidFill>
              </a:rPr>
              <a:t>能力提升</a:t>
            </a:r>
            <a:r>
              <a:rPr lang="zh-CN" altLang="en-US" dirty="0">
                <a:solidFill>
                  <a:schemeClr val="tx1"/>
                </a:solidFill>
              </a:rPr>
              <a:t>。</a:t>
            </a:r>
            <a:endParaRPr lang="en-US" altLang="zh-CN" dirty="0">
              <a:solidFill>
                <a:schemeClr val="tx1"/>
              </a:solidFill>
            </a:endParaRPr>
          </a:p>
        </p:txBody>
      </p:sp>
      <p:sp>
        <p:nvSpPr>
          <p:cNvPr id="16" name="矩形 19"/>
          <p:cNvSpPr>
            <a:spLocks noChangeArrowheads="1"/>
          </p:cNvSpPr>
          <p:nvPr/>
        </p:nvSpPr>
        <p:spPr bwMode="auto">
          <a:xfrm>
            <a:off x="1009263" y="2069394"/>
            <a:ext cx="3600450" cy="461962"/>
          </a:xfrm>
          <a:prstGeom prst="rect">
            <a:avLst/>
          </a:prstGeom>
          <a:solidFill>
            <a:schemeClr val="tx2">
              <a:lumMod val="60000"/>
              <a:lumOff val="4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r>
              <a:rPr lang="zh-CN" altLang="en-US" sz="2400" b="1" dirty="0">
                <a:solidFill>
                  <a:srgbClr val="FFFF00"/>
                </a:solidFill>
                <a:latin typeface="微软雅黑" panose="020B0503020204020204" pitchFamily="34" charset="-122"/>
                <a:ea typeface="微软雅黑" panose="020B0503020204020204" pitchFamily="34" charset="-122"/>
              </a:rPr>
              <a:t>数据分析（标志性成果）</a:t>
            </a:r>
          </a:p>
        </p:txBody>
      </p:sp>
      <p:sp>
        <p:nvSpPr>
          <p:cNvPr id="17" name="TextBox 15"/>
          <p:cNvSpPr txBox="1">
            <a:spLocks noChangeArrowheads="1"/>
          </p:cNvSpPr>
          <p:nvPr/>
        </p:nvSpPr>
        <p:spPr bwMode="auto">
          <a:xfrm>
            <a:off x="152571" y="2605669"/>
            <a:ext cx="5313834" cy="3323987"/>
          </a:xfrm>
          <a:prstGeom prst="rect">
            <a:avLst/>
          </a:prstGeom>
          <a:noFill/>
          <a:ln w="9525">
            <a:solidFill>
              <a:schemeClr val="tx1"/>
            </a:solidFill>
            <a:miter lim="800000"/>
            <a:headEnd/>
            <a:tailEnd/>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zh-CN"/>
            </a:defPPr>
            <a:lvl1pPr>
              <a:lnSpc>
                <a:spcPts val="2800"/>
              </a:lnSpc>
              <a:defRPr>
                <a:latin typeface="微软雅黑" panose="020B0503020204020204" pitchFamily="34" charset="-122"/>
                <a:ea typeface="微软雅黑" panose="020B0503020204020204" pitchFamily="34" charset="-122"/>
              </a:defRPr>
            </a:lvl1pPr>
          </a:lstStyle>
          <a:p>
            <a:r>
              <a:rPr lang="en-US" altLang="zh-CN" dirty="0"/>
              <a:t>1</a:t>
            </a:r>
            <a:r>
              <a:rPr lang="zh-CN" altLang="en-US" dirty="0"/>
              <a:t>、人才培养方案修订并审核实施；</a:t>
            </a:r>
            <a:endParaRPr lang="en-US" altLang="zh-CN" dirty="0"/>
          </a:p>
          <a:p>
            <a:r>
              <a:rPr lang="en-US" altLang="zh-CN" dirty="0"/>
              <a:t>2</a:t>
            </a:r>
            <a:r>
              <a:rPr lang="zh-CN" altLang="en-US" dirty="0"/>
              <a:t>、</a:t>
            </a:r>
            <a:r>
              <a:rPr lang="zh-CN" altLang="en-US" dirty="0"/>
              <a:t>院级</a:t>
            </a:r>
            <a:r>
              <a:rPr lang="zh-CN" altLang="en-US" dirty="0"/>
              <a:t>精品</a:t>
            </a:r>
            <a:r>
              <a:rPr lang="zh-CN" altLang="en-US" dirty="0"/>
              <a:t>资源共享课</a:t>
            </a:r>
            <a:r>
              <a:rPr lang="en-US" altLang="zh-CN" dirty="0"/>
              <a:t>1</a:t>
            </a:r>
            <a:r>
              <a:rPr lang="zh-CN" altLang="en-US" dirty="0"/>
              <a:t>门，完成并验收通过；</a:t>
            </a:r>
            <a:endParaRPr lang="en-US" altLang="zh-CN" dirty="0"/>
          </a:p>
          <a:p>
            <a:r>
              <a:rPr lang="en-US" altLang="zh-CN" dirty="0"/>
              <a:t>3</a:t>
            </a:r>
            <a:r>
              <a:rPr lang="zh-CN" altLang="en-US" dirty="0"/>
              <a:t>、工业中心建设见成效，新增设备</a:t>
            </a:r>
            <a:r>
              <a:rPr lang="en-US" altLang="zh-CN" dirty="0"/>
              <a:t>3</a:t>
            </a:r>
            <a:r>
              <a:rPr lang="en-US" altLang="zh-CN" dirty="0"/>
              <a:t>00</a:t>
            </a:r>
            <a:r>
              <a:rPr lang="zh-CN" altLang="en-US" dirty="0"/>
              <a:t>万；</a:t>
            </a:r>
            <a:endParaRPr lang="en-US" altLang="zh-CN" dirty="0"/>
          </a:p>
          <a:p>
            <a:r>
              <a:rPr lang="en-US" altLang="zh-CN" dirty="0"/>
              <a:t>4</a:t>
            </a:r>
            <a:r>
              <a:rPr lang="zh-CN" altLang="en-US" dirty="0"/>
              <a:t>、技能竞赛获</a:t>
            </a:r>
            <a:r>
              <a:rPr lang="zh-CN" altLang="en-US" dirty="0"/>
              <a:t>全国一等奖</a:t>
            </a:r>
            <a:r>
              <a:rPr lang="en-US" altLang="zh-CN" dirty="0"/>
              <a:t>1</a:t>
            </a:r>
            <a:r>
              <a:rPr lang="zh-CN" altLang="en-US" dirty="0"/>
              <a:t>项；二等奖</a:t>
            </a:r>
            <a:r>
              <a:rPr lang="en-US" altLang="zh-CN" dirty="0"/>
              <a:t>1</a:t>
            </a:r>
            <a:r>
              <a:rPr lang="zh-CN" altLang="en-US" dirty="0"/>
              <a:t>项，省赛二等奖；</a:t>
            </a:r>
            <a:endParaRPr lang="en-US" altLang="zh-CN" dirty="0"/>
          </a:p>
          <a:p>
            <a:r>
              <a:rPr lang="en-US" altLang="zh-CN" dirty="0"/>
              <a:t>5</a:t>
            </a:r>
            <a:r>
              <a:rPr lang="zh-CN" altLang="en-US" dirty="0" smtClean="0"/>
              <a:t>、副教授</a:t>
            </a:r>
            <a:r>
              <a:rPr lang="zh-CN" altLang="en-US" dirty="0"/>
              <a:t>职称新增</a:t>
            </a:r>
            <a:r>
              <a:rPr lang="en-US" altLang="zh-CN" dirty="0"/>
              <a:t>1</a:t>
            </a:r>
            <a:r>
              <a:rPr lang="zh-CN" altLang="en-US" dirty="0"/>
              <a:t>名</a:t>
            </a:r>
            <a:r>
              <a:rPr lang="zh-CN" altLang="en-US" dirty="0"/>
              <a:t>；青年</a:t>
            </a:r>
            <a:r>
              <a:rPr lang="zh-CN" altLang="en-US" dirty="0"/>
              <a:t>骨干教师新增</a:t>
            </a:r>
            <a:r>
              <a:rPr lang="en-US" altLang="zh-CN" dirty="0"/>
              <a:t>1</a:t>
            </a:r>
            <a:r>
              <a:rPr lang="zh-CN" altLang="en-US" dirty="0"/>
              <a:t>名；</a:t>
            </a:r>
            <a:endParaRPr lang="en-US" altLang="zh-CN" dirty="0"/>
          </a:p>
          <a:p>
            <a:r>
              <a:rPr lang="en-US" altLang="zh-CN" dirty="0"/>
              <a:t>6</a:t>
            </a:r>
            <a:r>
              <a:rPr lang="zh-CN" altLang="en-US" dirty="0"/>
              <a:t>、</a:t>
            </a:r>
            <a:r>
              <a:rPr lang="zh-CN" altLang="en-US" dirty="0"/>
              <a:t>年内</a:t>
            </a:r>
            <a:r>
              <a:rPr lang="zh-CN" altLang="en-US" dirty="0"/>
              <a:t>校</a:t>
            </a:r>
            <a:r>
              <a:rPr lang="zh-CN" altLang="en-US" dirty="0"/>
              <a:t>企合作成效</a:t>
            </a:r>
            <a:r>
              <a:rPr lang="zh-CN" altLang="en-US" dirty="0"/>
              <a:t>显著，企业捐赠设备</a:t>
            </a:r>
            <a:r>
              <a:rPr lang="en-US" altLang="zh-CN" dirty="0"/>
              <a:t>100</a:t>
            </a:r>
            <a:r>
              <a:rPr lang="zh-CN" altLang="en-US" dirty="0"/>
              <a:t>万；</a:t>
            </a:r>
            <a:endParaRPr lang="en-US" altLang="zh-CN" dirty="0"/>
          </a:p>
          <a:p>
            <a:r>
              <a:rPr lang="en-US" altLang="zh-CN" dirty="0"/>
              <a:t>7</a:t>
            </a:r>
            <a:r>
              <a:rPr lang="zh-CN" altLang="en-US" dirty="0"/>
              <a:t>、</a:t>
            </a:r>
            <a:r>
              <a:rPr lang="zh-CN" altLang="en-US" dirty="0" smtClean="0"/>
              <a:t>湖南省自然科学基金课题</a:t>
            </a:r>
            <a:r>
              <a:rPr lang="en-US" altLang="zh-CN" dirty="0"/>
              <a:t>1</a:t>
            </a:r>
            <a:r>
              <a:rPr lang="zh-CN" altLang="en-US" dirty="0" smtClean="0"/>
              <a:t>项</a:t>
            </a:r>
            <a:r>
              <a:rPr lang="zh-CN" altLang="en-US" dirty="0"/>
              <a:t>；</a:t>
            </a:r>
            <a:endParaRPr lang="en-US" altLang="zh-CN" dirty="0" smtClean="0"/>
          </a:p>
          <a:p>
            <a:r>
              <a:rPr lang="en-US" altLang="zh-CN" dirty="0" smtClean="0"/>
              <a:t>8</a:t>
            </a:r>
            <a:r>
              <a:rPr lang="zh-CN" altLang="en-US" dirty="0" smtClean="0"/>
              <a:t>、液压传动技术专业核心实训室建设完成。</a:t>
            </a:r>
            <a:endParaRPr lang="en-US" altLang="zh-CN" dirty="0"/>
          </a:p>
        </p:txBody>
      </p:sp>
      <p:sp>
        <p:nvSpPr>
          <p:cNvPr id="19" name="矩形 26"/>
          <p:cNvSpPr>
            <a:spLocks noChangeArrowheads="1"/>
          </p:cNvSpPr>
          <p:nvPr/>
        </p:nvSpPr>
        <p:spPr bwMode="auto">
          <a:xfrm>
            <a:off x="6905761" y="1778374"/>
            <a:ext cx="4033837" cy="461962"/>
          </a:xfrm>
          <a:prstGeom prst="rect">
            <a:avLst/>
          </a:prstGeom>
          <a:solidFill>
            <a:schemeClr val="tx2">
              <a:lumMod val="60000"/>
              <a:lumOff val="4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r>
              <a:rPr lang="zh-CN" altLang="en-US" sz="2400" b="1" dirty="0">
                <a:solidFill>
                  <a:srgbClr val="FFFF00"/>
                </a:solidFill>
                <a:latin typeface="微软雅黑" panose="020B0503020204020204" pitchFamily="34" charset="-122"/>
                <a:ea typeface="微软雅黑" panose="020B0503020204020204" pitchFamily="34" charset="-122"/>
              </a:rPr>
              <a:t>预警（关键指标增长情况）</a:t>
            </a:r>
          </a:p>
        </p:txBody>
      </p:sp>
      <p:sp>
        <p:nvSpPr>
          <p:cNvPr id="20" name="下箭头 19"/>
          <p:cNvSpPr/>
          <p:nvPr/>
        </p:nvSpPr>
        <p:spPr>
          <a:xfrm>
            <a:off x="10507798" y="5575402"/>
            <a:ext cx="431800" cy="422658"/>
          </a:xfrm>
          <a:prstGeom prst="downArrow">
            <a:avLst/>
          </a:prstGeom>
          <a:solidFill>
            <a:srgbClr val="FF0000"/>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矩形 29"/>
          <p:cNvSpPr>
            <a:spLocks noChangeArrowheads="1"/>
          </p:cNvSpPr>
          <p:nvPr/>
        </p:nvSpPr>
        <p:spPr bwMode="auto">
          <a:xfrm>
            <a:off x="674981" y="6209254"/>
            <a:ext cx="1511300" cy="461962"/>
          </a:xfrm>
          <a:prstGeom prst="rect">
            <a:avLst/>
          </a:prstGeom>
          <a:solidFill>
            <a:srgbClr val="FF0000"/>
          </a:solidFill>
          <a:ln w="9525">
            <a:noFill/>
            <a:miter lim="800000"/>
            <a:headEnd/>
            <a:tailEnd/>
          </a:ln>
          <a:effectLst>
            <a:glow rad="228600">
              <a:schemeClr val="accent5">
                <a:satMod val="175000"/>
                <a:alpha val="40000"/>
              </a:schemeClr>
            </a:glow>
          </a:effectLst>
          <a:scene3d>
            <a:camera prst="perspectiveBelow"/>
            <a:lightRig rig="threePt" dir="t"/>
          </a:scene3d>
          <a:sp3d>
            <a:bevelT w="114300" prst="artDeco"/>
          </a:sp3d>
        </p:spPr>
        <p:txBody>
          <a:bodyPr>
            <a:spAutoFit/>
          </a:bodyPr>
          <a:lstStyle/>
          <a:p>
            <a:r>
              <a:rPr lang="zh-CN" altLang="en-US" sz="2400" b="1" dirty="0">
                <a:solidFill>
                  <a:schemeClr val="bg1"/>
                </a:solidFill>
              </a:rPr>
              <a:t>改进措施</a:t>
            </a:r>
          </a:p>
        </p:txBody>
      </p:sp>
      <p:sp>
        <p:nvSpPr>
          <p:cNvPr id="13" name="右箭头 12"/>
          <p:cNvSpPr/>
          <p:nvPr/>
        </p:nvSpPr>
        <p:spPr>
          <a:xfrm>
            <a:off x="5466405" y="3623360"/>
            <a:ext cx="803956" cy="503237"/>
          </a:xfrm>
          <a:prstGeom prst="rightArrow">
            <a:avLst/>
          </a:prstGeom>
          <a:solidFill>
            <a:srgbClr val="01FF07"/>
          </a:solidFill>
          <a:ln w="19050">
            <a:solidFill>
              <a:srgbClr val="01FF07"/>
            </a:solidFill>
          </a:ln>
          <a:effectLst>
            <a:outerShdw blurRad="558800" dist="635000" dir="1200000" sx="94000" sy="94000" algn="tl" rotWithShape="0">
              <a:schemeClr val="tx1">
                <a:lumMod val="65000"/>
                <a:lumOff val="35000"/>
                <a:alpha val="23000"/>
              </a:scheme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aphicFrame>
        <p:nvGraphicFramePr>
          <p:cNvPr id="2" name="表格 1"/>
          <p:cNvGraphicFramePr>
            <a:graphicFrameLocks noGrp="1"/>
          </p:cNvGraphicFramePr>
          <p:nvPr>
            <p:extLst>
              <p:ext uri="{D42A27DB-BD31-4B8C-83A1-F6EECF244321}">
                <p14:modId xmlns:p14="http://schemas.microsoft.com/office/powerpoint/2010/main" val="62463072"/>
              </p:ext>
            </p:extLst>
          </p:nvPr>
        </p:nvGraphicFramePr>
        <p:xfrm>
          <a:off x="6176062" y="2478435"/>
          <a:ext cx="4833068" cy="3285110"/>
        </p:xfrm>
        <a:graphic>
          <a:graphicData uri="http://schemas.openxmlformats.org/drawingml/2006/table">
            <a:tbl>
              <a:tblPr>
                <a:tableStyleId>{5C22544A-7EE6-4342-B048-85BDC9FD1C3A}</a:tableStyleId>
              </a:tblPr>
              <a:tblGrid>
                <a:gridCol w="1634759">
                  <a:extLst>
                    <a:ext uri="{9D8B030D-6E8A-4147-A177-3AD203B41FA5}">
                      <a16:colId xmlns:a16="http://schemas.microsoft.com/office/drawing/2014/main" val="2722908779"/>
                    </a:ext>
                  </a:extLst>
                </a:gridCol>
                <a:gridCol w="997988">
                  <a:extLst>
                    <a:ext uri="{9D8B030D-6E8A-4147-A177-3AD203B41FA5}">
                      <a16:colId xmlns:a16="http://schemas.microsoft.com/office/drawing/2014/main" val="238321261"/>
                    </a:ext>
                  </a:extLst>
                </a:gridCol>
                <a:gridCol w="1023789">
                  <a:extLst>
                    <a:ext uri="{9D8B030D-6E8A-4147-A177-3AD203B41FA5}">
                      <a16:colId xmlns:a16="http://schemas.microsoft.com/office/drawing/2014/main" val="2653875118"/>
                    </a:ext>
                  </a:extLst>
                </a:gridCol>
                <a:gridCol w="1176532">
                  <a:extLst>
                    <a:ext uri="{9D8B030D-6E8A-4147-A177-3AD203B41FA5}">
                      <a16:colId xmlns:a16="http://schemas.microsoft.com/office/drawing/2014/main" val="3338369903"/>
                    </a:ext>
                  </a:extLst>
                </a:gridCol>
              </a:tblGrid>
              <a:tr h="458098">
                <a:tc>
                  <a:txBody>
                    <a:bodyPr/>
                    <a:lstStyle/>
                    <a:p>
                      <a:pPr algn="ctr">
                        <a:spcAft>
                          <a:spcPts val="0"/>
                        </a:spcAft>
                      </a:pPr>
                      <a:r>
                        <a:rPr lang="zh-CN" sz="1800" kern="100" dirty="0">
                          <a:effectLst/>
                          <a:latin typeface="微软雅黑" panose="020B0503020204020204" pitchFamily="34" charset="-122"/>
                          <a:ea typeface="微软雅黑" panose="020B0503020204020204" pitchFamily="34" charset="-122"/>
                        </a:rPr>
                        <a:t>关键指标</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2016</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2017</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增长情况</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2866685113"/>
                  </a:ext>
                </a:extLst>
              </a:tr>
              <a:tr h="499177">
                <a:tc>
                  <a:txBody>
                    <a:bodyPr/>
                    <a:lstStyle/>
                    <a:p>
                      <a:pPr algn="ctr">
                        <a:spcAft>
                          <a:spcPts val="0"/>
                        </a:spcAft>
                      </a:pPr>
                      <a:r>
                        <a:rPr lang="zh-CN" sz="1800" kern="100" dirty="0">
                          <a:effectLst/>
                          <a:latin typeface="微软雅黑" panose="020B0503020204020204" pitchFamily="34" charset="-122"/>
                          <a:ea typeface="微软雅黑" panose="020B0503020204020204" pitchFamily="34" charset="-122"/>
                        </a:rPr>
                        <a:t>在校学生数</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412</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337</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下降</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2734028072"/>
                  </a:ext>
                </a:extLst>
              </a:tr>
              <a:tr h="332370">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毕业生就业率</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100%</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100%</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100%</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3639687337"/>
                  </a:ext>
                </a:extLst>
              </a:tr>
              <a:tr h="332370">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校外实训基地</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3</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5</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增长</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2672843441"/>
                  </a:ext>
                </a:extLst>
              </a:tr>
              <a:tr h="332370">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校内实训室</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3</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5</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增长</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3192430856"/>
                  </a:ext>
                </a:extLst>
              </a:tr>
              <a:tr h="332370">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技能竞赛省赛</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二等奖</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二等奖</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持平</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405027731"/>
                  </a:ext>
                </a:extLst>
              </a:tr>
              <a:tr h="333615">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技能竞赛国赛</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二等奖</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三等奖</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下降</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2348921419"/>
                  </a:ext>
                </a:extLst>
              </a:tr>
              <a:tr h="332370">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公开发表论文</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4</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6</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800" kern="100" dirty="0">
                          <a:effectLst/>
                          <a:latin typeface="微软雅黑" panose="020B0503020204020204" pitchFamily="34" charset="-122"/>
                          <a:ea typeface="微软雅黑" panose="020B0503020204020204" pitchFamily="34" charset="-122"/>
                        </a:rPr>
                        <a:t>增长</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3441179436"/>
                  </a:ext>
                </a:extLst>
              </a:tr>
              <a:tr h="332370">
                <a:tc>
                  <a:txBody>
                    <a:bodyPr/>
                    <a:lstStyle/>
                    <a:p>
                      <a:pPr algn="ctr">
                        <a:spcAft>
                          <a:spcPts val="0"/>
                        </a:spcAft>
                      </a:pPr>
                      <a:r>
                        <a:rPr lang="zh-CN" sz="1800" kern="100">
                          <a:effectLst/>
                          <a:latin typeface="微软雅黑" panose="020B0503020204020204" pitchFamily="34" charset="-122"/>
                          <a:ea typeface="微软雅黑" panose="020B0503020204020204" pitchFamily="34" charset="-122"/>
                        </a:rPr>
                        <a:t>实用新型专利</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1</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3</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800" kern="100" dirty="0">
                          <a:effectLst/>
                          <a:latin typeface="微软雅黑" panose="020B0503020204020204" pitchFamily="34" charset="-122"/>
                          <a:ea typeface="微软雅黑" panose="020B0503020204020204" pitchFamily="34" charset="-122"/>
                        </a:rPr>
                        <a:t>增长</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507669499"/>
                  </a:ext>
                </a:extLst>
              </a:tr>
            </a:tbl>
          </a:graphicData>
        </a:graphic>
      </p:graphicFrame>
    </p:spTree>
    <p:extLst>
      <p:ext uri="{BB962C8B-B14F-4D97-AF65-F5344CB8AC3E}">
        <p14:creationId xmlns:p14="http://schemas.microsoft.com/office/powerpoint/2010/main" val="29001946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04819" y="534799"/>
            <a:ext cx="3923521" cy="831023"/>
          </a:xfrm>
          <a:prstGeom prst="rect">
            <a:avLst/>
          </a:prstGeom>
        </p:spPr>
      </p:pic>
      <p:sp>
        <p:nvSpPr>
          <p:cNvPr id="4" name="TextBox 8"/>
          <p:cNvSpPr txBox="1">
            <a:spLocks noChangeArrowheads="1"/>
          </p:cNvSpPr>
          <p:nvPr/>
        </p:nvSpPr>
        <p:spPr bwMode="auto">
          <a:xfrm>
            <a:off x="0" y="1393311"/>
            <a:ext cx="5635579" cy="460375"/>
          </a:xfrm>
          <a:prstGeom prst="rect">
            <a:avLst/>
          </a:prstGeom>
          <a:noFill/>
          <a:ln w="9525">
            <a:noFill/>
            <a:miter lim="800000"/>
            <a:headEnd/>
            <a:tailEnd/>
          </a:ln>
        </p:spPr>
        <p:txBody>
          <a:bodyPr wrap="square">
            <a:spAutoFit/>
          </a:bodyPr>
          <a:lstStyle/>
          <a:p>
            <a:pPr>
              <a:defRPr/>
            </a:pPr>
            <a:r>
              <a:rPr lang="en-US" altLang="zh-CN" sz="2400" b="1" dirty="0" smtClean="0">
                <a:solidFill>
                  <a:srgbClr val="FF0000"/>
                </a:solidFill>
                <a:latin typeface="微软雅黑" panose="020B0503020204020204" pitchFamily="34" charset="-122"/>
                <a:ea typeface="微软雅黑" panose="020B0503020204020204" pitchFamily="34" charset="-122"/>
              </a:rPr>
              <a:t>2018</a:t>
            </a:r>
            <a:r>
              <a:rPr lang="zh-CN" altLang="en-US" sz="2400" b="1" dirty="0" smtClean="0">
                <a:solidFill>
                  <a:srgbClr val="FF0000"/>
                </a:solidFill>
                <a:latin typeface="微软雅黑" panose="020B0503020204020204" pitchFamily="34" charset="-122"/>
                <a:ea typeface="微软雅黑" panose="020B0503020204020204" pitchFamily="34" charset="-122"/>
              </a:rPr>
              <a:t>年</a:t>
            </a:r>
            <a:r>
              <a:rPr lang="zh-CN" altLang="en-US" sz="2400" b="1" dirty="0">
                <a:solidFill>
                  <a:srgbClr val="FF0000"/>
                </a:solidFill>
                <a:latin typeface="微软雅黑" panose="020B0503020204020204" pitchFamily="34" charset="-122"/>
                <a:ea typeface="微软雅黑" panose="020B0503020204020204" pitchFamily="34" charset="-122"/>
              </a:rPr>
              <a:t>建设情况</a:t>
            </a: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－－监测</a:t>
            </a:r>
          </a:p>
        </p:txBody>
      </p:sp>
      <p:sp>
        <p:nvSpPr>
          <p:cNvPr id="5" name="TextBox 16"/>
          <p:cNvSpPr txBox="1"/>
          <p:nvPr/>
        </p:nvSpPr>
        <p:spPr>
          <a:xfrm>
            <a:off x="8190769" y="2714991"/>
            <a:ext cx="3457575" cy="369888"/>
          </a:xfrm>
          <a:prstGeom prst="rect">
            <a:avLst/>
          </a:prstGeom>
          <a:noFill/>
        </p:spPr>
        <p:txBody>
          <a:bodyPr>
            <a:spAutoFit/>
          </a:bodyPr>
          <a:lstStyle/>
          <a:p>
            <a:pPr>
              <a:defRPr/>
            </a:pPr>
            <a:r>
              <a:rPr lang="zh-CN" altLang="en-US" dirty="0">
                <a:latin typeface="Arial" pitchFamily="34" charset="0"/>
                <a:ea typeface="+mn-ea"/>
              </a:rPr>
              <a:t>第一志愿新生报到率</a:t>
            </a:r>
            <a:r>
              <a:rPr lang="zh-CN" altLang="en-US" dirty="0">
                <a:latin typeface="+mn-ea"/>
                <a:ea typeface="+mn-ea"/>
              </a:rPr>
              <a:t>：</a:t>
            </a:r>
            <a:r>
              <a:rPr lang="en-US" altLang="zh-CN" dirty="0">
                <a:latin typeface="+mn-ea"/>
                <a:ea typeface="+mn-ea"/>
              </a:rPr>
              <a:t> 88.5%</a:t>
            </a:r>
            <a:endParaRPr lang="zh-CN" altLang="zh-CN" dirty="0">
              <a:latin typeface="+mn-ea"/>
              <a:ea typeface="+mn-ea"/>
            </a:endParaRPr>
          </a:p>
        </p:txBody>
      </p:sp>
      <p:sp>
        <p:nvSpPr>
          <p:cNvPr id="6" name="矩形 19"/>
          <p:cNvSpPr>
            <a:spLocks noChangeArrowheads="1"/>
          </p:cNvSpPr>
          <p:nvPr/>
        </p:nvSpPr>
        <p:spPr bwMode="auto">
          <a:xfrm>
            <a:off x="4028340" y="1577521"/>
            <a:ext cx="4218107" cy="400110"/>
          </a:xfrm>
          <a:prstGeom prst="rect">
            <a:avLst/>
          </a:prstGeom>
          <a:solidFill>
            <a:srgbClr val="0000FF"/>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建设项目质控点：</a:t>
            </a:r>
            <a:r>
              <a:rPr lang="en-US" altLang="zh-CN" sz="2000" b="1" dirty="0">
                <a:solidFill>
                  <a:schemeClr val="bg1"/>
                </a:solidFill>
                <a:latin typeface="微软雅黑" panose="020B0503020204020204" pitchFamily="34" charset="-122"/>
                <a:ea typeface="微软雅黑" panose="020B0503020204020204" pitchFamily="34" charset="-122"/>
              </a:rPr>
              <a:t>15</a:t>
            </a:r>
            <a:r>
              <a:rPr lang="zh-CN" altLang="en-US" sz="2000" b="1" dirty="0" smtClean="0">
                <a:solidFill>
                  <a:schemeClr val="bg1"/>
                </a:solidFill>
                <a:latin typeface="微软雅黑" panose="020B0503020204020204" pitchFamily="34" charset="-122"/>
                <a:ea typeface="微软雅黑" panose="020B0503020204020204" pitchFamily="34" charset="-122"/>
              </a:rPr>
              <a:t>项个</a:t>
            </a:r>
            <a:r>
              <a:rPr lang="en-US" altLang="zh-CN" sz="2000" b="1" dirty="0" smtClean="0">
                <a:solidFill>
                  <a:schemeClr val="bg1"/>
                </a:solidFill>
                <a:latin typeface="微软雅黑" panose="020B0503020204020204" pitchFamily="34" charset="-122"/>
                <a:ea typeface="微软雅黑" panose="020B0503020204020204" pitchFamily="34" charset="-122"/>
              </a:rPr>
              <a:t>26</a:t>
            </a:r>
            <a:r>
              <a:rPr lang="zh-CN" altLang="en-US" sz="2000" b="1" dirty="0" smtClean="0">
                <a:solidFill>
                  <a:schemeClr val="bg1"/>
                </a:solidFill>
                <a:latin typeface="微软雅黑" panose="020B0503020204020204" pitchFamily="34" charset="-122"/>
                <a:ea typeface="微软雅黑" panose="020B0503020204020204" pitchFamily="34" charset="-122"/>
              </a:rPr>
              <a:t>子</a:t>
            </a:r>
            <a:r>
              <a:rPr lang="zh-CN" altLang="en-US" sz="2000" b="1" dirty="0">
                <a:solidFill>
                  <a:schemeClr val="bg1"/>
                </a:solidFill>
                <a:latin typeface="微软雅黑" panose="020B0503020204020204" pitchFamily="34" charset="-122"/>
                <a:ea typeface="微软雅黑" panose="020B0503020204020204" pitchFamily="34" charset="-122"/>
              </a:rPr>
              <a:t>任务</a:t>
            </a:r>
          </a:p>
        </p:txBody>
      </p:sp>
      <p:sp>
        <p:nvSpPr>
          <p:cNvPr id="7" name="矩形 20"/>
          <p:cNvSpPr>
            <a:spLocks noChangeArrowheads="1"/>
          </p:cNvSpPr>
          <p:nvPr/>
        </p:nvSpPr>
        <p:spPr bwMode="auto">
          <a:xfrm>
            <a:off x="8336364" y="2211754"/>
            <a:ext cx="1645104" cy="369332"/>
          </a:xfrm>
          <a:prstGeom prst="rect">
            <a:avLst/>
          </a:prstGeom>
          <a:solidFill>
            <a:srgbClr val="0000FF"/>
          </a:solidFill>
          <a:ln w="9525">
            <a:noFill/>
            <a:miter lim="800000"/>
            <a:headEnd/>
            <a:tailEnd/>
          </a:ln>
          <a:scene3d>
            <a:camera prst="orthographicFront"/>
            <a:lightRig rig="threePt" dir="t"/>
          </a:scene3d>
          <a:sp3d>
            <a:bevelT w="165100" prst="coolSlant"/>
          </a:sp3d>
        </p:spPr>
        <p:txBody>
          <a:bodyPr wrap="square">
            <a:spAutoFit/>
          </a:bodyPr>
          <a:lstStyle/>
          <a:p>
            <a:r>
              <a:rPr lang="zh-CN" altLang="en-US" b="1" dirty="0">
                <a:solidFill>
                  <a:schemeClr val="bg1"/>
                </a:solidFill>
                <a:latin typeface="微软雅黑" panose="020B0503020204020204" pitchFamily="34" charset="-122"/>
                <a:ea typeface="微软雅黑" panose="020B0503020204020204" pitchFamily="34" charset="-122"/>
              </a:rPr>
              <a:t>入口质控点：</a:t>
            </a:r>
          </a:p>
        </p:txBody>
      </p:sp>
      <p:sp>
        <p:nvSpPr>
          <p:cNvPr id="8" name="TextBox 22"/>
          <p:cNvSpPr txBox="1"/>
          <p:nvPr/>
        </p:nvSpPr>
        <p:spPr>
          <a:xfrm>
            <a:off x="8190769" y="3651616"/>
            <a:ext cx="4073801" cy="1246495"/>
          </a:xfrm>
          <a:prstGeom prst="rect">
            <a:avLst/>
          </a:prstGeom>
          <a:noFill/>
        </p:spPr>
        <p:txBody>
          <a:bodyPr wrap="square">
            <a:spAutoFit/>
          </a:bodyPr>
          <a:lstStyle/>
          <a:p>
            <a:pPr>
              <a:lnSpc>
                <a:spcPts val="3000"/>
              </a:lnSpc>
              <a:defRPr/>
            </a:pPr>
            <a:r>
              <a:rPr lang="zh-CN" altLang="en-US" dirty="0">
                <a:latin typeface="Arial" pitchFamily="34" charset="0"/>
                <a:ea typeface="+mn-ea"/>
              </a:rPr>
              <a:t>教学质量目标测试合格率：</a:t>
            </a:r>
            <a:r>
              <a:rPr lang="en-US" altLang="zh-CN" kern="100" dirty="0">
                <a:latin typeface="宋体"/>
                <a:ea typeface="宋体"/>
                <a:cs typeface="Times New Roman"/>
              </a:rPr>
              <a:t> 100%</a:t>
            </a:r>
          </a:p>
          <a:p>
            <a:pPr>
              <a:lnSpc>
                <a:spcPts val="3000"/>
              </a:lnSpc>
              <a:defRPr/>
            </a:pPr>
            <a:r>
              <a:rPr lang="zh-CN" altLang="en-US" kern="100" dirty="0">
                <a:latin typeface="宋体"/>
                <a:ea typeface="宋体"/>
                <a:cs typeface="Times New Roman"/>
              </a:rPr>
              <a:t>教师教学质量测评：</a:t>
            </a:r>
            <a:r>
              <a:rPr lang="en-US" altLang="zh-CN" dirty="0">
                <a:latin typeface="Arial" pitchFamily="34" charset="0"/>
                <a:ea typeface="+mn-ea"/>
              </a:rPr>
              <a:t>9.738 </a:t>
            </a:r>
            <a:endParaRPr lang="en-US" altLang="zh-CN" dirty="0" smtClean="0">
              <a:latin typeface="Arial" pitchFamily="34" charset="0"/>
              <a:ea typeface="+mn-ea"/>
            </a:endParaRPr>
          </a:p>
          <a:p>
            <a:pPr>
              <a:lnSpc>
                <a:spcPts val="3000"/>
              </a:lnSpc>
              <a:defRPr/>
            </a:pPr>
            <a:r>
              <a:rPr lang="zh-CN" altLang="en-US" dirty="0">
                <a:latin typeface="Arial" pitchFamily="34" charset="0"/>
                <a:ea typeface="+mn-ea"/>
              </a:rPr>
              <a:t>技能抽考合格率：</a:t>
            </a:r>
            <a:r>
              <a:rPr lang="en-US" altLang="zh-CN" dirty="0">
                <a:latin typeface="Arial" pitchFamily="34" charset="0"/>
                <a:ea typeface="+mn-ea"/>
              </a:rPr>
              <a:t>100%</a:t>
            </a:r>
            <a:r>
              <a:rPr lang="zh-CN" altLang="en-US" dirty="0">
                <a:latin typeface="Arial" pitchFamily="34" charset="0"/>
                <a:ea typeface="+mn-ea"/>
              </a:rPr>
              <a:t>（全省第三名</a:t>
            </a:r>
            <a:r>
              <a:rPr lang="zh-CN" altLang="en-US" dirty="0" smtClean="0">
                <a:latin typeface="Arial" pitchFamily="34" charset="0"/>
                <a:ea typeface="+mn-ea"/>
              </a:rPr>
              <a:t>）</a:t>
            </a:r>
            <a:endParaRPr lang="zh-CN" altLang="en-US" dirty="0">
              <a:latin typeface="Arial" pitchFamily="34" charset="0"/>
              <a:ea typeface="+mn-ea"/>
            </a:endParaRPr>
          </a:p>
        </p:txBody>
      </p:sp>
      <p:sp>
        <p:nvSpPr>
          <p:cNvPr id="9" name="矩形 23"/>
          <p:cNvSpPr>
            <a:spLocks noChangeArrowheads="1"/>
          </p:cNvSpPr>
          <p:nvPr/>
        </p:nvSpPr>
        <p:spPr bwMode="auto">
          <a:xfrm>
            <a:off x="8336364" y="3233875"/>
            <a:ext cx="1645104" cy="369332"/>
          </a:xfrm>
          <a:prstGeom prst="rect">
            <a:avLst/>
          </a:prstGeom>
          <a:solidFill>
            <a:srgbClr val="0000FF"/>
          </a:solidFill>
          <a:ln w="9525">
            <a:noFill/>
            <a:miter lim="800000"/>
            <a:headEnd/>
            <a:tailEnd/>
          </a:ln>
          <a:scene3d>
            <a:camera prst="orthographicFront"/>
            <a:lightRig rig="threePt" dir="t"/>
          </a:scene3d>
          <a:sp3d>
            <a:bevelT w="165100" prst="coolSlant"/>
          </a:sp3d>
        </p:spPr>
        <p:txBody>
          <a:bodyPr wrap="square">
            <a:spAutoFit/>
          </a:bodyPr>
          <a:lstStyle/>
          <a:p>
            <a:r>
              <a:rPr lang="zh-CN" altLang="en-US" b="1" dirty="0">
                <a:solidFill>
                  <a:schemeClr val="bg1"/>
                </a:solidFill>
                <a:latin typeface="微软雅黑" panose="020B0503020204020204" pitchFamily="34" charset="-122"/>
                <a:ea typeface="微软雅黑" panose="020B0503020204020204" pitchFamily="34" charset="-122"/>
              </a:rPr>
              <a:t>过程质控点：</a:t>
            </a:r>
          </a:p>
        </p:txBody>
      </p:sp>
      <p:sp>
        <p:nvSpPr>
          <p:cNvPr id="10" name="TextBox 24"/>
          <p:cNvSpPr txBox="1"/>
          <p:nvPr/>
        </p:nvSpPr>
        <p:spPr>
          <a:xfrm>
            <a:off x="8263794" y="5237444"/>
            <a:ext cx="3719513" cy="1246495"/>
          </a:xfrm>
          <a:prstGeom prst="rect">
            <a:avLst/>
          </a:prstGeom>
          <a:noFill/>
        </p:spPr>
        <p:txBody>
          <a:bodyPr>
            <a:spAutoFit/>
          </a:bodyPr>
          <a:lstStyle/>
          <a:p>
            <a:pPr>
              <a:lnSpc>
                <a:spcPts val="3000"/>
              </a:lnSpc>
              <a:defRPr/>
            </a:pPr>
            <a:r>
              <a:rPr lang="zh-CN" altLang="en-US" dirty="0">
                <a:latin typeface="Arial" pitchFamily="34" charset="0"/>
                <a:ea typeface="+mn-ea"/>
              </a:rPr>
              <a:t>毕业生就业率：</a:t>
            </a:r>
            <a:r>
              <a:rPr lang="en-US" altLang="zh-CN" kern="100" dirty="0">
                <a:latin typeface="宋体"/>
                <a:ea typeface="宋体"/>
                <a:cs typeface="Times New Roman"/>
              </a:rPr>
              <a:t> </a:t>
            </a:r>
            <a:r>
              <a:rPr lang="en-US" altLang="zh-CN" dirty="0">
                <a:latin typeface="宋体"/>
                <a:ea typeface="+mn-ea"/>
                <a:sym typeface="微软雅黑" pitchFamily="34" charset="-122"/>
              </a:rPr>
              <a:t>95%</a:t>
            </a:r>
          </a:p>
          <a:p>
            <a:pPr>
              <a:lnSpc>
                <a:spcPts val="3000"/>
              </a:lnSpc>
              <a:defRPr/>
            </a:pPr>
            <a:r>
              <a:rPr lang="zh-CN" altLang="en-US" kern="100" dirty="0">
                <a:latin typeface="宋体"/>
                <a:ea typeface="宋体"/>
                <a:cs typeface="Times New Roman"/>
                <a:sym typeface="微软雅黑" pitchFamily="34" charset="-122"/>
              </a:rPr>
              <a:t>工作与专业相关度：</a:t>
            </a:r>
            <a:r>
              <a:rPr lang="en-US" altLang="zh-CN" dirty="0">
                <a:latin typeface="宋体"/>
                <a:ea typeface="+mn-ea"/>
                <a:sym typeface="微软雅黑" pitchFamily="34" charset="-122"/>
              </a:rPr>
              <a:t> 87%</a:t>
            </a:r>
          </a:p>
          <a:p>
            <a:pPr>
              <a:lnSpc>
                <a:spcPts val="3000"/>
              </a:lnSpc>
              <a:defRPr/>
            </a:pPr>
            <a:r>
              <a:rPr lang="zh-CN" altLang="en-US" dirty="0">
                <a:latin typeface="宋体"/>
                <a:ea typeface="+mn-ea"/>
                <a:sym typeface="微软雅黑" pitchFamily="34" charset="-122"/>
              </a:rPr>
              <a:t>毕业生对专业教学的满意度：</a:t>
            </a:r>
            <a:r>
              <a:rPr lang="en-US" altLang="zh-CN" dirty="0">
                <a:latin typeface="宋体"/>
                <a:ea typeface="+mn-ea"/>
                <a:sym typeface="微软雅黑" pitchFamily="34" charset="-122"/>
              </a:rPr>
              <a:t>100</a:t>
            </a:r>
            <a:r>
              <a:rPr lang="en-US" altLang="zh-CN" dirty="0" smtClean="0">
                <a:latin typeface="宋体"/>
                <a:ea typeface="+mn-ea"/>
                <a:sym typeface="微软雅黑" pitchFamily="34" charset="-122"/>
              </a:rPr>
              <a:t>%</a:t>
            </a:r>
            <a:endParaRPr lang="en-US" altLang="zh-CN" dirty="0">
              <a:latin typeface="宋体"/>
              <a:ea typeface="+mn-ea"/>
            </a:endParaRPr>
          </a:p>
        </p:txBody>
      </p:sp>
      <p:sp>
        <p:nvSpPr>
          <p:cNvPr id="11" name="矩形 25"/>
          <p:cNvSpPr>
            <a:spLocks noChangeArrowheads="1"/>
          </p:cNvSpPr>
          <p:nvPr/>
        </p:nvSpPr>
        <p:spPr bwMode="auto">
          <a:xfrm>
            <a:off x="8332508" y="4898111"/>
            <a:ext cx="1645104" cy="369332"/>
          </a:xfrm>
          <a:prstGeom prst="rect">
            <a:avLst/>
          </a:prstGeom>
          <a:solidFill>
            <a:srgbClr val="0000FF"/>
          </a:solidFill>
          <a:ln w="9525">
            <a:noFill/>
            <a:miter lim="800000"/>
            <a:headEnd/>
            <a:tailEnd/>
          </a:ln>
          <a:scene3d>
            <a:camera prst="orthographicFront"/>
            <a:lightRig rig="threePt" dir="t"/>
          </a:scene3d>
          <a:sp3d>
            <a:bevelT w="165100" prst="coolSlant"/>
          </a:sp3d>
        </p:spPr>
        <p:txBody>
          <a:bodyPr wrap="square">
            <a:spAutoFit/>
          </a:bodyPr>
          <a:lstStyle/>
          <a:p>
            <a:r>
              <a:rPr lang="zh-CN" altLang="en-US" b="1" dirty="0">
                <a:solidFill>
                  <a:schemeClr val="bg1"/>
                </a:solidFill>
                <a:latin typeface="微软雅黑" panose="020B0503020204020204" pitchFamily="34" charset="-122"/>
                <a:ea typeface="微软雅黑" panose="020B0503020204020204" pitchFamily="34" charset="-122"/>
              </a:rPr>
              <a:t>出口质控点：</a:t>
            </a:r>
          </a:p>
        </p:txBody>
      </p:sp>
      <p:graphicFrame>
        <p:nvGraphicFramePr>
          <p:cNvPr id="12" name="表格 11"/>
          <p:cNvGraphicFramePr>
            <a:graphicFrameLocks noGrp="1"/>
          </p:cNvGraphicFramePr>
          <p:nvPr>
            <p:extLst>
              <p:ext uri="{D42A27DB-BD31-4B8C-83A1-F6EECF244321}">
                <p14:modId xmlns:p14="http://schemas.microsoft.com/office/powerpoint/2010/main" val="1307334031"/>
              </p:ext>
            </p:extLst>
          </p:nvPr>
        </p:nvGraphicFramePr>
        <p:xfrm>
          <a:off x="82935" y="2065385"/>
          <a:ext cx="8191517" cy="4625700"/>
        </p:xfrm>
        <a:graphic>
          <a:graphicData uri="http://schemas.openxmlformats.org/drawingml/2006/table">
            <a:tbl>
              <a:tblPr/>
              <a:tblGrid>
                <a:gridCol w="1459738">
                  <a:extLst>
                    <a:ext uri="{9D8B030D-6E8A-4147-A177-3AD203B41FA5}">
                      <a16:colId xmlns:a16="http://schemas.microsoft.com/office/drawing/2014/main" val="20000"/>
                    </a:ext>
                  </a:extLst>
                </a:gridCol>
                <a:gridCol w="2924687">
                  <a:extLst>
                    <a:ext uri="{9D8B030D-6E8A-4147-A177-3AD203B41FA5}">
                      <a16:colId xmlns:a16="http://schemas.microsoft.com/office/drawing/2014/main" val="20001"/>
                    </a:ext>
                  </a:extLst>
                </a:gridCol>
                <a:gridCol w="1079162">
                  <a:extLst>
                    <a:ext uri="{9D8B030D-6E8A-4147-A177-3AD203B41FA5}">
                      <a16:colId xmlns:a16="http://schemas.microsoft.com/office/drawing/2014/main" val="20002"/>
                    </a:ext>
                  </a:extLst>
                </a:gridCol>
                <a:gridCol w="2727930">
                  <a:extLst>
                    <a:ext uri="{9D8B030D-6E8A-4147-A177-3AD203B41FA5}">
                      <a16:colId xmlns:a16="http://schemas.microsoft.com/office/drawing/2014/main" val="20003"/>
                    </a:ext>
                  </a:extLst>
                </a:gridCol>
              </a:tblGrid>
              <a:tr h="278896">
                <a:tc>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任务类型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1" i="0" u="none" strike="noStrike">
                          <a:solidFill>
                            <a:srgbClr val="000000"/>
                          </a:solidFill>
                          <a:latin typeface="微软雅黑" panose="020B0503020204020204" pitchFamily="34" charset="-122"/>
                          <a:ea typeface="微软雅黑" panose="020B0503020204020204" pitchFamily="34" charset="-122"/>
                        </a:rPr>
                        <a:t>任务内容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1" i="0" u="none" strike="noStrike">
                          <a:solidFill>
                            <a:srgbClr val="000000"/>
                          </a:solidFill>
                          <a:latin typeface="微软雅黑" panose="020B0503020204020204" pitchFamily="34" charset="-122"/>
                          <a:ea typeface="微软雅黑" panose="020B0503020204020204" pitchFamily="34" charset="-122"/>
                        </a:rPr>
                        <a:t>项目数量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项目成果</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0"/>
                  </a:ext>
                </a:extLst>
              </a:tr>
              <a:tr h="278896">
                <a:tc rowSpan="4">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人才培养模式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专业群人才培养方案制定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论文</a:t>
                      </a:r>
                      <a:r>
                        <a:rPr lang="en-US" altLang="zh-CN" sz="1600" b="0" i="0" u="none" strike="noStrike" dirty="0" smtClean="0">
                          <a:solidFill>
                            <a:srgbClr val="000000"/>
                          </a:solidFill>
                          <a:latin typeface="微软雅黑" panose="020B0503020204020204" pitchFamily="34" charset="-122"/>
                          <a:ea typeface="微软雅黑" panose="020B0503020204020204" pitchFamily="34" charset="-122"/>
                        </a:rPr>
                        <a:t>2</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篇</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1"/>
                  </a:ext>
                </a:extLst>
              </a:tr>
              <a:tr h="278896">
                <a:tc vMerge="1">
                  <a:txBody>
                    <a:bodyPr/>
                    <a:lstStyle/>
                    <a:p>
                      <a:endParaRPr lang="zh-CN" altLang="en-US"/>
                    </a:p>
                  </a:txBody>
                  <a:tcPr/>
                </a:tc>
                <a:tc>
                  <a:txBody>
                    <a:bodyPr/>
                    <a:lstStyle/>
                    <a:p>
                      <a:pPr algn="ctr"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职业道德培养模式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论文</a:t>
                      </a:r>
                      <a:r>
                        <a:rPr lang="en-US" altLang="zh-CN" sz="1600" b="0" i="0" u="none" strike="noStrike" dirty="0" smtClean="0">
                          <a:solidFill>
                            <a:srgbClr val="000000"/>
                          </a:solidFill>
                          <a:latin typeface="微软雅黑" panose="020B0503020204020204" pitchFamily="34" charset="-122"/>
                          <a:ea typeface="微软雅黑" panose="020B0503020204020204" pitchFamily="34" charset="-122"/>
                        </a:rPr>
                        <a:t>2</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篇</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2"/>
                  </a:ext>
                </a:extLst>
              </a:tr>
              <a:tr h="278896">
                <a:tc vMerge="1">
                  <a:txBody>
                    <a:bodyPr/>
                    <a:lstStyle/>
                    <a:p>
                      <a:endParaRPr lang="zh-CN" altLang="en-US"/>
                    </a:p>
                  </a:txBody>
                  <a:tcPr/>
                </a:tc>
                <a:tc>
                  <a:txBody>
                    <a:bodyPr/>
                    <a:lstStyle/>
                    <a:p>
                      <a:pPr algn="ctr"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技术技能培养模式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0" i="0" u="none" strike="noStrike" dirty="0" smtClean="0">
                          <a:solidFill>
                            <a:srgbClr val="000000"/>
                          </a:solidFill>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省级技能竞赛一等奖</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1</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3"/>
                  </a:ext>
                </a:extLst>
              </a:tr>
              <a:tr h="278896">
                <a:tc vMerge="1">
                  <a:txBody>
                    <a:bodyPr/>
                    <a:lstStyle/>
                    <a:p>
                      <a:endParaRPr lang="zh-CN" altLang="en-US"/>
                    </a:p>
                  </a:txBody>
                  <a:tcPr/>
                </a:tc>
                <a:tc>
                  <a:txBody>
                    <a:bodyPr/>
                    <a:lstStyle/>
                    <a:p>
                      <a:pPr algn="ctr"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学习创新创业能力培养模式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论文</a:t>
                      </a:r>
                      <a:r>
                        <a:rPr lang="en-US" altLang="zh-CN" sz="1600" b="0" i="0" u="none" strike="noStrike" dirty="0" smtClean="0">
                          <a:solidFill>
                            <a:srgbClr val="000000"/>
                          </a:solidFill>
                          <a:latin typeface="微软雅黑" panose="020B0503020204020204" pitchFamily="34" charset="-122"/>
                          <a:ea typeface="微软雅黑" panose="020B0503020204020204" pitchFamily="34" charset="-122"/>
                        </a:rPr>
                        <a:t>2</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篇</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4"/>
                  </a:ext>
                </a:extLst>
              </a:tr>
              <a:tr h="278896">
                <a:tc rowSpan="4">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课程体系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群共享核心课改革与建设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论文</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2</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篇，教材</a:t>
                      </a:r>
                      <a:r>
                        <a:rPr lang="en-US" altLang="zh-CN" sz="1600" b="0" i="0" u="none" strike="noStrike" dirty="0" smtClean="0">
                          <a:solidFill>
                            <a:srgbClr val="000000"/>
                          </a:solidFill>
                          <a:latin typeface="微软雅黑" panose="020B0503020204020204" pitchFamily="34" charset="-122"/>
                          <a:ea typeface="微软雅黑" panose="020B0503020204020204" pitchFamily="34" charset="-122"/>
                        </a:rPr>
                        <a:t>1</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部</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5"/>
                  </a:ext>
                </a:extLst>
              </a:tr>
              <a:tr h="278896">
                <a:tc vMerge="1">
                  <a:txBody>
                    <a:bodyPr/>
                    <a:lstStyle/>
                    <a:p>
                      <a:endParaRPr lang="zh-CN" altLang="en-US"/>
                    </a:p>
                  </a:txBody>
                  <a:tcPr/>
                </a:tc>
                <a:tc>
                  <a:txBody>
                    <a:bodyPr/>
                    <a:lstStyle/>
                    <a:p>
                      <a:pPr algn="ctr"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专业核心课改革与建设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电气控制实训室建设完成</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6"/>
                  </a:ext>
                </a:extLst>
              </a:tr>
              <a:tr h="278896">
                <a:tc vMerge="1">
                  <a:txBody>
                    <a:bodyPr/>
                    <a:lstStyle/>
                    <a:p>
                      <a:endParaRPr lang="zh-CN" altLang="en-US"/>
                    </a:p>
                  </a:txBody>
                  <a:tcPr/>
                </a:tc>
                <a:tc>
                  <a:txBody>
                    <a:bodyPr/>
                    <a:lstStyle/>
                    <a:p>
                      <a:pPr algn="ctr"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专业群互选课建设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0" i="0" u="none" strike="noStrike" dirty="0" smtClean="0">
                          <a:solidFill>
                            <a:srgbClr val="000000"/>
                          </a:solidFill>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院级课程资源库建设</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7"/>
                  </a:ext>
                </a:extLst>
              </a:tr>
              <a:tr h="302671">
                <a:tc vMerge="1">
                  <a:txBody>
                    <a:bodyPr/>
                    <a:lstStyle/>
                    <a:p>
                      <a:endParaRPr lang="zh-CN" altLang="en-US"/>
                    </a:p>
                  </a:txBody>
                  <a:tcPr/>
                </a:tc>
                <a:tc>
                  <a:txBody>
                    <a:bodyPr/>
                    <a:lstStyle/>
                    <a:p>
                      <a:pPr algn="ctr"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教学方式创新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0" i="0" u="none" strike="noStrike" dirty="0" smtClean="0">
                          <a:solidFill>
                            <a:srgbClr val="000000"/>
                          </a:solidFill>
                          <a:latin typeface="微软雅黑" panose="020B0503020204020204" pitchFamily="34" charset="-122"/>
                          <a:ea typeface="微软雅黑" panose="020B0503020204020204" pitchFamily="34" charset="-122"/>
                        </a:rPr>
                        <a:t>2</a:t>
                      </a:r>
                      <a:endParaRPr lang="en-US" altLang="zh-CN"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论文</a:t>
                      </a:r>
                      <a:r>
                        <a:rPr lang="en-US" altLang="zh-CN" sz="1600" b="0" i="0" u="none" strike="noStrike" dirty="0" smtClean="0">
                          <a:solidFill>
                            <a:srgbClr val="000000"/>
                          </a:solidFill>
                          <a:latin typeface="微软雅黑" panose="020B0503020204020204" pitchFamily="34" charset="-122"/>
                          <a:ea typeface="微软雅黑" panose="020B0503020204020204" pitchFamily="34" charset="-122"/>
                        </a:rPr>
                        <a:t>2</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篇</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8"/>
                  </a:ext>
                </a:extLst>
              </a:tr>
              <a:tr h="278896">
                <a:tc rowSpan="2">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教学团队</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专业群带头人影响力</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1" i="0" u="none" strike="noStrike" dirty="0">
                          <a:solidFill>
                            <a:srgbClr val="000000"/>
                          </a:solidFill>
                          <a:latin typeface="微软雅黑" panose="020B0503020204020204" pitchFamily="34" charset="-122"/>
                          <a:ea typeface="微软雅黑" panose="020B0503020204020204" pitchFamily="34" charset="-122"/>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1" i="0" u="none" strike="noStrike" dirty="0" smtClean="0">
                          <a:solidFill>
                            <a:srgbClr val="000000"/>
                          </a:solidFill>
                          <a:latin typeface="微软雅黑" panose="020B0503020204020204" pitchFamily="34" charset="-122"/>
                          <a:ea typeface="微软雅黑" panose="020B0503020204020204" pitchFamily="34" charset="-122"/>
                        </a:rPr>
                        <a:t>教授新增</a:t>
                      </a:r>
                      <a:r>
                        <a:rPr lang="en-US" altLang="zh-CN" sz="1600" b="1" i="0" u="none" strike="noStrike" dirty="0" smtClean="0">
                          <a:solidFill>
                            <a:srgbClr val="000000"/>
                          </a:solidFill>
                          <a:latin typeface="微软雅黑" panose="020B0503020204020204" pitchFamily="34" charset="-122"/>
                          <a:ea typeface="微软雅黑" panose="020B0503020204020204" pitchFamily="34" charset="-122"/>
                        </a:rPr>
                        <a:t>1</a:t>
                      </a:r>
                      <a:r>
                        <a:rPr lang="zh-CN" altLang="en-US" sz="1600" b="1" i="0" u="none" strike="noStrike" dirty="0" smtClean="0">
                          <a:solidFill>
                            <a:srgbClr val="000000"/>
                          </a:solidFill>
                          <a:latin typeface="微软雅黑" panose="020B0503020204020204" pitchFamily="34" charset="-122"/>
                          <a:ea typeface="微软雅黑" panose="020B0503020204020204" pitchFamily="34" charset="-122"/>
                        </a:rPr>
                        <a:t>名</a:t>
                      </a:r>
                      <a:endParaRPr lang="zh-CN" altLang="en-US" sz="1600" b="1"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9"/>
                  </a:ext>
                </a:extLst>
              </a:tr>
              <a:tr h="402661">
                <a:tc vMerge="1">
                  <a:txBody>
                    <a:bodyPr/>
                    <a:lstStyle/>
                    <a:p>
                      <a:endParaRPr lang="zh-CN" altLang="en-US"/>
                    </a:p>
                  </a:txBody>
                  <a:tcPr/>
                </a:tc>
                <a:tc>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双师型骨干教师教学能力</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1" i="0" u="none" strike="noStrike" dirty="0">
                          <a:solidFill>
                            <a:srgbClr val="000000"/>
                          </a:solidFill>
                          <a:latin typeface="微软雅黑" panose="020B0503020204020204" pitchFamily="34" charset="-122"/>
                          <a:ea typeface="微软雅黑" panose="020B0503020204020204" pitchFamily="34" charset="-122"/>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1" i="0" u="none" strike="noStrike" dirty="0" smtClean="0">
                          <a:solidFill>
                            <a:srgbClr val="000000"/>
                          </a:solidFill>
                          <a:latin typeface="微软雅黑" panose="020B0503020204020204" pitchFamily="34" charset="-122"/>
                          <a:ea typeface="微软雅黑" panose="020B0503020204020204" pitchFamily="34" charset="-122"/>
                        </a:rPr>
                        <a:t>院级教学能力竞赛三等奖</a:t>
                      </a:r>
                      <a:endParaRPr lang="zh-CN" altLang="en-US" sz="1600" b="1"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10"/>
                  </a:ext>
                </a:extLst>
              </a:tr>
              <a:tr h="294720">
                <a:tc rowSpan="2">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实习实训条件</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群共享实训室</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1" i="0" u="none" strike="noStrike" dirty="0">
                          <a:solidFill>
                            <a:srgbClr val="000000"/>
                          </a:solidFill>
                          <a:latin typeface="微软雅黑" panose="020B0503020204020204" pitchFamily="34" charset="-122"/>
                          <a:ea typeface="微软雅黑" panose="020B0503020204020204" pitchFamily="34" charset="-122"/>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1" i="0" u="none" strike="noStrike" dirty="0" smtClean="0">
                          <a:solidFill>
                            <a:srgbClr val="000000"/>
                          </a:solidFill>
                          <a:latin typeface="微软雅黑" panose="020B0503020204020204" pitchFamily="34" charset="-122"/>
                          <a:ea typeface="微软雅黑" panose="020B0503020204020204" pitchFamily="34" charset="-122"/>
                        </a:rPr>
                        <a:t>液压实训室已经建成</a:t>
                      </a:r>
                      <a:endParaRPr lang="zh-CN" altLang="en-US" sz="1600" b="1"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11"/>
                  </a:ext>
                </a:extLst>
              </a:tr>
              <a:tr h="278896">
                <a:tc vMerge="1">
                  <a:txBody>
                    <a:bodyPr/>
                    <a:lstStyle/>
                    <a:p>
                      <a:endParaRPr lang="zh-CN" altLang="en-US"/>
                    </a:p>
                  </a:txBody>
                  <a:tcPr/>
                </a:tc>
                <a:tc>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专业实训室</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1" i="0" u="none" strike="noStrike" dirty="0">
                          <a:solidFill>
                            <a:srgbClr val="000000"/>
                          </a:solidFill>
                          <a:latin typeface="微软雅黑" panose="020B0503020204020204" pitchFamily="34" charset="-122"/>
                          <a:ea typeface="微软雅黑" panose="020B0503020204020204" pitchFamily="34" charset="-122"/>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1" i="0" u="none" strike="noStrike" dirty="0" smtClean="0">
                          <a:solidFill>
                            <a:srgbClr val="000000"/>
                          </a:solidFill>
                          <a:latin typeface="微软雅黑" panose="020B0503020204020204" pitchFamily="34" charset="-122"/>
                          <a:ea typeface="微软雅黑" panose="020B0503020204020204" pitchFamily="34" charset="-122"/>
                        </a:rPr>
                        <a:t>机床电气排故实训室建成</a:t>
                      </a:r>
                      <a:endParaRPr lang="zh-CN" altLang="en-US" sz="1600" b="1"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12"/>
                  </a:ext>
                </a:extLst>
              </a:tr>
              <a:tr h="278896">
                <a:tc rowSpan="3">
                  <a:txBody>
                    <a:bodyPr/>
                    <a:lstStyle/>
                    <a:p>
                      <a:pPr algn="ctr" fontAlgn="ctr"/>
                      <a:r>
                        <a:rPr lang="zh-CN" altLang="en-US" sz="1600" b="1" i="0" u="none" strike="noStrike" dirty="0">
                          <a:solidFill>
                            <a:srgbClr val="000000"/>
                          </a:solidFill>
                          <a:latin typeface="微软雅黑" panose="020B0503020204020204" pitchFamily="34" charset="-122"/>
                          <a:ea typeface="微软雅黑" panose="020B0503020204020204" pitchFamily="34" charset="-122"/>
                        </a:rPr>
                        <a:t>服务辐射能力</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示范辐射</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院级师资</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培训项目</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2</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13"/>
                  </a:ext>
                </a:extLst>
              </a:tr>
              <a:tr h="278896">
                <a:tc vMerge="1">
                  <a:txBody>
                    <a:bodyPr/>
                    <a:lstStyle/>
                    <a:p>
                      <a:endParaRPr lang="zh-CN" altLang="en-US"/>
                    </a:p>
                  </a:txBody>
                  <a:tcPr/>
                </a:tc>
                <a:tc>
                  <a:txBody>
                    <a:bodyPr/>
                    <a:lstStyle/>
                    <a:p>
                      <a:pPr algn="ctr"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校企合作技术研发</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8</a:t>
                      </a:r>
                      <a:endParaRPr lang="en-US" altLang="zh-CN"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发明专利</a:t>
                      </a:r>
                      <a:r>
                        <a:rPr lang="en-US" altLang="zh-CN" sz="1600" b="0" i="0" u="none" strike="noStrike" dirty="0" smtClean="0">
                          <a:solidFill>
                            <a:srgbClr val="000000"/>
                          </a:solidFill>
                          <a:latin typeface="微软雅黑" panose="020B0503020204020204" pitchFamily="34" charset="-122"/>
                          <a:ea typeface="微软雅黑" panose="020B0503020204020204" pitchFamily="34" charset="-122"/>
                        </a:rPr>
                        <a:t>1</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项实用</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新型</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专利</a:t>
                      </a:r>
                      <a:r>
                        <a:rPr lang="en-US" altLang="zh-CN" sz="1600" b="0" i="0" u="none" strike="noStrike" dirty="0" smtClean="0">
                          <a:solidFill>
                            <a:srgbClr val="000000"/>
                          </a:solidFill>
                          <a:latin typeface="微软雅黑" panose="020B0503020204020204" pitchFamily="34" charset="-122"/>
                          <a:ea typeface="微软雅黑" panose="020B0503020204020204" pitchFamily="34" charset="-122"/>
                        </a:rPr>
                        <a:t>8</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项</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14"/>
                  </a:ext>
                </a:extLst>
              </a:tr>
              <a:tr h="278896">
                <a:tc vMerge="1">
                  <a:txBody>
                    <a:bodyPr/>
                    <a:lstStyle/>
                    <a:p>
                      <a:endParaRPr lang="zh-CN" altLang="en-US"/>
                    </a:p>
                  </a:txBody>
                  <a:tcPr/>
                </a:tc>
                <a:tc>
                  <a:txBody>
                    <a:bodyPr/>
                    <a:lstStyle/>
                    <a:p>
                      <a:pPr algn="ctr"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国际合作</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巴基斯坦机电专业培训</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项目</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0397261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33"/>
          <p:cNvSpPr txBox="1">
            <a:spLocks noChangeArrowheads="1"/>
          </p:cNvSpPr>
          <p:nvPr/>
        </p:nvSpPr>
        <p:spPr bwMode="auto">
          <a:xfrm>
            <a:off x="2979511" y="74038"/>
            <a:ext cx="6731000" cy="519113"/>
          </a:xfrm>
          <a:prstGeom prst="rect">
            <a:avLst/>
          </a:prstGeom>
          <a:noFill/>
          <a:ln w="9525">
            <a:noFill/>
            <a:miter lim="800000"/>
            <a:headEnd/>
            <a:tailEnd/>
          </a:ln>
        </p:spPr>
        <p:txBody>
          <a:bodyPr>
            <a:spAutoFit/>
          </a:bodyPr>
          <a:lstStyle/>
          <a:p>
            <a:pPr defTabSz="457200"/>
            <a:r>
              <a:rPr lang="zh-CN" altLang="en-US" sz="2800" b="1" dirty="0">
                <a:solidFill>
                  <a:srgbClr val="CC0000"/>
                </a:solidFill>
                <a:latin typeface="微软雅黑" pitchFamily="34" charset="-122"/>
                <a:ea typeface="微软雅黑" pitchFamily="34" charset="-122"/>
              </a:rPr>
              <a:t>机电一体化技术专业诊改整体思路</a:t>
            </a:r>
          </a:p>
        </p:txBody>
      </p:sp>
      <p:sp>
        <p:nvSpPr>
          <p:cNvPr id="12290" name="文本框 34"/>
          <p:cNvSpPr txBox="1">
            <a:spLocks noChangeArrowheads="1"/>
          </p:cNvSpPr>
          <p:nvPr/>
        </p:nvSpPr>
        <p:spPr bwMode="auto">
          <a:xfrm>
            <a:off x="437676" y="1574130"/>
            <a:ext cx="5675312" cy="396875"/>
          </a:xfrm>
          <a:prstGeom prst="rect">
            <a:avLst/>
          </a:prstGeom>
          <a:noFill/>
          <a:ln w="9525">
            <a:noFill/>
            <a:miter lim="800000"/>
            <a:headEnd/>
            <a:tailEnd/>
          </a:ln>
        </p:spPr>
        <p:txBody>
          <a:bodyPr wrap="none">
            <a:spAutoFit/>
          </a:bodyPr>
          <a:lstStyle/>
          <a:p>
            <a:pPr defTabSz="457200"/>
            <a:r>
              <a:rPr lang="en-US" altLang="zh-CN" sz="2000" b="1">
                <a:latin typeface="微软雅黑" pitchFamily="34" charset="-122"/>
                <a:ea typeface="微软雅黑" pitchFamily="34" charset="-122"/>
              </a:rPr>
              <a:t>8</a:t>
            </a:r>
            <a:r>
              <a:rPr lang="zh-CN" altLang="en-US" sz="2000" b="1">
                <a:latin typeface="微软雅黑" pitchFamily="34" charset="-122"/>
                <a:ea typeface="微软雅黑" pitchFamily="34" charset="-122"/>
              </a:rPr>
              <a:t>字螺旋结构，三年一个大螺旋，一年一个小螺旋</a:t>
            </a:r>
          </a:p>
        </p:txBody>
      </p:sp>
      <p:grpSp>
        <p:nvGrpSpPr>
          <p:cNvPr id="12291" name="组合 1"/>
          <p:cNvGrpSpPr>
            <a:grpSpLocks/>
          </p:cNvGrpSpPr>
          <p:nvPr/>
        </p:nvGrpSpPr>
        <p:grpSpPr bwMode="auto">
          <a:xfrm>
            <a:off x="2655888" y="1681163"/>
            <a:ext cx="8956992" cy="4876391"/>
            <a:chOff x="1043207" y="843558"/>
            <a:chExt cx="7633249" cy="3978452"/>
          </a:xfrm>
        </p:grpSpPr>
        <p:sp>
          <p:nvSpPr>
            <p:cNvPr id="3" name="矩形 2"/>
            <p:cNvSpPr/>
            <p:nvPr/>
          </p:nvSpPr>
          <p:spPr>
            <a:xfrm>
              <a:off x="1048895" y="3363244"/>
              <a:ext cx="1224334" cy="360770"/>
            </a:xfrm>
            <a:prstGeom prst="rect">
              <a:avLst/>
            </a:prstGeom>
            <a:gradFill>
              <a:gsLst>
                <a:gs pos="49000">
                  <a:schemeClr val="accent1"/>
                </a:gs>
                <a:gs pos="0">
                  <a:schemeClr val="accent2"/>
                </a:gs>
              </a:gsLst>
              <a:lin ang="5400000" scaled="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zh-CN" altLang="en-US" b="1" dirty="0"/>
                <a:t>资讯</a:t>
              </a:r>
            </a:p>
          </p:txBody>
        </p:sp>
        <p:sp>
          <p:nvSpPr>
            <p:cNvPr id="4" name="矩形 3"/>
            <p:cNvSpPr/>
            <p:nvPr/>
          </p:nvSpPr>
          <p:spPr>
            <a:xfrm>
              <a:off x="1043207" y="2499107"/>
              <a:ext cx="1230022" cy="360770"/>
            </a:xfrm>
            <a:prstGeom prst="rect">
              <a:avLst/>
            </a:prstGeom>
            <a:gradFill>
              <a:gsLst>
                <a:gs pos="49000">
                  <a:schemeClr val="accent1"/>
                </a:gs>
                <a:gs pos="0">
                  <a:schemeClr val="accent2"/>
                </a:gs>
              </a:gsLst>
              <a:lin ang="5400000" scaled="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zh-CN" altLang="en-US" b="1" dirty="0"/>
                <a:t>建设目标</a:t>
              </a:r>
            </a:p>
          </p:txBody>
        </p:sp>
        <p:sp>
          <p:nvSpPr>
            <p:cNvPr id="5" name="矩形 4"/>
            <p:cNvSpPr/>
            <p:nvPr/>
          </p:nvSpPr>
          <p:spPr>
            <a:xfrm>
              <a:off x="2843448" y="2499107"/>
              <a:ext cx="1224334" cy="360770"/>
            </a:xfrm>
            <a:prstGeom prst="rect">
              <a:avLst/>
            </a:prstGeom>
            <a:gradFill>
              <a:gsLst>
                <a:gs pos="49000">
                  <a:schemeClr val="accent1"/>
                </a:gs>
                <a:gs pos="0">
                  <a:schemeClr val="accent2"/>
                </a:gs>
              </a:gsLst>
              <a:lin ang="5400000" scaled="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zh-CN" altLang="en-US" b="1" dirty="0"/>
                <a:t>建设标准</a:t>
              </a:r>
            </a:p>
          </p:txBody>
        </p:sp>
        <p:sp>
          <p:nvSpPr>
            <p:cNvPr id="6" name="矩形 5"/>
            <p:cNvSpPr/>
            <p:nvPr/>
          </p:nvSpPr>
          <p:spPr>
            <a:xfrm>
              <a:off x="4572589" y="2490551"/>
              <a:ext cx="1222912" cy="360770"/>
            </a:xfrm>
            <a:prstGeom prst="rect">
              <a:avLst/>
            </a:prstGeom>
            <a:gradFill>
              <a:gsLst>
                <a:gs pos="49000">
                  <a:schemeClr val="accent1"/>
                </a:gs>
                <a:gs pos="0">
                  <a:schemeClr val="accent2"/>
                </a:gs>
              </a:gsLst>
              <a:lin ang="5400000" scaled="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zh-CN" altLang="en-US" b="1" dirty="0"/>
                <a:t>建设计划</a:t>
              </a:r>
            </a:p>
          </p:txBody>
        </p:sp>
        <p:sp>
          <p:nvSpPr>
            <p:cNvPr id="7" name="矩形 6"/>
            <p:cNvSpPr/>
            <p:nvPr/>
          </p:nvSpPr>
          <p:spPr>
            <a:xfrm>
              <a:off x="2843448" y="4300106"/>
              <a:ext cx="1224334" cy="359344"/>
            </a:xfrm>
            <a:prstGeom prst="rect">
              <a:avLst/>
            </a:prstGeom>
            <a:gradFill>
              <a:gsLst>
                <a:gs pos="49000">
                  <a:schemeClr val="accent1"/>
                </a:gs>
                <a:gs pos="0">
                  <a:schemeClr val="accent2"/>
                </a:gs>
              </a:gsLst>
              <a:lin ang="5400000" scaled="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zh-CN" altLang="en-US" b="1" dirty="0"/>
                <a:t>持续改进</a:t>
              </a:r>
            </a:p>
          </p:txBody>
        </p:sp>
        <p:sp>
          <p:nvSpPr>
            <p:cNvPr id="8" name="矩形 7"/>
            <p:cNvSpPr/>
            <p:nvPr/>
          </p:nvSpPr>
          <p:spPr>
            <a:xfrm>
              <a:off x="4606717" y="4300106"/>
              <a:ext cx="1224334" cy="359344"/>
            </a:xfrm>
            <a:prstGeom prst="rect">
              <a:avLst/>
            </a:prstGeom>
            <a:gradFill>
              <a:gsLst>
                <a:gs pos="49000">
                  <a:schemeClr val="accent1"/>
                </a:gs>
                <a:gs pos="0">
                  <a:schemeClr val="accent2"/>
                </a:gs>
              </a:gsLst>
              <a:lin ang="5400000" scaled="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zh-CN" altLang="en-US" b="1" dirty="0"/>
                <a:t>改进计划</a:t>
              </a:r>
            </a:p>
          </p:txBody>
        </p:sp>
        <p:sp>
          <p:nvSpPr>
            <p:cNvPr id="9" name="矩形 8"/>
            <p:cNvSpPr/>
            <p:nvPr/>
          </p:nvSpPr>
          <p:spPr>
            <a:xfrm>
              <a:off x="7452121" y="4300106"/>
              <a:ext cx="1224335" cy="359344"/>
            </a:xfrm>
            <a:prstGeom prst="rect">
              <a:avLst/>
            </a:prstGeom>
            <a:gradFill>
              <a:gsLst>
                <a:gs pos="49000">
                  <a:schemeClr val="accent1"/>
                </a:gs>
                <a:gs pos="0">
                  <a:schemeClr val="accent2"/>
                </a:gs>
              </a:gsLst>
              <a:lin ang="5400000" scaled="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zh-CN" altLang="en-US" b="1" dirty="0"/>
                <a:t>自我诊断</a:t>
              </a:r>
            </a:p>
          </p:txBody>
        </p:sp>
        <p:sp>
          <p:nvSpPr>
            <p:cNvPr id="10" name="矩形 9"/>
            <p:cNvSpPr/>
            <p:nvPr/>
          </p:nvSpPr>
          <p:spPr>
            <a:xfrm>
              <a:off x="7452121" y="2487699"/>
              <a:ext cx="1224335" cy="360770"/>
            </a:xfrm>
            <a:prstGeom prst="rect">
              <a:avLst/>
            </a:prstGeom>
            <a:gradFill>
              <a:gsLst>
                <a:gs pos="49000">
                  <a:schemeClr val="accent1"/>
                </a:gs>
                <a:gs pos="0">
                  <a:schemeClr val="accent2"/>
                </a:gs>
              </a:gsLst>
              <a:lin ang="5400000" scaled="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zh-CN" altLang="en-US" b="1" dirty="0"/>
                <a:t>实施</a:t>
              </a:r>
            </a:p>
          </p:txBody>
        </p:sp>
        <p:sp>
          <p:nvSpPr>
            <p:cNvPr id="11" name="矩形 10"/>
            <p:cNvSpPr/>
            <p:nvPr/>
          </p:nvSpPr>
          <p:spPr>
            <a:xfrm>
              <a:off x="7443589" y="1636396"/>
              <a:ext cx="1224335" cy="359344"/>
            </a:xfrm>
            <a:prstGeom prst="rect">
              <a:avLst/>
            </a:prstGeom>
            <a:gradFill>
              <a:gsLst>
                <a:gs pos="49000">
                  <a:schemeClr val="accent1"/>
                </a:gs>
                <a:gs pos="0">
                  <a:schemeClr val="accent2"/>
                </a:gs>
              </a:gsLst>
              <a:lin ang="5400000" scaled="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zh-CN" altLang="en-US" b="1" dirty="0"/>
                <a:t>监测</a:t>
              </a:r>
            </a:p>
          </p:txBody>
        </p:sp>
        <p:sp>
          <p:nvSpPr>
            <p:cNvPr id="12" name="矩形 11"/>
            <p:cNvSpPr/>
            <p:nvPr/>
          </p:nvSpPr>
          <p:spPr>
            <a:xfrm>
              <a:off x="7443589" y="843558"/>
              <a:ext cx="1224335" cy="359344"/>
            </a:xfrm>
            <a:prstGeom prst="rect">
              <a:avLst/>
            </a:prstGeom>
            <a:gradFill>
              <a:gsLst>
                <a:gs pos="49000">
                  <a:schemeClr val="accent1"/>
                </a:gs>
                <a:gs pos="0">
                  <a:schemeClr val="accent2"/>
                </a:gs>
              </a:gsLst>
              <a:lin ang="5400000" scaled="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zh-CN" altLang="en-US" b="1" dirty="0"/>
                <a:t>数据分析</a:t>
              </a:r>
            </a:p>
          </p:txBody>
        </p:sp>
        <p:sp>
          <p:nvSpPr>
            <p:cNvPr id="13" name="矩形 12"/>
            <p:cNvSpPr/>
            <p:nvPr/>
          </p:nvSpPr>
          <p:spPr>
            <a:xfrm>
              <a:off x="4572589" y="843558"/>
              <a:ext cx="1222912" cy="359344"/>
            </a:xfrm>
            <a:prstGeom prst="rect">
              <a:avLst/>
            </a:prstGeom>
            <a:gradFill>
              <a:gsLst>
                <a:gs pos="49000">
                  <a:schemeClr val="accent1"/>
                </a:gs>
                <a:gs pos="0">
                  <a:schemeClr val="accent2"/>
                </a:gs>
              </a:gsLst>
              <a:lin ang="5400000" scaled="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zh-CN" altLang="en-US" b="1" dirty="0"/>
                <a:t>发布预警</a:t>
              </a:r>
            </a:p>
          </p:txBody>
        </p:sp>
        <p:sp>
          <p:nvSpPr>
            <p:cNvPr id="14" name="矩形 13"/>
            <p:cNvSpPr/>
            <p:nvPr/>
          </p:nvSpPr>
          <p:spPr>
            <a:xfrm>
              <a:off x="4572589" y="1636396"/>
              <a:ext cx="1222912" cy="359344"/>
            </a:xfrm>
            <a:prstGeom prst="rect">
              <a:avLst/>
            </a:prstGeom>
            <a:gradFill>
              <a:gsLst>
                <a:gs pos="49000">
                  <a:schemeClr val="accent1"/>
                </a:gs>
                <a:gs pos="0">
                  <a:schemeClr val="accent2"/>
                </a:gs>
              </a:gsLst>
              <a:lin ang="5400000" scaled="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zh-CN" altLang="en-US" b="1" dirty="0"/>
                <a:t>调整改进</a:t>
              </a:r>
            </a:p>
          </p:txBody>
        </p:sp>
        <p:sp>
          <p:nvSpPr>
            <p:cNvPr id="15" name="矩形 14"/>
            <p:cNvSpPr/>
            <p:nvPr/>
          </p:nvSpPr>
          <p:spPr>
            <a:xfrm>
              <a:off x="1043207" y="4137545"/>
              <a:ext cx="1224334" cy="684465"/>
            </a:xfrm>
            <a:prstGeom prst="rect">
              <a:avLst/>
            </a:prstGeom>
            <a:gradFill>
              <a:gsLst>
                <a:gs pos="49000">
                  <a:schemeClr val="accent1"/>
                </a:gs>
                <a:gs pos="0">
                  <a:schemeClr val="accent2"/>
                </a:gs>
              </a:gsLst>
              <a:lin ang="5400000" scaled="0"/>
            </a:gradFill>
            <a:ln cap="rnd">
              <a:solidFill>
                <a:schemeClr val="tx1"/>
              </a:solidFill>
              <a:round/>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r>
                <a:rPr lang="zh-CN" altLang="en-US" b="1">
                  <a:solidFill>
                    <a:schemeClr val="tx1"/>
                  </a:solidFill>
                  <a:latin typeface="Calibri" pitchFamily="34" charset="0"/>
                  <a:ea typeface="微软雅黑" pitchFamily="34" charset="-122"/>
                </a:rPr>
                <a:t>专业规划</a:t>
              </a:r>
            </a:p>
          </p:txBody>
        </p:sp>
        <p:cxnSp>
          <p:nvCxnSpPr>
            <p:cNvPr id="16" name="直接箭头连接符 15"/>
            <p:cNvCxnSpPr>
              <a:stCxn id="15" idx="0"/>
              <a:endCxn id="3" idx="2"/>
            </p:cNvCxnSpPr>
            <p:nvPr/>
          </p:nvCxnSpPr>
          <p:spPr>
            <a:xfrm flipV="1">
              <a:off x="1654663" y="3724014"/>
              <a:ext cx="5688" cy="413531"/>
            </a:xfrm>
            <a:prstGeom prst="straightConnector1">
              <a:avLst/>
            </a:prstGeom>
            <a:ln w="38100">
              <a:solidFill>
                <a:schemeClr val="accent6">
                  <a:lumMod val="50000"/>
                </a:schemeClr>
              </a:solidFill>
              <a:tailEnd type="arrow"/>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4" idx="3"/>
              <a:endCxn id="5" idx="1"/>
            </p:cNvCxnSpPr>
            <p:nvPr/>
          </p:nvCxnSpPr>
          <p:spPr>
            <a:xfrm>
              <a:off x="2273229" y="2680205"/>
              <a:ext cx="570219" cy="0"/>
            </a:xfrm>
            <a:prstGeom prst="straightConnector1">
              <a:avLst/>
            </a:prstGeom>
            <a:ln w="38100">
              <a:solidFill>
                <a:schemeClr val="accent6">
                  <a:lumMod val="50000"/>
                </a:schemeClr>
              </a:solidFill>
              <a:tailEnd type="arrow"/>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endCxn id="6" idx="1"/>
            </p:cNvCxnSpPr>
            <p:nvPr/>
          </p:nvCxnSpPr>
          <p:spPr>
            <a:xfrm flipV="1">
              <a:off x="4067782" y="2671650"/>
              <a:ext cx="504807" cy="8556"/>
            </a:xfrm>
            <a:prstGeom prst="straightConnector1">
              <a:avLst/>
            </a:prstGeom>
            <a:ln w="38100">
              <a:solidFill>
                <a:schemeClr val="accent6">
                  <a:lumMod val="50000"/>
                </a:schemeClr>
              </a:solidFill>
              <a:tailEnd type="arrow"/>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13" idx="3"/>
              <a:endCxn id="12" idx="1"/>
            </p:cNvCxnSpPr>
            <p:nvPr/>
          </p:nvCxnSpPr>
          <p:spPr>
            <a:xfrm flipV="1">
              <a:off x="5795502" y="1023230"/>
              <a:ext cx="1648087" cy="0"/>
            </a:xfrm>
            <a:prstGeom prst="straightConnector1">
              <a:avLst/>
            </a:prstGeom>
            <a:ln w="38100">
              <a:solidFill>
                <a:schemeClr val="accent6">
                  <a:lumMod val="50000"/>
                </a:schemeClr>
              </a:solidFill>
              <a:tailEnd type="arrow"/>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2" idx="2"/>
              <a:endCxn id="11" idx="0"/>
            </p:cNvCxnSpPr>
            <p:nvPr/>
          </p:nvCxnSpPr>
          <p:spPr>
            <a:xfrm>
              <a:off x="8056468" y="1202902"/>
              <a:ext cx="0" cy="433494"/>
            </a:xfrm>
            <a:prstGeom prst="straightConnector1">
              <a:avLst/>
            </a:prstGeom>
            <a:ln w="38100">
              <a:solidFill>
                <a:schemeClr val="accent6">
                  <a:lumMod val="50000"/>
                </a:schemeClr>
              </a:solidFill>
              <a:tailEnd type="arrow"/>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endCxn id="10" idx="0"/>
            </p:cNvCxnSpPr>
            <p:nvPr/>
          </p:nvCxnSpPr>
          <p:spPr>
            <a:xfrm>
              <a:off x="8056468" y="1995741"/>
              <a:ext cx="8532" cy="491959"/>
            </a:xfrm>
            <a:prstGeom prst="straightConnector1">
              <a:avLst/>
            </a:prstGeom>
            <a:ln w="38100">
              <a:solidFill>
                <a:schemeClr val="accent6">
                  <a:lumMod val="50000"/>
                </a:schemeClr>
              </a:solidFill>
              <a:tailEnd type="arrow"/>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10" idx="2"/>
              <a:endCxn id="9" idx="0"/>
            </p:cNvCxnSpPr>
            <p:nvPr/>
          </p:nvCxnSpPr>
          <p:spPr>
            <a:xfrm>
              <a:off x="8065000" y="2848470"/>
              <a:ext cx="0" cy="1451636"/>
            </a:xfrm>
            <a:prstGeom prst="straightConnector1">
              <a:avLst/>
            </a:prstGeom>
            <a:ln w="38100">
              <a:solidFill>
                <a:schemeClr val="accent6">
                  <a:lumMod val="50000"/>
                </a:schemeClr>
              </a:solidFill>
              <a:tailEnd type="arrow"/>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stCxn id="9" idx="1"/>
              <a:endCxn id="8" idx="3"/>
            </p:cNvCxnSpPr>
            <p:nvPr/>
          </p:nvCxnSpPr>
          <p:spPr>
            <a:xfrm flipH="1" flipV="1">
              <a:off x="5831051" y="4479778"/>
              <a:ext cx="1621070" cy="0"/>
            </a:xfrm>
            <a:prstGeom prst="straightConnector1">
              <a:avLst/>
            </a:prstGeom>
            <a:ln w="38100">
              <a:solidFill>
                <a:schemeClr val="accent6">
                  <a:lumMod val="50000"/>
                </a:schemeClr>
              </a:solidFill>
              <a:tailEnd type="arrow"/>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endCxn id="7" idx="3"/>
            </p:cNvCxnSpPr>
            <p:nvPr/>
          </p:nvCxnSpPr>
          <p:spPr>
            <a:xfrm flipH="1">
              <a:off x="4067782" y="4479778"/>
              <a:ext cx="538935" cy="0"/>
            </a:xfrm>
            <a:prstGeom prst="straightConnector1">
              <a:avLst/>
            </a:prstGeom>
            <a:ln w="38100">
              <a:solidFill>
                <a:schemeClr val="accent6">
                  <a:lumMod val="50000"/>
                </a:schemeClr>
              </a:solidFill>
              <a:tailEnd type="arrow"/>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stCxn id="14" idx="0"/>
              <a:endCxn id="13" idx="2"/>
            </p:cNvCxnSpPr>
            <p:nvPr/>
          </p:nvCxnSpPr>
          <p:spPr>
            <a:xfrm flipV="1">
              <a:off x="5184046" y="1202902"/>
              <a:ext cx="0" cy="433494"/>
            </a:xfrm>
            <a:prstGeom prst="straightConnector1">
              <a:avLst/>
            </a:prstGeom>
            <a:ln w="38100">
              <a:solidFill>
                <a:schemeClr val="accent6">
                  <a:lumMod val="50000"/>
                </a:schemeClr>
              </a:solidFill>
              <a:tailEnd type="arrow"/>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6" idx="0"/>
              <a:endCxn id="14" idx="2"/>
            </p:cNvCxnSpPr>
            <p:nvPr/>
          </p:nvCxnSpPr>
          <p:spPr>
            <a:xfrm flipV="1">
              <a:off x="5184046" y="1995741"/>
              <a:ext cx="0" cy="494811"/>
            </a:xfrm>
            <a:prstGeom prst="straightConnector1">
              <a:avLst/>
            </a:prstGeom>
            <a:ln w="38100">
              <a:solidFill>
                <a:schemeClr val="accent6">
                  <a:lumMod val="50000"/>
                </a:schemeClr>
              </a:solidFill>
              <a:tailEnd type="arrow"/>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7" idx="1"/>
              <a:endCxn id="15" idx="3"/>
            </p:cNvCxnSpPr>
            <p:nvPr/>
          </p:nvCxnSpPr>
          <p:spPr>
            <a:xfrm flipH="1">
              <a:off x="2267541" y="4479778"/>
              <a:ext cx="575907" cy="0"/>
            </a:xfrm>
            <a:prstGeom prst="straightConnector1">
              <a:avLst/>
            </a:prstGeom>
            <a:ln w="38100">
              <a:solidFill>
                <a:schemeClr val="accent6">
                  <a:lumMod val="50000"/>
                </a:schemeClr>
              </a:solidFill>
              <a:tailEnd type="arrow"/>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3" idx="0"/>
              <a:endCxn id="4" idx="2"/>
            </p:cNvCxnSpPr>
            <p:nvPr/>
          </p:nvCxnSpPr>
          <p:spPr>
            <a:xfrm flipH="1" flipV="1">
              <a:off x="1658929" y="2859877"/>
              <a:ext cx="1422" cy="503366"/>
            </a:xfrm>
            <a:prstGeom prst="straightConnector1">
              <a:avLst/>
            </a:prstGeom>
            <a:ln w="38100">
              <a:solidFill>
                <a:schemeClr val="accent6">
                  <a:lumMod val="50000"/>
                </a:schemeClr>
              </a:solidFill>
              <a:tailEnd type="arrow"/>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sp>
          <p:nvSpPr>
            <p:cNvPr id="12318" name="文本框 63"/>
            <p:cNvSpPr txBox="1">
              <a:spLocks noChangeArrowheads="1"/>
            </p:cNvSpPr>
            <p:nvPr/>
          </p:nvSpPr>
          <p:spPr bwMode="auto">
            <a:xfrm>
              <a:off x="2525634" y="3213518"/>
              <a:ext cx="5275587" cy="904064"/>
            </a:xfrm>
            <a:prstGeom prst="rect">
              <a:avLst/>
            </a:prstGeom>
            <a:noFill/>
            <a:ln w="9525">
              <a:noFill/>
              <a:miter lim="800000"/>
              <a:headEnd/>
              <a:tailEnd/>
            </a:ln>
          </p:spPr>
          <p:txBody>
            <a:bodyPr>
              <a:spAutoFit/>
            </a:bodyPr>
            <a:lstStyle/>
            <a:p>
              <a:pPr defTabSz="457200">
                <a:lnSpc>
                  <a:spcPct val="150000"/>
                </a:lnSpc>
              </a:pPr>
              <a:r>
                <a:rPr lang="zh-CN" altLang="en-US" sz="2000" b="1" dirty="0">
                  <a:latin typeface="微软雅黑" pitchFamily="34" charset="-122"/>
                  <a:ea typeface="微软雅黑" pitchFamily="34" charset="-122"/>
                </a:rPr>
                <a:t>大螺旋：</a:t>
              </a:r>
              <a:endParaRPr lang="en-US" altLang="zh-CN" sz="2000" b="1" dirty="0">
                <a:latin typeface="微软雅黑" pitchFamily="34" charset="-122"/>
                <a:ea typeface="微软雅黑" pitchFamily="34" charset="-122"/>
              </a:endParaRPr>
            </a:p>
            <a:p>
              <a:pPr defTabSz="457200">
                <a:lnSpc>
                  <a:spcPct val="150000"/>
                </a:lnSpc>
              </a:pPr>
              <a:r>
                <a:rPr lang="zh-CN" altLang="en-US" sz="2000" b="1" dirty="0">
                  <a:latin typeface="微软雅黑" pitchFamily="34" charset="-122"/>
                  <a:ea typeface="微软雅黑" pitchFamily="34" charset="-122"/>
                </a:rPr>
                <a:t>以</a:t>
              </a:r>
              <a:r>
                <a:rPr lang="en-US" altLang="zh-CN" sz="2000" b="1" dirty="0">
                  <a:latin typeface="微软雅黑" pitchFamily="34" charset="-122"/>
                  <a:ea typeface="微软雅黑" pitchFamily="34" charset="-122"/>
                </a:rPr>
                <a:t>2017-2019</a:t>
              </a:r>
              <a:r>
                <a:rPr lang="zh-CN" altLang="en-US" sz="2000" b="1" dirty="0">
                  <a:latin typeface="微软雅黑" pitchFamily="34" charset="-122"/>
                  <a:ea typeface="微软雅黑" pitchFamily="34" charset="-122"/>
                </a:rPr>
                <a:t>年</a:t>
              </a:r>
              <a:r>
                <a:rPr lang="en-US" altLang="zh-CN" sz="2000" b="1" dirty="0">
                  <a:latin typeface="微软雅黑" pitchFamily="34" charset="-122"/>
                  <a:ea typeface="微软雅黑" pitchFamily="34" charset="-122"/>
                </a:rPr>
                <a:t>3</a:t>
              </a:r>
              <a:r>
                <a:rPr lang="zh-CN" altLang="en-US" sz="2000" b="1" dirty="0">
                  <a:latin typeface="微软雅黑" pitchFamily="34" charset="-122"/>
                  <a:ea typeface="微软雅黑" pitchFamily="34" charset="-122"/>
                </a:rPr>
                <a:t>年为周期，周期性诊断报告。</a:t>
              </a:r>
            </a:p>
          </p:txBody>
        </p:sp>
        <p:cxnSp>
          <p:nvCxnSpPr>
            <p:cNvPr id="30" name="直接箭头连接符 29"/>
            <p:cNvCxnSpPr>
              <a:stCxn id="6" idx="3"/>
              <a:endCxn id="10" idx="1"/>
            </p:cNvCxnSpPr>
            <p:nvPr/>
          </p:nvCxnSpPr>
          <p:spPr>
            <a:xfrm flipV="1">
              <a:off x="5795502" y="2667371"/>
              <a:ext cx="1656619" cy="4278"/>
            </a:xfrm>
            <a:prstGeom prst="straightConnector1">
              <a:avLst/>
            </a:prstGeom>
            <a:ln w="38100">
              <a:solidFill>
                <a:schemeClr val="accent6">
                  <a:lumMod val="50000"/>
                </a:schemeClr>
              </a:solidFill>
              <a:tailEnd type="arrow"/>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sp>
          <p:nvSpPr>
            <p:cNvPr id="12320" name="文本框 62"/>
            <p:cNvSpPr txBox="1">
              <a:spLocks noChangeArrowheads="1"/>
            </p:cNvSpPr>
            <p:nvPr/>
          </p:nvSpPr>
          <p:spPr bwMode="auto">
            <a:xfrm>
              <a:off x="5879399" y="1401112"/>
              <a:ext cx="1450431" cy="824209"/>
            </a:xfrm>
            <a:prstGeom prst="rect">
              <a:avLst/>
            </a:prstGeom>
            <a:noFill/>
            <a:ln w="9525">
              <a:noFill/>
              <a:miter lim="800000"/>
              <a:headEnd/>
              <a:tailEnd/>
            </a:ln>
          </p:spPr>
          <p:txBody>
            <a:bodyPr>
              <a:spAutoFit/>
            </a:bodyPr>
            <a:lstStyle/>
            <a:p>
              <a:pPr defTabSz="457200">
                <a:lnSpc>
                  <a:spcPct val="150000"/>
                </a:lnSpc>
              </a:pPr>
              <a:r>
                <a:rPr lang="zh-CN" altLang="en-US" b="1" dirty="0">
                  <a:latin typeface="微软雅黑" pitchFamily="34" charset="-122"/>
                  <a:ea typeface="微软雅黑" pitchFamily="34" charset="-122"/>
                </a:rPr>
                <a:t>小螺旋：</a:t>
              </a:r>
              <a:endParaRPr lang="en-US" altLang="zh-CN" b="1" dirty="0">
                <a:latin typeface="微软雅黑" pitchFamily="34" charset="-122"/>
                <a:ea typeface="微软雅黑" pitchFamily="34" charset="-122"/>
              </a:endParaRPr>
            </a:p>
            <a:p>
              <a:pPr defTabSz="457200">
                <a:lnSpc>
                  <a:spcPct val="150000"/>
                </a:lnSpc>
              </a:pPr>
              <a:r>
                <a:rPr lang="zh-CN" altLang="en-US" b="1" dirty="0">
                  <a:latin typeface="微软雅黑" pitchFamily="34" charset="-122"/>
                  <a:ea typeface="微软雅黑" pitchFamily="34" charset="-122"/>
                </a:rPr>
                <a:t>年度监测数据。</a:t>
              </a:r>
            </a:p>
          </p:txBody>
        </p:sp>
      </p:grpSp>
      <p:sp>
        <p:nvSpPr>
          <p:cNvPr id="36" name="矩形 35"/>
          <p:cNvSpPr/>
          <p:nvPr/>
        </p:nvSpPr>
        <p:spPr>
          <a:xfrm>
            <a:off x="7022863" y="804852"/>
            <a:ext cx="4580006" cy="830997"/>
          </a:xfrm>
          <a:prstGeom prst="rect">
            <a:avLst/>
          </a:prstGeom>
        </p:spPr>
        <p:txBody>
          <a:bodyPr wrap="square">
            <a:spAutoFit/>
          </a:bodyPr>
          <a:lstStyle/>
          <a:p>
            <a:r>
              <a:rPr lang="en-US" altLang="zh-CN" sz="2400" b="1" dirty="0" smtClean="0">
                <a:solidFill>
                  <a:srgbClr val="002060"/>
                </a:solidFill>
                <a:latin typeface="微软雅黑" panose="020B0503020204020204" pitchFamily="34" charset="-122"/>
                <a:ea typeface="微软雅黑" panose="020B0503020204020204" pitchFamily="34" charset="-122"/>
                <a:cs typeface="方正大黑简体"/>
              </a:rPr>
              <a:t>◆  </a:t>
            </a:r>
            <a:r>
              <a:rPr lang="zh-CN" altLang="en-US" sz="2400" b="1" dirty="0" smtClean="0">
                <a:solidFill>
                  <a:srgbClr val="002060"/>
                </a:solidFill>
                <a:latin typeface="微软雅黑" panose="020B0503020204020204" pitchFamily="34" charset="-122"/>
                <a:ea typeface="微软雅黑" panose="020B0503020204020204" pitchFamily="34" charset="-122"/>
                <a:cs typeface="方正大黑简体"/>
              </a:rPr>
              <a:t>专业诊改运行机制</a:t>
            </a:r>
            <a:r>
              <a:rPr lang="zh-CN" altLang="zh-CN" sz="2400" b="1" dirty="0" smtClean="0">
                <a:solidFill>
                  <a:srgbClr val="002060"/>
                </a:solidFill>
                <a:latin typeface="微软雅黑" panose="020B0503020204020204" pitchFamily="34" charset="-122"/>
                <a:ea typeface="微软雅黑" panose="020B0503020204020204" pitchFamily="34" charset="-122"/>
                <a:cs typeface="方正大黑简体"/>
              </a:rPr>
              <a:t>螺旋图</a:t>
            </a:r>
          </a:p>
          <a:p>
            <a:endParaRPr lang="zh-CN" altLang="en-US" sz="2400" b="1" dirty="0" smtClean="0">
              <a:solidFill>
                <a:srgbClr val="002060"/>
              </a:solidFill>
              <a:latin typeface="微软雅黑" panose="020B0503020204020204" pitchFamily="34" charset="-122"/>
              <a:ea typeface="微软雅黑" panose="020B0503020204020204" pitchFamily="34" charset="-122"/>
              <a:cs typeface="方正大黑简体"/>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52571" y="565141"/>
            <a:ext cx="3190806" cy="675830"/>
          </a:xfrm>
          <a:prstGeom prst="rect">
            <a:avLst/>
          </a:prstGeom>
        </p:spPr>
      </p:pic>
      <p:sp>
        <p:nvSpPr>
          <p:cNvPr id="4" name="椭圆 3">
            <a:extLst/>
          </p:cNvPr>
          <p:cNvSpPr/>
          <p:nvPr/>
        </p:nvSpPr>
        <p:spPr>
          <a:xfrm>
            <a:off x="5944613" y="3360820"/>
            <a:ext cx="841375" cy="842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617F92"/>
              </a:solidFill>
            </a:endParaRPr>
          </a:p>
        </p:txBody>
      </p:sp>
      <p:sp>
        <p:nvSpPr>
          <p:cNvPr id="5" name="TextBox 8"/>
          <p:cNvSpPr txBox="1">
            <a:spLocks noChangeArrowheads="1"/>
          </p:cNvSpPr>
          <p:nvPr/>
        </p:nvSpPr>
        <p:spPr bwMode="auto">
          <a:xfrm>
            <a:off x="348516" y="1366115"/>
            <a:ext cx="6283233" cy="460375"/>
          </a:xfrm>
          <a:prstGeom prst="rect">
            <a:avLst/>
          </a:prstGeom>
          <a:noFill/>
          <a:ln w="9525">
            <a:noFill/>
            <a:miter lim="800000"/>
            <a:headEnd/>
            <a:tailEnd/>
          </a:ln>
        </p:spPr>
        <p:txBody>
          <a:bodyPr wrap="square">
            <a:spAutoFit/>
          </a:bodyPr>
          <a:lstStyle/>
          <a:p>
            <a:pPr>
              <a:defRPr/>
            </a:pPr>
            <a:r>
              <a:rPr lang="en-US" altLang="zh-CN" sz="2400" b="1" dirty="0" smtClean="0">
                <a:solidFill>
                  <a:srgbClr val="FF0000"/>
                </a:solidFill>
                <a:latin typeface="微软雅黑" panose="020B0503020204020204" pitchFamily="34" charset="-122"/>
                <a:ea typeface="微软雅黑" panose="020B0503020204020204" pitchFamily="34" charset="-122"/>
              </a:rPr>
              <a:t>2018</a:t>
            </a:r>
            <a:r>
              <a:rPr lang="zh-CN" altLang="en-US" sz="2400" b="1" dirty="0" smtClean="0">
                <a:solidFill>
                  <a:srgbClr val="FF0000"/>
                </a:solidFill>
                <a:latin typeface="微软雅黑" panose="020B0503020204020204" pitchFamily="34" charset="-122"/>
                <a:ea typeface="微软雅黑" panose="020B0503020204020204" pitchFamily="34" charset="-122"/>
              </a:rPr>
              <a:t>年</a:t>
            </a:r>
            <a:r>
              <a:rPr lang="zh-CN" altLang="en-US" sz="2400" b="1" dirty="0">
                <a:solidFill>
                  <a:srgbClr val="FF0000"/>
                </a:solidFill>
                <a:latin typeface="微软雅黑" panose="020B0503020204020204" pitchFamily="34" charset="-122"/>
                <a:ea typeface="微软雅黑" panose="020B0503020204020204" pitchFamily="34" charset="-122"/>
              </a:rPr>
              <a:t>建设情况</a:t>
            </a: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－－数据分析与预警改进</a:t>
            </a:r>
          </a:p>
        </p:txBody>
      </p:sp>
      <p:sp>
        <p:nvSpPr>
          <p:cNvPr id="6" name="矩形 5"/>
          <p:cNvSpPr/>
          <p:nvPr/>
        </p:nvSpPr>
        <p:spPr>
          <a:xfrm>
            <a:off x="2198145" y="5990117"/>
            <a:ext cx="9268141" cy="601542"/>
          </a:xfrm>
          <a:prstGeom prst="rect">
            <a:avLst/>
          </a:prstGeom>
          <a:gradFill flip="none" rotWithShape="1">
            <a:gsLst>
              <a:gs pos="0">
                <a:schemeClr val="bg1"/>
              </a:gs>
              <a:gs pos="36000">
                <a:schemeClr val="bg1"/>
              </a:gs>
              <a:gs pos="100000">
                <a:srgbClr val="ECECEC"/>
              </a:gs>
            </a:gsLst>
            <a:lin ang="13500000" scaled="1"/>
            <a:tileRect/>
          </a:gradFill>
          <a:ln w="1905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dirty="0">
                <a:solidFill>
                  <a:schemeClr val="tx1"/>
                </a:solidFill>
              </a:rPr>
              <a:t>加大校企合作深度，大力推行产教融合项目开发与</a:t>
            </a:r>
            <a:r>
              <a:rPr lang="zh-CN" altLang="en-US" dirty="0" smtClean="0">
                <a:solidFill>
                  <a:schemeClr val="tx1"/>
                </a:solidFill>
              </a:rPr>
              <a:t>建设，进一步</a:t>
            </a:r>
            <a:r>
              <a:rPr lang="zh-CN" altLang="en-US" dirty="0">
                <a:solidFill>
                  <a:schemeClr val="tx1"/>
                </a:solidFill>
              </a:rPr>
              <a:t>拓展国际合作</a:t>
            </a:r>
            <a:r>
              <a:rPr lang="zh-CN" altLang="en-US" dirty="0" smtClean="0">
                <a:solidFill>
                  <a:schemeClr val="tx1"/>
                </a:solidFill>
              </a:rPr>
              <a:t>空间。</a:t>
            </a:r>
            <a:endParaRPr lang="zh-CN" altLang="en-US" dirty="0">
              <a:solidFill>
                <a:schemeClr val="tx1"/>
              </a:solidFill>
            </a:endParaRPr>
          </a:p>
        </p:txBody>
      </p:sp>
      <p:sp>
        <p:nvSpPr>
          <p:cNvPr id="7" name="矩形 19"/>
          <p:cNvSpPr>
            <a:spLocks noChangeArrowheads="1"/>
          </p:cNvSpPr>
          <p:nvPr/>
        </p:nvSpPr>
        <p:spPr bwMode="auto">
          <a:xfrm>
            <a:off x="1324060" y="1791664"/>
            <a:ext cx="3600450" cy="461962"/>
          </a:xfrm>
          <a:prstGeom prst="rect">
            <a:avLst/>
          </a:prstGeom>
          <a:solidFill>
            <a:schemeClr val="tx2">
              <a:lumMod val="60000"/>
              <a:lumOff val="40000"/>
            </a:schemeClr>
          </a:solidFill>
          <a:ln w="9525">
            <a:noFill/>
            <a:miter lim="800000"/>
            <a:headEnd/>
            <a:tailEnd/>
          </a:ln>
          <a:scene3d>
            <a:camera prst="orthographicFront"/>
            <a:lightRig rig="threePt" dir="t"/>
          </a:scene3d>
          <a:sp3d>
            <a:bevelT w="165100" prst="coolSlant"/>
          </a:sp3d>
        </p:spPr>
        <p:txBody>
          <a:bodyPr>
            <a:spAutoFit/>
          </a:bodyPr>
          <a:lstStyle/>
          <a:p>
            <a:r>
              <a:rPr lang="zh-CN" altLang="en-US" sz="2400" b="1" dirty="0">
                <a:solidFill>
                  <a:srgbClr val="FFFF00"/>
                </a:solidFill>
                <a:latin typeface="微软雅黑" panose="020B0503020204020204" pitchFamily="34" charset="-122"/>
                <a:ea typeface="微软雅黑" panose="020B0503020204020204" pitchFamily="34" charset="-122"/>
              </a:rPr>
              <a:t>数据分析（标志性成果）</a:t>
            </a:r>
          </a:p>
        </p:txBody>
      </p:sp>
      <p:sp>
        <p:nvSpPr>
          <p:cNvPr id="8" name="TextBox 15"/>
          <p:cNvSpPr txBox="1">
            <a:spLocks noChangeArrowheads="1"/>
          </p:cNvSpPr>
          <p:nvPr/>
        </p:nvSpPr>
        <p:spPr bwMode="auto">
          <a:xfrm>
            <a:off x="152570" y="2307258"/>
            <a:ext cx="5943430" cy="3323987"/>
          </a:xfrm>
          <a:prstGeom prst="rect">
            <a:avLst/>
          </a:prstGeom>
          <a:noFill/>
          <a:ln w="9525">
            <a:solidFill>
              <a:schemeClr val="tx1"/>
            </a:solidFill>
            <a:miter lim="800000"/>
            <a:headEnd/>
            <a:tailEnd/>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ts val="2800"/>
              </a:lnSpc>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、人才培养方案修订并审核实施；</a:t>
            </a:r>
            <a:endParaRPr lang="en-US" altLang="zh-CN" dirty="0">
              <a:latin typeface="微软雅黑" panose="020B0503020204020204" pitchFamily="34" charset="-122"/>
              <a:ea typeface="微软雅黑" panose="020B0503020204020204" pitchFamily="34" charset="-122"/>
            </a:endParaRPr>
          </a:p>
          <a:p>
            <a:pPr>
              <a:lnSpc>
                <a:spcPts val="2800"/>
              </a:lnSpc>
            </a:pPr>
            <a:r>
              <a:rPr lang="en-US" altLang="zh-CN" dirty="0">
                <a:latin typeface="微软雅黑" panose="020B0503020204020204" pitchFamily="34" charset="-122"/>
                <a:ea typeface="微软雅黑" panose="020B0503020204020204" pitchFamily="34" charset="-122"/>
              </a:rPr>
              <a:t>2</a:t>
            </a:r>
            <a:r>
              <a:rPr lang="zh-CN" altLang="en-US"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院级</a:t>
            </a:r>
            <a:r>
              <a:rPr lang="zh-CN" altLang="en-US" dirty="0" smtClean="0">
                <a:latin typeface="微软雅黑" panose="020B0503020204020204" pitchFamily="34" charset="-122"/>
                <a:ea typeface="微软雅黑" panose="020B0503020204020204" pitchFamily="34" charset="-122"/>
              </a:rPr>
              <a:t>精品</a:t>
            </a:r>
            <a:r>
              <a:rPr lang="zh-CN" altLang="en-US" dirty="0">
                <a:latin typeface="微软雅黑" panose="020B0503020204020204" pitchFamily="34" charset="-122"/>
                <a:ea typeface="微软雅黑" panose="020B0503020204020204" pitchFamily="34" charset="-122"/>
              </a:rPr>
              <a:t>资源共享课</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门，完成并验收通过；</a:t>
            </a:r>
            <a:endParaRPr lang="en-US" altLang="zh-CN" dirty="0">
              <a:latin typeface="微软雅黑" panose="020B0503020204020204" pitchFamily="34" charset="-122"/>
              <a:ea typeface="微软雅黑" panose="020B0503020204020204" pitchFamily="34" charset="-122"/>
            </a:endParaRPr>
          </a:p>
          <a:p>
            <a:pPr>
              <a:lnSpc>
                <a:spcPts val="2800"/>
              </a:lnSpc>
            </a:pPr>
            <a:r>
              <a:rPr lang="en-US" altLang="zh-CN" dirty="0">
                <a:latin typeface="微软雅黑" panose="020B0503020204020204" pitchFamily="34" charset="-122"/>
                <a:ea typeface="微软雅黑" panose="020B0503020204020204" pitchFamily="34" charset="-122"/>
              </a:rPr>
              <a:t>3</a:t>
            </a:r>
            <a:r>
              <a:rPr lang="zh-CN" altLang="en-US" dirty="0" smtClean="0">
                <a:latin typeface="微软雅黑" panose="020B0503020204020204" pitchFamily="34" charset="-122"/>
                <a:ea typeface="微软雅黑" panose="020B0503020204020204" pitchFamily="34" charset="-122"/>
              </a:rPr>
              <a:t>、工业中心建设见成效，新增设备</a:t>
            </a:r>
            <a:r>
              <a:rPr lang="en-US" altLang="zh-CN" dirty="0">
                <a:latin typeface="微软雅黑" panose="020B0503020204020204" pitchFamily="34" charset="-122"/>
                <a:ea typeface="微软雅黑" panose="020B0503020204020204" pitchFamily="34" charset="-122"/>
              </a:rPr>
              <a:t>3</a:t>
            </a:r>
            <a:r>
              <a:rPr lang="en-US" altLang="zh-CN" dirty="0" smtClean="0">
                <a:latin typeface="微软雅黑" panose="020B0503020204020204" pitchFamily="34" charset="-122"/>
                <a:ea typeface="微软雅黑" panose="020B0503020204020204" pitchFamily="34" charset="-122"/>
              </a:rPr>
              <a:t>00</a:t>
            </a:r>
            <a:r>
              <a:rPr lang="zh-CN" altLang="en-US" dirty="0" smtClean="0">
                <a:latin typeface="微软雅黑" panose="020B0503020204020204" pitchFamily="34" charset="-122"/>
                <a:ea typeface="微软雅黑" panose="020B0503020204020204" pitchFamily="34" charset="-122"/>
              </a:rPr>
              <a:t>万；</a:t>
            </a:r>
            <a:endParaRPr lang="en-US" altLang="zh-CN" dirty="0">
              <a:latin typeface="微软雅黑" panose="020B0503020204020204" pitchFamily="34" charset="-122"/>
              <a:ea typeface="微软雅黑" panose="020B0503020204020204" pitchFamily="34" charset="-122"/>
            </a:endParaRPr>
          </a:p>
          <a:p>
            <a:pPr>
              <a:lnSpc>
                <a:spcPts val="2800"/>
              </a:lnSpc>
            </a:pP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、技能竞赛获</a:t>
            </a:r>
            <a:r>
              <a:rPr lang="zh-CN" altLang="en-US" dirty="0" smtClean="0">
                <a:latin typeface="微软雅黑" panose="020B0503020204020204" pitchFamily="34" charset="-122"/>
                <a:ea typeface="微软雅黑" panose="020B0503020204020204" pitchFamily="34" charset="-122"/>
              </a:rPr>
              <a:t>全国二等奖</a:t>
            </a:r>
            <a:r>
              <a:rPr lang="en-US" altLang="zh-CN" dirty="0">
                <a:latin typeface="微软雅黑" panose="020B0503020204020204" pitchFamily="34" charset="-122"/>
                <a:ea typeface="微软雅黑" panose="020B0503020204020204" pitchFamily="34" charset="-122"/>
              </a:rPr>
              <a:t>1</a:t>
            </a:r>
            <a:r>
              <a:rPr lang="zh-CN" altLang="en-US" dirty="0" smtClean="0">
                <a:latin typeface="微软雅黑" panose="020B0503020204020204" pitchFamily="34" charset="-122"/>
                <a:ea typeface="微软雅黑" panose="020B0503020204020204" pitchFamily="34" charset="-122"/>
              </a:rPr>
              <a:t>项，省赛一等奖；</a:t>
            </a:r>
            <a:endParaRPr lang="en-US" altLang="zh-CN" dirty="0">
              <a:latin typeface="微软雅黑" panose="020B0503020204020204" pitchFamily="34" charset="-122"/>
              <a:ea typeface="微软雅黑" panose="020B0503020204020204" pitchFamily="34" charset="-122"/>
            </a:endParaRPr>
          </a:p>
          <a:p>
            <a:pPr>
              <a:lnSpc>
                <a:spcPts val="2800"/>
              </a:lnSpc>
            </a:pPr>
            <a:r>
              <a:rPr lang="en-US" altLang="zh-CN" dirty="0">
                <a:latin typeface="微软雅黑" panose="020B0503020204020204" pitchFamily="34" charset="-122"/>
                <a:ea typeface="微软雅黑" panose="020B0503020204020204" pitchFamily="34" charset="-122"/>
              </a:rPr>
              <a:t>5</a:t>
            </a:r>
            <a:r>
              <a:rPr lang="zh-CN" altLang="en-US" dirty="0" smtClean="0">
                <a:latin typeface="微软雅黑" panose="020B0503020204020204" pitchFamily="34" charset="-122"/>
                <a:ea typeface="微软雅黑" panose="020B0503020204020204" pitchFamily="34" charset="-122"/>
              </a:rPr>
              <a:t>、教授</a:t>
            </a:r>
            <a:r>
              <a:rPr lang="zh-CN" altLang="en-US" dirty="0">
                <a:latin typeface="微软雅黑" panose="020B0503020204020204" pitchFamily="34" charset="-122"/>
                <a:ea typeface="微软雅黑" panose="020B0503020204020204" pitchFamily="34" charset="-122"/>
              </a:rPr>
              <a:t>职称新增</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名</a:t>
            </a:r>
            <a:r>
              <a:rPr lang="zh-CN" altLang="en-US" dirty="0" smtClean="0">
                <a:latin typeface="微软雅黑" panose="020B0503020204020204" pitchFamily="34" charset="-122"/>
                <a:ea typeface="微软雅黑" panose="020B0503020204020204" pitchFamily="34" charset="-122"/>
              </a:rPr>
              <a:t>；省青年</a:t>
            </a:r>
            <a:r>
              <a:rPr lang="zh-CN" altLang="en-US" dirty="0">
                <a:latin typeface="微软雅黑" panose="020B0503020204020204" pitchFamily="34" charset="-122"/>
                <a:ea typeface="微软雅黑" panose="020B0503020204020204" pitchFamily="34" charset="-122"/>
              </a:rPr>
              <a:t>骨干教师新增</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名；</a:t>
            </a:r>
            <a:endParaRPr lang="en-US" altLang="zh-CN" dirty="0">
              <a:latin typeface="微软雅黑" panose="020B0503020204020204" pitchFamily="34" charset="-122"/>
              <a:ea typeface="微软雅黑" panose="020B0503020204020204" pitchFamily="34" charset="-122"/>
            </a:endParaRPr>
          </a:p>
          <a:p>
            <a:pPr>
              <a:lnSpc>
                <a:spcPts val="2800"/>
              </a:lnSpc>
            </a:pPr>
            <a:r>
              <a:rPr lang="en-US" altLang="zh-CN" dirty="0">
                <a:latin typeface="微软雅黑" panose="020B0503020204020204" pitchFamily="34" charset="-122"/>
                <a:ea typeface="微软雅黑" panose="020B0503020204020204" pitchFamily="34" charset="-122"/>
              </a:rPr>
              <a:t>6</a:t>
            </a:r>
            <a:r>
              <a:rPr lang="zh-CN" altLang="en-US" dirty="0" smtClean="0">
                <a:latin typeface="微软雅黑" panose="020B0503020204020204" pitchFamily="34" charset="-122"/>
                <a:ea typeface="微软雅黑" panose="020B0503020204020204" pitchFamily="34" charset="-122"/>
              </a:rPr>
              <a:t>、气压传动技术实训室建设完成；</a:t>
            </a:r>
            <a:endParaRPr lang="en-US" altLang="zh-CN" dirty="0" smtClean="0">
              <a:latin typeface="微软雅黑" panose="020B0503020204020204" pitchFamily="34" charset="-122"/>
              <a:ea typeface="微软雅黑" panose="020B0503020204020204" pitchFamily="34" charset="-122"/>
            </a:endParaRPr>
          </a:p>
          <a:p>
            <a:pPr>
              <a:lnSpc>
                <a:spcPts val="2800"/>
              </a:lnSpc>
            </a:pPr>
            <a:r>
              <a:rPr lang="en-US" altLang="zh-CN" dirty="0" smtClean="0">
                <a:latin typeface="微软雅黑" panose="020B0503020204020204" pitchFamily="34" charset="-122"/>
                <a:ea typeface="微软雅黑" panose="020B0503020204020204" pitchFamily="34" charset="-122"/>
              </a:rPr>
              <a:t>7</a:t>
            </a:r>
            <a:r>
              <a:rPr lang="zh-CN" altLang="en-US"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湖南十三五规划课题</a:t>
            </a:r>
            <a:r>
              <a:rPr lang="en-US" altLang="zh-CN" dirty="0" smtClean="0">
                <a:latin typeface="微软雅黑" panose="020B0503020204020204" pitchFamily="34" charset="-122"/>
                <a:ea typeface="微软雅黑" panose="020B0503020204020204" pitchFamily="34" charset="-122"/>
              </a:rPr>
              <a:t>1</a:t>
            </a:r>
            <a:r>
              <a:rPr lang="zh-CN" altLang="en-US" dirty="0" smtClean="0">
                <a:latin typeface="微软雅黑" panose="020B0503020204020204" pitchFamily="34" charset="-122"/>
                <a:ea typeface="微软雅黑" panose="020B0503020204020204" pitchFamily="34" charset="-122"/>
              </a:rPr>
              <a:t>项，省教育厅科技处课题</a:t>
            </a:r>
            <a:r>
              <a:rPr lang="en-US" altLang="zh-CN" dirty="0" smtClean="0">
                <a:latin typeface="微软雅黑" panose="020B0503020204020204" pitchFamily="34" charset="-122"/>
                <a:ea typeface="微软雅黑" panose="020B0503020204020204" pitchFamily="34" charset="-122"/>
              </a:rPr>
              <a:t>1</a:t>
            </a:r>
            <a:r>
              <a:rPr lang="zh-CN" altLang="en-US" dirty="0" smtClean="0">
                <a:latin typeface="微软雅黑" panose="020B0503020204020204" pitchFamily="34" charset="-122"/>
                <a:ea typeface="微软雅黑" panose="020B0503020204020204" pitchFamily="34" charset="-122"/>
              </a:rPr>
              <a:t>项；</a:t>
            </a:r>
            <a:endParaRPr lang="en-US" altLang="zh-CN" dirty="0" smtClean="0">
              <a:latin typeface="微软雅黑" panose="020B0503020204020204" pitchFamily="34" charset="-122"/>
              <a:ea typeface="微软雅黑" panose="020B0503020204020204" pitchFamily="34" charset="-122"/>
            </a:endParaRPr>
          </a:p>
          <a:p>
            <a:pPr>
              <a:lnSpc>
                <a:spcPts val="2800"/>
              </a:lnSpc>
            </a:pPr>
            <a:r>
              <a:rPr lang="en-US" altLang="zh-CN" dirty="0" smtClean="0">
                <a:latin typeface="微软雅黑" panose="020B0503020204020204" pitchFamily="34" charset="-122"/>
                <a:ea typeface="微软雅黑" panose="020B0503020204020204" pitchFamily="34" charset="-122"/>
              </a:rPr>
              <a:t>8</a:t>
            </a:r>
            <a:r>
              <a:rPr lang="zh-CN" altLang="en-US" dirty="0" smtClean="0">
                <a:latin typeface="微软雅黑" panose="020B0503020204020204" pitchFamily="34" charset="-122"/>
                <a:ea typeface="微软雅黑" panose="020B0503020204020204" pitchFamily="34" charset="-122"/>
              </a:rPr>
              <a:t>、实用新型专利</a:t>
            </a:r>
            <a:r>
              <a:rPr lang="en-US" altLang="zh-CN" dirty="0">
                <a:latin typeface="微软雅黑" panose="020B0503020204020204" pitchFamily="34" charset="-122"/>
                <a:ea typeface="微软雅黑" panose="020B0503020204020204" pitchFamily="34" charset="-122"/>
              </a:rPr>
              <a:t>9</a:t>
            </a:r>
            <a:r>
              <a:rPr lang="zh-CN" altLang="en-US" dirty="0" smtClean="0">
                <a:latin typeface="微软雅黑" panose="020B0503020204020204" pitchFamily="34" charset="-122"/>
                <a:ea typeface="微软雅黑" panose="020B0503020204020204" pitchFamily="34" charset="-122"/>
              </a:rPr>
              <a:t>项，发明专利</a:t>
            </a:r>
            <a:r>
              <a:rPr lang="en-US" altLang="zh-CN" dirty="0" smtClean="0">
                <a:latin typeface="微软雅黑" panose="020B0503020204020204" pitchFamily="34" charset="-122"/>
                <a:ea typeface="微软雅黑" panose="020B0503020204020204" pitchFamily="34" charset="-122"/>
              </a:rPr>
              <a:t>1</a:t>
            </a:r>
            <a:r>
              <a:rPr lang="zh-CN" altLang="en-US" dirty="0" smtClean="0">
                <a:latin typeface="微软雅黑" panose="020B0503020204020204" pitchFamily="34" charset="-122"/>
                <a:ea typeface="微软雅黑" panose="020B0503020204020204" pitchFamily="34" charset="-122"/>
              </a:rPr>
              <a:t>项；</a:t>
            </a:r>
            <a:endParaRPr lang="en-US" altLang="zh-CN" dirty="0" smtClean="0">
              <a:latin typeface="微软雅黑" panose="020B0503020204020204" pitchFamily="34" charset="-122"/>
              <a:ea typeface="微软雅黑" panose="020B0503020204020204" pitchFamily="34" charset="-122"/>
            </a:endParaRPr>
          </a:p>
          <a:p>
            <a:pPr>
              <a:lnSpc>
                <a:spcPts val="2800"/>
              </a:lnSpc>
            </a:pPr>
            <a:r>
              <a:rPr lang="en-US" altLang="zh-CN" dirty="0" smtClean="0">
                <a:latin typeface="微软雅黑" panose="020B0503020204020204" pitchFamily="34" charset="-122"/>
                <a:ea typeface="微软雅黑" panose="020B0503020204020204" pitchFamily="34" charset="-122"/>
              </a:rPr>
              <a:t>9</a:t>
            </a:r>
            <a:r>
              <a:rPr lang="zh-CN" altLang="en-US" dirty="0">
                <a:latin typeface="微软雅黑" panose="020B0503020204020204" pitchFamily="34" charset="-122"/>
                <a:ea typeface="微软雅黑" panose="020B0503020204020204" pitchFamily="34" charset="-122"/>
              </a:rPr>
              <a:t>、国际培训班增加</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个</a:t>
            </a:r>
            <a:r>
              <a:rPr lang="zh-CN" altLang="en-US" dirty="0" smtClean="0">
                <a:latin typeface="微软雅黑" panose="020B0503020204020204" pitchFamily="34" charset="-122"/>
                <a:ea typeface="微软雅黑" panose="020B0503020204020204" pitchFamily="34" charset="-122"/>
              </a:rPr>
              <a:t>培训班</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p:sp>
        <p:nvSpPr>
          <p:cNvPr id="9" name="右箭头 8"/>
          <p:cNvSpPr/>
          <p:nvPr/>
        </p:nvSpPr>
        <p:spPr>
          <a:xfrm>
            <a:off x="6096000" y="3782301"/>
            <a:ext cx="689988" cy="503237"/>
          </a:xfrm>
          <a:prstGeom prst="rightArrow">
            <a:avLst/>
          </a:prstGeom>
          <a:solidFill>
            <a:srgbClr val="01FF07"/>
          </a:solidFill>
          <a:ln w="19050">
            <a:solidFill>
              <a:srgbClr val="01FF07"/>
            </a:solidFill>
          </a:ln>
          <a:effectLst>
            <a:outerShdw blurRad="558800" dist="635000" dir="1200000" sx="94000" sy="94000" algn="tl" rotWithShape="0">
              <a:schemeClr val="tx1">
                <a:lumMod val="65000"/>
                <a:lumOff val="35000"/>
                <a:alpha val="23000"/>
              </a:scheme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26"/>
          <p:cNvSpPr>
            <a:spLocks noChangeArrowheads="1"/>
          </p:cNvSpPr>
          <p:nvPr/>
        </p:nvSpPr>
        <p:spPr bwMode="auto">
          <a:xfrm>
            <a:off x="6785988" y="1821941"/>
            <a:ext cx="4033837" cy="461962"/>
          </a:xfrm>
          <a:prstGeom prst="rect">
            <a:avLst/>
          </a:prstGeom>
          <a:solidFill>
            <a:schemeClr val="tx2">
              <a:lumMod val="60000"/>
              <a:lumOff val="40000"/>
            </a:schemeClr>
          </a:solidFill>
          <a:ln w="9525">
            <a:noFill/>
            <a:miter lim="800000"/>
            <a:headEnd/>
            <a:tailEnd/>
          </a:ln>
          <a:scene3d>
            <a:camera prst="orthographicFront"/>
            <a:lightRig rig="threePt" dir="t"/>
          </a:scene3d>
          <a:sp3d>
            <a:bevelT w="165100" prst="coolSlant"/>
          </a:sp3d>
        </p:spPr>
        <p:txBody>
          <a:bodyPr>
            <a:spAutoFit/>
          </a:bodyPr>
          <a:lstStyle/>
          <a:p>
            <a:r>
              <a:rPr lang="zh-CN" altLang="en-US" sz="2400" b="1" dirty="0">
                <a:solidFill>
                  <a:srgbClr val="FFFF00"/>
                </a:solidFill>
                <a:latin typeface="微软雅黑" panose="020B0503020204020204" pitchFamily="34" charset="-122"/>
                <a:ea typeface="微软雅黑" panose="020B0503020204020204" pitchFamily="34" charset="-122"/>
              </a:rPr>
              <a:t>预警（关键指标增长情况）</a:t>
            </a:r>
          </a:p>
        </p:txBody>
      </p:sp>
      <p:sp>
        <p:nvSpPr>
          <p:cNvPr id="11" name="下箭头 10"/>
          <p:cNvSpPr/>
          <p:nvPr/>
        </p:nvSpPr>
        <p:spPr>
          <a:xfrm>
            <a:off x="11246171" y="5571181"/>
            <a:ext cx="431800" cy="431800"/>
          </a:xfrm>
          <a:prstGeom prst="downArrow">
            <a:avLst/>
          </a:prstGeom>
          <a:solidFill>
            <a:srgbClr val="FF0000"/>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29"/>
          <p:cNvSpPr>
            <a:spLocks noChangeArrowheads="1"/>
          </p:cNvSpPr>
          <p:nvPr/>
        </p:nvSpPr>
        <p:spPr bwMode="auto">
          <a:xfrm>
            <a:off x="686845" y="6091744"/>
            <a:ext cx="1511300" cy="461962"/>
          </a:xfrm>
          <a:prstGeom prst="rect">
            <a:avLst/>
          </a:prstGeom>
          <a:solidFill>
            <a:srgbClr val="FF0000"/>
          </a:solidFill>
          <a:ln w="9525">
            <a:noFill/>
            <a:miter lim="800000"/>
            <a:headEnd/>
            <a:tailEnd/>
          </a:ln>
          <a:effectLst>
            <a:glow rad="228600">
              <a:schemeClr val="accent5">
                <a:satMod val="175000"/>
                <a:alpha val="40000"/>
              </a:schemeClr>
            </a:glow>
          </a:effectLst>
          <a:scene3d>
            <a:camera prst="perspectiveBelow"/>
            <a:lightRig rig="threePt" dir="t"/>
          </a:scene3d>
          <a:sp3d>
            <a:bevelT w="114300" prst="artDeco"/>
          </a:sp3d>
        </p:spPr>
        <p:txBody>
          <a:bodyPr>
            <a:spAutoFit/>
          </a:bodyPr>
          <a:lstStyle/>
          <a:p>
            <a:r>
              <a:rPr lang="zh-CN" altLang="en-US" sz="2400" dirty="0">
                <a:solidFill>
                  <a:schemeClr val="bg1"/>
                </a:solidFill>
              </a:rPr>
              <a:t>改进措施</a:t>
            </a:r>
          </a:p>
        </p:txBody>
      </p:sp>
      <p:graphicFrame>
        <p:nvGraphicFramePr>
          <p:cNvPr id="2" name="表格 1"/>
          <p:cNvGraphicFramePr>
            <a:graphicFrameLocks noGrp="1"/>
          </p:cNvGraphicFramePr>
          <p:nvPr>
            <p:extLst>
              <p:ext uri="{D42A27DB-BD31-4B8C-83A1-F6EECF244321}">
                <p14:modId xmlns:p14="http://schemas.microsoft.com/office/powerpoint/2010/main" val="452887076"/>
              </p:ext>
            </p:extLst>
          </p:nvPr>
        </p:nvGraphicFramePr>
        <p:xfrm>
          <a:off x="6785988" y="2380861"/>
          <a:ext cx="4884102" cy="3166537"/>
        </p:xfrm>
        <a:graphic>
          <a:graphicData uri="http://schemas.openxmlformats.org/drawingml/2006/table">
            <a:tbl>
              <a:tblPr>
                <a:tableStyleId>{5C22544A-7EE6-4342-B048-85BDC9FD1C3A}</a:tableStyleId>
              </a:tblPr>
              <a:tblGrid>
                <a:gridCol w="1619675">
                  <a:extLst>
                    <a:ext uri="{9D8B030D-6E8A-4147-A177-3AD203B41FA5}">
                      <a16:colId xmlns:a16="http://schemas.microsoft.com/office/drawing/2014/main" val="2389367812"/>
                    </a:ext>
                  </a:extLst>
                </a:gridCol>
                <a:gridCol w="1036591">
                  <a:extLst>
                    <a:ext uri="{9D8B030D-6E8A-4147-A177-3AD203B41FA5}">
                      <a16:colId xmlns:a16="http://schemas.microsoft.com/office/drawing/2014/main" val="3525411843"/>
                    </a:ext>
                  </a:extLst>
                </a:gridCol>
                <a:gridCol w="1036591">
                  <a:extLst>
                    <a:ext uri="{9D8B030D-6E8A-4147-A177-3AD203B41FA5}">
                      <a16:colId xmlns:a16="http://schemas.microsoft.com/office/drawing/2014/main" val="757518076"/>
                    </a:ext>
                  </a:extLst>
                </a:gridCol>
                <a:gridCol w="1191245">
                  <a:extLst>
                    <a:ext uri="{9D8B030D-6E8A-4147-A177-3AD203B41FA5}">
                      <a16:colId xmlns:a16="http://schemas.microsoft.com/office/drawing/2014/main" val="3950622606"/>
                    </a:ext>
                  </a:extLst>
                </a:gridCol>
              </a:tblGrid>
              <a:tr h="322020">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关键指标</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2017</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dirty="0">
                          <a:effectLst/>
                          <a:latin typeface="微软雅黑" panose="020B0503020204020204" pitchFamily="34" charset="-122"/>
                          <a:ea typeface="微软雅黑" panose="020B0503020204020204" pitchFamily="34" charset="-122"/>
                        </a:rPr>
                        <a:t>2018</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增长情况</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2808767370"/>
                  </a:ext>
                </a:extLst>
              </a:tr>
              <a:tr h="304892">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在校学生数</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437</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443</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持平</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2125068904"/>
                  </a:ext>
                </a:extLst>
              </a:tr>
              <a:tr h="349427">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毕业生就业率</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100%</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100%</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持平</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112124391"/>
                  </a:ext>
                </a:extLst>
              </a:tr>
              <a:tr h="304892">
                <a:tc>
                  <a:txBody>
                    <a:bodyPr/>
                    <a:lstStyle/>
                    <a:p>
                      <a:pPr algn="ctr">
                        <a:spcAft>
                          <a:spcPts val="0"/>
                        </a:spcAft>
                      </a:pPr>
                      <a:r>
                        <a:rPr lang="zh-CN" sz="1600" b="1" kern="100" dirty="0">
                          <a:effectLst/>
                          <a:latin typeface="微软雅黑" panose="020B0503020204020204" pitchFamily="34" charset="-122"/>
                          <a:ea typeface="微软雅黑" panose="020B0503020204020204" pitchFamily="34" charset="-122"/>
                        </a:rPr>
                        <a:t>校外实训基地</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3</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5</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2</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4033953498"/>
                  </a:ext>
                </a:extLst>
              </a:tr>
              <a:tr h="304892">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校内实训室</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5</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8</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增长</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1992602981"/>
                  </a:ext>
                </a:extLst>
              </a:tr>
              <a:tr h="360846">
                <a:tc>
                  <a:txBody>
                    <a:bodyPr/>
                    <a:lstStyle/>
                    <a:p>
                      <a:pPr algn="ctr">
                        <a:spcAft>
                          <a:spcPts val="0"/>
                        </a:spcAft>
                      </a:pPr>
                      <a:r>
                        <a:rPr lang="zh-CN" sz="1600" b="1" kern="100" dirty="0">
                          <a:effectLst/>
                          <a:latin typeface="微软雅黑" panose="020B0503020204020204" pitchFamily="34" charset="-122"/>
                          <a:ea typeface="微软雅黑" panose="020B0503020204020204" pitchFamily="34" charset="-122"/>
                        </a:rPr>
                        <a:t>技能竞赛省赛</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二等奖</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二等奖</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持平</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3035158993"/>
                  </a:ext>
                </a:extLst>
              </a:tr>
              <a:tr h="304892">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技能竞赛国赛</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三等奖</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二等奖</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endParaRPr lang="zh-CN" sz="1600" b="1" kern="100">
                        <a:effectLst/>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tcPr>
                </a:tc>
                <a:extLst>
                  <a:ext uri="{0D108BD9-81ED-4DB2-BD59-A6C34878D82A}">
                    <a16:rowId xmlns:a16="http://schemas.microsoft.com/office/drawing/2014/main" val="1041759544"/>
                  </a:ext>
                </a:extLst>
              </a:tr>
              <a:tr h="304892">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公开发表论文</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6</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15</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增长</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4051940332"/>
                  </a:ext>
                </a:extLst>
              </a:tr>
              <a:tr h="304892">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发明专利</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0</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1</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增长</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1920951838"/>
                  </a:ext>
                </a:extLst>
              </a:tr>
              <a:tr h="304892">
                <a:tc>
                  <a:txBody>
                    <a:bodyPr/>
                    <a:lstStyle/>
                    <a:p>
                      <a:pPr algn="ctr">
                        <a:spcAft>
                          <a:spcPts val="0"/>
                        </a:spcAft>
                      </a:pPr>
                      <a:r>
                        <a:rPr lang="zh-CN" sz="1600" b="1" kern="100">
                          <a:effectLst/>
                          <a:latin typeface="微软雅黑" panose="020B0503020204020204" pitchFamily="34" charset="-122"/>
                          <a:ea typeface="微软雅黑" panose="020B0503020204020204" pitchFamily="34" charset="-122"/>
                        </a:rPr>
                        <a:t>实用新型专利</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3</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en-US" sz="1600" b="1" kern="100">
                          <a:effectLst/>
                          <a:latin typeface="微软雅黑" panose="020B0503020204020204" pitchFamily="34" charset="-122"/>
                          <a:ea typeface="微软雅黑" panose="020B0503020204020204" pitchFamily="34" charset="-122"/>
                        </a:rPr>
                        <a:t>8</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tc>
                  <a:txBody>
                    <a:bodyPr/>
                    <a:lstStyle/>
                    <a:p>
                      <a:pPr algn="ctr">
                        <a:spcAft>
                          <a:spcPts val="0"/>
                        </a:spcAft>
                      </a:pPr>
                      <a:r>
                        <a:rPr lang="zh-CN" sz="1600" b="1" kern="100" dirty="0">
                          <a:effectLst/>
                          <a:latin typeface="微软雅黑" panose="020B0503020204020204" pitchFamily="34" charset="-122"/>
                          <a:ea typeface="微软雅黑" panose="020B0503020204020204" pitchFamily="34" charset="-122"/>
                        </a:rPr>
                        <a:t>增长</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tcPr>
                </a:tc>
                <a:extLst>
                  <a:ext uri="{0D108BD9-81ED-4DB2-BD59-A6C34878D82A}">
                    <a16:rowId xmlns:a16="http://schemas.microsoft.com/office/drawing/2014/main" val="487327956"/>
                  </a:ext>
                </a:extLst>
              </a:tr>
            </a:tbl>
          </a:graphicData>
        </a:graphic>
      </p:graphicFrame>
    </p:spTree>
    <p:extLst>
      <p:ext uri="{BB962C8B-B14F-4D97-AF65-F5344CB8AC3E}">
        <p14:creationId xmlns:p14="http://schemas.microsoft.com/office/powerpoint/2010/main" val="2388815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04819" y="534799"/>
            <a:ext cx="3923521" cy="831023"/>
          </a:xfrm>
          <a:prstGeom prst="rect">
            <a:avLst/>
          </a:prstGeom>
        </p:spPr>
      </p:pic>
      <p:grpSp>
        <p:nvGrpSpPr>
          <p:cNvPr id="25" name="组合 24"/>
          <p:cNvGrpSpPr/>
          <p:nvPr/>
        </p:nvGrpSpPr>
        <p:grpSpPr>
          <a:xfrm>
            <a:off x="5809377" y="1770944"/>
            <a:ext cx="1564727" cy="1784500"/>
            <a:chOff x="6031957" y="1451633"/>
            <a:chExt cx="1564727" cy="1784500"/>
          </a:xfrm>
          <a:solidFill>
            <a:srgbClr val="0000FF"/>
          </a:solidFill>
        </p:grpSpPr>
        <p:sp>
          <p:nvSpPr>
            <p:cNvPr id="4" name="AutoShape 11"/>
            <p:cNvSpPr>
              <a:spLocks noChangeArrowheads="1"/>
            </p:cNvSpPr>
            <p:nvPr/>
          </p:nvSpPr>
          <p:spPr bwMode="gray">
            <a:xfrm>
              <a:off x="6031957" y="1451633"/>
              <a:ext cx="1564727" cy="1784500"/>
            </a:xfrm>
            <a:prstGeom prst="roundRect">
              <a:avLst>
                <a:gd name="adj" fmla="val 11921"/>
              </a:avLst>
            </a:prstGeom>
            <a:grpFill/>
            <a:ln w="25400">
              <a:solidFill>
                <a:srgbClr val="FFFFFF"/>
              </a:solidFill>
              <a:round/>
            </a:ln>
            <a:effectLst>
              <a:outerShdw dist="53882" dir="2700000" algn="ctr" rotWithShape="0">
                <a:srgbClr val="000000">
                  <a:alpha val="50000"/>
                </a:srgbClr>
              </a:outerShdw>
            </a:effectLst>
          </p:spPr>
          <p:txBody>
            <a:bodyPr wrap="none" anchor="ctr"/>
            <a:lstStyle/>
            <a:p>
              <a:pPr>
                <a:defRPr/>
              </a:pPr>
              <a:endParaRPr lang="zh-CN" altLang="en-US" sz="1800">
                <a:latin typeface="Arial" panose="020B0604020202020204" pitchFamily="34" charset="0"/>
                <a:ea typeface="宋体" panose="02010600030101010101" pitchFamily="2" charset="-122"/>
                <a:cs typeface="Arial" panose="020B0604020202020204" pitchFamily="34" charset="0"/>
              </a:endParaRPr>
            </a:p>
          </p:txBody>
        </p:sp>
        <p:sp>
          <p:nvSpPr>
            <p:cNvPr id="5" name="Rectangle 16"/>
            <p:cNvSpPr>
              <a:spLocks noChangeArrowheads="1"/>
            </p:cNvSpPr>
            <p:nvPr/>
          </p:nvSpPr>
          <p:spPr bwMode="auto">
            <a:xfrm>
              <a:off x="6141460" y="1570940"/>
              <a:ext cx="1351056" cy="1661993"/>
            </a:xfrm>
            <a:prstGeom prst="rect">
              <a:avLst/>
            </a:prstGeom>
            <a:grpFill/>
            <a:ln w="9525">
              <a:noFill/>
              <a:miter lim="800000"/>
              <a:headEnd/>
              <a:tailEnd/>
            </a:ln>
          </p:spPr>
          <p:txBody>
            <a:bodyPr wrap="square" lIns="0" rIns="0">
              <a:spAutoFit/>
            </a:bodyPr>
            <a:lstStyle/>
            <a:p>
              <a:pPr algn="ctr"/>
              <a:r>
                <a:rPr lang="zh-CN" altLang="en-US" sz="1700" b="1" dirty="0">
                  <a:solidFill>
                    <a:schemeClr val="bg1"/>
                  </a:solidFill>
                  <a:latin typeface="仿宋" pitchFamily="49" charset="-122"/>
                  <a:ea typeface="仿宋" pitchFamily="49" charset="-122"/>
                </a:rPr>
                <a:t>校企合作</a:t>
              </a:r>
            </a:p>
            <a:p>
              <a:pPr algn="ctr"/>
              <a:r>
                <a:rPr lang="zh-CN" altLang="en-US" sz="1700" b="1" dirty="0">
                  <a:solidFill>
                    <a:schemeClr val="bg1"/>
                  </a:solidFill>
                  <a:latin typeface="仿宋" pitchFamily="49" charset="-122"/>
                  <a:ea typeface="仿宋" pitchFamily="49" charset="-122"/>
                </a:rPr>
                <a:t>建设课程团队</a:t>
              </a:r>
            </a:p>
            <a:p>
              <a:pPr algn="ctr"/>
              <a:r>
                <a:rPr lang="zh-CN" altLang="en-US" sz="1700" b="1" dirty="0">
                  <a:solidFill>
                    <a:schemeClr val="bg1"/>
                  </a:solidFill>
                  <a:latin typeface="仿宋" pitchFamily="49" charset="-122"/>
                  <a:ea typeface="仿宋" pitchFamily="49" charset="-122"/>
                </a:rPr>
                <a:t>竞赛培训</a:t>
              </a:r>
            </a:p>
            <a:p>
              <a:pPr algn="ctr"/>
              <a:r>
                <a:rPr lang="zh-CN" altLang="en-US" sz="1700" b="1" dirty="0">
                  <a:solidFill>
                    <a:schemeClr val="bg1"/>
                  </a:solidFill>
                  <a:latin typeface="仿宋" pitchFamily="49" charset="-122"/>
                  <a:ea typeface="仿宋" pitchFamily="49" charset="-122"/>
                </a:rPr>
                <a:t>国际交流</a:t>
              </a:r>
              <a:r>
                <a:rPr lang="en-US" altLang="zh-CN" sz="1700" b="1" dirty="0">
                  <a:solidFill>
                    <a:schemeClr val="bg1"/>
                  </a:solidFill>
                  <a:latin typeface="仿宋" pitchFamily="49" charset="-122"/>
                  <a:ea typeface="仿宋" pitchFamily="49" charset="-122"/>
                </a:rPr>
                <a:t> </a:t>
              </a:r>
            </a:p>
            <a:p>
              <a:pPr algn="ctr"/>
              <a:r>
                <a:rPr lang="zh-CN" altLang="en-US" sz="1700" b="1" dirty="0">
                  <a:solidFill>
                    <a:schemeClr val="bg1"/>
                  </a:solidFill>
                  <a:latin typeface="仿宋" pitchFamily="49" charset="-122"/>
                  <a:ea typeface="仿宋" pitchFamily="49" charset="-122"/>
                </a:rPr>
                <a:t>一人一案</a:t>
              </a:r>
            </a:p>
            <a:p>
              <a:pPr algn="ctr"/>
              <a:r>
                <a:rPr lang="zh-CN" altLang="en-US" sz="1700" b="1" dirty="0">
                  <a:solidFill>
                    <a:schemeClr val="bg1"/>
                  </a:solidFill>
                  <a:latin typeface="仿宋" pitchFamily="49" charset="-122"/>
                  <a:ea typeface="仿宋" pitchFamily="49" charset="-122"/>
                </a:rPr>
                <a:t>一月一线</a:t>
              </a:r>
              <a:endParaRPr lang="en-US" altLang="zh-CN" sz="1700" b="1" dirty="0">
                <a:solidFill>
                  <a:schemeClr val="bg1"/>
                </a:solidFill>
                <a:latin typeface="仿宋" pitchFamily="49" charset="-122"/>
                <a:ea typeface="仿宋" pitchFamily="49" charset="-122"/>
              </a:endParaRPr>
            </a:p>
          </p:txBody>
        </p:sp>
      </p:grpSp>
      <p:grpSp>
        <p:nvGrpSpPr>
          <p:cNvPr id="26" name="组合 25"/>
          <p:cNvGrpSpPr/>
          <p:nvPr/>
        </p:nvGrpSpPr>
        <p:grpSpPr>
          <a:xfrm>
            <a:off x="3106057" y="3551316"/>
            <a:ext cx="6879772" cy="811995"/>
            <a:chOff x="2600325" y="3573463"/>
            <a:chExt cx="4415339" cy="811995"/>
          </a:xfrm>
          <a:solidFill>
            <a:srgbClr val="FFFF00"/>
          </a:solidFill>
        </p:grpSpPr>
        <p:sp>
          <p:nvSpPr>
            <p:cNvPr id="7" name="Freeform 3"/>
            <p:cNvSpPr>
              <a:spLocks/>
            </p:cNvSpPr>
            <p:nvPr/>
          </p:nvSpPr>
          <p:spPr bwMode="auto">
            <a:xfrm>
              <a:off x="2600325" y="3573463"/>
              <a:ext cx="1967414" cy="811995"/>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pFill/>
            <a:ln w="9525">
              <a:noFill/>
              <a:round/>
              <a:headEnd/>
              <a:tailEnd/>
            </a:ln>
          </p:spPr>
          <p:txBody>
            <a:bodyPr wrap="none" anchor="ctr"/>
            <a:lstStyle/>
            <a:p>
              <a:endParaRPr lang="zh-CN" altLang="en-US"/>
            </a:p>
          </p:txBody>
        </p:sp>
        <p:sp>
          <p:nvSpPr>
            <p:cNvPr id="8" name="Freeform 4"/>
            <p:cNvSpPr>
              <a:spLocks/>
            </p:cNvSpPr>
            <p:nvPr/>
          </p:nvSpPr>
          <p:spPr bwMode="auto">
            <a:xfrm>
              <a:off x="4572000" y="3644900"/>
              <a:ext cx="379677" cy="714429"/>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pFill/>
            <a:ln w="9525">
              <a:noFill/>
              <a:round/>
              <a:headEnd/>
              <a:tailEnd/>
            </a:ln>
          </p:spPr>
          <p:txBody>
            <a:bodyPr wrap="none" anchor="ctr"/>
            <a:lstStyle/>
            <a:p>
              <a:endParaRPr lang="zh-CN" altLang="en-US"/>
            </a:p>
          </p:txBody>
        </p:sp>
        <p:sp>
          <p:nvSpPr>
            <p:cNvPr id="9" name="Freeform 5"/>
            <p:cNvSpPr>
              <a:spLocks/>
            </p:cNvSpPr>
            <p:nvPr/>
          </p:nvSpPr>
          <p:spPr bwMode="auto">
            <a:xfrm flipH="1">
              <a:off x="5048250" y="3573463"/>
              <a:ext cx="1967414" cy="811995"/>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pFill/>
            <a:ln w="9525">
              <a:noFill/>
              <a:round/>
              <a:headEnd/>
              <a:tailEnd/>
            </a:ln>
          </p:spPr>
          <p:txBody>
            <a:bodyPr wrap="none" anchor="ctr"/>
            <a:lstStyle/>
            <a:p>
              <a:endParaRPr lang="zh-CN" altLang="en-US"/>
            </a:p>
          </p:txBody>
        </p:sp>
      </p:grpSp>
      <p:sp>
        <p:nvSpPr>
          <p:cNvPr id="10" name="TextBox 17"/>
          <p:cNvSpPr txBox="1">
            <a:spLocks noChangeArrowheads="1"/>
          </p:cNvSpPr>
          <p:nvPr/>
        </p:nvSpPr>
        <p:spPr bwMode="auto">
          <a:xfrm>
            <a:off x="8334568" y="1600730"/>
            <a:ext cx="1849072" cy="369332"/>
          </a:xfrm>
          <a:prstGeom prst="rect">
            <a:avLst/>
          </a:prstGeom>
          <a:noFill/>
          <a:ln w="9525">
            <a:noFill/>
            <a:miter lim="800000"/>
            <a:headEnd/>
            <a:tailEnd/>
          </a:ln>
        </p:spPr>
        <p:txBody>
          <a:bodyPr wrap="square">
            <a:spAutoFit/>
          </a:bodyPr>
          <a:lstStyle/>
          <a:p>
            <a:pPr algn="ctr"/>
            <a:r>
              <a:rPr lang="zh-CN" altLang="en-US" b="1" dirty="0">
                <a:solidFill>
                  <a:srgbClr val="660033"/>
                </a:solidFill>
                <a:latin typeface="华文宋体" charset="-122"/>
                <a:ea typeface="华文宋体" charset="-122"/>
              </a:rPr>
              <a:t>队伍</a:t>
            </a:r>
          </a:p>
        </p:txBody>
      </p:sp>
      <p:sp>
        <p:nvSpPr>
          <p:cNvPr id="11" name="TextBox 18"/>
          <p:cNvSpPr txBox="1">
            <a:spLocks noChangeArrowheads="1"/>
          </p:cNvSpPr>
          <p:nvPr/>
        </p:nvSpPr>
        <p:spPr bwMode="auto">
          <a:xfrm>
            <a:off x="2467021" y="1578426"/>
            <a:ext cx="1849072" cy="369332"/>
          </a:xfrm>
          <a:prstGeom prst="rect">
            <a:avLst/>
          </a:prstGeom>
          <a:noFill/>
          <a:ln w="9525">
            <a:noFill/>
            <a:miter lim="800000"/>
            <a:headEnd/>
            <a:tailEnd/>
          </a:ln>
        </p:spPr>
        <p:txBody>
          <a:bodyPr wrap="square">
            <a:spAutoFit/>
          </a:bodyPr>
          <a:lstStyle/>
          <a:p>
            <a:pPr algn="ctr"/>
            <a:r>
              <a:rPr lang="zh-CN" altLang="en-US" b="1" dirty="0">
                <a:solidFill>
                  <a:srgbClr val="660033"/>
                </a:solidFill>
                <a:latin typeface="华文宋体" charset="-122"/>
                <a:ea typeface="华文宋体" charset="-122"/>
              </a:rPr>
              <a:t>制度</a:t>
            </a:r>
          </a:p>
        </p:txBody>
      </p:sp>
      <p:sp>
        <p:nvSpPr>
          <p:cNvPr id="12" name="AutoShape 23"/>
          <p:cNvSpPr>
            <a:spLocks noChangeArrowheads="1"/>
          </p:cNvSpPr>
          <p:nvPr/>
        </p:nvSpPr>
        <p:spPr bwMode="auto">
          <a:xfrm>
            <a:off x="1061939" y="1931948"/>
            <a:ext cx="4706775" cy="1604648"/>
          </a:xfrm>
          <a:prstGeom prst="roundRect">
            <a:avLst>
              <a:gd name="adj" fmla="val 10699"/>
            </a:avLst>
          </a:prstGeom>
          <a:blipFill>
            <a:blip r:embed="rId3"/>
            <a:tile tx="0" ty="0" sx="100000" sy="100000" flip="none" algn="tl"/>
          </a:blipFill>
          <a:ln w="9525">
            <a:round/>
            <a:headEnd/>
            <a:tailEnd/>
          </a:ln>
          <a:scene3d>
            <a:camera prst="legacyObliqueTopRight"/>
            <a:lightRig rig="legacyFlat3" dir="b"/>
          </a:scene3d>
          <a:sp3d extrusionH="100000" prstMaterial="legacyMatte">
            <a:bevelT w="13500" h="13500" prst="angle"/>
            <a:bevelB w="13500" h="13500" prst="angle"/>
            <a:extrusionClr>
              <a:srgbClr val="C0C0C0"/>
            </a:extrusionClr>
          </a:sp3d>
        </p:spPr>
        <p:txBody>
          <a:bodyPr tIns="0" rIns="18000">
            <a:flatTx/>
          </a:bodyPr>
          <a:lstStyle/>
          <a:p>
            <a:pPr latinLnBrk="1">
              <a:lnSpc>
                <a:spcPct val="120000"/>
              </a:lnSpc>
            </a:pPr>
            <a:r>
              <a:rPr lang="en-US" altLang="zh-CN" sz="1600" b="1" dirty="0">
                <a:solidFill>
                  <a:srgbClr val="000000"/>
                </a:solidFill>
                <a:latin typeface="微软雅黑" panose="020B0503020204020204" pitchFamily="34" charset="-122"/>
                <a:ea typeface="微软雅黑" panose="020B0503020204020204" pitchFamily="34" charset="-122"/>
              </a:rPr>
              <a:t>《</a:t>
            </a:r>
            <a:r>
              <a:rPr lang="zh-CN" altLang="en-US" sz="1600" b="1" dirty="0">
                <a:solidFill>
                  <a:srgbClr val="000000"/>
                </a:solidFill>
                <a:latin typeface="微软雅黑" panose="020B0503020204020204" pitchFamily="34" charset="-122"/>
                <a:ea typeface="微软雅黑" panose="020B0503020204020204" pitchFamily="34" charset="-122"/>
              </a:rPr>
              <a:t>企业讲师选拔、聘用和管理办法</a:t>
            </a:r>
            <a:r>
              <a:rPr lang="en-US" altLang="zh-CN" sz="1600" b="1" dirty="0">
                <a:solidFill>
                  <a:srgbClr val="000000"/>
                </a:solidFill>
                <a:latin typeface="微软雅黑" panose="020B0503020204020204" pitchFamily="34" charset="-122"/>
                <a:ea typeface="微软雅黑" panose="020B0503020204020204" pitchFamily="34" charset="-122"/>
              </a:rPr>
              <a:t>》</a:t>
            </a:r>
          </a:p>
          <a:p>
            <a:pPr latinLnBrk="1">
              <a:lnSpc>
                <a:spcPct val="120000"/>
              </a:lnSpc>
            </a:pPr>
            <a:r>
              <a:rPr lang="en-US" altLang="zh-CN" sz="1600" b="1" dirty="0">
                <a:solidFill>
                  <a:srgbClr val="000000"/>
                </a:solidFill>
                <a:latin typeface="微软雅黑" panose="020B0503020204020204" pitchFamily="34" charset="-122"/>
                <a:ea typeface="微软雅黑" panose="020B0503020204020204" pitchFamily="34" charset="-122"/>
              </a:rPr>
              <a:t>《</a:t>
            </a:r>
            <a:r>
              <a:rPr lang="zh-CN" altLang="en-US" sz="1600" b="1" dirty="0">
                <a:solidFill>
                  <a:srgbClr val="000000"/>
                </a:solidFill>
                <a:latin typeface="微软雅黑" panose="020B0503020204020204" pitchFamily="34" charset="-122"/>
                <a:ea typeface="微软雅黑" panose="020B0503020204020204" pitchFamily="34" charset="-122"/>
              </a:rPr>
              <a:t>特色课程任课教师评价办法</a:t>
            </a:r>
            <a:r>
              <a:rPr lang="en-US" altLang="zh-CN" sz="1600" b="1" dirty="0">
                <a:solidFill>
                  <a:srgbClr val="000000"/>
                </a:solidFill>
                <a:latin typeface="微软雅黑" panose="020B0503020204020204" pitchFamily="34" charset="-122"/>
                <a:ea typeface="微软雅黑" panose="020B0503020204020204" pitchFamily="34" charset="-122"/>
              </a:rPr>
              <a:t>》</a:t>
            </a:r>
          </a:p>
          <a:p>
            <a:pPr latinLnBrk="1">
              <a:lnSpc>
                <a:spcPct val="120000"/>
              </a:lnSpc>
            </a:pPr>
            <a:r>
              <a:rPr lang="en-US" altLang="zh-CN" sz="1600" b="1" dirty="0">
                <a:solidFill>
                  <a:srgbClr val="000000"/>
                </a:solidFill>
                <a:latin typeface="微软雅黑" panose="020B0503020204020204" pitchFamily="34" charset="-122"/>
                <a:ea typeface="微软雅黑" panose="020B0503020204020204" pitchFamily="34" charset="-122"/>
              </a:rPr>
              <a:t>《</a:t>
            </a:r>
            <a:r>
              <a:rPr lang="zh-CN" altLang="en-US" sz="1600" b="1" dirty="0">
                <a:solidFill>
                  <a:srgbClr val="000000"/>
                </a:solidFill>
                <a:latin typeface="微软雅黑" panose="020B0503020204020204" pitchFamily="34" charset="-122"/>
                <a:ea typeface="微软雅黑" panose="020B0503020204020204" pitchFamily="34" charset="-122"/>
              </a:rPr>
              <a:t>兼职教师管理办法</a:t>
            </a:r>
            <a:r>
              <a:rPr lang="en-US" altLang="zh-CN" sz="1600" b="1" dirty="0">
                <a:solidFill>
                  <a:srgbClr val="000000"/>
                </a:solidFill>
                <a:latin typeface="微软雅黑" panose="020B0503020204020204" pitchFamily="34" charset="-122"/>
                <a:ea typeface="微软雅黑" panose="020B0503020204020204" pitchFamily="34" charset="-122"/>
              </a:rPr>
              <a:t>》</a:t>
            </a:r>
          </a:p>
          <a:p>
            <a:pPr latinLnBrk="1">
              <a:lnSpc>
                <a:spcPct val="120000"/>
              </a:lnSpc>
            </a:pPr>
            <a:r>
              <a:rPr lang="en-US" altLang="zh-CN" sz="1600" b="1" dirty="0">
                <a:solidFill>
                  <a:srgbClr val="000000"/>
                </a:solidFill>
                <a:latin typeface="微软雅黑" panose="020B0503020204020204" pitchFamily="34" charset="-122"/>
                <a:ea typeface="微软雅黑" panose="020B0503020204020204" pitchFamily="34" charset="-122"/>
              </a:rPr>
              <a:t>《</a:t>
            </a:r>
            <a:r>
              <a:rPr lang="zh-CN" altLang="en-US" sz="1600" b="1" dirty="0">
                <a:solidFill>
                  <a:srgbClr val="000000"/>
                </a:solidFill>
                <a:latin typeface="微软雅黑" panose="020B0503020204020204" pitchFamily="34" charset="-122"/>
                <a:ea typeface="微软雅黑" panose="020B0503020204020204" pitchFamily="34" charset="-122"/>
              </a:rPr>
              <a:t>关于加强双师型教师队伍</a:t>
            </a:r>
            <a:r>
              <a:rPr lang="zh-CN" altLang="en-US" sz="1600" b="1" dirty="0" smtClean="0">
                <a:solidFill>
                  <a:srgbClr val="000000"/>
                </a:solidFill>
                <a:latin typeface="微软雅黑" panose="020B0503020204020204" pitchFamily="34" charset="-122"/>
                <a:ea typeface="微软雅黑" panose="020B0503020204020204" pitchFamily="34" charset="-122"/>
              </a:rPr>
              <a:t>建设</a:t>
            </a:r>
            <a:r>
              <a:rPr lang="en-US" altLang="zh-CN" sz="1600" b="1" dirty="0" smtClean="0">
                <a:solidFill>
                  <a:srgbClr val="000000"/>
                </a:solidFill>
                <a:latin typeface="微软雅黑" panose="020B0503020204020204" pitchFamily="34" charset="-122"/>
                <a:ea typeface="微软雅黑" panose="020B0503020204020204" pitchFamily="34" charset="-122"/>
              </a:rPr>
              <a:t>2</a:t>
            </a:r>
            <a:r>
              <a:rPr lang="zh-CN" altLang="en-US" sz="1600" b="1" dirty="0" smtClean="0">
                <a:solidFill>
                  <a:srgbClr val="000000"/>
                </a:solidFill>
                <a:latin typeface="微软雅黑" panose="020B0503020204020204" pitchFamily="34" charset="-122"/>
                <a:ea typeface="微软雅黑" panose="020B0503020204020204" pitchFamily="34" charset="-122"/>
              </a:rPr>
              <a:t>有关</a:t>
            </a:r>
            <a:r>
              <a:rPr lang="zh-CN" altLang="en-US" sz="1600" b="1" dirty="0">
                <a:solidFill>
                  <a:srgbClr val="000000"/>
                </a:solidFill>
                <a:latin typeface="微软雅黑" panose="020B0503020204020204" pitchFamily="34" charset="-122"/>
                <a:ea typeface="微软雅黑" panose="020B0503020204020204" pitchFamily="34" charset="-122"/>
              </a:rPr>
              <a:t>规定</a:t>
            </a:r>
            <a:r>
              <a:rPr lang="en-US" altLang="zh-CN" sz="1600" b="1" dirty="0">
                <a:solidFill>
                  <a:srgbClr val="000000"/>
                </a:solidFill>
                <a:latin typeface="微软雅黑" panose="020B0503020204020204" pitchFamily="34" charset="-122"/>
                <a:ea typeface="微软雅黑" panose="020B0503020204020204" pitchFamily="34" charset="-122"/>
              </a:rPr>
              <a:t>》</a:t>
            </a:r>
          </a:p>
        </p:txBody>
      </p:sp>
      <p:sp>
        <p:nvSpPr>
          <p:cNvPr id="13" name="AutoShape 24"/>
          <p:cNvSpPr>
            <a:spLocks noChangeArrowheads="1"/>
          </p:cNvSpPr>
          <p:nvPr/>
        </p:nvSpPr>
        <p:spPr bwMode="auto">
          <a:xfrm>
            <a:off x="7542077" y="1970062"/>
            <a:ext cx="3300094" cy="1581254"/>
          </a:xfrm>
          <a:prstGeom prst="roundRect">
            <a:avLst>
              <a:gd name="adj" fmla="val 10699"/>
            </a:avLst>
          </a:prstGeom>
          <a:blipFill>
            <a:blip r:embed="rId3"/>
            <a:tile tx="0" ty="0" sx="100000" sy="100000" flip="none" algn="tl"/>
          </a:blipFill>
          <a:ln w="9525">
            <a:round/>
            <a:headEnd/>
            <a:tailEnd/>
          </a:ln>
          <a:scene3d>
            <a:camera prst="legacyObliqueTopRight"/>
            <a:lightRig rig="legacyFlat3" dir="b"/>
          </a:scene3d>
          <a:sp3d extrusionH="100000" prstMaterial="legacyMatte">
            <a:bevelT w="13500" h="13500" prst="angle"/>
            <a:bevelB w="13500" h="13500" prst="angle"/>
            <a:extrusionClr>
              <a:srgbClr val="C0C0C0"/>
            </a:extrusionClr>
          </a:sp3d>
        </p:spPr>
        <p:txBody>
          <a:bodyPr tIns="0">
            <a:flatTx/>
          </a:bodyPr>
          <a:lstStyle/>
          <a:p>
            <a:pPr latinLnBrk="1">
              <a:lnSpc>
                <a:spcPct val="120000"/>
              </a:lnSpc>
            </a:pPr>
            <a:r>
              <a:rPr lang="zh-CN" altLang="en-US" sz="1600" b="1" dirty="0">
                <a:solidFill>
                  <a:srgbClr val="000000"/>
                </a:solidFill>
                <a:latin typeface="黑体" pitchFamily="49" charset="-122"/>
                <a:ea typeface="黑体" pitchFamily="49" charset="-122"/>
              </a:rPr>
              <a:t>校、企业双专业带头人</a:t>
            </a:r>
          </a:p>
          <a:p>
            <a:pPr latinLnBrk="1">
              <a:lnSpc>
                <a:spcPct val="120000"/>
              </a:lnSpc>
            </a:pPr>
            <a:r>
              <a:rPr lang="zh-CN" altLang="en-US" sz="1600" b="1" dirty="0">
                <a:latin typeface="黑体" pitchFamily="49" charset="-122"/>
                <a:ea typeface="黑体" pitchFamily="49" charset="-122"/>
              </a:rPr>
              <a:t>老中青比例：</a:t>
            </a:r>
            <a:r>
              <a:rPr lang="en-US" altLang="zh-CN" sz="1600" b="1" dirty="0">
                <a:latin typeface="黑体" pitchFamily="49" charset="-122"/>
                <a:ea typeface="黑体" pitchFamily="49" charset="-122"/>
              </a:rPr>
              <a:t>1</a:t>
            </a:r>
            <a:r>
              <a:rPr lang="zh-CN" altLang="en-US" sz="1600" b="1" dirty="0">
                <a:latin typeface="黑体" pitchFamily="49" charset="-122"/>
                <a:ea typeface="黑体" pitchFamily="49" charset="-122"/>
              </a:rPr>
              <a:t>：</a:t>
            </a:r>
            <a:r>
              <a:rPr lang="en-US" altLang="zh-CN" sz="1600" b="1" dirty="0">
                <a:latin typeface="黑体" pitchFamily="49" charset="-122"/>
                <a:ea typeface="黑体" pitchFamily="49" charset="-122"/>
              </a:rPr>
              <a:t>3</a:t>
            </a:r>
            <a:r>
              <a:rPr lang="zh-CN" altLang="en-US" sz="1600" b="1" dirty="0">
                <a:latin typeface="黑体" pitchFamily="49" charset="-122"/>
                <a:ea typeface="黑体" pitchFamily="49" charset="-122"/>
              </a:rPr>
              <a:t>：</a:t>
            </a:r>
            <a:r>
              <a:rPr lang="en-US" altLang="zh-CN" sz="1600" b="1" dirty="0">
                <a:latin typeface="黑体" pitchFamily="49" charset="-122"/>
                <a:ea typeface="黑体" pitchFamily="49" charset="-122"/>
              </a:rPr>
              <a:t>6</a:t>
            </a:r>
          </a:p>
          <a:p>
            <a:pPr latinLnBrk="1">
              <a:lnSpc>
                <a:spcPct val="120000"/>
              </a:lnSpc>
            </a:pPr>
            <a:r>
              <a:rPr lang="zh-CN" altLang="en-US" sz="1600" b="1" dirty="0">
                <a:latin typeface="黑体" pitchFamily="49" charset="-122"/>
                <a:ea typeface="黑体" pitchFamily="49" charset="-122"/>
              </a:rPr>
              <a:t>专兼结构：</a:t>
            </a:r>
            <a:r>
              <a:rPr lang="en-US" altLang="zh-CN" sz="1600" b="1" dirty="0">
                <a:latin typeface="黑体" pitchFamily="49" charset="-122"/>
                <a:ea typeface="黑体" pitchFamily="49" charset="-122"/>
              </a:rPr>
              <a:t>1.5</a:t>
            </a:r>
            <a:r>
              <a:rPr lang="zh-CN" altLang="en-US" sz="1600" b="1" dirty="0">
                <a:latin typeface="黑体" pitchFamily="49" charset="-122"/>
                <a:ea typeface="黑体" pitchFamily="49" charset="-122"/>
              </a:rPr>
              <a:t>：</a:t>
            </a:r>
            <a:r>
              <a:rPr lang="en-US" altLang="zh-CN" sz="1600" b="1" dirty="0">
                <a:latin typeface="黑体" pitchFamily="49" charset="-122"/>
                <a:ea typeface="黑体" pitchFamily="49" charset="-122"/>
              </a:rPr>
              <a:t>1</a:t>
            </a:r>
            <a:endParaRPr lang="en-US" altLang="zh-CN" sz="1600" b="1" dirty="0">
              <a:solidFill>
                <a:srgbClr val="000000"/>
              </a:solidFill>
              <a:latin typeface="黑体" pitchFamily="49" charset="-122"/>
              <a:ea typeface="黑体" pitchFamily="49" charset="-122"/>
            </a:endParaRPr>
          </a:p>
          <a:p>
            <a:pPr latinLnBrk="1">
              <a:lnSpc>
                <a:spcPct val="120000"/>
              </a:lnSpc>
            </a:pPr>
            <a:r>
              <a:rPr lang="zh-CN" altLang="en-US" sz="1600" b="1" dirty="0">
                <a:solidFill>
                  <a:srgbClr val="000000"/>
                </a:solidFill>
                <a:latin typeface="黑体" pitchFamily="49" charset="-122"/>
                <a:ea typeface="黑体" pitchFamily="49" charset="-122"/>
              </a:rPr>
              <a:t>双师率：</a:t>
            </a:r>
            <a:r>
              <a:rPr lang="en-US" altLang="zh-CN" sz="1600" b="1" dirty="0">
                <a:solidFill>
                  <a:srgbClr val="000000"/>
                </a:solidFill>
                <a:latin typeface="黑体" pitchFamily="49" charset="-122"/>
                <a:ea typeface="黑体" pitchFamily="49" charset="-122"/>
              </a:rPr>
              <a:t>100%</a:t>
            </a:r>
          </a:p>
          <a:p>
            <a:pPr latinLnBrk="1">
              <a:lnSpc>
                <a:spcPct val="120000"/>
              </a:lnSpc>
            </a:pPr>
            <a:r>
              <a:rPr lang="zh-CN" altLang="en-US" sz="1600" b="1" dirty="0">
                <a:solidFill>
                  <a:srgbClr val="000000"/>
                </a:solidFill>
                <a:latin typeface="黑体" pitchFamily="49" charset="-122"/>
                <a:ea typeface="黑体" pitchFamily="49" charset="-122"/>
              </a:rPr>
              <a:t>高级技师：</a:t>
            </a:r>
            <a:r>
              <a:rPr lang="en-US" altLang="zh-CN" sz="1600" b="1" dirty="0">
                <a:solidFill>
                  <a:srgbClr val="000000"/>
                </a:solidFill>
                <a:latin typeface="黑体" pitchFamily="49" charset="-122"/>
                <a:ea typeface="黑体" pitchFamily="49" charset="-122"/>
              </a:rPr>
              <a:t>70%</a:t>
            </a:r>
          </a:p>
        </p:txBody>
      </p:sp>
      <p:sp>
        <p:nvSpPr>
          <p:cNvPr id="14" name="TextBox 18"/>
          <p:cNvSpPr txBox="1">
            <a:spLocks noChangeArrowheads="1"/>
          </p:cNvSpPr>
          <p:nvPr/>
        </p:nvSpPr>
        <p:spPr bwMode="auto">
          <a:xfrm>
            <a:off x="5632406" y="1474989"/>
            <a:ext cx="1849072" cy="369332"/>
          </a:xfrm>
          <a:prstGeom prst="rect">
            <a:avLst/>
          </a:prstGeom>
          <a:noFill/>
          <a:ln w="9525">
            <a:noFill/>
            <a:miter lim="800000"/>
            <a:headEnd/>
            <a:tailEnd/>
          </a:ln>
        </p:spPr>
        <p:txBody>
          <a:bodyPr wrap="square">
            <a:spAutoFit/>
          </a:bodyPr>
          <a:lstStyle/>
          <a:p>
            <a:pPr algn="ctr"/>
            <a:r>
              <a:rPr lang="zh-CN" altLang="en-US" b="1" dirty="0">
                <a:solidFill>
                  <a:srgbClr val="660033"/>
                </a:solidFill>
                <a:latin typeface="华文宋体" charset="-122"/>
                <a:ea typeface="华文宋体" charset="-122"/>
              </a:rPr>
              <a:t>措施</a:t>
            </a:r>
          </a:p>
        </p:txBody>
      </p:sp>
      <p:sp>
        <p:nvSpPr>
          <p:cNvPr id="27" name="TextBox 8"/>
          <p:cNvSpPr txBox="1">
            <a:spLocks noChangeArrowheads="1"/>
          </p:cNvSpPr>
          <p:nvPr/>
        </p:nvSpPr>
        <p:spPr bwMode="auto">
          <a:xfrm>
            <a:off x="273709" y="1451009"/>
            <a:ext cx="6283233" cy="460375"/>
          </a:xfrm>
          <a:prstGeom prst="rect">
            <a:avLst/>
          </a:prstGeom>
          <a:noFill/>
          <a:ln w="9525">
            <a:noFill/>
            <a:miter lim="800000"/>
            <a:headEnd/>
            <a:tailEnd/>
          </a:ln>
        </p:spPr>
        <p:txBody>
          <a:bodyPr wrap="square">
            <a:spAutoFit/>
          </a:bodyPr>
          <a:lstStyle/>
          <a:p>
            <a:pPr>
              <a:defRPr/>
            </a:pPr>
            <a:r>
              <a:rPr lang="zh-CN" altLang="en-US" sz="2400" b="1" dirty="0">
                <a:solidFill>
                  <a:srgbClr val="FF0000"/>
                </a:solidFill>
                <a:latin typeface="微软雅黑" panose="020B0503020204020204" pitchFamily="34" charset="-122"/>
                <a:ea typeface="微软雅黑" panose="020B0503020204020204" pitchFamily="34" charset="-122"/>
              </a:rPr>
              <a:t>师资</a:t>
            </a:r>
            <a:r>
              <a:rPr lang="zh-CN" altLang="en-US" sz="2400" b="1" dirty="0" smtClean="0">
                <a:solidFill>
                  <a:srgbClr val="FF0000"/>
                </a:solidFill>
                <a:latin typeface="微软雅黑" panose="020B0503020204020204" pitchFamily="34" charset="-122"/>
                <a:ea typeface="微软雅黑" panose="020B0503020204020204" pitchFamily="34" charset="-122"/>
              </a:rPr>
              <a:t>队伍建设</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aphicFrame>
        <p:nvGraphicFramePr>
          <p:cNvPr id="28" name="表格 27"/>
          <p:cNvGraphicFramePr>
            <a:graphicFrameLocks noGrp="1"/>
          </p:cNvGraphicFramePr>
          <p:nvPr>
            <p:extLst>
              <p:ext uri="{D42A27DB-BD31-4B8C-83A1-F6EECF244321}">
                <p14:modId xmlns:p14="http://schemas.microsoft.com/office/powerpoint/2010/main" val="933090422"/>
              </p:ext>
            </p:extLst>
          </p:nvPr>
        </p:nvGraphicFramePr>
        <p:xfrm>
          <a:off x="4007304" y="4490214"/>
          <a:ext cx="5122182" cy="2367788"/>
        </p:xfrm>
        <a:graphic>
          <a:graphicData uri="http://schemas.openxmlformats.org/drawingml/2006/table">
            <a:tbl>
              <a:tblPr>
                <a:tableStyleId>{5C22544A-7EE6-4342-B048-85BDC9FD1C3A}</a:tableStyleId>
              </a:tblPr>
              <a:tblGrid>
                <a:gridCol w="1698627">
                  <a:extLst>
                    <a:ext uri="{9D8B030D-6E8A-4147-A177-3AD203B41FA5}">
                      <a16:colId xmlns:a16="http://schemas.microsoft.com/office/drawing/2014/main" val="895183866"/>
                    </a:ext>
                  </a:extLst>
                </a:gridCol>
                <a:gridCol w="1188355">
                  <a:extLst>
                    <a:ext uri="{9D8B030D-6E8A-4147-A177-3AD203B41FA5}">
                      <a16:colId xmlns:a16="http://schemas.microsoft.com/office/drawing/2014/main" val="3261252377"/>
                    </a:ext>
                  </a:extLst>
                </a:gridCol>
                <a:gridCol w="985887">
                  <a:extLst>
                    <a:ext uri="{9D8B030D-6E8A-4147-A177-3AD203B41FA5}">
                      <a16:colId xmlns:a16="http://schemas.microsoft.com/office/drawing/2014/main" val="1073078320"/>
                    </a:ext>
                  </a:extLst>
                </a:gridCol>
                <a:gridCol w="1249313">
                  <a:extLst>
                    <a:ext uri="{9D8B030D-6E8A-4147-A177-3AD203B41FA5}">
                      <a16:colId xmlns:a16="http://schemas.microsoft.com/office/drawing/2014/main" val="632723796"/>
                    </a:ext>
                  </a:extLst>
                </a:gridCol>
              </a:tblGrid>
              <a:tr h="338598">
                <a:tc>
                  <a:txBody>
                    <a:bodyPr/>
                    <a:lstStyle/>
                    <a:p>
                      <a:pPr algn="ctr">
                        <a:spcAft>
                          <a:spcPts val="0"/>
                        </a:spcAft>
                      </a:pPr>
                      <a:r>
                        <a:rPr lang="zh-CN" sz="1600" b="1" kern="100" dirty="0">
                          <a:effectLst/>
                          <a:latin typeface="微软雅黑" panose="020B0503020204020204" pitchFamily="34" charset="-122"/>
                          <a:ea typeface="微软雅黑" panose="020B0503020204020204" pitchFamily="34" charset="-122"/>
                        </a:rPr>
                        <a:t>关键指标</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solidFill>
                      <a:srgbClr val="00CCFF"/>
                    </a:solidFill>
                  </a:tcPr>
                </a:tc>
                <a:tc>
                  <a:txBody>
                    <a:bodyPr/>
                    <a:lstStyle/>
                    <a:p>
                      <a:pPr algn="ctr">
                        <a:spcAft>
                          <a:spcPts val="0"/>
                        </a:spcAft>
                      </a:pPr>
                      <a:r>
                        <a:rPr lang="en-US" sz="1600" b="1" kern="100" dirty="0" smtClean="0">
                          <a:effectLst/>
                          <a:latin typeface="微软雅黑" panose="020B0503020204020204" pitchFamily="34" charset="-122"/>
                          <a:ea typeface="微软雅黑" panose="020B0503020204020204" pitchFamily="34" charset="-122"/>
                        </a:rPr>
                        <a:t>2016</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solidFill>
                      <a:srgbClr val="00CCFF"/>
                    </a:solidFill>
                  </a:tcPr>
                </a:tc>
                <a:tc>
                  <a:txBody>
                    <a:bodyPr/>
                    <a:lstStyle/>
                    <a:p>
                      <a:pPr algn="ctr">
                        <a:spcAft>
                          <a:spcPts val="0"/>
                        </a:spcAft>
                      </a:pPr>
                      <a:r>
                        <a:rPr lang="en-US" sz="1600" b="1" kern="100" dirty="0" smtClean="0">
                          <a:effectLst/>
                          <a:latin typeface="微软雅黑" panose="020B0503020204020204" pitchFamily="34" charset="-122"/>
                          <a:ea typeface="微软雅黑" panose="020B0503020204020204" pitchFamily="34" charset="-122"/>
                        </a:rPr>
                        <a:t>2017</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solidFill>
                      <a:srgbClr val="00CCFF"/>
                    </a:solidFill>
                  </a:tcPr>
                </a:tc>
                <a:tc>
                  <a:txBody>
                    <a:bodyPr/>
                    <a:lstStyle/>
                    <a:p>
                      <a:pPr algn="ctr">
                        <a:spcAft>
                          <a:spcPts val="0"/>
                        </a:spcAft>
                      </a:pPr>
                      <a:r>
                        <a:rPr lang="en-US" altLang="zh-CN" sz="1600" b="1" kern="100" dirty="0" smtClean="0">
                          <a:effectLst/>
                          <a:latin typeface="微软雅黑" panose="020B0503020204020204" pitchFamily="34" charset="-122"/>
                          <a:ea typeface="微软雅黑" panose="020B0503020204020204" pitchFamily="34" charset="-122"/>
                          <a:cs typeface="Times New Roman" panose="02020603050405020304" pitchFamily="18" charset="0"/>
                        </a:rPr>
                        <a:t>2018</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solidFill>
                      <a:srgbClr val="00CCFF"/>
                    </a:solidFill>
                  </a:tcPr>
                </a:tc>
                <a:extLst>
                  <a:ext uri="{0D108BD9-81ED-4DB2-BD59-A6C34878D82A}">
                    <a16:rowId xmlns:a16="http://schemas.microsoft.com/office/drawing/2014/main" val="2192103309"/>
                  </a:ext>
                </a:extLst>
              </a:tr>
              <a:tr h="320588">
                <a:tc>
                  <a:txBody>
                    <a:bodyPr/>
                    <a:lstStyle/>
                    <a:p>
                      <a:pPr algn="ctr"/>
                      <a:r>
                        <a:rPr lang="zh-CN" altLang="en-US" sz="1600" b="1" dirty="0" smtClean="0">
                          <a:latin typeface="微软雅黑" panose="020B0503020204020204" pitchFamily="34" charset="-122"/>
                          <a:ea typeface="微软雅黑" panose="020B0503020204020204" pitchFamily="34" charset="-122"/>
                        </a:rPr>
                        <a:t>正高职称</a:t>
                      </a:r>
                      <a:endParaRPr lang="zh-CN" altLang="en-US" sz="1600" b="1" dirty="0">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r>
                        <a:rPr lang="en-US" altLang="zh-CN" sz="1600" b="1" dirty="0" smtClean="0">
                          <a:latin typeface="微软雅黑" panose="020B0503020204020204" pitchFamily="34" charset="-122"/>
                          <a:ea typeface="微软雅黑" panose="020B0503020204020204" pitchFamily="34" charset="-122"/>
                        </a:rPr>
                        <a:t>0</a:t>
                      </a:r>
                      <a:endParaRPr lang="zh-CN" altLang="en-US" sz="1600" b="1" dirty="0">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r>
                        <a:rPr lang="en-US" altLang="zh-CN" sz="1600" b="1" dirty="0" smtClean="0">
                          <a:latin typeface="微软雅黑" panose="020B0503020204020204" pitchFamily="34" charset="-122"/>
                          <a:ea typeface="微软雅黑" panose="020B0503020204020204" pitchFamily="34" charset="-122"/>
                        </a:rPr>
                        <a:t>0</a:t>
                      </a:r>
                      <a:endParaRPr lang="zh-CN" altLang="en-US" sz="1600" b="1" dirty="0">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spcAft>
                          <a:spcPts val="0"/>
                        </a:spcAft>
                      </a:pPr>
                      <a:r>
                        <a:rPr lang="en-US" altLang="zh-CN" sz="1600" b="1" kern="100" dirty="0" smtClean="0">
                          <a:effectLst/>
                          <a:latin typeface="微软雅黑" panose="020B0503020204020204" pitchFamily="34" charset="-122"/>
                          <a:ea typeface="微软雅黑" panose="020B0503020204020204" pitchFamily="34" charset="-122"/>
                          <a:cs typeface="Times New Roman" panose="02020603050405020304" pitchFamily="18" charset="0"/>
                        </a:rPr>
                        <a:t>1</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solidFill>
                      <a:srgbClr val="00CCFF"/>
                    </a:solidFill>
                  </a:tcPr>
                </a:tc>
                <a:extLst>
                  <a:ext uri="{0D108BD9-81ED-4DB2-BD59-A6C34878D82A}">
                    <a16:rowId xmlns:a16="http://schemas.microsoft.com/office/drawing/2014/main" val="841552779"/>
                  </a:ext>
                </a:extLst>
              </a:tr>
              <a:tr h="367416">
                <a:tc>
                  <a:txBody>
                    <a:bodyPr/>
                    <a:lstStyle/>
                    <a:p>
                      <a:pPr algn="ctr"/>
                      <a:r>
                        <a:rPr lang="zh-CN" altLang="en-US" sz="1600" b="1" dirty="0" smtClean="0">
                          <a:latin typeface="微软雅黑" panose="020B0503020204020204" pitchFamily="34" charset="-122"/>
                          <a:ea typeface="微软雅黑" panose="020B0503020204020204" pitchFamily="34" charset="-122"/>
                        </a:rPr>
                        <a:t>副教授</a:t>
                      </a:r>
                      <a:endParaRPr lang="zh-CN" altLang="en-US" sz="1600" b="1" dirty="0">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r>
                        <a:rPr lang="en-US" altLang="zh-CN" sz="1600" b="1" dirty="0" smtClean="0">
                          <a:latin typeface="微软雅黑" panose="020B0503020204020204" pitchFamily="34" charset="-122"/>
                          <a:ea typeface="微软雅黑" panose="020B0503020204020204" pitchFamily="34" charset="-122"/>
                        </a:rPr>
                        <a:t>2</a:t>
                      </a:r>
                      <a:endParaRPr lang="zh-CN" altLang="en-US" sz="1600" b="1" dirty="0">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r>
                        <a:rPr lang="en-US" altLang="zh-CN" sz="1600" b="1" dirty="0" smtClean="0">
                          <a:latin typeface="微软雅黑" panose="020B0503020204020204" pitchFamily="34" charset="-122"/>
                          <a:ea typeface="微软雅黑" panose="020B0503020204020204" pitchFamily="34" charset="-122"/>
                        </a:rPr>
                        <a:t>3</a:t>
                      </a:r>
                      <a:endParaRPr lang="zh-CN" altLang="en-US" sz="1600" b="1" dirty="0">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spcAft>
                          <a:spcPts val="0"/>
                        </a:spcAft>
                      </a:pPr>
                      <a:r>
                        <a:rPr lang="en-US" altLang="zh-CN" sz="1600" b="1" kern="100" dirty="0" smtClean="0">
                          <a:effectLst/>
                          <a:latin typeface="微软雅黑" panose="020B0503020204020204" pitchFamily="34" charset="-122"/>
                          <a:ea typeface="微软雅黑" panose="020B0503020204020204" pitchFamily="34" charset="-122"/>
                          <a:cs typeface="Times New Roman" panose="02020603050405020304" pitchFamily="18" charset="0"/>
                        </a:rPr>
                        <a:t>4</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solidFill>
                      <a:srgbClr val="00CCFF"/>
                    </a:solidFill>
                  </a:tcPr>
                </a:tc>
                <a:extLst>
                  <a:ext uri="{0D108BD9-81ED-4DB2-BD59-A6C34878D82A}">
                    <a16:rowId xmlns:a16="http://schemas.microsoft.com/office/drawing/2014/main" val="3560268219"/>
                  </a:ext>
                </a:extLst>
              </a:tr>
              <a:tr h="320588">
                <a:tc>
                  <a:txBody>
                    <a:bodyPr/>
                    <a:lstStyle/>
                    <a:p>
                      <a:pPr algn="ctr"/>
                      <a:r>
                        <a:rPr lang="zh-CN" altLang="en-US" sz="1600" b="1" dirty="0" smtClean="0">
                          <a:latin typeface="微软雅黑" panose="020B0503020204020204" pitchFamily="34" charset="-122"/>
                          <a:ea typeface="微软雅黑" panose="020B0503020204020204" pitchFamily="34" charset="-122"/>
                        </a:rPr>
                        <a:t>双师型教师</a:t>
                      </a:r>
                      <a:endParaRPr lang="zh-CN" altLang="en-US" sz="1600" b="1" dirty="0">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r>
                        <a:rPr lang="en-US" altLang="zh-CN" sz="1600" b="1" dirty="0" smtClean="0">
                          <a:solidFill>
                            <a:schemeClr val="tx1"/>
                          </a:solidFill>
                          <a:latin typeface="微软雅黑" panose="020B0503020204020204" pitchFamily="34" charset="-122"/>
                          <a:ea typeface="微软雅黑" panose="020B0503020204020204" pitchFamily="34" charset="-122"/>
                        </a:rPr>
                        <a:t>9</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r>
                        <a:rPr lang="en-US" altLang="zh-CN" sz="1600" b="1" dirty="0" smtClean="0">
                          <a:solidFill>
                            <a:schemeClr val="tx1"/>
                          </a:solidFill>
                          <a:latin typeface="微软雅黑" panose="020B0503020204020204" pitchFamily="34" charset="-122"/>
                          <a:ea typeface="微软雅黑" panose="020B0503020204020204" pitchFamily="34" charset="-122"/>
                        </a:rPr>
                        <a:t>10</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spcAft>
                          <a:spcPts val="0"/>
                        </a:spcAft>
                      </a:pPr>
                      <a:r>
                        <a:rPr lang="en-US" altLang="zh-CN" sz="1600" b="1"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11</a:t>
                      </a:r>
                      <a:endParaRPr lang="zh-CN"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solidFill>
                      <a:srgbClr val="00CCFF"/>
                    </a:solidFill>
                  </a:tcPr>
                </a:tc>
                <a:extLst>
                  <a:ext uri="{0D108BD9-81ED-4DB2-BD59-A6C34878D82A}">
                    <a16:rowId xmlns:a16="http://schemas.microsoft.com/office/drawing/2014/main" val="2508888114"/>
                  </a:ext>
                </a:extLst>
              </a:tr>
              <a:tr h="320588">
                <a:tc>
                  <a:txBody>
                    <a:bodyPr/>
                    <a:lstStyle/>
                    <a:p>
                      <a:pPr algn="ctr"/>
                      <a:r>
                        <a:rPr lang="zh-CN" altLang="en-US" sz="1600" b="1" dirty="0" smtClean="0">
                          <a:latin typeface="微软雅黑" panose="020B0503020204020204" pitchFamily="34" charset="-122"/>
                          <a:ea typeface="微软雅黑" panose="020B0503020204020204" pitchFamily="34" charset="-122"/>
                        </a:rPr>
                        <a:t>硕士</a:t>
                      </a:r>
                      <a:endParaRPr lang="zh-CN" altLang="en-US" sz="1600" b="1" dirty="0">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r>
                        <a:rPr lang="en-US" altLang="zh-CN" sz="1600" b="1" dirty="0" smtClean="0">
                          <a:solidFill>
                            <a:schemeClr val="tx1"/>
                          </a:solidFill>
                          <a:latin typeface="微软雅黑" panose="020B0503020204020204" pitchFamily="34" charset="-122"/>
                          <a:ea typeface="微软雅黑" panose="020B0503020204020204" pitchFamily="34" charset="-122"/>
                        </a:rPr>
                        <a:t>3</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r>
                        <a:rPr lang="en-US" altLang="zh-CN" sz="1600" b="1" dirty="0" smtClean="0">
                          <a:solidFill>
                            <a:schemeClr val="tx1"/>
                          </a:solidFill>
                          <a:latin typeface="微软雅黑" panose="020B0503020204020204" pitchFamily="34" charset="-122"/>
                          <a:ea typeface="微软雅黑" panose="020B0503020204020204" pitchFamily="34" charset="-122"/>
                        </a:rPr>
                        <a:t>4</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spcAft>
                          <a:spcPts val="0"/>
                        </a:spcAft>
                      </a:pPr>
                      <a:r>
                        <a:rPr lang="en-US" altLang="zh-CN" sz="1600" b="1"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5</a:t>
                      </a:r>
                      <a:endParaRPr lang="zh-CN"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solidFill>
                      <a:srgbClr val="00CCFF"/>
                    </a:solidFill>
                  </a:tcPr>
                </a:tc>
                <a:extLst>
                  <a:ext uri="{0D108BD9-81ED-4DB2-BD59-A6C34878D82A}">
                    <a16:rowId xmlns:a16="http://schemas.microsoft.com/office/drawing/2014/main" val="402901259"/>
                  </a:ext>
                </a:extLst>
              </a:tr>
              <a:tr h="379422">
                <a:tc>
                  <a:txBody>
                    <a:bodyPr/>
                    <a:lstStyle/>
                    <a:p>
                      <a:pPr algn="ctr"/>
                      <a:r>
                        <a:rPr lang="zh-CN" altLang="en-US" sz="1600" b="1" dirty="0" smtClean="0">
                          <a:latin typeface="微软雅黑" panose="020B0503020204020204" pitchFamily="34" charset="-122"/>
                          <a:ea typeface="微软雅黑" panose="020B0503020204020204" pitchFamily="34" charset="-122"/>
                        </a:rPr>
                        <a:t>博士</a:t>
                      </a:r>
                      <a:endParaRPr lang="zh-CN" altLang="en-US" sz="1600" b="1" dirty="0">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r>
                        <a:rPr lang="en-US" altLang="zh-CN" sz="1600" b="1" dirty="0" smtClean="0">
                          <a:solidFill>
                            <a:schemeClr val="tx1"/>
                          </a:solidFill>
                          <a:latin typeface="微软雅黑" panose="020B0503020204020204" pitchFamily="34" charset="-122"/>
                          <a:ea typeface="微软雅黑" panose="020B0503020204020204" pitchFamily="34" charset="-122"/>
                        </a:rPr>
                        <a:t>0</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r>
                        <a:rPr lang="en-US" altLang="zh-CN" sz="1600" b="1" dirty="0" smtClean="0">
                          <a:solidFill>
                            <a:schemeClr val="tx1"/>
                          </a:solidFill>
                          <a:latin typeface="微软雅黑" panose="020B0503020204020204" pitchFamily="34" charset="-122"/>
                          <a:ea typeface="微软雅黑" panose="020B0503020204020204" pitchFamily="34" charset="-122"/>
                        </a:rPr>
                        <a:t>0</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spcAft>
                          <a:spcPts val="0"/>
                        </a:spcAft>
                      </a:pPr>
                      <a:r>
                        <a:rPr lang="en-US" altLang="zh-CN" sz="1600" b="1"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a:t>
                      </a:r>
                      <a:endParaRPr lang="zh-CN"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prst="coolSlant"/>
                      <a:lightRig rig="flood" dir="t"/>
                    </a:cell3D>
                    <a:solidFill>
                      <a:srgbClr val="00CCFF"/>
                    </a:solidFill>
                  </a:tcPr>
                </a:tc>
                <a:extLst>
                  <a:ext uri="{0D108BD9-81ED-4DB2-BD59-A6C34878D82A}">
                    <a16:rowId xmlns:a16="http://schemas.microsoft.com/office/drawing/2014/main" val="4035187884"/>
                  </a:ext>
                </a:extLst>
              </a:tr>
              <a:tr h="320588">
                <a:tc>
                  <a:txBody>
                    <a:bodyPr/>
                    <a:lstStyle/>
                    <a:p>
                      <a:pPr algn="ctr"/>
                      <a:endParaRPr lang="zh-CN" altLang="en-US" sz="1600" b="1" dirty="0">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endParaRPr lang="zh-CN" altLang="en-US" sz="1600" b="1">
                        <a:solidFill>
                          <a:schemeClr val="tx1"/>
                        </a:solidFill>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tc>
                  <a:txBody>
                    <a:bodyPr/>
                    <a:lstStyle/>
                    <a:p>
                      <a:pPr algn="ctr"/>
                      <a:endParaRPr lang="zh-CN" sz="1600" b="1" kern="100" dirty="0">
                        <a:solidFill>
                          <a:schemeClr val="tx1"/>
                        </a:solidFill>
                        <a:effectLst/>
                        <a:latin typeface="微软雅黑" panose="020B0503020204020204" pitchFamily="34" charset="-122"/>
                        <a:ea typeface="微软雅黑" panose="020B0503020204020204" pitchFamily="34" charset="-122"/>
                      </a:endParaRPr>
                    </a:p>
                  </a:txBody>
                  <a:tcPr marL="68580" marR="68580" marT="9525" marB="0" anchor="ctr">
                    <a:cell3D prstMaterial="dkEdge">
                      <a:bevel prst="coolSlant"/>
                      <a:lightRig rig="flood" dir="t"/>
                    </a:cell3D>
                    <a:solidFill>
                      <a:srgbClr val="00CCFF"/>
                    </a:solidFill>
                  </a:tcPr>
                </a:tc>
                <a:extLst>
                  <a:ext uri="{0D108BD9-81ED-4DB2-BD59-A6C34878D82A}">
                    <a16:rowId xmlns:a16="http://schemas.microsoft.com/office/drawing/2014/main" val="3683146116"/>
                  </a:ext>
                </a:extLst>
              </a:tr>
            </a:tbl>
          </a:graphicData>
        </a:graphic>
      </p:graphicFrame>
    </p:spTree>
    <p:extLst>
      <p:ext uri="{BB962C8B-B14F-4D97-AF65-F5344CB8AC3E}">
        <p14:creationId xmlns:p14="http://schemas.microsoft.com/office/powerpoint/2010/main" val="167245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04819" y="534799"/>
            <a:ext cx="3923521" cy="831023"/>
          </a:xfrm>
          <a:prstGeom prst="rect">
            <a:avLst/>
          </a:prstGeom>
        </p:spPr>
      </p:pic>
      <p:grpSp>
        <p:nvGrpSpPr>
          <p:cNvPr id="22" name="组合 21"/>
          <p:cNvGrpSpPr/>
          <p:nvPr/>
        </p:nvGrpSpPr>
        <p:grpSpPr>
          <a:xfrm>
            <a:off x="0" y="2294036"/>
            <a:ext cx="4418013" cy="2451588"/>
            <a:chOff x="4058955" y="1576160"/>
            <a:chExt cx="4418013" cy="2451588"/>
          </a:xfrm>
        </p:grpSpPr>
        <p:sp>
          <p:nvSpPr>
            <p:cNvPr id="4" name="AutoShape 9"/>
            <p:cNvSpPr>
              <a:spLocks noChangeArrowheads="1"/>
            </p:cNvSpPr>
            <p:nvPr/>
          </p:nvSpPr>
          <p:spPr bwMode="auto">
            <a:xfrm>
              <a:off x="5163924" y="2683216"/>
              <a:ext cx="2100458" cy="1344532"/>
            </a:xfrm>
            <a:prstGeom prst="diamond">
              <a:avLst/>
            </a:prstGeom>
            <a:solidFill>
              <a:srgbClr val="F8F8F8"/>
            </a:solidFill>
            <a:ln w="9525">
              <a:miter lim="800000"/>
              <a:headEnd/>
              <a:tailEnd/>
            </a:ln>
            <a:scene3d>
              <a:camera prst="legacyObliqueBottom">
                <a:rot lat="20099994" lon="0" rev="0"/>
              </a:camera>
              <a:lightRig rig="legacyFlat2" dir="t"/>
            </a:scene3d>
            <a:sp3d extrusionH="163500" prstMaterial="legacyPlastic">
              <a:bevelT w="13500" h="13500"/>
              <a:bevelB w="13500" h="13500" prst="angle"/>
              <a:extrusionClr>
                <a:srgbClr val="F8F8F8"/>
              </a:extrusionClr>
            </a:sp3d>
          </p:spPr>
          <p:txBody>
            <a:bodyPr wrap="none" anchor="ctr">
              <a:flatTx/>
            </a:bodyPr>
            <a:lstStyle/>
            <a:p>
              <a:pPr algn="ctr"/>
              <a:endParaRPr lang="zh-CN" altLang="zh-CN" sz="1800">
                <a:ea typeface="宋体" charset="-122"/>
              </a:endParaRPr>
            </a:p>
          </p:txBody>
        </p:sp>
        <p:sp>
          <p:nvSpPr>
            <p:cNvPr id="5" name="AutoShape 7"/>
            <p:cNvSpPr>
              <a:spLocks noChangeArrowheads="1"/>
            </p:cNvSpPr>
            <p:nvPr/>
          </p:nvSpPr>
          <p:spPr bwMode="auto">
            <a:xfrm>
              <a:off x="5163924" y="1576160"/>
              <a:ext cx="2100458" cy="1344532"/>
            </a:xfrm>
            <a:prstGeom prst="diamond">
              <a:avLst/>
            </a:prstGeom>
            <a:solidFill>
              <a:srgbClr val="F8F8F8"/>
            </a:solidFill>
            <a:ln w="9525">
              <a:miter lim="800000"/>
              <a:headEnd/>
              <a:tailEnd/>
            </a:ln>
            <a:scene3d>
              <a:camera prst="legacyObliqueBottom">
                <a:rot lat="20099994" lon="0" rev="0"/>
              </a:camera>
              <a:lightRig rig="legacyNormal2" dir="t"/>
            </a:scene3d>
            <a:sp3d extrusionH="163500" prstMaterial="legacyPlastic">
              <a:bevelT w="13500" h="13500"/>
              <a:bevelB w="13500" h="13500" prst="angle"/>
              <a:extrusionClr>
                <a:srgbClr val="F8F8F8"/>
              </a:extrusionClr>
            </a:sp3d>
          </p:spPr>
          <p:txBody>
            <a:bodyPr wrap="none" anchor="ctr">
              <a:flatTx/>
            </a:bodyPr>
            <a:lstStyle/>
            <a:p>
              <a:pPr algn="ctr"/>
              <a:endParaRPr lang="zh-CN" altLang="zh-CN" sz="1800">
                <a:ea typeface="宋体" charset="-122"/>
              </a:endParaRPr>
            </a:p>
          </p:txBody>
        </p:sp>
        <p:sp>
          <p:nvSpPr>
            <p:cNvPr id="6" name="AutoShape 8"/>
            <p:cNvSpPr>
              <a:spLocks noChangeArrowheads="1"/>
            </p:cNvSpPr>
            <p:nvPr/>
          </p:nvSpPr>
          <p:spPr bwMode="auto">
            <a:xfrm>
              <a:off x="4167504" y="2210011"/>
              <a:ext cx="2100458" cy="1344532"/>
            </a:xfrm>
            <a:prstGeom prst="diamond">
              <a:avLst/>
            </a:prstGeom>
            <a:solidFill>
              <a:srgbClr val="F8F8F8"/>
            </a:solidFill>
            <a:ln w="9525">
              <a:miter lim="800000"/>
              <a:headEnd/>
              <a:tailEnd/>
            </a:ln>
            <a:scene3d>
              <a:camera prst="legacyObliqueBottom">
                <a:rot lat="20099994" lon="0" rev="0"/>
              </a:camera>
              <a:lightRig rig="legacyFlat2" dir="t"/>
            </a:scene3d>
            <a:sp3d extrusionH="163500" prstMaterial="legacyPlastic">
              <a:bevelT w="13500" h="13500"/>
              <a:bevelB w="13500" h="13500" prst="angle"/>
              <a:extrusionClr>
                <a:srgbClr val="F8F8F8"/>
              </a:extrusionClr>
            </a:sp3d>
          </p:spPr>
          <p:txBody>
            <a:bodyPr wrap="none" anchor="ctr">
              <a:flatTx/>
            </a:bodyPr>
            <a:lstStyle/>
            <a:p>
              <a:pPr algn="ctr"/>
              <a:endParaRPr lang="zh-CN" altLang="zh-CN" sz="1800">
                <a:ea typeface="宋体" charset="-122"/>
              </a:endParaRPr>
            </a:p>
          </p:txBody>
        </p:sp>
        <p:sp>
          <p:nvSpPr>
            <p:cNvPr id="7" name="AutoShape 9"/>
            <p:cNvSpPr>
              <a:spLocks noChangeArrowheads="1"/>
            </p:cNvSpPr>
            <p:nvPr/>
          </p:nvSpPr>
          <p:spPr bwMode="auto">
            <a:xfrm>
              <a:off x="6262396" y="2210011"/>
              <a:ext cx="2100458" cy="1344532"/>
            </a:xfrm>
            <a:prstGeom prst="diamond">
              <a:avLst/>
            </a:prstGeom>
            <a:solidFill>
              <a:srgbClr val="F8F8F8"/>
            </a:solidFill>
            <a:ln w="9525">
              <a:miter lim="800000"/>
              <a:headEnd/>
              <a:tailEnd/>
            </a:ln>
            <a:scene3d>
              <a:camera prst="legacyObliqueBottom">
                <a:rot lat="20099994" lon="0" rev="0"/>
              </a:camera>
              <a:lightRig rig="legacyFlat2" dir="t"/>
            </a:scene3d>
            <a:sp3d extrusionH="163500" prstMaterial="legacyPlastic">
              <a:bevelT w="13500" h="13500"/>
              <a:bevelB w="13500" h="13500" prst="angle"/>
              <a:extrusionClr>
                <a:srgbClr val="F8F8F8"/>
              </a:extrusionClr>
            </a:sp3d>
          </p:spPr>
          <p:txBody>
            <a:bodyPr wrap="none" anchor="ctr">
              <a:flatTx/>
            </a:bodyPr>
            <a:lstStyle/>
            <a:p>
              <a:pPr algn="ctr"/>
              <a:endParaRPr lang="zh-CN" altLang="zh-CN" sz="1800">
                <a:ea typeface="宋体" charset="-122"/>
              </a:endParaRPr>
            </a:p>
          </p:txBody>
        </p:sp>
        <p:grpSp>
          <p:nvGrpSpPr>
            <p:cNvPr id="8" name="Group 13"/>
            <p:cNvGrpSpPr>
              <a:grpSpLocks/>
            </p:cNvGrpSpPr>
            <p:nvPr/>
          </p:nvGrpSpPr>
          <p:grpSpPr bwMode="auto">
            <a:xfrm>
              <a:off x="4158227" y="2052858"/>
              <a:ext cx="2100458" cy="1344532"/>
              <a:chOff x="1352" y="1684"/>
              <a:chExt cx="1573" cy="1251"/>
            </a:xfrm>
          </p:grpSpPr>
          <p:sp>
            <p:nvSpPr>
              <p:cNvPr id="9" name="AutoShape 14"/>
              <p:cNvSpPr>
                <a:spLocks noChangeArrowheads="1"/>
              </p:cNvSpPr>
              <p:nvPr/>
            </p:nvSpPr>
            <p:spPr bwMode="gray">
              <a:xfrm>
                <a:off x="1352" y="1684"/>
                <a:ext cx="1573" cy="1251"/>
              </a:xfrm>
              <a:prstGeom prst="diamond">
                <a:avLst/>
              </a:prstGeom>
              <a:gradFill rotWithShape="1">
                <a:gsLst>
                  <a:gs pos="0">
                    <a:schemeClr val="accent2">
                      <a:gamma/>
                      <a:shade val="46275"/>
                      <a:invGamma/>
                    </a:schemeClr>
                  </a:gs>
                  <a:gs pos="100000">
                    <a:schemeClr val="accent2"/>
                  </a:gs>
                </a:gsLst>
                <a:lin ang="5400000" scaled="1"/>
              </a:gradFill>
              <a:ln w="9525">
                <a:miter lim="800000"/>
              </a:ln>
              <a:effectLst/>
              <a:scene3d>
                <a:camera prst="legacyObliqueBottom">
                  <a:rot lat="20099996" lon="0" rev="0"/>
                </a:camera>
                <a:lightRig rig="legacyNormal2" dir="t"/>
              </a:scene3d>
              <a:sp3d extrusionH="163500" prstMaterial="legacyPlastic">
                <a:bevelT w="13500" h="13500"/>
                <a:bevelB w="13500" h="13500" prst="angle"/>
                <a:extrusionClr>
                  <a:schemeClr val="accent2"/>
                </a:extrusionClr>
              </a:sp3d>
            </p:spPr>
            <p:txBody>
              <a:bodyPr wrap="none" anchor="ctr">
                <a:flatTx/>
              </a:bodyPr>
              <a:lstStyle/>
              <a:p>
                <a:pPr algn="ctr">
                  <a:defRPr/>
                </a:pPr>
                <a:endParaRPr lang="zh-CN" altLang="zh-CN" sz="1800">
                  <a:latin typeface="Arial" panose="020B0604020202020204" pitchFamily="34" charset="0"/>
                  <a:ea typeface="宋体" panose="02010600030101010101" pitchFamily="2" charset="-122"/>
                  <a:cs typeface="Arial" panose="020B0604020202020204" pitchFamily="34" charset="0"/>
                </a:endParaRPr>
              </a:p>
            </p:txBody>
          </p:sp>
          <p:sp>
            <p:nvSpPr>
              <p:cNvPr id="10" name="Line 15"/>
              <p:cNvSpPr>
                <a:spLocks noChangeShapeType="1"/>
              </p:cNvSpPr>
              <p:nvPr/>
            </p:nvSpPr>
            <p:spPr bwMode="auto">
              <a:xfrm>
                <a:off x="1355" y="2307"/>
                <a:ext cx="787" cy="433"/>
              </a:xfrm>
              <a:prstGeom prst="line">
                <a:avLst/>
              </a:prstGeom>
              <a:noFill/>
              <a:ln w="6350">
                <a:solidFill>
                  <a:srgbClr val="FFFFFF">
                    <a:alpha val="30196"/>
                  </a:srgbClr>
                </a:solidFill>
                <a:round/>
                <a:headEnd/>
                <a:tailEnd/>
              </a:ln>
              <a:scene3d>
                <a:camera prst="orthographicFront"/>
                <a:lightRig rig="threePt" dir="t"/>
              </a:scene3d>
              <a:sp3d>
                <a:bevelT/>
              </a:sp3d>
            </p:spPr>
            <p:txBody>
              <a:bodyPr/>
              <a:lstStyle/>
              <a:p>
                <a:endParaRPr lang="zh-CN" altLang="en-US"/>
              </a:p>
            </p:txBody>
          </p:sp>
        </p:grpSp>
        <p:grpSp>
          <p:nvGrpSpPr>
            <p:cNvPr id="11" name="Group 16"/>
            <p:cNvGrpSpPr>
              <a:grpSpLocks/>
            </p:cNvGrpSpPr>
            <p:nvPr/>
          </p:nvGrpSpPr>
          <p:grpSpPr bwMode="auto">
            <a:xfrm>
              <a:off x="6173331" y="2051111"/>
              <a:ext cx="2100458" cy="1344532"/>
              <a:chOff x="2934" y="1684"/>
              <a:chExt cx="1573" cy="1251"/>
            </a:xfrm>
          </p:grpSpPr>
          <p:sp>
            <p:nvSpPr>
              <p:cNvPr id="12" name="AutoShape 17"/>
              <p:cNvSpPr>
                <a:spLocks noChangeArrowheads="1"/>
              </p:cNvSpPr>
              <p:nvPr/>
            </p:nvSpPr>
            <p:spPr bwMode="gray">
              <a:xfrm>
                <a:off x="2934" y="1684"/>
                <a:ext cx="1573" cy="1251"/>
              </a:xfrm>
              <a:prstGeom prst="diamond">
                <a:avLst/>
              </a:prstGeom>
              <a:gradFill rotWithShape="1">
                <a:gsLst>
                  <a:gs pos="0">
                    <a:schemeClr val="hlink">
                      <a:gamma/>
                      <a:shade val="46275"/>
                      <a:invGamma/>
                    </a:schemeClr>
                  </a:gs>
                  <a:gs pos="100000">
                    <a:schemeClr val="hlink"/>
                  </a:gs>
                </a:gsLst>
                <a:lin ang="5400000" scaled="1"/>
              </a:gradFill>
              <a:ln w="9525">
                <a:miter lim="800000"/>
              </a:ln>
              <a:effectLst/>
              <a:scene3d>
                <a:camera prst="legacyObliqueBottom">
                  <a:rot lat="20099996" lon="0" rev="0"/>
                </a:camera>
                <a:lightRig rig="legacyNormal2" dir="t"/>
              </a:scene3d>
              <a:sp3d extrusionH="163500" prstMaterial="legacyPlastic">
                <a:bevelT w="13500" h="13500"/>
                <a:bevelB w="13500" h="13500" prst="angle"/>
                <a:extrusionClr>
                  <a:schemeClr val="hlink"/>
                </a:extrusionClr>
              </a:sp3d>
            </p:spPr>
            <p:txBody>
              <a:bodyPr wrap="none" anchor="ctr">
                <a:flatTx/>
              </a:bodyPr>
              <a:lstStyle/>
              <a:p>
                <a:pPr algn="ctr">
                  <a:defRPr/>
                </a:pPr>
                <a:endParaRPr lang="zh-CN" altLang="zh-CN" sz="1800">
                  <a:latin typeface="Arial" panose="020B0604020202020204" pitchFamily="34" charset="0"/>
                  <a:ea typeface="宋体" panose="02010600030101010101" pitchFamily="2" charset="-122"/>
                  <a:cs typeface="Arial" panose="020B0604020202020204" pitchFamily="34" charset="0"/>
                </a:endParaRPr>
              </a:p>
            </p:txBody>
          </p:sp>
          <p:sp>
            <p:nvSpPr>
              <p:cNvPr id="13" name="Line 18"/>
              <p:cNvSpPr>
                <a:spLocks noChangeShapeType="1"/>
              </p:cNvSpPr>
              <p:nvPr/>
            </p:nvSpPr>
            <p:spPr bwMode="auto">
              <a:xfrm>
                <a:off x="2941" y="2308"/>
                <a:ext cx="787" cy="433"/>
              </a:xfrm>
              <a:prstGeom prst="line">
                <a:avLst/>
              </a:prstGeom>
              <a:noFill/>
              <a:ln w="6350">
                <a:solidFill>
                  <a:srgbClr val="FFFFFF">
                    <a:alpha val="30196"/>
                  </a:srgbClr>
                </a:solidFill>
                <a:round/>
                <a:headEnd/>
                <a:tailEnd/>
              </a:ln>
              <a:scene3d>
                <a:camera prst="orthographicFront"/>
                <a:lightRig rig="threePt" dir="t"/>
              </a:scene3d>
              <a:sp3d>
                <a:bevelT/>
              </a:sp3d>
            </p:spPr>
            <p:txBody>
              <a:bodyPr/>
              <a:lstStyle/>
              <a:p>
                <a:endParaRPr lang="zh-CN" altLang="en-US"/>
              </a:p>
            </p:txBody>
          </p:sp>
        </p:grpSp>
        <p:sp>
          <p:nvSpPr>
            <p:cNvPr id="14" name="Text Box 20"/>
            <p:cNvSpPr txBox="1">
              <a:spLocks noChangeArrowheads="1"/>
            </p:cNvSpPr>
            <p:nvPr/>
          </p:nvSpPr>
          <p:spPr bwMode="gray">
            <a:xfrm>
              <a:off x="4087717" y="2447487"/>
              <a:ext cx="2170968" cy="469712"/>
            </a:xfrm>
            <a:prstGeom prst="rect">
              <a:avLst/>
            </a:prstGeom>
            <a:noFill/>
            <a:ln w="9525">
              <a:noFill/>
              <a:miter lim="800000"/>
            </a:ln>
            <a:effectLst>
              <a:outerShdw dist="17961" dir="2700000" algn="ctr" rotWithShape="0">
                <a:srgbClr val="969696">
                  <a:alpha val="50000"/>
                </a:srgbClr>
              </a:outerShdw>
            </a:effectLst>
            <a:scene3d>
              <a:camera prst="orthographicFront"/>
              <a:lightRig rig="threePt" dir="t"/>
            </a:scene3d>
            <a:sp3d>
              <a:bevelT/>
            </a:sp3d>
          </p:spPr>
          <p:txBody>
            <a:bodyPr>
              <a:spAutoFit/>
            </a:bodyPr>
            <a:lstStyle/>
            <a:p>
              <a:pPr algn="ctr" eaLnBrk="0" hangingPunct="0">
                <a:defRPr/>
              </a:pPr>
              <a:r>
                <a:rPr lang="zh-CN" altLang="en-US" sz="2200" dirty="0">
                  <a:solidFill>
                    <a:srgbClr val="FEFEFE"/>
                  </a:solidFill>
                  <a:latin typeface="黑体" panose="02010600030101010101" pitchFamily="49" charset="-122"/>
                  <a:ea typeface="黑体" panose="02010600030101010101" pitchFamily="49" charset="-122"/>
                  <a:cs typeface="+mn-cs"/>
                </a:rPr>
                <a:t>教学车间</a:t>
              </a:r>
            </a:p>
          </p:txBody>
        </p:sp>
        <p:sp>
          <p:nvSpPr>
            <p:cNvPr id="15" name="Text Box 20"/>
            <p:cNvSpPr txBox="1">
              <a:spLocks noChangeArrowheads="1"/>
            </p:cNvSpPr>
            <p:nvPr/>
          </p:nvSpPr>
          <p:spPr bwMode="gray">
            <a:xfrm>
              <a:off x="6173331" y="2526063"/>
              <a:ext cx="2170968" cy="430887"/>
            </a:xfrm>
            <a:prstGeom prst="rect">
              <a:avLst/>
            </a:prstGeom>
            <a:noFill/>
            <a:ln w="9525">
              <a:noFill/>
              <a:miter lim="800000"/>
            </a:ln>
            <a:effectLst>
              <a:outerShdw dist="17961" dir="2700000" algn="ctr" rotWithShape="0">
                <a:srgbClr val="969696">
                  <a:alpha val="50000"/>
                </a:srgbClr>
              </a:outerShdw>
            </a:effectLst>
            <a:scene3d>
              <a:camera prst="orthographicFront"/>
              <a:lightRig rig="threePt" dir="t"/>
            </a:scene3d>
            <a:sp3d>
              <a:bevelT/>
            </a:sp3d>
          </p:spPr>
          <p:txBody>
            <a:bodyPr>
              <a:spAutoFit/>
            </a:bodyPr>
            <a:lstStyle/>
            <a:p>
              <a:pPr algn="ctr" eaLnBrk="0" hangingPunct="0"/>
              <a:r>
                <a:rPr lang="zh-CN" altLang="en-US" sz="2200" dirty="0">
                  <a:solidFill>
                    <a:srgbClr val="FEFEFE"/>
                  </a:solidFill>
                  <a:latin typeface="黑体" pitchFamily="49" charset="-122"/>
                  <a:ea typeface="黑体" pitchFamily="49" charset="-122"/>
                </a:rPr>
                <a:t>校中厂</a:t>
              </a:r>
            </a:p>
          </p:txBody>
        </p:sp>
        <p:sp>
          <p:nvSpPr>
            <p:cNvPr id="16" name="Text Box 20"/>
            <p:cNvSpPr txBox="1">
              <a:spLocks noChangeArrowheads="1"/>
            </p:cNvSpPr>
            <p:nvPr/>
          </p:nvSpPr>
          <p:spPr bwMode="gray">
            <a:xfrm>
              <a:off x="5163924" y="1972535"/>
              <a:ext cx="2170968" cy="430887"/>
            </a:xfrm>
            <a:prstGeom prst="rect">
              <a:avLst/>
            </a:prstGeom>
            <a:noFill/>
            <a:ln w="9525">
              <a:noFill/>
              <a:miter lim="800000"/>
            </a:ln>
            <a:effectLst>
              <a:outerShdw dist="17961" dir="2700000" algn="ctr" rotWithShape="0">
                <a:srgbClr val="969696">
                  <a:alpha val="50000"/>
                </a:srgbClr>
              </a:outerShdw>
            </a:effectLst>
            <a:scene3d>
              <a:camera prst="orthographicFront"/>
              <a:lightRig rig="threePt" dir="t"/>
            </a:scene3d>
            <a:sp3d>
              <a:bevelT/>
            </a:sp3d>
          </p:spPr>
          <p:txBody>
            <a:bodyPr>
              <a:spAutoFit/>
            </a:bodyPr>
            <a:lstStyle>
              <a:defPPr>
                <a:defRPr lang="zh-CN"/>
              </a:defPPr>
              <a:lvl1pPr algn="ctr" eaLnBrk="0" hangingPunct="0">
                <a:defRPr sz="2200">
                  <a:solidFill>
                    <a:srgbClr val="FEFEFE"/>
                  </a:solidFill>
                  <a:latin typeface="黑体" panose="02010600030101010101" pitchFamily="49" charset="-122"/>
                  <a:ea typeface="黑体" panose="02010600030101010101" pitchFamily="49" charset="-122"/>
                </a:defRPr>
              </a:lvl1pPr>
            </a:lstStyle>
            <a:p>
              <a:r>
                <a:rPr lang="zh-CN" altLang="en-US" dirty="0"/>
                <a:t>实训室</a:t>
              </a:r>
            </a:p>
          </p:txBody>
        </p:sp>
        <p:sp>
          <p:nvSpPr>
            <p:cNvPr id="17" name="AutoShape 7"/>
            <p:cNvSpPr>
              <a:spLocks noChangeArrowheads="1"/>
            </p:cNvSpPr>
            <p:nvPr/>
          </p:nvSpPr>
          <p:spPr bwMode="auto">
            <a:xfrm>
              <a:off x="5163924" y="2526063"/>
              <a:ext cx="2100458" cy="1344532"/>
            </a:xfrm>
            <a:prstGeom prst="diamond">
              <a:avLst/>
            </a:prstGeom>
            <a:solidFill>
              <a:srgbClr val="FF99CC"/>
            </a:solidFill>
            <a:ln w="9525">
              <a:miter lim="800000"/>
              <a:headEnd/>
              <a:tailEnd/>
            </a:ln>
            <a:scene3d>
              <a:camera prst="legacyObliqueBottom">
                <a:rot lat="20099994" lon="0" rev="0"/>
              </a:camera>
              <a:lightRig rig="legacyNormal2" dir="t"/>
            </a:scene3d>
            <a:sp3d extrusionH="163500" prstMaterial="legacyPlastic">
              <a:bevelT w="13500" h="13500"/>
              <a:bevelB w="13500" h="13500" prst="angle"/>
              <a:extrusionClr>
                <a:srgbClr val="F8F8F8"/>
              </a:extrusionClr>
            </a:sp3d>
          </p:spPr>
          <p:txBody>
            <a:bodyPr wrap="none" anchor="ctr">
              <a:flatTx/>
            </a:bodyPr>
            <a:lstStyle/>
            <a:p>
              <a:pPr algn="ctr"/>
              <a:endParaRPr lang="zh-CN" altLang="zh-CN" sz="1800">
                <a:ea typeface="宋体" charset="-122"/>
              </a:endParaRPr>
            </a:p>
          </p:txBody>
        </p:sp>
        <p:sp>
          <p:nvSpPr>
            <p:cNvPr id="18" name="Text Box 20"/>
            <p:cNvSpPr txBox="1">
              <a:spLocks noChangeArrowheads="1"/>
            </p:cNvSpPr>
            <p:nvPr/>
          </p:nvSpPr>
          <p:spPr bwMode="gray">
            <a:xfrm>
              <a:off x="5163924" y="3001014"/>
              <a:ext cx="2170968" cy="403360"/>
            </a:xfrm>
            <a:prstGeom prst="rect">
              <a:avLst/>
            </a:prstGeom>
            <a:noFill/>
            <a:ln w="9525">
              <a:noFill/>
              <a:miter lim="800000"/>
            </a:ln>
            <a:effectLst>
              <a:outerShdw dist="17961" dir="2700000" algn="ctr" rotWithShape="0">
                <a:srgbClr val="969696">
                  <a:alpha val="50000"/>
                </a:srgbClr>
              </a:outerShdw>
            </a:effectLst>
            <a:scene3d>
              <a:camera prst="orthographicFront"/>
              <a:lightRig rig="threePt" dir="t"/>
            </a:scene3d>
            <a:sp3d>
              <a:bevelT/>
            </a:sp3d>
          </p:spPr>
          <p:txBody>
            <a:bodyPr>
              <a:spAutoFit/>
            </a:bodyPr>
            <a:lstStyle/>
            <a:p>
              <a:pPr algn="ctr" eaLnBrk="0" hangingPunct="0">
                <a:defRPr/>
              </a:pPr>
              <a:r>
                <a:rPr lang="zh-CN" altLang="en-US" sz="2000" dirty="0">
                  <a:solidFill>
                    <a:srgbClr val="FEFEFE"/>
                  </a:solidFill>
                  <a:latin typeface="黑体" panose="02010600030101010101" pitchFamily="49" charset="-122"/>
                  <a:ea typeface="黑体" panose="02010600030101010101" pitchFamily="49" charset="-122"/>
                  <a:cs typeface="+mn-cs"/>
                </a:rPr>
                <a:t>校外实践基地</a:t>
              </a:r>
            </a:p>
          </p:txBody>
        </p:sp>
        <p:sp>
          <p:nvSpPr>
            <p:cNvPr id="20" name="Oval 26"/>
            <p:cNvSpPr>
              <a:spLocks noChangeArrowheads="1"/>
            </p:cNvSpPr>
            <p:nvPr/>
          </p:nvSpPr>
          <p:spPr bwMode="auto">
            <a:xfrm>
              <a:off x="4058955" y="1724154"/>
              <a:ext cx="4418013" cy="2303593"/>
            </a:xfrm>
            <a:prstGeom prst="ellipse">
              <a:avLst/>
            </a:prstGeom>
            <a:noFill/>
            <a:ln w="28575">
              <a:solidFill>
                <a:srgbClr val="FF0000"/>
              </a:solidFill>
              <a:round/>
              <a:headEnd/>
              <a:tailEnd/>
            </a:ln>
            <a:scene3d>
              <a:camera prst="orthographicFront"/>
              <a:lightRig rig="threePt" dir="t"/>
            </a:scene3d>
            <a:sp3d>
              <a:bevelT w="114300" prst="artDeco"/>
            </a:sp3d>
          </p:spPr>
          <p:txBody>
            <a:bodyPr wrap="none" lIns="90000" tIns="46800" rIns="90000" bIns="46800" anchor="ctr"/>
            <a:lstStyle/>
            <a:p>
              <a:endParaRPr lang="zh-CN" altLang="en-US">
                <a:ea typeface="宋体" charset="-122"/>
              </a:endParaRPr>
            </a:p>
          </p:txBody>
        </p:sp>
      </p:grpSp>
      <p:sp>
        <p:nvSpPr>
          <p:cNvPr id="24" name="Freeform 4"/>
          <p:cNvSpPr>
            <a:spLocks/>
          </p:cNvSpPr>
          <p:nvPr/>
        </p:nvSpPr>
        <p:spPr bwMode="auto">
          <a:xfrm rot="16200000">
            <a:off x="4370057" y="3053325"/>
            <a:ext cx="936625" cy="686461"/>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0000"/>
          </a:solidFill>
          <a:ln w="9525">
            <a:noFill/>
            <a:round/>
            <a:headEnd/>
            <a:tailEnd/>
          </a:ln>
        </p:spPr>
        <p:txBody>
          <a:bodyPr wrap="none" anchor="ctr"/>
          <a:lstStyle/>
          <a:p>
            <a:endParaRPr lang="zh-CN" altLang="en-US"/>
          </a:p>
        </p:txBody>
      </p:sp>
      <p:graphicFrame>
        <p:nvGraphicFramePr>
          <p:cNvPr id="26" name="表格 25"/>
          <p:cNvGraphicFramePr>
            <a:graphicFrameLocks noGrp="1"/>
          </p:cNvGraphicFramePr>
          <p:nvPr>
            <p:extLst>
              <p:ext uri="{D42A27DB-BD31-4B8C-83A1-F6EECF244321}">
                <p14:modId xmlns:p14="http://schemas.microsoft.com/office/powerpoint/2010/main" val="3174469841"/>
              </p:ext>
            </p:extLst>
          </p:nvPr>
        </p:nvGraphicFramePr>
        <p:xfrm>
          <a:off x="5181600" y="2166259"/>
          <a:ext cx="6560457" cy="3365048"/>
        </p:xfrm>
        <a:graphic>
          <a:graphicData uri="http://schemas.openxmlformats.org/drawingml/2006/table">
            <a:tbl>
              <a:tblPr>
                <a:effectLst>
                  <a:innerShdw blurRad="63500" dist="50800" dir="18900000">
                    <a:prstClr val="black">
                      <a:alpha val="50000"/>
                    </a:prstClr>
                  </a:innerShdw>
                </a:effectLst>
                <a:tableStyleId>{5C22544A-7EE6-4342-B048-85BDC9FD1C3A}</a:tableStyleId>
              </a:tblPr>
              <a:tblGrid>
                <a:gridCol w="3050116">
                  <a:extLst>
                    <a:ext uri="{9D8B030D-6E8A-4147-A177-3AD203B41FA5}">
                      <a16:colId xmlns:a16="http://schemas.microsoft.com/office/drawing/2014/main" val="2002058343"/>
                    </a:ext>
                  </a:extLst>
                </a:gridCol>
                <a:gridCol w="1190201">
                  <a:extLst>
                    <a:ext uri="{9D8B030D-6E8A-4147-A177-3AD203B41FA5}">
                      <a16:colId xmlns:a16="http://schemas.microsoft.com/office/drawing/2014/main" val="2820482387"/>
                    </a:ext>
                  </a:extLst>
                </a:gridCol>
                <a:gridCol w="1145004">
                  <a:extLst>
                    <a:ext uri="{9D8B030D-6E8A-4147-A177-3AD203B41FA5}">
                      <a16:colId xmlns:a16="http://schemas.microsoft.com/office/drawing/2014/main" val="3822046381"/>
                    </a:ext>
                  </a:extLst>
                </a:gridCol>
                <a:gridCol w="1175136">
                  <a:extLst>
                    <a:ext uri="{9D8B030D-6E8A-4147-A177-3AD203B41FA5}">
                      <a16:colId xmlns:a16="http://schemas.microsoft.com/office/drawing/2014/main" val="326660155"/>
                    </a:ext>
                  </a:extLst>
                </a:gridCol>
              </a:tblGrid>
              <a:tr h="485807">
                <a:tc>
                  <a:txBody>
                    <a:bodyPr/>
                    <a:lstStyle/>
                    <a:p>
                      <a:pPr algn="ctr">
                        <a:spcAft>
                          <a:spcPts val="0"/>
                        </a:spcAft>
                      </a:pPr>
                      <a:r>
                        <a:rPr lang="zh-CN" sz="2000" b="1" kern="100" dirty="0">
                          <a:effectLst/>
                          <a:latin typeface="微软雅黑" panose="020B0503020204020204" pitchFamily="34" charset="-122"/>
                          <a:ea typeface="微软雅黑" panose="020B0503020204020204" pitchFamily="34" charset="-122"/>
                        </a:rPr>
                        <a:t>关键指标</a:t>
                      </a:r>
                      <a:endParaRPr 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en-US" sz="2000" b="1" kern="100" dirty="0">
                          <a:effectLst/>
                          <a:latin typeface="微软雅黑" panose="020B0503020204020204" pitchFamily="34" charset="-122"/>
                          <a:ea typeface="微软雅黑" panose="020B0503020204020204" pitchFamily="34" charset="-122"/>
                        </a:rPr>
                        <a:t>2016</a:t>
                      </a:r>
                      <a:endParaRPr 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en-US" sz="2000" b="1" kern="100" dirty="0">
                          <a:effectLst/>
                          <a:latin typeface="微软雅黑" panose="020B0503020204020204" pitchFamily="34" charset="-122"/>
                          <a:ea typeface="微软雅黑" panose="020B0503020204020204" pitchFamily="34" charset="-122"/>
                        </a:rPr>
                        <a:t>2017</a:t>
                      </a:r>
                      <a:endParaRPr 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en-US" sz="2000" b="1" kern="100" dirty="0">
                          <a:effectLst/>
                          <a:latin typeface="微软雅黑" panose="020B0503020204020204" pitchFamily="34" charset="-122"/>
                          <a:ea typeface="微软雅黑" panose="020B0503020204020204" pitchFamily="34" charset="-122"/>
                        </a:rPr>
                        <a:t>2018</a:t>
                      </a:r>
                      <a:endParaRPr 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extLst>
                  <a:ext uri="{0D108BD9-81ED-4DB2-BD59-A6C34878D82A}">
                    <a16:rowId xmlns:a16="http://schemas.microsoft.com/office/drawing/2014/main" val="3432938930"/>
                  </a:ext>
                </a:extLst>
              </a:tr>
              <a:tr h="357230">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液压传动技术实训室</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建成</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扩建</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完成</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extLst>
                  <a:ext uri="{0D108BD9-81ED-4DB2-BD59-A6C34878D82A}">
                    <a16:rowId xmlns:a16="http://schemas.microsoft.com/office/drawing/2014/main" val="2096181642"/>
                  </a:ext>
                </a:extLst>
              </a:tr>
              <a:tr h="357230">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气压传动技术实训室</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建成</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扩建</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完成</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extLst>
                  <a:ext uri="{0D108BD9-81ED-4DB2-BD59-A6C34878D82A}">
                    <a16:rowId xmlns:a16="http://schemas.microsoft.com/office/drawing/2014/main" val="2188824036"/>
                  </a:ext>
                </a:extLst>
              </a:tr>
              <a:tr h="357230">
                <a:tc>
                  <a:txBody>
                    <a:bodyPr/>
                    <a:lstStyle/>
                    <a:p>
                      <a:pPr algn="ctr">
                        <a:spcAft>
                          <a:spcPts val="0"/>
                        </a:spcAft>
                      </a:pPr>
                      <a:r>
                        <a:rPr lang="zh-CN" altLang="en-US" sz="1800" b="0" kern="100" dirty="0" smtClean="0">
                          <a:effectLst/>
                          <a:latin typeface="微软雅黑" panose="020B0503020204020204" pitchFamily="34" charset="-122"/>
                          <a:ea typeface="微软雅黑" panose="020B0503020204020204" pitchFamily="34" charset="-122"/>
                        </a:rPr>
                        <a:t>西门子工厂级</a:t>
                      </a:r>
                      <a:r>
                        <a:rPr lang="en-US" sz="1800" b="0" kern="100" dirty="0" smtClean="0">
                          <a:effectLst/>
                          <a:latin typeface="微软雅黑" panose="020B0503020204020204" pitchFamily="34" charset="-122"/>
                          <a:ea typeface="微软雅黑" panose="020B0503020204020204" pitchFamily="34" charset="-122"/>
                        </a:rPr>
                        <a:t>PLC</a:t>
                      </a:r>
                    </a:p>
                    <a:p>
                      <a:pPr algn="ctr">
                        <a:spcAft>
                          <a:spcPts val="0"/>
                        </a:spcAft>
                      </a:pPr>
                      <a:r>
                        <a:rPr lang="zh-CN" sz="1800" b="0" kern="100" dirty="0" smtClean="0">
                          <a:effectLst/>
                          <a:latin typeface="微软雅黑" panose="020B0503020204020204" pitchFamily="34" charset="-122"/>
                          <a:ea typeface="微软雅黑" panose="020B0503020204020204" pitchFamily="34" charset="-122"/>
                        </a:rPr>
                        <a:t>应用技术</a:t>
                      </a:r>
                      <a:r>
                        <a:rPr lang="zh-CN" sz="1800" b="0" kern="100" dirty="0">
                          <a:effectLst/>
                          <a:latin typeface="微软雅黑" panose="020B0503020204020204" pitchFamily="34" charset="-122"/>
                          <a:ea typeface="微软雅黑" panose="020B0503020204020204" pitchFamily="34" charset="-122"/>
                        </a:rPr>
                        <a:t>实训室</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筹建</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筹建</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筹建</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extLst>
                  <a:ext uri="{0D108BD9-81ED-4DB2-BD59-A6C34878D82A}">
                    <a16:rowId xmlns:a16="http://schemas.microsoft.com/office/drawing/2014/main" val="119317232"/>
                  </a:ext>
                </a:extLst>
              </a:tr>
              <a:tr h="745586">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机床电气线路装调实训室</a:t>
                      </a:r>
                    </a:p>
                    <a:p>
                      <a:pPr algn="ctr">
                        <a:spcAft>
                          <a:spcPts val="0"/>
                        </a:spcAft>
                      </a:pPr>
                      <a:r>
                        <a:rPr lang="zh-CN" sz="1800" b="0" kern="100">
                          <a:effectLst/>
                          <a:latin typeface="微软雅黑" panose="020B0503020204020204" pitchFamily="34" charset="-122"/>
                          <a:ea typeface="微软雅黑" panose="020B0503020204020204" pitchFamily="34" charset="-122"/>
                        </a:rPr>
                        <a:t>（自主研发）</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建成</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扩建</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扩建</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extLst>
                  <a:ext uri="{0D108BD9-81ED-4DB2-BD59-A6C34878D82A}">
                    <a16:rowId xmlns:a16="http://schemas.microsoft.com/office/drawing/2014/main" val="2468815721"/>
                  </a:ext>
                </a:extLst>
              </a:tr>
              <a:tr h="503800">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机床电气线路排故实训室</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建成</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扩建</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完成</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extLst>
                  <a:ext uri="{0D108BD9-81ED-4DB2-BD59-A6C34878D82A}">
                    <a16:rowId xmlns:a16="http://schemas.microsoft.com/office/drawing/2014/main" val="2793846034"/>
                  </a:ext>
                </a:extLst>
              </a:tr>
              <a:tr h="357230">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工业机器人装调实训室</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建成</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扩建</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完成</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extLst>
                  <a:ext uri="{0D108BD9-81ED-4DB2-BD59-A6C34878D82A}">
                    <a16:rowId xmlns:a16="http://schemas.microsoft.com/office/drawing/2014/main" val="338026570"/>
                  </a:ext>
                </a:extLst>
              </a:tr>
            </a:tbl>
          </a:graphicData>
        </a:graphic>
      </p:graphicFrame>
      <p:sp>
        <p:nvSpPr>
          <p:cNvPr id="27" name="TextBox 8"/>
          <p:cNvSpPr txBox="1">
            <a:spLocks noChangeArrowheads="1"/>
          </p:cNvSpPr>
          <p:nvPr/>
        </p:nvSpPr>
        <p:spPr bwMode="auto">
          <a:xfrm>
            <a:off x="273709" y="1451009"/>
            <a:ext cx="6283233" cy="460375"/>
          </a:xfrm>
          <a:prstGeom prst="rect">
            <a:avLst/>
          </a:prstGeom>
          <a:noFill/>
          <a:ln w="9525">
            <a:noFill/>
            <a:miter lim="800000"/>
            <a:headEnd/>
            <a:tailEnd/>
          </a:ln>
        </p:spPr>
        <p:txBody>
          <a:bodyPr wrap="square">
            <a:spAutoFit/>
          </a:bodyPr>
          <a:lstStyle/>
          <a:p>
            <a:pPr>
              <a:defRPr/>
            </a:pPr>
            <a:r>
              <a:rPr lang="zh-CN" altLang="en-US" sz="2400" b="1" dirty="0">
                <a:solidFill>
                  <a:srgbClr val="FF0000"/>
                </a:solidFill>
                <a:latin typeface="微软雅黑" panose="020B0503020204020204" pitchFamily="34" charset="-122"/>
                <a:ea typeface="微软雅黑" panose="020B0503020204020204" pitchFamily="34" charset="-122"/>
              </a:rPr>
              <a:t>实验室</a:t>
            </a:r>
            <a:r>
              <a:rPr lang="zh-CN" altLang="en-US" sz="2400" b="1" dirty="0" smtClean="0">
                <a:solidFill>
                  <a:srgbClr val="FF0000"/>
                </a:solidFill>
                <a:latin typeface="微软雅黑" panose="020B0503020204020204" pitchFamily="34" charset="-122"/>
                <a:ea typeface="微软雅黑" panose="020B0503020204020204" pitchFamily="34" charset="-122"/>
              </a:rPr>
              <a:t>建设</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211854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srcRect/>
          <a:stretch>
            <a:fillRect/>
          </a:stretch>
        </p:blipFill>
        <p:spPr bwMode="auto">
          <a:xfrm>
            <a:off x="1829072" y="2004741"/>
            <a:ext cx="3722688" cy="3214687"/>
          </a:xfrm>
          <a:prstGeom prst="rect">
            <a:avLst/>
          </a:prstGeom>
          <a:noFill/>
          <a:ln w="9525">
            <a:noFill/>
            <a:miter lim="800000"/>
            <a:headEnd/>
            <a:tailEnd/>
          </a:ln>
        </p:spPr>
      </p:pic>
      <p:sp>
        <p:nvSpPr>
          <p:cNvPr id="5" name="矩形 6"/>
          <p:cNvSpPr>
            <a:spLocks noChangeArrowheads="1"/>
          </p:cNvSpPr>
          <p:nvPr/>
        </p:nvSpPr>
        <p:spPr bwMode="auto">
          <a:xfrm>
            <a:off x="5996758" y="2779350"/>
            <a:ext cx="3378200" cy="1939925"/>
          </a:xfrm>
          <a:prstGeom prst="rect">
            <a:avLst/>
          </a:prstGeom>
          <a:noFill/>
          <a:ln w="9525">
            <a:noFill/>
            <a:miter lim="800000"/>
            <a:headEnd/>
            <a:tailEnd/>
          </a:ln>
        </p:spPr>
        <p:txBody>
          <a:bodyPr wrap="none">
            <a:spAutoFit/>
          </a:bodyPr>
          <a:lstStyle/>
          <a:p>
            <a:pPr algn="ctr">
              <a:lnSpc>
                <a:spcPct val="150000"/>
              </a:lnSpc>
            </a:pPr>
            <a:r>
              <a:rPr lang="en-US" altLang="zh-CN" sz="4000" b="1" dirty="0">
                <a:latin typeface="微软雅黑" pitchFamily="34" charset="-122"/>
                <a:ea typeface="微软雅黑" pitchFamily="34" charset="-122"/>
              </a:rPr>
              <a:t>PART THREE</a:t>
            </a:r>
          </a:p>
          <a:p>
            <a:pPr algn="ctr">
              <a:lnSpc>
                <a:spcPct val="150000"/>
              </a:lnSpc>
            </a:pPr>
            <a:r>
              <a:rPr lang="zh-CN" altLang="en-US" sz="4000" b="1" dirty="0">
                <a:latin typeface="微软雅黑" pitchFamily="34" charset="-122"/>
                <a:ea typeface="微软雅黑" pitchFamily="34" charset="-122"/>
              </a:rPr>
              <a:t>专业自我诊断</a:t>
            </a:r>
            <a:endParaRPr lang="en-US" altLang="zh-CN" sz="4000" b="1" dirty="0">
              <a:latin typeface="微软雅黑" pitchFamily="34" charset="-122"/>
              <a:ea typeface="微软雅黑" pitchFamily="34" charset="-122"/>
            </a:endParaRPr>
          </a:p>
        </p:txBody>
      </p:sp>
      <p:sp>
        <p:nvSpPr>
          <p:cNvPr id="6" name="Rectangle 2"/>
          <p:cNvSpPr txBox="1">
            <a:spLocks noChangeArrowheads="1"/>
          </p:cNvSpPr>
          <p:nvPr/>
        </p:nvSpPr>
        <p:spPr bwMode="white">
          <a:xfrm>
            <a:off x="1003069" y="645270"/>
            <a:ext cx="2786742" cy="487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itchFamily="34" charset="0"/>
              </a:defRPr>
            </a:lvl2pPr>
            <a:lvl3pPr algn="l" rtl="0" eaLnBrk="0" fontAlgn="base" hangingPunct="0">
              <a:spcBef>
                <a:spcPct val="0"/>
              </a:spcBef>
              <a:spcAft>
                <a:spcPct val="0"/>
              </a:spcAft>
              <a:defRPr sz="2800" b="1">
                <a:solidFill>
                  <a:schemeClr val="bg1"/>
                </a:solidFill>
                <a:latin typeface="Arial" pitchFamily="34" charset="0"/>
              </a:defRPr>
            </a:lvl3pPr>
            <a:lvl4pPr algn="l" rtl="0" eaLnBrk="0" fontAlgn="base" hangingPunct="0">
              <a:spcBef>
                <a:spcPct val="0"/>
              </a:spcBef>
              <a:spcAft>
                <a:spcPct val="0"/>
              </a:spcAft>
              <a:defRPr sz="2800" b="1">
                <a:solidFill>
                  <a:schemeClr val="bg1"/>
                </a:solidFill>
                <a:latin typeface="Arial" pitchFamily="34" charset="0"/>
              </a:defRPr>
            </a:lvl4pPr>
            <a:lvl5pPr algn="l" rtl="0" eaLnBrk="0" fontAlgn="base" hangingPunct="0">
              <a:spcBef>
                <a:spcPct val="0"/>
              </a:spcBef>
              <a:spcAft>
                <a:spcPct val="0"/>
              </a:spcAft>
              <a:defRPr sz="2800" b="1">
                <a:solidFill>
                  <a:schemeClr val="bg1"/>
                </a:solidFill>
                <a:latin typeface="Arial" pitchFamily="34" charset="0"/>
              </a:defRPr>
            </a:lvl5pPr>
            <a:lvl6pPr marL="457200" algn="l" rtl="0" fontAlgn="base">
              <a:spcBef>
                <a:spcPct val="0"/>
              </a:spcBef>
              <a:spcAft>
                <a:spcPct val="0"/>
              </a:spcAft>
              <a:defRPr sz="2800" b="1">
                <a:solidFill>
                  <a:schemeClr val="bg1"/>
                </a:solidFill>
                <a:latin typeface="Arial" pitchFamily="34" charset="0"/>
              </a:defRPr>
            </a:lvl6pPr>
            <a:lvl7pPr marL="914400" algn="l" rtl="0" fontAlgn="base">
              <a:spcBef>
                <a:spcPct val="0"/>
              </a:spcBef>
              <a:spcAft>
                <a:spcPct val="0"/>
              </a:spcAft>
              <a:defRPr sz="2800" b="1">
                <a:solidFill>
                  <a:schemeClr val="bg1"/>
                </a:solidFill>
                <a:latin typeface="Arial" pitchFamily="34" charset="0"/>
              </a:defRPr>
            </a:lvl7pPr>
            <a:lvl8pPr marL="1371600" algn="l" rtl="0" fontAlgn="base">
              <a:spcBef>
                <a:spcPct val="0"/>
              </a:spcBef>
              <a:spcAft>
                <a:spcPct val="0"/>
              </a:spcAft>
              <a:defRPr sz="2800" b="1">
                <a:solidFill>
                  <a:schemeClr val="bg1"/>
                </a:solidFill>
                <a:latin typeface="Arial" pitchFamily="34" charset="0"/>
              </a:defRPr>
            </a:lvl8pPr>
            <a:lvl9pPr marL="1828800" algn="l" rtl="0" fontAlgn="base">
              <a:spcBef>
                <a:spcPct val="0"/>
              </a:spcBef>
              <a:spcAft>
                <a:spcPct val="0"/>
              </a:spcAft>
              <a:defRPr sz="2800" b="1">
                <a:solidFill>
                  <a:schemeClr val="bg1"/>
                </a:solidFill>
                <a:latin typeface="Arial" pitchFamily="34" charset="0"/>
              </a:defRPr>
            </a:lvl9pPr>
          </a:lstStyle>
          <a:p>
            <a:pPr eaLnBrk="1" hangingPunct="1"/>
            <a:r>
              <a:rPr lang="zh-CN" altLang="en-US" kern="0" dirty="0" smtClean="0">
                <a:solidFill>
                  <a:srgbClr val="FFFF00"/>
                </a:solidFill>
                <a:latin typeface="微软雅黑" panose="020B0503020204020204" pitchFamily="34" charset="-122"/>
                <a:ea typeface="微软雅黑" panose="020B0503020204020204" pitchFamily="34" charset="-122"/>
              </a:rPr>
              <a:t>专业自我诊断</a:t>
            </a:r>
            <a:endParaRPr lang="en-US" altLang="zh-CN" kern="0" dirty="0" smtClean="0">
              <a:solidFill>
                <a:srgbClr val="FFFF00"/>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153756" y="529383"/>
            <a:ext cx="719138" cy="792163"/>
            <a:chOff x="193223" y="540839"/>
            <a:chExt cx="719138" cy="792163"/>
          </a:xfrm>
        </p:grpSpPr>
        <p:grpSp>
          <p:nvGrpSpPr>
            <p:cNvPr id="8" name="组合 2"/>
            <p:cNvGrpSpPr>
              <a:grpSpLocks/>
            </p:cNvGrpSpPr>
            <p:nvPr/>
          </p:nvGrpSpPr>
          <p:grpSpPr bwMode="auto">
            <a:xfrm>
              <a:off x="193223" y="540839"/>
              <a:ext cx="719138" cy="719138"/>
              <a:chOff x="1840435" y="17621"/>
              <a:chExt cx="6192688" cy="972108"/>
            </a:xfrm>
          </p:grpSpPr>
          <p:sp>
            <p:nvSpPr>
              <p:cNvPr id="10" name="矩形 3"/>
              <p:cNvSpPr/>
              <p:nvPr/>
            </p:nvSpPr>
            <p:spPr>
              <a:xfrm>
                <a:off x="1840435" y="17621"/>
                <a:ext cx="6192688" cy="972108"/>
              </a:xfrm>
              <a:prstGeom prst="rect">
                <a:avLst/>
              </a:prstGeom>
              <a:solidFill>
                <a:srgbClr val="3FA9FD"/>
              </a:solidFill>
              <a:ln>
                <a:noFill/>
                <a:prstDash val="sysDash"/>
              </a:ln>
            </p:spPr>
            <p:style>
              <a:lnRef idx="1">
                <a:schemeClr val="accent1"/>
              </a:lnRef>
              <a:fillRef idx="0">
                <a:schemeClr val="accent1"/>
              </a:fillRef>
              <a:effectRef idx="0">
                <a:schemeClr val="accent1"/>
              </a:effectRef>
              <a:fontRef idx="minor">
                <a:schemeClr val="tx1"/>
              </a:fontRef>
            </p:style>
            <p:txBody>
              <a:bodyPr anchor="ctr"/>
              <a:lstStyle/>
              <a:p>
                <a:pPr>
                  <a:lnSpc>
                    <a:spcPts val="3000"/>
                  </a:lnSpc>
                  <a:defRPr/>
                </a:pPr>
                <a:endParaRPr lang="zh-CN" altLang="en-US" sz="6000">
                  <a:solidFill>
                    <a:srgbClr val="FFFFFF"/>
                  </a:solidFill>
                  <a:effectLst>
                    <a:outerShdw blurRad="38100" dist="38100" dir="2700000" algn="tl">
                      <a:srgbClr val="000000"/>
                    </a:outerShdw>
                  </a:effectLst>
                  <a:latin typeface="Arial Black" pitchFamily="34" charset="0"/>
                  <a:ea typeface="华文宋体" charset="-122"/>
                </a:endParaRPr>
              </a:p>
            </p:txBody>
          </p:sp>
          <p:sp>
            <p:nvSpPr>
              <p:cNvPr id="11" name="直角三角形 4"/>
              <p:cNvSpPr>
                <a:spLocks noChangeArrowheads="1"/>
              </p:cNvSpPr>
              <p:nvPr/>
            </p:nvSpPr>
            <p:spPr bwMode="auto">
              <a:xfrm flipH="1" flipV="1">
                <a:off x="5449416" y="17621"/>
                <a:ext cx="2583707" cy="356225"/>
              </a:xfrm>
              <a:prstGeom prst="rtTriangle">
                <a:avLst/>
              </a:prstGeom>
              <a:solidFill>
                <a:srgbClr val="F2F2F2"/>
              </a:solidFill>
              <a:ln w="9525">
                <a:noFill/>
                <a:miter lim="800000"/>
                <a:headEnd/>
                <a:tailEnd/>
              </a:ln>
            </p:spPr>
            <p:txBody>
              <a:bodyPr rot="10800000" anchor="ctr"/>
              <a:lstStyle/>
              <a:p>
                <a:pPr algn="r"/>
                <a:endParaRPr lang="zh-CN" altLang="en-US" sz="1800">
                  <a:latin typeface="宋体" charset="-122"/>
                  <a:ea typeface="宋体" charset="-122"/>
                </a:endParaRPr>
              </a:p>
            </p:txBody>
          </p:sp>
        </p:grpSp>
        <p:sp>
          <p:nvSpPr>
            <p:cNvPr id="9" name="TextBox 1"/>
            <p:cNvSpPr txBox="1">
              <a:spLocks noChangeArrowheads="1"/>
            </p:cNvSpPr>
            <p:nvPr/>
          </p:nvSpPr>
          <p:spPr bwMode="auto">
            <a:xfrm>
              <a:off x="323398" y="601164"/>
              <a:ext cx="576263" cy="731838"/>
            </a:xfrm>
            <a:prstGeom prst="rect">
              <a:avLst/>
            </a:prstGeom>
            <a:noFill/>
            <a:ln w="9525">
              <a:noFill/>
              <a:miter lim="800000"/>
              <a:headEnd/>
              <a:tailEnd/>
            </a:ln>
          </p:spPr>
          <p:txBody>
            <a:bodyPr lIns="0" tIns="0" rIns="0" bIns="0">
              <a:spAutoFit/>
            </a:bodyPr>
            <a:lstStyle/>
            <a:p>
              <a:r>
                <a:rPr lang="en-US" altLang="zh-CN" sz="4800" dirty="0">
                  <a:solidFill>
                    <a:srgbClr val="FF0000"/>
                  </a:solidFill>
                  <a:latin typeface="Arial Black" pitchFamily="34" charset="0"/>
                </a:rPr>
                <a:t>3</a:t>
              </a:r>
              <a:endParaRPr lang="en-US" altLang="zh-CN" sz="4800" dirty="0">
                <a:solidFill>
                  <a:srgbClr val="FF0000"/>
                </a:solidFill>
                <a:latin typeface="Arial Black" pitchFamily="34" charset="0"/>
                <a:ea typeface="宋体" charset="-122"/>
              </a:endParaRPr>
            </a:p>
          </p:txBody>
        </p:sp>
      </p:grpSp>
    </p:spTree>
    <p:extLst>
      <p:ext uri="{BB962C8B-B14F-4D97-AF65-F5344CB8AC3E}">
        <p14:creationId xmlns:p14="http://schemas.microsoft.com/office/powerpoint/2010/main" val="32911356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152571" y="1359853"/>
            <a:ext cx="2107303" cy="461962"/>
          </a:xfrm>
          <a:prstGeom prst="rect">
            <a:avLst/>
          </a:prstGeom>
          <a:noFill/>
          <a:ln w="9525">
            <a:noFill/>
            <a:miter lim="800000"/>
            <a:headEnd/>
            <a:tailEnd/>
          </a:ln>
        </p:spPr>
        <p:txBody>
          <a:bodyPr wrap="square">
            <a:spAutoFit/>
          </a:bodyPr>
          <a:lstStyle/>
          <a:p>
            <a:pPr>
              <a:defRPr/>
            </a:pPr>
            <a:r>
              <a:rPr lang="zh-CN" altLang="en-US" sz="2400" b="1" dirty="0">
                <a:solidFill>
                  <a:srgbClr val="FF0000"/>
                </a:solidFill>
                <a:latin typeface="微软雅黑" panose="020B0503020204020204" pitchFamily="34" charset="-122"/>
                <a:ea typeface="微软雅黑" panose="020B0503020204020204" pitchFamily="34" charset="-122"/>
              </a:rPr>
              <a:t>（ 一）成效</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2797532257"/>
              </p:ext>
            </p:extLst>
          </p:nvPr>
        </p:nvGraphicFramePr>
        <p:xfrm>
          <a:off x="210456" y="1921965"/>
          <a:ext cx="7248433" cy="4590733"/>
        </p:xfrm>
        <a:graphic>
          <a:graphicData uri="http://schemas.openxmlformats.org/drawingml/2006/table">
            <a:tbl>
              <a:tblPr/>
              <a:tblGrid>
                <a:gridCol w="497341">
                  <a:extLst>
                    <a:ext uri="{9D8B030D-6E8A-4147-A177-3AD203B41FA5}">
                      <a16:colId xmlns:a16="http://schemas.microsoft.com/office/drawing/2014/main" val="20000"/>
                    </a:ext>
                  </a:extLst>
                </a:gridCol>
                <a:gridCol w="3046338">
                  <a:extLst>
                    <a:ext uri="{9D8B030D-6E8A-4147-A177-3AD203B41FA5}">
                      <a16:colId xmlns:a16="http://schemas.microsoft.com/office/drawing/2014/main" val="20001"/>
                    </a:ext>
                  </a:extLst>
                </a:gridCol>
                <a:gridCol w="1208072">
                  <a:extLst>
                    <a:ext uri="{9D8B030D-6E8A-4147-A177-3AD203B41FA5}">
                      <a16:colId xmlns:a16="http://schemas.microsoft.com/office/drawing/2014/main" val="20002"/>
                    </a:ext>
                  </a:extLst>
                </a:gridCol>
                <a:gridCol w="1288610">
                  <a:extLst>
                    <a:ext uri="{9D8B030D-6E8A-4147-A177-3AD203B41FA5}">
                      <a16:colId xmlns:a16="http://schemas.microsoft.com/office/drawing/2014/main" val="20003"/>
                    </a:ext>
                  </a:extLst>
                </a:gridCol>
                <a:gridCol w="1208072">
                  <a:extLst>
                    <a:ext uri="{9D8B030D-6E8A-4147-A177-3AD203B41FA5}">
                      <a16:colId xmlns:a16="http://schemas.microsoft.com/office/drawing/2014/main" val="20004"/>
                    </a:ext>
                  </a:extLst>
                </a:gridCol>
              </a:tblGrid>
              <a:tr h="545530">
                <a:tc>
                  <a:txBody>
                    <a:bodyPr/>
                    <a:lstStyle/>
                    <a:p>
                      <a:pPr algn="ctr">
                        <a:spcAft>
                          <a:spcPts val="0"/>
                        </a:spcAft>
                      </a:pPr>
                      <a:r>
                        <a:rPr lang="zh-CN" sz="1600" kern="100" dirty="0">
                          <a:latin typeface="微软雅黑" panose="020B0503020204020204" pitchFamily="34" charset="-122"/>
                          <a:ea typeface="微软雅黑" panose="020B0503020204020204" pitchFamily="34" charset="-122"/>
                        </a:rPr>
                        <a:t>序号</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a:spcAft>
                          <a:spcPts val="0"/>
                        </a:spcAft>
                      </a:pPr>
                      <a:r>
                        <a:rPr lang="zh-CN" altLang="en-US" sz="1600" kern="100" dirty="0" smtClean="0">
                          <a:latin typeface="微软雅黑" panose="020B0503020204020204" pitchFamily="34" charset="-122"/>
                          <a:ea typeface="微软雅黑" panose="020B0503020204020204" pitchFamily="34" charset="-122"/>
                        </a:rPr>
                        <a:t>国家级项目</a:t>
                      </a:r>
                      <a:endParaRPr lang="zh-CN" sz="1600" kern="100" dirty="0">
                        <a:latin typeface="微软雅黑" panose="020B0503020204020204" pitchFamily="34" charset="-122"/>
                        <a:ea typeface="微软雅黑" panose="020B0503020204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a:spcAft>
                          <a:spcPts val="0"/>
                        </a:spcAft>
                      </a:pPr>
                      <a:r>
                        <a:rPr lang="zh-CN" altLang="en-US" sz="1600" kern="100" dirty="0" smtClean="0">
                          <a:latin typeface="微软雅黑" panose="020B0503020204020204" pitchFamily="34" charset="-122"/>
                          <a:ea typeface="微软雅黑" panose="020B0503020204020204" pitchFamily="34" charset="-122"/>
                        </a:rPr>
                        <a:t>成果</a:t>
                      </a:r>
                      <a:endParaRPr lang="zh-CN" sz="1600" kern="100" dirty="0">
                        <a:latin typeface="微软雅黑" panose="020B0503020204020204" pitchFamily="34" charset="-122"/>
                        <a:ea typeface="微软雅黑" panose="020B0503020204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a:spcAft>
                          <a:spcPts val="0"/>
                        </a:spcAft>
                      </a:pPr>
                      <a:r>
                        <a:rPr lang="zh-CN" sz="1600" kern="100" dirty="0">
                          <a:latin typeface="微软雅黑" panose="020B0503020204020204" pitchFamily="34" charset="-122"/>
                          <a:ea typeface="微软雅黑" panose="020B0503020204020204" pitchFamily="34" charset="-122"/>
                        </a:rPr>
                        <a:t>授奖部门</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a:spcAft>
                          <a:spcPts val="0"/>
                        </a:spcAft>
                      </a:pPr>
                      <a:r>
                        <a:rPr lang="zh-CN" sz="1600" kern="100" dirty="0">
                          <a:latin typeface="微软雅黑" panose="020B0503020204020204" pitchFamily="34" charset="-122"/>
                          <a:ea typeface="微软雅黑" panose="020B0503020204020204" pitchFamily="34" charset="-122"/>
                        </a:rPr>
                        <a:t>获奖</a:t>
                      </a:r>
                    </a:p>
                    <a:p>
                      <a:pPr algn="ctr">
                        <a:spcAft>
                          <a:spcPts val="0"/>
                        </a:spcAft>
                      </a:pPr>
                      <a:r>
                        <a:rPr lang="zh-CN" sz="1600" kern="100" dirty="0">
                          <a:latin typeface="微软雅黑" panose="020B0503020204020204" pitchFamily="34" charset="-122"/>
                          <a:ea typeface="微软雅黑" panose="020B0503020204020204" pitchFamily="34" charset="-122"/>
                        </a:rPr>
                        <a:t>时间</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0"/>
                  </a:ext>
                </a:extLst>
              </a:tr>
              <a:tr h="486499">
                <a:tc>
                  <a:txBody>
                    <a:bodyPr/>
                    <a:lstStyle/>
                    <a:p>
                      <a:pPr algn="ctr">
                        <a:lnSpc>
                          <a:spcPts val="1200"/>
                        </a:lnSpc>
                        <a:spcAft>
                          <a:spcPts val="0"/>
                        </a:spcAft>
                      </a:pPr>
                      <a:r>
                        <a:rPr lang="en-US" sz="1400" kern="100">
                          <a:latin typeface="微软雅黑" panose="020B0503020204020204" pitchFamily="34" charset="-122"/>
                          <a:ea typeface="微软雅黑" panose="020B0503020204020204" pitchFamily="34" charset="-122"/>
                        </a:rPr>
                        <a:t>1</a:t>
                      </a:r>
                      <a:endParaRPr lang="zh-CN" sz="1400" kern="100">
                        <a:latin typeface="微软雅黑" panose="020B0503020204020204" pitchFamily="34" charset="-122"/>
                        <a:ea typeface="微软雅黑" panose="020B0503020204020204" pitchFamily="34"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en-US" altLang="zh-CN" sz="1400" kern="100" dirty="0" smtClean="0">
                          <a:solidFill>
                            <a:schemeClr val="tx1"/>
                          </a:solidFill>
                          <a:latin typeface="微软雅黑" panose="020B0503020204020204" pitchFamily="34" charset="-122"/>
                          <a:ea typeface="微软雅黑" panose="020B0503020204020204" pitchFamily="34" charset="-122"/>
                          <a:cs typeface="+mn-cs"/>
                        </a:rPr>
                        <a:t>《</a:t>
                      </a: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依托课程建设提升机电专业人才培养质量的研究与实践</a:t>
                      </a:r>
                      <a:r>
                        <a:rPr lang="en-US" altLang="zh-CN" sz="1400" kern="100" dirty="0" smtClean="0">
                          <a:solidFill>
                            <a:schemeClr val="tx1"/>
                          </a:solidFill>
                          <a:latin typeface="微软雅黑" panose="020B0503020204020204" pitchFamily="34" charset="-122"/>
                          <a:ea typeface="微软雅黑" panose="020B0503020204020204" pitchFamily="34" charset="-122"/>
                          <a:cs typeface="+mn-cs"/>
                        </a:rPr>
                        <a:t>》</a:t>
                      </a: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教学成果</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院级教学成果二等奖</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marR="0" indent="53340" algn="ctr" defTabSz="914400" rtl="0" eaLnBrk="1" fontAlgn="auto" latinLnBrk="0" hangingPunct="1">
                        <a:lnSpc>
                          <a:spcPct val="100000"/>
                        </a:lnSpc>
                        <a:spcBef>
                          <a:spcPts val="0"/>
                        </a:spcBef>
                        <a:spcAft>
                          <a:spcPts val="0"/>
                        </a:spcAft>
                        <a:buClrTx/>
                        <a:buSzTx/>
                        <a:buFontTx/>
                        <a:buNone/>
                        <a:tabLst/>
                        <a:defRPr/>
                      </a:pP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化工职院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en-US" altLang="zh-CN" sz="1400" kern="100" dirty="0" smtClean="0">
                          <a:solidFill>
                            <a:schemeClr val="tx1"/>
                          </a:solidFill>
                          <a:latin typeface="微软雅黑" panose="020B0503020204020204" pitchFamily="34" charset="-122"/>
                          <a:ea typeface="微软雅黑" panose="020B0503020204020204" pitchFamily="34" charset="-122"/>
                          <a:cs typeface="+mn-cs"/>
                        </a:rPr>
                        <a:t>201611</a:t>
                      </a:r>
                      <a:endParaRPr lang="zh-CN" altLang="en-US" sz="1400" kern="1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1"/>
                  </a:ext>
                </a:extLst>
              </a:tr>
              <a:tr h="551016">
                <a:tc>
                  <a:txBody>
                    <a:bodyPr/>
                    <a:lstStyle/>
                    <a:p>
                      <a:pPr algn="ctr">
                        <a:lnSpc>
                          <a:spcPts val="1200"/>
                        </a:lnSpc>
                        <a:spcAft>
                          <a:spcPts val="0"/>
                        </a:spcAft>
                      </a:pPr>
                      <a:r>
                        <a:rPr lang="en-US" sz="1400" kern="100">
                          <a:latin typeface="微软雅黑" panose="020B0503020204020204" pitchFamily="34" charset="-122"/>
                          <a:ea typeface="微软雅黑" panose="020B0503020204020204" pitchFamily="34" charset="-122"/>
                        </a:rPr>
                        <a:t>2</a:t>
                      </a:r>
                      <a:endParaRPr lang="zh-CN" sz="1400" kern="100">
                        <a:latin typeface="微软雅黑" panose="020B0503020204020204" pitchFamily="34" charset="-122"/>
                        <a:ea typeface="微软雅黑" panose="020B0503020204020204" pitchFamily="34"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en-US" altLang="zh-CN" sz="1400" kern="100" dirty="0" smtClean="0">
                          <a:solidFill>
                            <a:schemeClr val="tx1"/>
                          </a:solidFill>
                          <a:latin typeface="微软雅黑" panose="020B0503020204020204" pitchFamily="34" charset="-122"/>
                          <a:ea typeface="微软雅黑" panose="020B0503020204020204" pitchFamily="34" charset="-122"/>
                          <a:cs typeface="+mn-cs"/>
                        </a:rPr>
                        <a:t>2017</a:t>
                      </a: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年国家高职院校技能竞赛工业机器人赛项三等奖</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完成</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marR="0" indent="53340" algn="ctr" defTabSz="914400" rtl="0" eaLnBrk="1" fontAlgn="auto" latinLnBrk="0" hangingPunct="1">
                        <a:lnSpc>
                          <a:spcPct val="100000"/>
                        </a:lnSpc>
                        <a:spcBef>
                          <a:spcPts val="0"/>
                        </a:spcBef>
                        <a:spcAft>
                          <a:spcPts val="0"/>
                        </a:spcAft>
                        <a:buClrTx/>
                        <a:buSzTx/>
                        <a:buFontTx/>
                        <a:buNone/>
                        <a:tabLst/>
                        <a:defRPr/>
                      </a:pPr>
                      <a:r>
                        <a:rPr lang="zh-CN" altLang="en-US" sz="1400" kern="100" dirty="0" smtClean="0">
                          <a:latin typeface="微软雅黑" panose="020B0503020204020204" pitchFamily="34" charset="-122"/>
                          <a:ea typeface="微软雅黑" panose="020B0503020204020204" pitchFamily="34" charset="-122"/>
                        </a:rPr>
                        <a:t>教育部</a:t>
                      </a:r>
                      <a:endParaRPr lang="zh-CN" altLang="zh-CN" sz="1400" kern="100" dirty="0" smtClean="0">
                        <a:latin typeface="微软雅黑" panose="020B0503020204020204" pitchFamily="34" charset="-122"/>
                        <a:ea typeface="微软雅黑" panose="020B0503020204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en-US" altLang="zh-CN" sz="1400" kern="100" dirty="0" smtClean="0">
                          <a:solidFill>
                            <a:schemeClr val="tx1"/>
                          </a:solidFill>
                          <a:latin typeface="微软雅黑" panose="020B0503020204020204" pitchFamily="34" charset="-122"/>
                          <a:ea typeface="微软雅黑" panose="020B0503020204020204" pitchFamily="34" charset="-122"/>
                          <a:cs typeface="+mn-cs"/>
                        </a:rPr>
                        <a:t>201705</a:t>
                      </a:r>
                      <a:endParaRPr lang="zh-CN" altLang="en-US" sz="1400" kern="1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2"/>
                  </a:ext>
                </a:extLst>
              </a:tr>
              <a:tr h="562275">
                <a:tc>
                  <a:txBody>
                    <a:bodyPr/>
                    <a:lstStyle/>
                    <a:p>
                      <a:pPr algn="ctr">
                        <a:lnSpc>
                          <a:spcPts val="1200"/>
                        </a:lnSpc>
                        <a:spcAft>
                          <a:spcPts val="0"/>
                        </a:spcAft>
                      </a:pPr>
                      <a:r>
                        <a:rPr lang="en-US" sz="1400" kern="100">
                          <a:latin typeface="微软雅黑" panose="020B0503020204020204" pitchFamily="34" charset="-122"/>
                          <a:ea typeface="微软雅黑" panose="020B0503020204020204" pitchFamily="34" charset="-122"/>
                          <a:cs typeface="宋体"/>
                        </a:rPr>
                        <a:t>3</a:t>
                      </a:r>
                      <a:endParaRPr lang="zh-CN" sz="1400" kern="100">
                        <a:latin typeface="微软雅黑" panose="020B0503020204020204" pitchFamily="34" charset="-122"/>
                        <a:ea typeface="微软雅黑" panose="020B0503020204020204" pitchFamily="34"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en-US" altLang="zh-CN" sz="1400" kern="100" dirty="0" smtClean="0">
                          <a:solidFill>
                            <a:schemeClr val="tx1"/>
                          </a:solidFill>
                          <a:latin typeface="微软雅黑" panose="020B0503020204020204" pitchFamily="34" charset="-122"/>
                          <a:ea typeface="微软雅黑" panose="020B0503020204020204" pitchFamily="34" charset="-122"/>
                          <a:cs typeface="+mn-cs"/>
                        </a:rPr>
                        <a:t>2018</a:t>
                      </a: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年国家高职院校技能竞赛工业机器人赛项二等奖</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完成</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marR="0" indent="53340" algn="ctr" defTabSz="914400" rtl="0" eaLnBrk="1" fontAlgn="auto" latinLnBrk="0" hangingPunct="1">
                        <a:lnSpc>
                          <a:spcPct val="100000"/>
                        </a:lnSpc>
                        <a:spcBef>
                          <a:spcPts val="0"/>
                        </a:spcBef>
                        <a:spcAft>
                          <a:spcPts val="0"/>
                        </a:spcAft>
                        <a:buClrTx/>
                        <a:buSzTx/>
                        <a:buFontTx/>
                        <a:buNone/>
                        <a:tabLst/>
                        <a:defRPr/>
                      </a:pPr>
                      <a:r>
                        <a:rPr lang="zh-CN" altLang="en-US" sz="1400" kern="100" dirty="0" smtClean="0">
                          <a:latin typeface="微软雅黑" panose="020B0503020204020204" pitchFamily="34" charset="-122"/>
                          <a:ea typeface="微软雅黑" panose="020B0503020204020204" pitchFamily="34" charset="-122"/>
                        </a:rPr>
                        <a:t>教育部</a:t>
                      </a:r>
                      <a:endParaRPr lang="zh-CN" altLang="zh-CN" sz="1400" kern="100" dirty="0" smtClean="0">
                        <a:latin typeface="微软雅黑" panose="020B0503020204020204" pitchFamily="34" charset="-122"/>
                        <a:ea typeface="微软雅黑" panose="020B0503020204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en-US" altLang="zh-CN" sz="1400" kern="100" dirty="0" smtClean="0">
                          <a:solidFill>
                            <a:schemeClr val="tx1"/>
                          </a:solidFill>
                          <a:latin typeface="微软雅黑" panose="020B0503020204020204" pitchFamily="34" charset="-122"/>
                          <a:ea typeface="微软雅黑" panose="020B0503020204020204" pitchFamily="34" charset="-122"/>
                          <a:cs typeface="+mn-cs"/>
                        </a:rPr>
                        <a:t>201805</a:t>
                      </a:r>
                      <a:endParaRPr lang="zh-CN" altLang="en-US" sz="1400" kern="1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3"/>
                  </a:ext>
                </a:extLst>
              </a:tr>
              <a:tr h="557174">
                <a:tc>
                  <a:txBody>
                    <a:bodyPr/>
                    <a:lstStyle/>
                    <a:p>
                      <a:pPr algn="ctr">
                        <a:lnSpc>
                          <a:spcPts val="1200"/>
                        </a:lnSpc>
                        <a:spcAft>
                          <a:spcPts val="0"/>
                        </a:spcAft>
                      </a:pPr>
                      <a:r>
                        <a:rPr lang="en-US" sz="1400" kern="100">
                          <a:latin typeface="微软雅黑" panose="020B0503020204020204" pitchFamily="34" charset="-122"/>
                          <a:ea typeface="微软雅黑" panose="020B0503020204020204" pitchFamily="34" charset="-122"/>
                          <a:cs typeface="宋体"/>
                        </a:rPr>
                        <a:t>4</a:t>
                      </a:r>
                      <a:endParaRPr lang="zh-CN" sz="1400" kern="100">
                        <a:latin typeface="微软雅黑" panose="020B0503020204020204" pitchFamily="34" charset="-122"/>
                        <a:ea typeface="微软雅黑" panose="020B0503020204020204" pitchFamily="34"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en-US" altLang="zh-CN" sz="1400" kern="100" dirty="0" smtClean="0">
                          <a:solidFill>
                            <a:schemeClr val="tx1"/>
                          </a:solidFill>
                          <a:latin typeface="微软雅黑" panose="020B0503020204020204" pitchFamily="34" charset="-122"/>
                          <a:ea typeface="微软雅黑" panose="020B0503020204020204" pitchFamily="34" charset="-122"/>
                          <a:cs typeface="+mn-cs"/>
                        </a:rPr>
                        <a:t>2018</a:t>
                      </a: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年国家高职院校技能竞赛工业机器人赛项三等奖</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完成</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marR="0" indent="53340" algn="ctr" defTabSz="914400" rtl="0" eaLnBrk="1" fontAlgn="auto" latinLnBrk="0" hangingPunct="1">
                        <a:lnSpc>
                          <a:spcPct val="100000"/>
                        </a:lnSpc>
                        <a:spcBef>
                          <a:spcPts val="0"/>
                        </a:spcBef>
                        <a:spcAft>
                          <a:spcPts val="0"/>
                        </a:spcAft>
                        <a:buClrTx/>
                        <a:buSzTx/>
                        <a:buFontTx/>
                        <a:buNone/>
                        <a:tabLst/>
                        <a:defRPr/>
                      </a:pPr>
                      <a:r>
                        <a:rPr lang="zh-CN" altLang="en-US" sz="1400" kern="100" dirty="0" smtClean="0">
                          <a:latin typeface="微软雅黑" panose="020B0503020204020204" pitchFamily="34" charset="-122"/>
                          <a:ea typeface="微软雅黑" panose="020B0503020204020204" pitchFamily="34" charset="-122"/>
                        </a:rPr>
                        <a:t>教育部</a:t>
                      </a:r>
                      <a:endParaRPr lang="zh-CN" altLang="zh-CN" sz="1400" kern="100" dirty="0" smtClean="0">
                        <a:latin typeface="微软雅黑" panose="020B0503020204020204" pitchFamily="34" charset="-122"/>
                        <a:ea typeface="微软雅黑" panose="020B0503020204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en-US" altLang="zh-CN" sz="1400" kern="100" dirty="0" smtClean="0">
                          <a:solidFill>
                            <a:schemeClr val="tx1"/>
                          </a:solidFill>
                          <a:latin typeface="微软雅黑" panose="020B0503020204020204" pitchFamily="34" charset="-122"/>
                          <a:ea typeface="微软雅黑" panose="020B0503020204020204" pitchFamily="34" charset="-122"/>
                          <a:cs typeface="+mn-cs"/>
                        </a:rPr>
                        <a:t>201905</a:t>
                      </a:r>
                      <a:endParaRPr lang="zh-CN" altLang="en-US" sz="1400" kern="1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4"/>
                  </a:ext>
                </a:extLst>
              </a:tr>
              <a:tr h="629413">
                <a:tc>
                  <a:txBody>
                    <a:bodyPr/>
                    <a:lstStyle/>
                    <a:p>
                      <a:pPr algn="ctr">
                        <a:lnSpc>
                          <a:spcPts val="1200"/>
                        </a:lnSpc>
                        <a:spcAft>
                          <a:spcPts val="0"/>
                        </a:spcAft>
                      </a:pPr>
                      <a:r>
                        <a:rPr lang="en-US" sz="1400" kern="100" dirty="0">
                          <a:latin typeface="微软雅黑" panose="020B0503020204020204" pitchFamily="34" charset="-122"/>
                          <a:ea typeface="微软雅黑" panose="020B0503020204020204" pitchFamily="34" charset="-122"/>
                          <a:cs typeface="宋体"/>
                        </a:rPr>
                        <a:t>5</a:t>
                      </a:r>
                      <a:endParaRPr lang="zh-CN" sz="1400" kern="100" dirty="0">
                        <a:latin typeface="微软雅黑" panose="020B0503020204020204" pitchFamily="34" charset="-122"/>
                        <a:ea typeface="微软雅黑" panose="020B0503020204020204" pitchFamily="34"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en-US" altLang="zh-CN" sz="1400" kern="100" dirty="0" smtClean="0">
                          <a:solidFill>
                            <a:schemeClr val="tx1"/>
                          </a:solidFill>
                          <a:latin typeface="微软雅黑" panose="020B0503020204020204" pitchFamily="34" charset="-122"/>
                          <a:ea typeface="微软雅黑" panose="020B0503020204020204" pitchFamily="34" charset="-122"/>
                          <a:cs typeface="+mn-cs"/>
                        </a:rPr>
                        <a:t>2018</a:t>
                      </a: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年湖南省高职院校技能抽查机电一体化技术专业抽查一等奖。</a:t>
                      </a:r>
                      <a:endParaRPr lang="zh-CN" altLang="en-US" sz="1400" kern="100" dirty="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完成</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marR="0" indent="53340" algn="ctr" defTabSz="914400" rtl="0" eaLnBrk="1" fontAlgn="auto" latinLnBrk="0" hangingPunct="1">
                        <a:lnSpc>
                          <a:spcPct val="100000"/>
                        </a:lnSpc>
                        <a:spcBef>
                          <a:spcPts val="0"/>
                        </a:spcBef>
                        <a:spcAft>
                          <a:spcPts val="0"/>
                        </a:spcAft>
                        <a:buClrTx/>
                        <a:buSzTx/>
                        <a:buFontTx/>
                        <a:buNone/>
                        <a:tabLst/>
                        <a:defRPr/>
                      </a:pPr>
                      <a:r>
                        <a:rPr lang="zh-CN" altLang="en-US" sz="1400" kern="100" dirty="0" smtClean="0">
                          <a:latin typeface="微软雅黑" panose="020B0503020204020204" pitchFamily="34" charset="-122"/>
                          <a:ea typeface="微软雅黑" panose="020B0503020204020204" pitchFamily="34" charset="-122"/>
                        </a:rPr>
                        <a:t>教育厅</a:t>
                      </a:r>
                      <a:endParaRPr lang="zh-CN" altLang="zh-CN" sz="1400" kern="100" dirty="0" smtClean="0">
                        <a:latin typeface="微软雅黑" panose="020B0503020204020204" pitchFamily="34" charset="-122"/>
                        <a:ea typeface="微软雅黑" panose="020B0503020204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en-US" altLang="zh-CN" sz="1400" kern="100" dirty="0" smtClean="0">
                          <a:solidFill>
                            <a:schemeClr val="tx1"/>
                          </a:solidFill>
                          <a:latin typeface="微软雅黑" panose="020B0503020204020204" pitchFamily="34" charset="-122"/>
                          <a:ea typeface="微软雅黑" panose="020B0503020204020204" pitchFamily="34" charset="-122"/>
                          <a:cs typeface="+mn-cs"/>
                        </a:rPr>
                        <a:t>201810</a:t>
                      </a:r>
                      <a:endParaRPr lang="zh-CN" altLang="en-US" sz="1400" kern="1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5"/>
                  </a:ext>
                </a:extLst>
              </a:tr>
              <a:tr h="629413">
                <a:tc>
                  <a:txBody>
                    <a:bodyPr/>
                    <a:lstStyle/>
                    <a:p>
                      <a:pPr algn="ctr">
                        <a:lnSpc>
                          <a:spcPts val="1200"/>
                        </a:lnSpc>
                        <a:spcAft>
                          <a:spcPts val="0"/>
                        </a:spcAft>
                      </a:pPr>
                      <a:r>
                        <a:rPr lang="en-US" altLang="zh-CN" sz="1400" kern="100" dirty="0" smtClean="0">
                          <a:latin typeface="微软雅黑" panose="020B0503020204020204" pitchFamily="34" charset="-122"/>
                          <a:ea typeface="微软雅黑" panose="020B0503020204020204" pitchFamily="34" charset="-122"/>
                        </a:rPr>
                        <a:t>6</a:t>
                      </a:r>
                      <a:endParaRPr lang="zh-CN" sz="1400" kern="100" dirty="0">
                        <a:latin typeface="微软雅黑" panose="020B0503020204020204" pitchFamily="34" charset="-122"/>
                        <a:ea typeface="微软雅黑" panose="020B0503020204020204" pitchFamily="34"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株洲市大学生创新创业大赛一等奖</a:t>
                      </a:r>
                      <a:endParaRPr lang="zh-CN" altLang="en-US" sz="1400" kern="100" dirty="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完成</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marR="0" indent="53340" algn="ctr" defTabSz="914400" rtl="0" eaLnBrk="1" fontAlgn="auto" latinLnBrk="0" hangingPunct="1">
                        <a:lnSpc>
                          <a:spcPct val="100000"/>
                        </a:lnSpc>
                        <a:spcBef>
                          <a:spcPts val="0"/>
                        </a:spcBef>
                        <a:spcAft>
                          <a:spcPts val="0"/>
                        </a:spcAft>
                        <a:buClrTx/>
                        <a:buSzTx/>
                        <a:buFontTx/>
                        <a:buNone/>
                        <a:tabLst/>
                        <a:defRPr/>
                      </a:pPr>
                      <a:r>
                        <a:rPr lang="zh-CN" altLang="en-US" sz="1400" kern="100" dirty="0" smtClean="0">
                          <a:latin typeface="微软雅黑" panose="020B0503020204020204" pitchFamily="34" charset="-122"/>
                          <a:ea typeface="微软雅黑" panose="020B0503020204020204" pitchFamily="34" charset="-122"/>
                        </a:rPr>
                        <a:t>教育局</a:t>
                      </a:r>
                      <a:endParaRPr lang="zh-CN" altLang="zh-CN" sz="1400" kern="100" dirty="0" smtClean="0">
                        <a:latin typeface="微软雅黑" panose="020B0503020204020204" pitchFamily="34" charset="-122"/>
                        <a:ea typeface="微软雅黑" panose="020B0503020204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en-US" altLang="zh-CN" sz="1400" kern="100" dirty="0" smtClean="0">
                          <a:solidFill>
                            <a:schemeClr val="tx1"/>
                          </a:solidFill>
                          <a:latin typeface="微软雅黑" panose="020B0503020204020204" pitchFamily="34" charset="-122"/>
                          <a:ea typeface="微软雅黑" panose="020B0503020204020204" pitchFamily="34" charset="-122"/>
                          <a:cs typeface="+mn-cs"/>
                        </a:rPr>
                        <a:t>201706</a:t>
                      </a:r>
                      <a:endParaRPr lang="zh-CN" altLang="en-US" sz="1400" kern="1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6"/>
                  </a:ext>
                </a:extLst>
              </a:tr>
              <a:tr h="629413">
                <a:tc>
                  <a:txBody>
                    <a:bodyPr/>
                    <a:lstStyle/>
                    <a:p>
                      <a:pPr algn="ctr">
                        <a:lnSpc>
                          <a:spcPts val="1200"/>
                        </a:lnSpc>
                        <a:spcAft>
                          <a:spcPts val="0"/>
                        </a:spcAft>
                      </a:pPr>
                      <a:r>
                        <a:rPr lang="en-US" altLang="zh-CN" sz="1400" kern="100" dirty="0" smtClean="0">
                          <a:latin typeface="微软雅黑" panose="020B0503020204020204" pitchFamily="34" charset="-122"/>
                          <a:ea typeface="微软雅黑" panose="020B0503020204020204" pitchFamily="34" charset="-122"/>
                        </a:rPr>
                        <a:t>7</a:t>
                      </a:r>
                      <a:endParaRPr lang="zh-CN" sz="1400" kern="100" dirty="0">
                        <a:latin typeface="微软雅黑" panose="020B0503020204020204" pitchFamily="34" charset="-122"/>
                        <a:ea typeface="微软雅黑" panose="020B0503020204020204" pitchFamily="34"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湖南省黄炎培创新创业大赛三等奖</a:t>
                      </a:r>
                      <a:endParaRPr lang="zh-CN" altLang="en-US" sz="1400" kern="100" dirty="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zh-CN" altLang="en-US" sz="1400" kern="100" dirty="0" smtClean="0">
                          <a:solidFill>
                            <a:schemeClr val="tx1"/>
                          </a:solidFill>
                          <a:latin typeface="微软雅黑" panose="020B0503020204020204" pitchFamily="34" charset="-122"/>
                          <a:ea typeface="微软雅黑" panose="020B0503020204020204" pitchFamily="34" charset="-122"/>
                          <a:cs typeface="+mn-cs"/>
                        </a:rPr>
                        <a:t>完成</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marR="0" indent="53340" algn="ctr" defTabSz="914400" rtl="0" eaLnBrk="1" fontAlgn="auto" latinLnBrk="0" hangingPunct="1">
                        <a:lnSpc>
                          <a:spcPct val="100000"/>
                        </a:lnSpc>
                        <a:spcBef>
                          <a:spcPts val="0"/>
                        </a:spcBef>
                        <a:spcAft>
                          <a:spcPts val="0"/>
                        </a:spcAft>
                        <a:buClrTx/>
                        <a:buSzTx/>
                        <a:buFontTx/>
                        <a:buNone/>
                        <a:tabLst/>
                        <a:defRPr/>
                      </a:pPr>
                      <a:r>
                        <a:rPr lang="zh-CN" altLang="en-US" sz="1400" kern="100" dirty="0" smtClean="0">
                          <a:latin typeface="微软雅黑" panose="020B0503020204020204" pitchFamily="34" charset="-122"/>
                          <a:ea typeface="微软雅黑" panose="020B0503020204020204" pitchFamily="34" charset="-122"/>
                        </a:rPr>
                        <a:t>教育厅</a:t>
                      </a:r>
                      <a:endParaRPr lang="zh-CN" altLang="zh-CN" sz="1400" kern="100" dirty="0" smtClean="0">
                        <a:latin typeface="微软雅黑" panose="020B0503020204020204" pitchFamily="34" charset="-122"/>
                        <a:ea typeface="微软雅黑" panose="020B0503020204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indent="53340" algn="ctr" defTabSz="914400" rtl="0" eaLnBrk="1" latinLnBrk="0" hangingPunct="1">
                        <a:spcAft>
                          <a:spcPts val="0"/>
                        </a:spcAft>
                      </a:pPr>
                      <a:r>
                        <a:rPr lang="en-US" altLang="zh-CN" sz="1400" kern="100" dirty="0" smtClean="0">
                          <a:solidFill>
                            <a:schemeClr val="tx1"/>
                          </a:solidFill>
                          <a:latin typeface="微软雅黑" panose="020B0503020204020204" pitchFamily="34" charset="-122"/>
                          <a:ea typeface="微软雅黑" panose="020B0503020204020204" pitchFamily="34" charset="-122"/>
                          <a:cs typeface="+mn-cs"/>
                        </a:rPr>
                        <a:t>201707</a:t>
                      </a:r>
                      <a:endParaRPr lang="zh-CN" altLang="en-US" sz="1400" kern="1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7"/>
                  </a:ext>
                </a:extLst>
              </a:tr>
            </a:tbl>
          </a:graphicData>
        </a:graphic>
      </p:graphicFrame>
      <p:sp>
        <p:nvSpPr>
          <p:cNvPr id="7" name="TextBox 7"/>
          <p:cNvSpPr txBox="1"/>
          <p:nvPr/>
        </p:nvSpPr>
        <p:spPr>
          <a:xfrm>
            <a:off x="7458889" y="2392227"/>
            <a:ext cx="4733111" cy="3462486"/>
          </a:xfrm>
          <a:prstGeom prst="rect">
            <a:avLst/>
          </a:prstGeom>
          <a:noFill/>
        </p:spPr>
        <p:txBody>
          <a:bodyPr wrap="square">
            <a:spAutoFit/>
          </a:bodyPr>
          <a:lstStyle/>
          <a:p>
            <a:pPr>
              <a:lnSpc>
                <a:spcPct val="150000"/>
              </a:lnSpc>
              <a:defRPr/>
            </a:pPr>
            <a:r>
              <a:rPr lang="zh-CN" altLang="en-US" sz="2000" b="1" dirty="0">
                <a:solidFill>
                  <a:srgbClr val="FF0000"/>
                </a:solidFill>
                <a:latin typeface="微软雅黑" pitchFamily="34" charset="-122"/>
                <a:ea typeface="微软雅黑" pitchFamily="34" charset="-122"/>
              </a:rPr>
              <a:t>技能竞赛：</a:t>
            </a:r>
            <a:endParaRPr lang="en-US" altLang="zh-CN" sz="2000" b="1" dirty="0">
              <a:solidFill>
                <a:srgbClr val="FF0000"/>
              </a:solidFill>
              <a:latin typeface="微软雅黑" pitchFamily="34" charset="-122"/>
              <a:ea typeface="微软雅黑" pitchFamily="34" charset="-122"/>
            </a:endParaRPr>
          </a:p>
          <a:p>
            <a:pPr>
              <a:lnSpc>
                <a:spcPct val="150000"/>
              </a:lnSpc>
              <a:defRPr/>
            </a:pPr>
            <a:r>
              <a:rPr lang="en-US" altLang="zh-CN" b="1" dirty="0">
                <a:solidFill>
                  <a:schemeClr val="bg1">
                    <a:lumMod val="50000"/>
                  </a:schemeClr>
                </a:solidFill>
                <a:latin typeface="微软雅黑" pitchFamily="34" charset="-122"/>
                <a:ea typeface="微软雅黑" pitchFamily="34" charset="-122"/>
                <a:sym typeface="微软雅黑" pitchFamily="34" charset="-122"/>
              </a:rPr>
              <a:t>1</a:t>
            </a:r>
            <a:r>
              <a:rPr lang="zh-CN" altLang="en-US" b="1" dirty="0">
                <a:solidFill>
                  <a:schemeClr val="bg1">
                    <a:lumMod val="50000"/>
                  </a:schemeClr>
                </a:solidFill>
                <a:latin typeface="微软雅黑" pitchFamily="34" charset="-122"/>
                <a:ea typeface="微软雅黑" pitchFamily="34" charset="-122"/>
                <a:sym typeface="微软雅黑" pitchFamily="34" charset="-122"/>
              </a:rPr>
              <a:t>、省级竞赛</a:t>
            </a:r>
            <a:r>
              <a:rPr lang="zh-CN" altLang="en-US" b="1" dirty="0" smtClean="0">
                <a:solidFill>
                  <a:schemeClr val="bg1">
                    <a:lumMod val="50000"/>
                  </a:schemeClr>
                </a:solidFill>
                <a:latin typeface="微软雅黑" pitchFamily="34" charset="-122"/>
                <a:ea typeface="微软雅黑" pitchFamily="34" charset="-122"/>
                <a:sym typeface="微软雅黑" pitchFamily="34" charset="-122"/>
              </a:rPr>
              <a:t>获奖</a:t>
            </a:r>
            <a:r>
              <a:rPr lang="en-US" altLang="zh-CN" b="1" dirty="0" smtClean="0">
                <a:solidFill>
                  <a:schemeClr val="bg1">
                    <a:lumMod val="50000"/>
                  </a:schemeClr>
                </a:solidFill>
                <a:latin typeface="微软雅黑" pitchFamily="34" charset="-122"/>
                <a:ea typeface="微软雅黑" pitchFamily="34" charset="-122"/>
                <a:sym typeface="微软雅黑" pitchFamily="34" charset="-122"/>
              </a:rPr>
              <a:t>5</a:t>
            </a:r>
            <a:r>
              <a:rPr lang="zh-CN" altLang="en-US" b="1" dirty="0" smtClean="0">
                <a:solidFill>
                  <a:schemeClr val="bg1">
                    <a:lumMod val="50000"/>
                  </a:schemeClr>
                </a:solidFill>
                <a:latin typeface="微软雅黑" pitchFamily="34" charset="-122"/>
                <a:ea typeface="微软雅黑" pitchFamily="34" charset="-122"/>
                <a:sym typeface="微软雅黑" pitchFamily="34" charset="-122"/>
              </a:rPr>
              <a:t>项</a:t>
            </a:r>
            <a:r>
              <a:rPr lang="zh-CN" altLang="en-US" b="1" dirty="0">
                <a:solidFill>
                  <a:schemeClr val="bg1">
                    <a:lumMod val="50000"/>
                  </a:schemeClr>
                </a:solidFill>
                <a:latin typeface="微软雅黑" pitchFamily="34" charset="-122"/>
                <a:ea typeface="微软雅黑" pitchFamily="34" charset="-122"/>
                <a:sym typeface="微软雅黑" pitchFamily="34" charset="-122"/>
              </a:rPr>
              <a:t>，</a:t>
            </a:r>
            <a:r>
              <a:rPr lang="zh-CN" altLang="en-US" b="1" dirty="0" smtClean="0">
                <a:solidFill>
                  <a:schemeClr val="bg1">
                    <a:lumMod val="50000"/>
                  </a:schemeClr>
                </a:solidFill>
                <a:latin typeface="微软雅黑" pitchFamily="34" charset="-122"/>
                <a:ea typeface="微软雅黑" pitchFamily="34" charset="-122"/>
                <a:sym typeface="微软雅黑" pitchFamily="34" charset="-122"/>
              </a:rPr>
              <a:t>国家级</a:t>
            </a:r>
            <a:r>
              <a:rPr lang="en-US" altLang="zh-CN" b="1" dirty="0" smtClean="0">
                <a:solidFill>
                  <a:schemeClr val="bg1">
                    <a:lumMod val="50000"/>
                  </a:schemeClr>
                </a:solidFill>
                <a:latin typeface="微软雅黑" pitchFamily="34" charset="-122"/>
                <a:ea typeface="微软雅黑" pitchFamily="34" charset="-122"/>
                <a:sym typeface="微软雅黑" pitchFamily="34" charset="-122"/>
              </a:rPr>
              <a:t>3</a:t>
            </a:r>
            <a:r>
              <a:rPr lang="zh-CN" altLang="en-US" b="1" dirty="0" smtClean="0">
                <a:solidFill>
                  <a:schemeClr val="bg1">
                    <a:lumMod val="50000"/>
                  </a:schemeClr>
                </a:solidFill>
                <a:latin typeface="微软雅黑" pitchFamily="34" charset="-122"/>
                <a:ea typeface="微软雅黑" pitchFamily="34" charset="-122"/>
                <a:sym typeface="微软雅黑" pitchFamily="34" charset="-122"/>
              </a:rPr>
              <a:t>项。</a:t>
            </a:r>
            <a:endParaRPr lang="en-US" altLang="zh-CN" b="1" dirty="0">
              <a:solidFill>
                <a:schemeClr val="bg1">
                  <a:lumMod val="50000"/>
                </a:schemeClr>
              </a:solidFill>
              <a:latin typeface="微软雅黑" pitchFamily="34" charset="-122"/>
              <a:ea typeface="微软雅黑" pitchFamily="34" charset="-122"/>
              <a:sym typeface="微软雅黑" pitchFamily="34" charset="-122"/>
            </a:endParaRPr>
          </a:p>
          <a:p>
            <a:pPr>
              <a:lnSpc>
                <a:spcPct val="150000"/>
              </a:lnSpc>
              <a:defRPr/>
            </a:pPr>
            <a:endParaRPr lang="en-US" altLang="zh-CN" b="1" dirty="0">
              <a:solidFill>
                <a:schemeClr val="bg1">
                  <a:lumMod val="50000"/>
                </a:schemeClr>
              </a:solidFill>
              <a:latin typeface="微软雅黑" pitchFamily="34" charset="-122"/>
              <a:ea typeface="微软雅黑" pitchFamily="34" charset="-122"/>
              <a:sym typeface="微软雅黑" pitchFamily="34" charset="-122"/>
            </a:endParaRPr>
          </a:p>
          <a:p>
            <a:pPr>
              <a:lnSpc>
                <a:spcPct val="150000"/>
              </a:lnSpc>
              <a:defRPr/>
            </a:pPr>
            <a:r>
              <a:rPr lang="zh-CN" altLang="en-US" b="1" dirty="0">
                <a:solidFill>
                  <a:srgbClr val="FF0000"/>
                </a:solidFill>
                <a:latin typeface="微软雅黑" pitchFamily="34" charset="-122"/>
                <a:ea typeface="微软雅黑" pitchFamily="34" charset="-122"/>
                <a:sym typeface="微软雅黑" pitchFamily="34" charset="-122"/>
              </a:rPr>
              <a:t>分析：</a:t>
            </a:r>
            <a:endParaRPr lang="en-US" altLang="zh-CN" b="1" dirty="0">
              <a:solidFill>
                <a:srgbClr val="FF0000"/>
              </a:solidFill>
              <a:latin typeface="微软雅黑" pitchFamily="34" charset="-122"/>
              <a:ea typeface="微软雅黑" pitchFamily="34" charset="-122"/>
              <a:sym typeface="微软雅黑" pitchFamily="34" charset="-122"/>
            </a:endParaRPr>
          </a:p>
          <a:p>
            <a:pPr>
              <a:lnSpc>
                <a:spcPct val="150000"/>
              </a:lnSpc>
              <a:defRPr/>
            </a:pPr>
            <a:r>
              <a:rPr lang="en-US" altLang="zh-CN" b="1" dirty="0">
                <a:solidFill>
                  <a:schemeClr val="bg1">
                    <a:lumMod val="50000"/>
                  </a:schemeClr>
                </a:solidFill>
                <a:latin typeface="微软雅黑" pitchFamily="34" charset="-122"/>
                <a:ea typeface="微软雅黑" pitchFamily="34" charset="-122"/>
                <a:sym typeface="微软雅黑" pitchFamily="34" charset="-122"/>
              </a:rPr>
              <a:t>1</a:t>
            </a:r>
            <a:r>
              <a:rPr lang="zh-CN" altLang="en-US" b="1" dirty="0">
                <a:solidFill>
                  <a:schemeClr val="bg1">
                    <a:lumMod val="50000"/>
                  </a:schemeClr>
                </a:solidFill>
                <a:latin typeface="微软雅黑" pitchFamily="34" charset="-122"/>
                <a:ea typeface="微软雅黑" pitchFamily="34" charset="-122"/>
                <a:sym typeface="微软雅黑" pitchFamily="34" charset="-122"/>
              </a:rPr>
              <a:t>、</a:t>
            </a:r>
            <a:r>
              <a:rPr lang="zh-CN" altLang="en-US" b="1" dirty="0" smtClean="0">
                <a:solidFill>
                  <a:schemeClr val="bg1">
                    <a:lumMod val="50000"/>
                  </a:schemeClr>
                </a:solidFill>
                <a:latin typeface="微软雅黑" pitchFamily="34" charset="-122"/>
                <a:ea typeface="微软雅黑" pitchFamily="34" charset="-122"/>
                <a:sym typeface="微软雅黑" pitchFamily="34" charset="-122"/>
              </a:rPr>
              <a:t>专业技能竞赛、技能抽查成绩</a:t>
            </a:r>
            <a:r>
              <a:rPr lang="zh-CN" altLang="en-US" b="1" dirty="0">
                <a:solidFill>
                  <a:schemeClr val="bg1">
                    <a:lumMod val="50000"/>
                  </a:schemeClr>
                </a:solidFill>
                <a:latin typeface="微软雅黑" pitchFamily="34" charset="-122"/>
                <a:ea typeface="微软雅黑" pitchFamily="34" charset="-122"/>
                <a:sym typeface="微软雅黑" pitchFamily="34" charset="-122"/>
              </a:rPr>
              <a:t>突出；</a:t>
            </a:r>
            <a:endParaRPr lang="en-US" altLang="zh-CN" b="1" dirty="0">
              <a:solidFill>
                <a:schemeClr val="bg1">
                  <a:lumMod val="50000"/>
                </a:schemeClr>
              </a:solidFill>
              <a:latin typeface="微软雅黑" pitchFamily="34" charset="-122"/>
              <a:ea typeface="微软雅黑" pitchFamily="34" charset="-122"/>
              <a:sym typeface="微软雅黑" pitchFamily="34" charset="-122"/>
            </a:endParaRPr>
          </a:p>
          <a:p>
            <a:pPr>
              <a:lnSpc>
                <a:spcPct val="150000"/>
              </a:lnSpc>
              <a:defRPr/>
            </a:pPr>
            <a:r>
              <a:rPr lang="en-US" altLang="zh-CN" b="1" dirty="0">
                <a:solidFill>
                  <a:schemeClr val="bg1">
                    <a:lumMod val="50000"/>
                  </a:schemeClr>
                </a:solidFill>
                <a:latin typeface="微软雅黑" pitchFamily="34" charset="-122"/>
                <a:ea typeface="微软雅黑" pitchFamily="34" charset="-122"/>
                <a:sym typeface="微软雅黑" pitchFamily="34" charset="-122"/>
              </a:rPr>
              <a:t>2</a:t>
            </a:r>
            <a:r>
              <a:rPr lang="zh-CN" altLang="en-US" b="1" dirty="0">
                <a:solidFill>
                  <a:schemeClr val="bg1">
                    <a:lumMod val="50000"/>
                  </a:schemeClr>
                </a:solidFill>
                <a:latin typeface="微软雅黑" pitchFamily="34" charset="-122"/>
                <a:ea typeface="微软雅黑" pitchFamily="34" charset="-122"/>
                <a:sym typeface="微软雅黑" pitchFamily="34" charset="-122"/>
              </a:rPr>
              <a:t>、专业建设</a:t>
            </a:r>
            <a:r>
              <a:rPr lang="zh-CN" altLang="en-US" b="1" dirty="0" smtClean="0">
                <a:solidFill>
                  <a:schemeClr val="bg1">
                    <a:lumMod val="50000"/>
                  </a:schemeClr>
                </a:solidFill>
                <a:latin typeface="微软雅黑" pitchFamily="34" charset="-122"/>
                <a:ea typeface="微软雅黑" pitchFamily="34" charset="-122"/>
                <a:sym typeface="微软雅黑" pitchFamily="34" charset="-122"/>
              </a:rPr>
              <a:t>在省内</a:t>
            </a:r>
            <a:r>
              <a:rPr lang="zh-CN" altLang="en-US" b="1" dirty="0">
                <a:solidFill>
                  <a:schemeClr val="bg1">
                    <a:lumMod val="50000"/>
                  </a:schemeClr>
                </a:solidFill>
                <a:latin typeface="微软雅黑" pitchFamily="34" charset="-122"/>
                <a:ea typeface="微软雅黑" pitchFamily="34" charset="-122"/>
                <a:sym typeface="微软雅黑" pitchFamily="34" charset="-122"/>
              </a:rPr>
              <a:t>同类院校树立了</a:t>
            </a:r>
            <a:r>
              <a:rPr lang="zh-CN" altLang="en-US" b="1" dirty="0" smtClean="0">
                <a:solidFill>
                  <a:schemeClr val="bg1">
                    <a:lumMod val="50000"/>
                  </a:schemeClr>
                </a:solidFill>
                <a:latin typeface="微软雅黑" pitchFamily="34" charset="-122"/>
                <a:ea typeface="微软雅黑" pitchFamily="34" charset="-122"/>
                <a:sym typeface="微软雅黑" pitchFamily="34" charset="-122"/>
              </a:rPr>
              <a:t>良好品牌；</a:t>
            </a:r>
            <a:endParaRPr lang="en-US" altLang="zh-CN" b="1" dirty="0" smtClean="0">
              <a:solidFill>
                <a:schemeClr val="bg1">
                  <a:lumMod val="50000"/>
                </a:schemeClr>
              </a:solidFill>
              <a:latin typeface="微软雅黑" pitchFamily="34" charset="-122"/>
              <a:ea typeface="微软雅黑" pitchFamily="34" charset="-122"/>
              <a:sym typeface="微软雅黑" pitchFamily="34" charset="-122"/>
            </a:endParaRPr>
          </a:p>
          <a:p>
            <a:pPr>
              <a:lnSpc>
                <a:spcPct val="150000"/>
              </a:lnSpc>
              <a:defRPr/>
            </a:pPr>
            <a:r>
              <a:rPr lang="en-US" altLang="zh-CN" b="1" dirty="0" smtClean="0">
                <a:solidFill>
                  <a:schemeClr val="bg1">
                    <a:lumMod val="50000"/>
                  </a:schemeClr>
                </a:solidFill>
                <a:latin typeface="微软雅黑" pitchFamily="34" charset="-122"/>
                <a:ea typeface="微软雅黑" pitchFamily="34" charset="-122"/>
                <a:sym typeface="微软雅黑" pitchFamily="34" charset="-122"/>
              </a:rPr>
              <a:t>3</a:t>
            </a:r>
            <a:r>
              <a:rPr lang="zh-CN" altLang="en-US" b="1" dirty="0" smtClean="0">
                <a:solidFill>
                  <a:schemeClr val="bg1">
                    <a:lumMod val="50000"/>
                  </a:schemeClr>
                </a:solidFill>
                <a:latin typeface="微软雅黑" pitchFamily="34" charset="-122"/>
                <a:ea typeface="微软雅黑" pitchFamily="34" charset="-122"/>
                <a:sym typeface="微软雅黑" pitchFamily="34" charset="-122"/>
              </a:rPr>
              <a:t>、人才</a:t>
            </a:r>
            <a:r>
              <a:rPr lang="zh-CN" altLang="en-US" b="1" dirty="0">
                <a:solidFill>
                  <a:schemeClr val="bg1">
                    <a:lumMod val="50000"/>
                  </a:schemeClr>
                </a:solidFill>
                <a:latin typeface="微软雅黑" pitchFamily="34" charset="-122"/>
                <a:ea typeface="微软雅黑" pitchFamily="34" charset="-122"/>
                <a:sym typeface="微软雅黑" pitchFamily="34" charset="-122"/>
              </a:rPr>
              <a:t>培养质量从高端来看，站在全省及全国的前列</a:t>
            </a:r>
            <a:r>
              <a:rPr lang="zh-CN" altLang="en-US" b="1" dirty="0" smtClean="0">
                <a:solidFill>
                  <a:schemeClr val="bg1">
                    <a:lumMod val="50000"/>
                  </a:schemeClr>
                </a:solidFill>
                <a:latin typeface="微软雅黑" pitchFamily="34" charset="-122"/>
                <a:ea typeface="微软雅黑" pitchFamily="34" charset="-122"/>
                <a:sym typeface="微软雅黑" pitchFamily="34" charset="-122"/>
              </a:rPr>
              <a:t>。</a:t>
            </a:r>
            <a:endParaRPr lang="zh-CN" altLang="en-US" b="1" dirty="0">
              <a:solidFill>
                <a:schemeClr val="bg1">
                  <a:lumMod val="50000"/>
                </a:schemeClr>
              </a:solidFill>
              <a:latin typeface="微软雅黑" pitchFamily="34" charset="-122"/>
              <a:ea typeface="微软雅黑" pitchFamily="34" charset="-122"/>
              <a:sym typeface="微软雅黑" pitchFamily="34" charset="-122"/>
            </a:endParaRPr>
          </a:p>
        </p:txBody>
      </p:sp>
      <p:pic>
        <p:nvPicPr>
          <p:cNvPr id="2" name="图片 1"/>
          <p:cNvPicPr>
            <a:picLocks noChangeAspect="1"/>
          </p:cNvPicPr>
          <p:nvPr/>
        </p:nvPicPr>
        <p:blipFill>
          <a:blip r:embed="rId2"/>
          <a:stretch>
            <a:fillRect/>
          </a:stretch>
        </p:blipFill>
        <p:spPr>
          <a:xfrm>
            <a:off x="0" y="542918"/>
            <a:ext cx="3188484" cy="816935"/>
          </a:xfrm>
          <a:prstGeom prst="rect">
            <a:avLst/>
          </a:prstGeom>
        </p:spPr>
      </p:pic>
    </p:spTree>
    <p:extLst>
      <p:ext uri="{BB962C8B-B14F-4D97-AF65-F5344CB8AC3E}">
        <p14:creationId xmlns:p14="http://schemas.microsoft.com/office/powerpoint/2010/main" val="30368710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1259" y="535578"/>
            <a:ext cx="3182831" cy="820574"/>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3350289696"/>
              </p:ext>
            </p:extLst>
          </p:nvPr>
        </p:nvGraphicFramePr>
        <p:xfrm>
          <a:off x="478971" y="2733674"/>
          <a:ext cx="6718660" cy="2204064"/>
        </p:xfrm>
        <a:graphic>
          <a:graphicData uri="http://schemas.openxmlformats.org/drawingml/2006/table">
            <a:tbl>
              <a:tblPr>
                <a:effectLst>
                  <a:innerShdw blurRad="63500" dist="50800" dir="18900000">
                    <a:prstClr val="black">
                      <a:alpha val="50000"/>
                    </a:prstClr>
                  </a:innerShdw>
                </a:effectLst>
              </a:tblPr>
              <a:tblGrid>
                <a:gridCol w="2731763">
                  <a:extLst>
                    <a:ext uri="{9D8B030D-6E8A-4147-A177-3AD203B41FA5}">
                      <a16:colId xmlns:a16="http://schemas.microsoft.com/office/drawing/2014/main" val="20000"/>
                    </a:ext>
                  </a:extLst>
                </a:gridCol>
                <a:gridCol w="1291166">
                  <a:extLst>
                    <a:ext uri="{9D8B030D-6E8A-4147-A177-3AD203B41FA5}">
                      <a16:colId xmlns:a16="http://schemas.microsoft.com/office/drawing/2014/main" val="20001"/>
                    </a:ext>
                  </a:extLst>
                </a:gridCol>
                <a:gridCol w="1216355">
                  <a:extLst>
                    <a:ext uri="{9D8B030D-6E8A-4147-A177-3AD203B41FA5}">
                      <a16:colId xmlns:a16="http://schemas.microsoft.com/office/drawing/2014/main" val="20002"/>
                    </a:ext>
                  </a:extLst>
                </a:gridCol>
                <a:gridCol w="1479376">
                  <a:extLst>
                    <a:ext uri="{9D8B030D-6E8A-4147-A177-3AD203B41FA5}">
                      <a16:colId xmlns:a16="http://schemas.microsoft.com/office/drawing/2014/main" val="20003"/>
                    </a:ext>
                  </a:extLst>
                </a:gridCol>
              </a:tblGrid>
              <a:tr h="528805">
                <a:tc>
                  <a:txBody>
                    <a:bodyPr/>
                    <a:lstStyle/>
                    <a:p>
                      <a:pPr algn="ctr" fontAlgn="ctr"/>
                      <a:r>
                        <a:rPr lang="zh-CN" altLang="en-US" sz="2000" b="0" i="0" u="none" strike="noStrike" kern="1200" dirty="0" smtClean="0">
                          <a:solidFill>
                            <a:schemeClr val="tx1"/>
                          </a:solidFill>
                          <a:latin typeface="宋体"/>
                          <a:ea typeface="+mn-ea"/>
                          <a:cs typeface="+mn-cs"/>
                        </a:rPr>
                        <a:t>监测点</a:t>
                      </a:r>
                      <a:endParaRPr lang="zh-CN" altLang="en-US" sz="2000" b="0" i="0" u="none" strike="noStrike" kern="1200" dirty="0">
                        <a:solidFill>
                          <a:schemeClr val="tx1"/>
                        </a:solidFill>
                        <a:latin typeface="宋体"/>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fontAlgn="b"/>
                      <a:r>
                        <a:rPr lang="en-US" altLang="zh-CN" sz="2000" b="1" i="0" u="none" strike="noStrike" dirty="0" smtClean="0">
                          <a:latin typeface="宋体"/>
                        </a:rPr>
                        <a:t>2016</a:t>
                      </a:r>
                      <a:r>
                        <a:rPr lang="zh-CN" altLang="en-US" sz="2000" b="1" i="0" u="none" strike="noStrike" dirty="0" smtClean="0">
                          <a:latin typeface="宋体"/>
                        </a:rPr>
                        <a:t>年</a:t>
                      </a:r>
                      <a:endParaRPr lang="zh-CN" altLang="en-US" sz="2000" b="1" i="0" u="none" strike="noStrike" dirty="0">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fontAlgn="b"/>
                      <a:r>
                        <a:rPr lang="en-US" altLang="zh-CN" sz="2000" b="1" i="0" u="none" strike="noStrike" dirty="0" smtClean="0">
                          <a:latin typeface="宋体"/>
                        </a:rPr>
                        <a:t>2017</a:t>
                      </a:r>
                      <a:r>
                        <a:rPr lang="zh-CN" altLang="en-US" sz="2000" b="1" i="0" u="none" strike="noStrike" dirty="0" smtClean="0">
                          <a:latin typeface="宋体"/>
                        </a:rPr>
                        <a:t>年</a:t>
                      </a:r>
                      <a:endParaRPr lang="zh-CN" altLang="en-US" sz="2000" b="1" i="0" u="none" strike="noStrike" dirty="0">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fontAlgn="b"/>
                      <a:r>
                        <a:rPr lang="en-US" altLang="zh-CN" sz="2000" b="1" i="0" u="none" strike="noStrike" dirty="0" smtClean="0">
                          <a:latin typeface="宋体"/>
                        </a:rPr>
                        <a:t>2018</a:t>
                      </a:r>
                      <a:r>
                        <a:rPr lang="zh-CN" altLang="en-US" sz="2000" b="1" i="0" u="none" strike="noStrike" dirty="0" smtClean="0">
                          <a:latin typeface="宋体"/>
                        </a:rPr>
                        <a:t>年</a:t>
                      </a:r>
                      <a:endParaRPr lang="zh-CN" altLang="en-US" sz="2000" b="1" i="0" u="none" strike="noStrike" dirty="0">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0"/>
                  </a:ext>
                </a:extLst>
              </a:tr>
              <a:tr h="528067">
                <a:tc>
                  <a:txBody>
                    <a:bodyPr/>
                    <a:lstStyle/>
                    <a:p>
                      <a:pPr algn="ctr" fontAlgn="ctr"/>
                      <a:r>
                        <a:rPr lang="zh-CN" altLang="en-US" sz="2000" b="0" i="0" u="none" strike="noStrike" dirty="0" smtClean="0">
                          <a:latin typeface="宋体"/>
                        </a:rPr>
                        <a:t>学生技能抽考通过率</a:t>
                      </a:r>
                      <a:endParaRPr lang="zh-CN" altLang="en-US" sz="2000" b="0" i="0" u="none" strike="noStrike" dirty="0">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fontAlgn="ctr"/>
                      <a:r>
                        <a:rPr lang="en-US" altLang="zh-CN" sz="2000" b="0" i="0" u="none" strike="noStrike" dirty="0" smtClean="0">
                          <a:latin typeface="宋体"/>
                        </a:rPr>
                        <a:t>/</a:t>
                      </a:r>
                      <a:endParaRPr lang="en-US" altLang="zh-CN" sz="2000" b="0" i="0" u="none" strike="noStrike" dirty="0">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fontAlgn="b"/>
                      <a:r>
                        <a:rPr lang="en-US" altLang="zh-CN" sz="2000" b="0" i="0" u="none" strike="noStrike" dirty="0" smtClean="0">
                          <a:latin typeface="宋体"/>
                        </a:rPr>
                        <a:t>/</a:t>
                      </a:r>
                      <a:endParaRPr lang="en-US" altLang="zh-CN" sz="2000" b="0" i="0" u="none" strike="noStrike" dirty="0">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fontAlgn="b"/>
                      <a:r>
                        <a:rPr lang="en-US" altLang="zh-CN" sz="2000" b="0" i="0" u="none" strike="noStrike" dirty="0" smtClean="0">
                          <a:latin typeface="宋体"/>
                        </a:rPr>
                        <a:t>100%</a:t>
                      </a:r>
                    </a:p>
                    <a:p>
                      <a:pPr algn="ctr" fontAlgn="b"/>
                      <a:r>
                        <a:rPr lang="zh-CN" altLang="en-US" sz="2000" b="0" i="0" u="none" strike="noStrike" dirty="0" smtClean="0">
                          <a:latin typeface="宋体"/>
                        </a:rPr>
                        <a:t>（省第三名）</a:t>
                      </a:r>
                      <a:endParaRPr lang="en-US" altLang="zh-CN" sz="2000" b="0" i="0" u="none" strike="noStrike" dirty="0" smtClean="0">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1"/>
                  </a:ext>
                </a:extLst>
              </a:tr>
              <a:tr h="528067">
                <a:tc>
                  <a:txBody>
                    <a:bodyPr/>
                    <a:lstStyle/>
                    <a:p>
                      <a:pPr algn="ctr" fontAlgn="ctr"/>
                      <a:r>
                        <a:rPr lang="zh-CN" altLang="en-US" sz="2000" b="0" i="0" u="none" strike="noStrike" dirty="0" smtClean="0">
                          <a:latin typeface="宋体"/>
                        </a:rPr>
                        <a:t>教学质量目标测试</a:t>
                      </a:r>
                      <a:endParaRPr lang="zh-CN" altLang="en-US" sz="2000" b="0" i="0" u="none" strike="noStrike" dirty="0">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fontAlgn="ctr"/>
                      <a:r>
                        <a:rPr lang="en-US" altLang="zh-CN" sz="2000" b="0" i="0" u="none" strike="noStrike" dirty="0" smtClean="0">
                          <a:latin typeface="宋体"/>
                        </a:rPr>
                        <a:t>100%</a:t>
                      </a:r>
                      <a:endParaRPr lang="en-US" altLang="zh-CN" sz="2000" b="0" i="0" u="none" strike="noStrike" dirty="0">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latin typeface="宋体"/>
                        </a:rPr>
                        <a:t>100%</a:t>
                      </a:r>
                      <a:endParaRPr lang="en-US" altLang="zh-CN" sz="2000" b="0" i="0" u="none" strike="noStrike" dirty="0">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2000" b="0" i="0" u="none" strike="noStrike" dirty="0" smtClean="0">
                          <a:latin typeface="宋体"/>
                        </a:rPr>
                        <a:t>100%</a:t>
                      </a:r>
                      <a:endParaRPr lang="en-US" altLang="zh-CN" sz="2000" b="0" i="0" u="none" strike="noStrike" dirty="0" smtClean="0">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2"/>
                  </a:ext>
                </a:extLst>
              </a:tr>
              <a:tr h="528067">
                <a:tc>
                  <a:txBody>
                    <a:bodyPr/>
                    <a:lstStyle/>
                    <a:p>
                      <a:pPr algn="ctr" fontAlgn="ctr"/>
                      <a:r>
                        <a:rPr lang="zh-CN" altLang="en-US" sz="2000" b="0" i="0" u="none" strike="noStrike" dirty="0" smtClean="0">
                          <a:latin typeface="宋体"/>
                        </a:rPr>
                        <a:t>老师教学质量测评</a:t>
                      </a:r>
                      <a:endParaRPr lang="zh-CN" altLang="en-US" sz="2000" b="0" i="0" u="none" strike="noStrike" dirty="0">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algn="ctr" defTabSz="914400" rtl="0" eaLnBrk="1" fontAlgn="ctr" latinLnBrk="0" hangingPunct="1"/>
                      <a:r>
                        <a:rPr lang="en-US" altLang="zh-CN" sz="2000" b="0" i="0" u="none" strike="noStrike" kern="1200" dirty="0" smtClean="0">
                          <a:solidFill>
                            <a:schemeClr val="tx1"/>
                          </a:solidFill>
                          <a:latin typeface="宋体"/>
                          <a:ea typeface="+mn-ea"/>
                          <a:cs typeface="+mn-cs"/>
                        </a:rPr>
                        <a:t>9.689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algn="ctr" defTabSz="914400" rtl="0" eaLnBrk="1" fontAlgn="ctr" latinLnBrk="0" hangingPunct="1"/>
                      <a:r>
                        <a:rPr lang="en-US" altLang="zh-CN" sz="2000" b="0" i="0" u="none" strike="noStrike" kern="1200" dirty="0" smtClean="0">
                          <a:solidFill>
                            <a:schemeClr val="tx1"/>
                          </a:solidFill>
                          <a:latin typeface="宋体"/>
                          <a:ea typeface="+mn-ea"/>
                          <a:cs typeface="+mn-cs"/>
                        </a:rPr>
                        <a:t>9.675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2000" b="0" i="0" u="none" strike="noStrike" kern="1200" dirty="0" smtClean="0">
                          <a:solidFill>
                            <a:schemeClr val="tx1"/>
                          </a:solidFill>
                          <a:latin typeface="宋体"/>
                          <a:ea typeface="+mn-ea"/>
                          <a:cs typeface="+mn-cs"/>
                        </a:rPr>
                        <a:t> </a:t>
                      </a:r>
                      <a:r>
                        <a:rPr lang="en-US" altLang="zh-CN" sz="2000" b="0" i="0" u="none" strike="noStrike" kern="1200" dirty="0" smtClean="0">
                          <a:solidFill>
                            <a:schemeClr val="tx1"/>
                          </a:solidFill>
                          <a:latin typeface="宋体"/>
                          <a:ea typeface="+mn-ea"/>
                          <a:cs typeface="+mn-cs"/>
                        </a:rPr>
                        <a:t>9.687</a:t>
                      </a:r>
                      <a:endParaRPr lang="en-US" altLang="zh-CN" sz="2000" b="0" i="0" u="none" strike="noStrike" dirty="0" smtClean="0">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3"/>
                  </a:ext>
                </a:extLst>
              </a:tr>
            </a:tbl>
          </a:graphicData>
        </a:graphic>
      </p:graphicFrame>
      <p:sp>
        <p:nvSpPr>
          <p:cNvPr id="5" name="TextBox 8"/>
          <p:cNvSpPr txBox="1">
            <a:spLocks noChangeArrowheads="1"/>
          </p:cNvSpPr>
          <p:nvPr/>
        </p:nvSpPr>
        <p:spPr bwMode="auto">
          <a:xfrm>
            <a:off x="348514" y="1560196"/>
            <a:ext cx="2107303" cy="461962"/>
          </a:xfrm>
          <a:prstGeom prst="rect">
            <a:avLst/>
          </a:prstGeom>
          <a:noFill/>
          <a:ln w="9525">
            <a:noFill/>
            <a:miter lim="800000"/>
            <a:headEnd/>
            <a:tailEnd/>
          </a:ln>
        </p:spPr>
        <p:txBody>
          <a:bodyPr wrap="square">
            <a:spAutoFit/>
          </a:bodyPr>
          <a:lstStyle/>
          <a:p>
            <a:pPr>
              <a:defRPr/>
            </a:pPr>
            <a:r>
              <a:rPr lang="zh-CN" altLang="en-US" sz="2400" b="1" dirty="0">
                <a:solidFill>
                  <a:srgbClr val="FF0000"/>
                </a:solidFill>
                <a:latin typeface="微软雅黑" panose="020B0503020204020204" pitchFamily="34" charset="-122"/>
                <a:ea typeface="微软雅黑" panose="020B0503020204020204" pitchFamily="34" charset="-122"/>
              </a:rPr>
              <a:t>（ 一）成效</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TextBox 25"/>
          <p:cNvSpPr>
            <a:spLocks noChangeArrowheads="1"/>
          </p:cNvSpPr>
          <p:nvPr/>
        </p:nvSpPr>
        <p:spPr bwMode="auto">
          <a:xfrm>
            <a:off x="7398294" y="2074410"/>
            <a:ext cx="4392613" cy="3323987"/>
          </a:xfrm>
          <a:prstGeom prst="rect">
            <a:avLst/>
          </a:prstGeom>
          <a:noFill/>
          <a:ln w="9525">
            <a:noFill/>
            <a:miter lim="800000"/>
            <a:headEnd/>
            <a:tailEnd/>
          </a:ln>
        </p:spPr>
        <p:txBody>
          <a:bodyPr>
            <a:spAutoFit/>
          </a:bodyPr>
          <a:lstStyle/>
          <a:p>
            <a:pPr marL="342900" indent="-342900">
              <a:lnSpc>
                <a:spcPct val="150000"/>
              </a:lnSpc>
              <a:defRPr/>
            </a:pPr>
            <a:r>
              <a:rPr lang="zh-CN" altLang="en-US" sz="2000" b="1" dirty="0">
                <a:solidFill>
                  <a:srgbClr val="FF0000"/>
                </a:solidFill>
                <a:latin typeface="微软雅黑" pitchFamily="34" charset="-122"/>
                <a:ea typeface="微软雅黑" pitchFamily="34" charset="-122"/>
                <a:sym typeface="微软雅黑" pitchFamily="34" charset="-122"/>
              </a:rPr>
              <a:t>过程质量：</a:t>
            </a:r>
            <a:endParaRPr lang="en-US" altLang="zh-CN" sz="2000" b="1" dirty="0">
              <a:solidFill>
                <a:srgbClr val="FF0000"/>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1</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、继</a:t>
            </a:r>
            <a:r>
              <a:rPr lang="en-US" altLang="zh-CN" sz="2000" b="1" dirty="0">
                <a:solidFill>
                  <a:schemeClr val="bg1">
                    <a:lumMod val="50000"/>
                  </a:schemeClr>
                </a:solidFill>
                <a:latin typeface="微软雅黑" pitchFamily="34" charset="-122"/>
                <a:ea typeface="微软雅黑" pitchFamily="34" charset="-122"/>
                <a:sym typeface="微软雅黑" pitchFamily="34" charset="-122"/>
              </a:rPr>
              <a:t>2014</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技能抽考合格率</a:t>
            </a:r>
            <a:r>
              <a:rPr lang="en-US" altLang="zh-CN" sz="2000" b="1" dirty="0">
                <a:solidFill>
                  <a:schemeClr val="bg1">
                    <a:lumMod val="50000"/>
                  </a:schemeClr>
                </a:solidFill>
                <a:latin typeface="微软雅黑" pitchFamily="34" charset="-122"/>
                <a:ea typeface="微软雅黑" pitchFamily="34" charset="-122"/>
                <a:sym typeface="微软雅黑" pitchFamily="34" charset="-122"/>
              </a:rPr>
              <a:t>100%</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a:t>
            </a:r>
            <a:r>
              <a:rPr lang="en-US" altLang="zh-CN" sz="2000" b="1" dirty="0" smtClean="0">
                <a:solidFill>
                  <a:schemeClr val="bg1">
                    <a:lumMod val="50000"/>
                  </a:schemeClr>
                </a:solidFill>
                <a:latin typeface="微软雅黑" pitchFamily="34" charset="-122"/>
                <a:ea typeface="微软雅黑" pitchFamily="34" charset="-122"/>
                <a:sym typeface="微软雅黑" pitchFamily="34" charset="-122"/>
              </a:rPr>
              <a:t>2018</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年</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抽考仍保持</a:t>
            </a:r>
            <a:r>
              <a:rPr lang="en-US" altLang="zh-CN" sz="2000" b="1" dirty="0">
                <a:solidFill>
                  <a:schemeClr val="bg1">
                    <a:lumMod val="50000"/>
                  </a:schemeClr>
                </a:solidFill>
                <a:latin typeface="微软雅黑" pitchFamily="34" charset="-122"/>
                <a:ea typeface="微软雅黑" pitchFamily="34" charset="-122"/>
                <a:sym typeface="微软雅黑" pitchFamily="34" charset="-122"/>
              </a:rPr>
              <a:t>100%</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合格。</a:t>
            </a:r>
            <a:endParaRPr lang="en-US" altLang="zh-CN" sz="2000" b="1" dirty="0">
              <a:solidFill>
                <a:schemeClr val="bg1">
                  <a:lumMod val="50000"/>
                </a:schemeClr>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2</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、教学质量测试及评保持良好状态</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a:t>
            </a:r>
            <a:endParaRPr lang="en-US" altLang="zh-CN" sz="2000" b="1" dirty="0">
              <a:solidFill>
                <a:schemeClr val="bg1">
                  <a:lumMod val="50000"/>
                </a:schemeClr>
              </a:solidFill>
              <a:latin typeface="微软雅黑" pitchFamily="34" charset="-122"/>
              <a:ea typeface="微软雅黑" pitchFamily="34" charset="-122"/>
              <a:sym typeface="微软雅黑" pitchFamily="34" charset="-122"/>
            </a:endParaRPr>
          </a:p>
          <a:p>
            <a:pPr marL="342900" indent="-342900">
              <a:lnSpc>
                <a:spcPct val="150000"/>
              </a:lnSpc>
              <a:defRPr/>
            </a:pPr>
            <a:r>
              <a:rPr lang="zh-CN" altLang="en-US" sz="2000" b="1" dirty="0">
                <a:solidFill>
                  <a:srgbClr val="FF0000"/>
                </a:solidFill>
                <a:latin typeface="微软雅黑" pitchFamily="34" charset="-122"/>
                <a:ea typeface="微软雅黑" pitchFamily="34" charset="-122"/>
                <a:sym typeface="微软雅黑" pitchFamily="34" charset="-122"/>
              </a:rPr>
              <a:t>分析：</a:t>
            </a:r>
            <a:endParaRPr lang="en-US" altLang="zh-CN" sz="2000" b="1" dirty="0">
              <a:solidFill>
                <a:srgbClr val="FF0000"/>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1</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、系列教学改革措施有力；</a:t>
            </a:r>
            <a:endParaRPr lang="en-US" altLang="zh-CN" sz="2000" b="1" dirty="0">
              <a:solidFill>
                <a:schemeClr val="bg1">
                  <a:lumMod val="50000"/>
                </a:schemeClr>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2</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、课程建设成效显著。</a:t>
            </a:r>
          </a:p>
        </p:txBody>
      </p:sp>
    </p:spTree>
    <p:extLst>
      <p:ext uri="{BB962C8B-B14F-4D97-AF65-F5344CB8AC3E}">
        <p14:creationId xmlns:p14="http://schemas.microsoft.com/office/powerpoint/2010/main" val="8863007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1259" y="535577"/>
            <a:ext cx="3091391" cy="796999"/>
          </a:xfrm>
          <a:prstGeom prst="rect">
            <a:avLst/>
          </a:prstGeom>
        </p:spPr>
      </p:pic>
      <p:graphicFrame>
        <p:nvGraphicFramePr>
          <p:cNvPr id="12" name="表格 11"/>
          <p:cNvGraphicFramePr>
            <a:graphicFrameLocks noGrp="1"/>
          </p:cNvGraphicFramePr>
          <p:nvPr>
            <p:extLst>
              <p:ext uri="{D42A27DB-BD31-4B8C-83A1-F6EECF244321}">
                <p14:modId xmlns:p14="http://schemas.microsoft.com/office/powerpoint/2010/main" val="2737863956"/>
              </p:ext>
            </p:extLst>
          </p:nvPr>
        </p:nvGraphicFramePr>
        <p:xfrm>
          <a:off x="161259" y="2276310"/>
          <a:ext cx="7367450" cy="2641073"/>
        </p:xfrm>
        <a:graphic>
          <a:graphicData uri="http://schemas.openxmlformats.org/drawingml/2006/table">
            <a:tbl>
              <a:tblPr/>
              <a:tblGrid>
                <a:gridCol w="3209111">
                  <a:extLst>
                    <a:ext uri="{9D8B030D-6E8A-4147-A177-3AD203B41FA5}">
                      <a16:colId xmlns:a16="http://schemas.microsoft.com/office/drawing/2014/main" val="20000"/>
                    </a:ext>
                  </a:extLst>
                </a:gridCol>
                <a:gridCol w="1454979">
                  <a:extLst>
                    <a:ext uri="{9D8B030D-6E8A-4147-A177-3AD203B41FA5}">
                      <a16:colId xmlns:a16="http://schemas.microsoft.com/office/drawing/2014/main" val="20001"/>
                    </a:ext>
                  </a:extLst>
                </a:gridCol>
                <a:gridCol w="1423200">
                  <a:extLst>
                    <a:ext uri="{9D8B030D-6E8A-4147-A177-3AD203B41FA5}">
                      <a16:colId xmlns:a16="http://schemas.microsoft.com/office/drawing/2014/main" val="20002"/>
                    </a:ext>
                  </a:extLst>
                </a:gridCol>
                <a:gridCol w="1280160">
                  <a:extLst>
                    <a:ext uri="{9D8B030D-6E8A-4147-A177-3AD203B41FA5}">
                      <a16:colId xmlns:a16="http://schemas.microsoft.com/office/drawing/2014/main" val="20003"/>
                    </a:ext>
                  </a:extLst>
                </a:gridCol>
              </a:tblGrid>
              <a:tr h="528805">
                <a:tc>
                  <a:txBody>
                    <a:bodyPr/>
                    <a:lstStyle/>
                    <a:p>
                      <a:pPr algn="ctr" fontAlgn="ctr"/>
                      <a:r>
                        <a:rPr lang="zh-CN" altLang="en-US" sz="2000" b="1" i="0" u="none" strike="noStrike" dirty="0" smtClean="0">
                          <a:latin typeface="宋体"/>
                        </a:rPr>
                        <a:t>监测点</a:t>
                      </a:r>
                      <a:endParaRPr lang="zh-CN" altLang="en-US" sz="2000" b="1" i="0" u="none" strike="noStrike" dirty="0">
                        <a:latin typeface="宋体"/>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fontAlgn="b"/>
                      <a:r>
                        <a:rPr lang="en-US" altLang="zh-CN" sz="2000" b="1" i="0" u="none" strike="noStrike" dirty="0" smtClean="0">
                          <a:latin typeface="宋体"/>
                        </a:rPr>
                        <a:t>2016</a:t>
                      </a:r>
                      <a:r>
                        <a:rPr lang="zh-CN" altLang="en-US" sz="2000" b="1" i="0" u="none" strike="noStrike" dirty="0" smtClean="0">
                          <a:latin typeface="宋体"/>
                        </a:rPr>
                        <a:t>年</a:t>
                      </a:r>
                      <a:endParaRPr lang="zh-CN" altLang="en-US" sz="2000" b="1" i="0" u="none" strike="noStrike" dirty="0">
                        <a:latin typeface="宋体"/>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fontAlgn="b"/>
                      <a:r>
                        <a:rPr lang="en-US" altLang="zh-CN" sz="2000" b="1" i="0" u="none" strike="noStrike" dirty="0" smtClean="0">
                          <a:latin typeface="宋体"/>
                        </a:rPr>
                        <a:t>2017</a:t>
                      </a:r>
                      <a:r>
                        <a:rPr lang="zh-CN" altLang="en-US" sz="2000" b="1" i="0" u="none" strike="noStrike" dirty="0" smtClean="0">
                          <a:latin typeface="宋体"/>
                        </a:rPr>
                        <a:t>年</a:t>
                      </a:r>
                      <a:endParaRPr lang="zh-CN" altLang="en-US" sz="2000" b="1" i="0" u="none" strike="noStrike" dirty="0">
                        <a:latin typeface="宋体"/>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fontAlgn="b"/>
                      <a:r>
                        <a:rPr lang="en-US" altLang="zh-CN" sz="2000" b="1" i="0" u="none" strike="noStrike" dirty="0" smtClean="0">
                          <a:latin typeface="宋体"/>
                        </a:rPr>
                        <a:t>2018</a:t>
                      </a:r>
                      <a:r>
                        <a:rPr lang="zh-CN" altLang="en-US" sz="2000" b="1" i="0" u="none" strike="noStrike" dirty="0" smtClean="0">
                          <a:latin typeface="宋体"/>
                        </a:rPr>
                        <a:t>年</a:t>
                      </a:r>
                      <a:endParaRPr lang="zh-CN" altLang="en-US" sz="2000" b="1" i="0" u="none" strike="noStrike" dirty="0">
                        <a:latin typeface="宋体"/>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0"/>
                  </a:ext>
                </a:extLst>
              </a:tr>
              <a:tr h="528067">
                <a:tc>
                  <a:txBody>
                    <a:bodyPr/>
                    <a:lstStyle/>
                    <a:p>
                      <a:pPr algn="ctr" fontAlgn="ctr"/>
                      <a:r>
                        <a:rPr lang="zh-CN" altLang="en-US" sz="2000" b="0" i="0" u="none" strike="noStrike" kern="1200" dirty="0" smtClean="0">
                          <a:solidFill>
                            <a:schemeClr val="tx1"/>
                          </a:solidFill>
                          <a:latin typeface="宋体"/>
                          <a:ea typeface="+mn-ea"/>
                          <a:cs typeface="+mn-cs"/>
                          <a:sym typeface="微软雅黑" pitchFamily="34" charset="-122"/>
                        </a:rPr>
                        <a:t>应届毕业生就业率</a:t>
                      </a:r>
                      <a:endParaRPr lang="zh-CN" altLang="en-US" sz="2000" b="0" i="0" u="none" strike="noStrike" kern="1200" dirty="0">
                        <a:solidFill>
                          <a:schemeClr val="tx1"/>
                        </a:solidFill>
                        <a:latin typeface="宋体"/>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fontAlgn="ctr"/>
                      <a:r>
                        <a:rPr lang="en-US" altLang="zh-CN" sz="2000" b="0" i="0" u="none" strike="noStrike" dirty="0" smtClean="0">
                          <a:latin typeface="宋体"/>
                        </a:rPr>
                        <a:t>97%</a:t>
                      </a:r>
                      <a:endParaRPr lang="en-US" altLang="zh-CN" sz="2000" b="0" i="0" u="none" strike="noStrike" dirty="0">
                        <a:latin typeface="宋体"/>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marL="0" algn="ctr" defTabSz="914400" rtl="0" eaLnBrk="1" fontAlgn="ctr" latinLnBrk="0" hangingPunct="1"/>
                      <a:r>
                        <a:rPr lang="en-US" altLang="zh-CN" sz="2000" b="0" i="0" u="none" strike="noStrike" kern="1200" dirty="0" smtClean="0">
                          <a:solidFill>
                            <a:schemeClr val="tx1"/>
                          </a:solidFill>
                          <a:latin typeface="宋体"/>
                          <a:ea typeface="+mn-ea"/>
                          <a:cs typeface="+mn-cs"/>
                          <a:sym typeface="微软雅黑" pitchFamily="34" charset="-122"/>
                        </a:rPr>
                        <a:t>99%</a:t>
                      </a:r>
                      <a:endParaRPr lang="en-US" altLang="zh-CN" sz="2000" b="0" i="0" u="none" strike="noStrike" kern="1200" dirty="0">
                        <a:solidFill>
                          <a:schemeClr val="tx1"/>
                        </a:solidFill>
                        <a:latin typeface="宋体"/>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2000" b="0" i="0" u="none" strike="noStrike" kern="1200" dirty="0" smtClean="0">
                          <a:solidFill>
                            <a:schemeClr val="tx1"/>
                          </a:solidFill>
                          <a:latin typeface="宋体"/>
                          <a:ea typeface="+mn-ea"/>
                          <a:cs typeface="+mn-cs"/>
                          <a:sym typeface="微软雅黑" pitchFamily="34" charset="-122"/>
                        </a:rPr>
                        <a:t>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1"/>
                  </a:ext>
                </a:extLst>
              </a:tr>
              <a:tr h="528067">
                <a:tc>
                  <a:txBody>
                    <a:bodyPr/>
                    <a:lstStyle/>
                    <a:p>
                      <a:pPr marL="342900" indent="-342900" algn="l">
                        <a:lnSpc>
                          <a:spcPct val="150000"/>
                        </a:lnSpc>
                        <a:buFont typeface="Arial" pitchFamily="34" charset="0"/>
                        <a:buNone/>
                      </a:pPr>
                      <a:r>
                        <a:rPr lang="zh-CN" altLang="en-US" sz="2000" b="0" i="0" u="none" strike="noStrike" kern="1200" dirty="0" smtClean="0">
                          <a:solidFill>
                            <a:schemeClr val="tx1"/>
                          </a:solidFill>
                          <a:latin typeface="宋体"/>
                          <a:ea typeface="+mn-ea"/>
                          <a:cs typeface="+mn-cs"/>
                          <a:sym typeface="微软雅黑" pitchFamily="34" charset="-122"/>
                        </a:rPr>
                        <a:t>   工作与专业相关度</a:t>
                      </a:r>
                      <a:endParaRPr lang="en-US" altLang="zh-CN" sz="2000" b="0" i="0" u="none" strike="noStrike" kern="1200" dirty="0" smtClean="0">
                        <a:solidFill>
                          <a:schemeClr val="tx1"/>
                        </a:solidFill>
                        <a:latin typeface="宋体"/>
                        <a:ea typeface="+mn-ea"/>
                        <a:cs typeface="+mn-cs"/>
                        <a:sym typeface="微软雅黑"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fontAlgn="ctr"/>
                      <a:r>
                        <a:rPr lang="en-US" altLang="zh-CN" sz="2000" b="0" i="0" u="none" strike="noStrike" dirty="0" smtClean="0">
                          <a:latin typeface="宋体"/>
                        </a:rPr>
                        <a:t>78%</a:t>
                      </a:r>
                      <a:endParaRPr lang="en-US" altLang="zh-CN" sz="2000" b="0" i="0" u="none" strike="noStrike" dirty="0">
                        <a:latin typeface="宋体"/>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2000" b="0" i="0" u="none" strike="noStrike" kern="1200" dirty="0" smtClean="0">
                          <a:solidFill>
                            <a:schemeClr val="tx1"/>
                          </a:solidFill>
                          <a:latin typeface="宋体"/>
                          <a:ea typeface="+mn-ea"/>
                          <a:cs typeface="+mn-cs"/>
                          <a:sym typeface="微软雅黑" pitchFamily="34" charset="-122"/>
                        </a:rPr>
                        <a:t>88%</a:t>
                      </a:r>
                      <a:endParaRPr lang="en-US" altLang="zh-CN" sz="2000" b="0" i="0" u="none" strike="noStrike" kern="1200" dirty="0">
                        <a:solidFill>
                          <a:schemeClr val="tx1"/>
                        </a:solidFill>
                        <a:latin typeface="宋体"/>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2000" b="0" i="0" u="none" strike="noStrike" kern="1200" dirty="0" smtClean="0">
                          <a:solidFill>
                            <a:schemeClr val="tx1"/>
                          </a:solidFill>
                          <a:latin typeface="宋体"/>
                          <a:ea typeface="+mn-ea"/>
                          <a:cs typeface="+mn-cs"/>
                          <a:sym typeface="微软雅黑" pitchFamily="34" charset="-122"/>
                        </a:rPr>
                        <a:t>99%</a:t>
                      </a:r>
                      <a:endParaRPr lang="en-US" altLang="zh-CN" sz="2000" b="0" i="0" u="none" strike="noStrike" kern="1200" dirty="0" smtClean="0">
                        <a:solidFill>
                          <a:schemeClr val="tx1"/>
                        </a:solidFill>
                        <a:latin typeface="宋体"/>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2"/>
                  </a:ext>
                </a:extLst>
              </a:tr>
              <a:tr h="528067">
                <a:tc>
                  <a:txBody>
                    <a:bodyPr/>
                    <a:lstStyle/>
                    <a:p>
                      <a:pPr marL="342900" indent="-342900" algn="l">
                        <a:lnSpc>
                          <a:spcPct val="150000"/>
                        </a:lnSpc>
                        <a:buFont typeface="Arial" pitchFamily="34" charset="0"/>
                        <a:buNone/>
                      </a:pPr>
                      <a:r>
                        <a:rPr lang="zh-CN" altLang="en-US" sz="2000" b="0" i="0" u="none" strike="noStrike" kern="1200" dirty="0" smtClean="0">
                          <a:solidFill>
                            <a:schemeClr val="tx1"/>
                          </a:solidFill>
                          <a:latin typeface="宋体"/>
                          <a:ea typeface="+mn-ea"/>
                          <a:cs typeface="+mn-cs"/>
                          <a:sym typeface="微软雅黑" pitchFamily="34" charset="-122"/>
                        </a:rPr>
                        <a:t>    专业月平均工资</a:t>
                      </a:r>
                      <a:endParaRPr lang="en-US" altLang="zh-CN" sz="2000" b="0" i="0" u="none" strike="noStrike" kern="1200" dirty="0" smtClean="0">
                        <a:solidFill>
                          <a:schemeClr val="tx1"/>
                        </a:solidFill>
                        <a:latin typeface="宋体"/>
                        <a:ea typeface="+mn-ea"/>
                        <a:cs typeface="+mn-cs"/>
                        <a:sym typeface="微软雅黑"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fontAlgn="ctr"/>
                      <a:r>
                        <a:rPr lang="en-US" altLang="zh-CN" sz="2000" b="0" i="0" u="none" strike="noStrike" dirty="0" smtClean="0">
                          <a:latin typeface="宋体"/>
                        </a:rPr>
                        <a:t>3620</a:t>
                      </a:r>
                      <a:r>
                        <a:rPr lang="zh-CN" altLang="en-US" sz="2000" b="0" i="0" u="none" strike="noStrike" kern="1200" dirty="0" smtClean="0">
                          <a:solidFill>
                            <a:schemeClr val="tx1"/>
                          </a:solidFill>
                          <a:latin typeface="宋体"/>
                          <a:ea typeface="+mn-ea"/>
                          <a:cs typeface="+mn-cs"/>
                          <a:sym typeface="微软雅黑" pitchFamily="34" charset="-122"/>
                        </a:rPr>
                        <a:t>元</a:t>
                      </a:r>
                      <a:r>
                        <a:rPr lang="en-US" altLang="zh-CN" sz="2000" b="0" i="0" u="none" strike="noStrike" kern="1200" dirty="0" smtClean="0">
                          <a:solidFill>
                            <a:schemeClr val="tx1"/>
                          </a:solidFill>
                          <a:latin typeface="宋体"/>
                          <a:ea typeface="+mn-ea"/>
                          <a:cs typeface="+mn-cs"/>
                          <a:sym typeface="微软雅黑" pitchFamily="34" charset="-122"/>
                        </a:rPr>
                        <a:t>/</a:t>
                      </a:r>
                      <a:r>
                        <a:rPr lang="zh-CN" altLang="en-US" sz="2000" b="0" i="0" u="none" strike="noStrike" kern="1200" dirty="0" smtClean="0">
                          <a:solidFill>
                            <a:schemeClr val="tx1"/>
                          </a:solidFill>
                          <a:latin typeface="宋体"/>
                          <a:ea typeface="+mn-ea"/>
                          <a:cs typeface="+mn-cs"/>
                          <a:sym typeface="微软雅黑" pitchFamily="34" charset="-122"/>
                        </a:rPr>
                        <a:t>月</a:t>
                      </a:r>
                      <a:endParaRPr lang="en-US" altLang="zh-CN" sz="2000" b="0" i="0" u="none" strike="noStrike" dirty="0">
                        <a:latin typeface="宋体"/>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marL="0" algn="ctr" defTabSz="914400" rtl="0" eaLnBrk="1" fontAlgn="ctr" latinLnBrk="0" hangingPunct="1"/>
                      <a:r>
                        <a:rPr lang="en-US" altLang="zh-CN" sz="2000" b="0" i="0" u="none" strike="noStrike" kern="1200" dirty="0" smtClean="0">
                          <a:solidFill>
                            <a:schemeClr val="tx1"/>
                          </a:solidFill>
                          <a:latin typeface="宋体"/>
                          <a:ea typeface="+mn-ea"/>
                          <a:cs typeface="+mn-cs"/>
                          <a:sym typeface="微软雅黑" pitchFamily="34" charset="-122"/>
                        </a:rPr>
                        <a:t>4268</a:t>
                      </a:r>
                      <a:r>
                        <a:rPr lang="zh-CN" altLang="en-US" sz="2000" b="0" i="0" u="none" strike="noStrike" kern="1200" dirty="0" smtClean="0">
                          <a:solidFill>
                            <a:schemeClr val="tx1"/>
                          </a:solidFill>
                          <a:latin typeface="宋体"/>
                          <a:ea typeface="+mn-ea"/>
                          <a:cs typeface="+mn-cs"/>
                          <a:sym typeface="微软雅黑" pitchFamily="34" charset="-122"/>
                        </a:rPr>
                        <a:t>元</a:t>
                      </a:r>
                      <a:r>
                        <a:rPr lang="en-US" altLang="zh-CN" sz="2000" b="0" i="0" u="none" strike="noStrike" kern="1200" dirty="0" smtClean="0">
                          <a:solidFill>
                            <a:schemeClr val="tx1"/>
                          </a:solidFill>
                          <a:latin typeface="宋体"/>
                          <a:ea typeface="+mn-ea"/>
                          <a:cs typeface="+mn-cs"/>
                          <a:sym typeface="微软雅黑" pitchFamily="34" charset="-122"/>
                        </a:rPr>
                        <a:t>/</a:t>
                      </a:r>
                      <a:r>
                        <a:rPr lang="zh-CN" altLang="en-US" sz="2000" b="0" i="0" u="none" strike="noStrike" kern="1200" dirty="0" smtClean="0">
                          <a:solidFill>
                            <a:schemeClr val="tx1"/>
                          </a:solidFill>
                          <a:latin typeface="宋体"/>
                          <a:ea typeface="+mn-ea"/>
                          <a:cs typeface="+mn-cs"/>
                          <a:sym typeface="微软雅黑" pitchFamily="34" charset="-122"/>
                        </a:rPr>
                        <a:t>月</a:t>
                      </a:r>
                      <a:endParaRPr lang="en-US" altLang="zh-CN" sz="2000" b="0" i="0" u="none" strike="noStrike" kern="1200" dirty="0">
                        <a:solidFill>
                          <a:schemeClr val="tx1"/>
                        </a:solidFill>
                        <a:latin typeface="宋体"/>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marL="0" algn="ctr" defTabSz="914400" rtl="0" eaLnBrk="1" fontAlgn="ctr" latinLnBrk="0" hangingPunct="1"/>
                      <a:r>
                        <a:rPr lang="en-US" altLang="zh-CN" sz="2000" b="0" i="0" u="none" strike="noStrike" kern="1200" dirty="0" smtClean="0">
                          <a:solidFill>
                            <a:schemeClr val="tx1"/>
                          </a:solidFill>
                          <a:latin typeface="宋体"/>
                          <a:ea typeface="+mn-ea"/>
                          <a:cs typeface="+mn-cs"/>
                        </a:rPr>
                        <a:t>4367</a:t>
                      </a:r>
                      <a:r>
                        <a:rPr lang="zh-CN" altLang="en-US" sz="2000" b="0" i="0" u="none" strike="noStrike" kern="1200" dirty="0" smtClean="0">
                          <a:solidFill>
                            <a:schemeClr val="tx1"/>
                          </a:solidFill>
                          <a:latin typeface="宋体"/>
                          <a:ea typeface="+mn-ea"/>
                          <a:cs typeface="+mn-cs"/>
                        </a:rPr>
                        <a:t>元</a:t>
                      </a:r>
                      <a:r>
                        <a:rPr lang="en-US" altLang="zh-CN" sz="2000" b="0" i="0" u="none" strike="noStrike" kern="1200" dirty="0" smtClean="0">
                          <a:solidFill>
                            <a:schemeClr val="tx1"/>
                          </a:solidFill>
                          <a:latin typeface="宋体"/>
                          <a:ea typeface="+mn-ea"/>
                          <a:cs typeface="+mn-cs"/>
                        </a:rPr>
                        <a:t>/</a:t>
                      </a:r>
                      <a:r>
                        <a:rPr lang="zh-CN" altLang="en-US" sz="2000" b="0" i="0" u="none" strike="noStrike" kern="1200" dirty="0" smtClean="0">
                          <a:solidFill>
                            <a:schemeClr val="tx1"/>
                          </a:solidFill>
                          <a:latin typeface="宋体"/>
                          <a:ea typeface="+mn-ea"/>
                          <a:cs typeface="+mn-cs"/>
                        </a:rPr>
                        <a:t>月</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3"/>
                  </a:ext>
                </a:extLst>
              </a:tr>
              <a:tr h="528067">
                <a:tc>
                  <a:txBody>
                    <a:bodyPr/>
                    <a:lstStyle/>
                    <a:p>
                      <a:pPr algn="ctr" fontAlgn="ctr"/>
                      <a:r>
                        <a:rPr lang="zh-CN" altLang="en-US" sz="2000" b="0" i="0" u="none" strike="noStrike" kern="1200" dirty="0" smtClean="0">
                          <a:solidFill>
                            <a:schemeClr val="tx1"/>
                          </a:solidFill>
                          <a:latin typeface="宋体"/>
                          <a:ea typeface="+mn-ea"/>
                          <a:cs typeface="+mn-cs"/>
                          <a:sym typeface="微软雅黑" pitchFamily="34" charset="-122"/>
                        </a:rPr>
                        <a:t>毕业生对专业教学的满意度</a:t>
                      </a:r>
                      <a:endParaRPr lang="zh-CN" altLang="en-US" sz="2000" b="0" i="0" u="none" strike="noStrike" kern="1200" dirty="0">
                        <a:solidFill>
                          <a:schemeClr val="tx1"/>
                        </a:solidFill>
                        <a:latin typeface="宋体"/>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algn="ctr" fontAlgn="ctr"/>
                      <a:r>
                        <a:rPr lang="en-US" altLang="zh-CN" sz="2000" b="0" i="0" u="none" strike="noStrike" dirty="0" smtClean="0">
                          <a:latin typeface="宋体"/>
                        </a:rPr>
                        <a:t>97%</a:t>
                      </a:r>
                      <a:endParaRPr lang="en-US" altLang="zh-CN" sz="2000" b="0" i="0" u="none" strike="noStrike" dirty="0">
                        <a:latin typeface="宋体"/>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marL="0" algn="ctr" defTabSz="914400" rtl="0" eaLnBrk="1" fontAlgn="ctr" latinLnBrk="0" hangingPunct="1"/>
                      <a:r>
                        <a:rPr lang="en-US" altLang="zh-CN" sz="2000" b="0" i="0" u="none" strike="noStrike" kern="1200" dirty="0" smtClean="0">
                          <a:solidFill>
                            <a:schemeClr val="tx1"/>
                          </a:solidFill>
                          <a:latin typeface="宋体"/>
                          <a:ea typeface="+mn-ea"/>
                          <a:cs typeface="+mn-cs"/>
                          <a:sym typeface="微软雅黑" pitchFamily="34" charset="-122"/>
                        </a:rPr>
                        <a:t>100%</a:t>
                      </a:r>
                      <a:endParaRPr lang="en-US" altLang="zh-CN" sz="2000" b="0" i="0" u="none" strike="noStrike" kern="1200" dirty="0">
                        <a:solidFill>
                          <a:schemeClr val="tx1"/>
                        </a:solidFill>
                        <a:latin typeface="宋体"/>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2000" b="0" i="0" u="none" strike="noStrike" kern="1200" dirty="0" smtClean="0">
                          <a:solidFill>
                            <a:schemeClr val="tx1"/>
                          </a:solidFill>
                          <a:latin typeface="宋体"/>
                          <a:ea typeface="+mn-ea"/>
                          <a:cs typeface="+mn-cs"/>
                          <a:sym typeface="微软雅黑" pitchFamily="34" charset="-122"/>
                        </a:rPr>
                        <a:t>100%</a:t>
                      </a:r>
                      <a:endParaRPr lang="en-US" altLang="zh-CN" sz="2000" b="0" i="0" u="none" strike="noStrike" kern="1200" dirty="0" smtClean="0">
                        <a:solidFill>
                          <a:schemeClr val="tx1"/>
                        </a:solidFill>
                        <a:latin typeface="宋体"/>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01FF07"/>
                    </a:solidFill>
                  </a:tcPr>
                </a:tc>
                <a:extLst>
                  <a:ext uri="{0D108BD9-81ED-4DB2-BD59-A6C34878D82A}">
                    <a16:rowId xmlns:a16="http://schemas.microsoft.com/office/drawing/2014/main" val="10004"/>
                  </a:ext>
                </a:extLst>
              </a:tr>
            </a:tbl>
          </a:graphicData>
        </a:graphic>
      </p:graphicFrame>
      <p:pic>
        <p:nvPicPr>
          <p:cNvPr id="13" name="图片 12"/>
          <p:cNvPicPr>
            <a:picLocks noChangeAspect="1"/>
          </p:cNvPicPr>
          <p:nvPr/>
        </p:nvPicPr>
        <p:blipFill>
          <a:blip r:embed="rId3"/>
          <a:stretch>
            <a:fillRect/>
          </a:stretch>
        </p:blipFill>
        <p:spPr>
          <a:xfrm>
            <a:off x="436638" y="1481327"/>
            <a:ext cx="2200847" cy="646232"/>
          </a:xfrm>
          <a:prstGeom prst="rect">
            <a:avLst/>
          </a:prstGeom>
        </p:spPr>
      </p:pic>
      <p:sp>
        <p:nvSpPr>
          <p:cNvPr id="14" name="TextBox 25"/>
          <p:cNvSpPr>
            <a:spLocks noChangeArrowheads="1"/>
          </p:cNvSpPr>
          <p:nvPr/>
        </p:nvSpPr>
        <p:spPr bwMode="auto">
          <a:xfrm>
            <a:off x="7537450" y="2021387"/>
            <a:ext cx="4654550" cy="3785652"/>
          </a:xfrm>
          <a:prstGeom prst="rect">
            <a:avLst/>
          </a:prstGeom>
          <a:noFill/>
          <a:ln w="9525">
            <a:noFill/>
            <a:miter lim="800000"/>
            <a:headEnd/>
            <a:tailEnd/>
          </a:ln>
        </p:spPr>
        <p:txBody>
          <a:bodyPr>
            <a:spAutoFit/>
          </a:bodyPr>
          <a:lstStyle/>
          <a:p>
            <a:pPr marL="342900" indent="-342900">
              <a:lnSpc>
                <a:spcPct val="150000"/>
              </a:lnSpc>
              <a:defRPr/>
            </a:pPr>
            <a:r>
              <a:rPr lang="zh-CN" altLang="en-US" sz="2000" b="1" dirty="0">
                <a:solidFill>
                  <a:srgbClr val="FF0000"/>
                </a:solidFill>
                <a:latin typeface="微软雅黑" pitchFamily="34" charset="-122"/>
                <a:ea typeface="微软雅黑" pitchFamily="34" charset="-122"/>
                <a:sym typeface="微软雅黑" pitchFamily="34" charset="-122"/>
              </a:rPr>
              <a:t>毕业生情况：</a:t>
            </a:r>
            <a:endParaRPr lang="en-US" altLang="zh-CN" sz="2000" b="1" dirty="0">
              <a:solidFill>
                <a:srgbClr val="FF0000"/>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1</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、就业率保持较高水平；</a:t>
            </a:r>
            <a:endParaRPr lang="en-US" altLang="zh-CN" sz="2000" b="1" dirty="0">
              <a:solidFill>
                <a:schemeClr val="bg1">
                  <a:lumMod val="50000"/>
                </a:schemeClr>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2</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、专业对口就业率较高；</a:t>
            </a:r>
            <a:endParaRPr lang="en-US" altLang="zh-CN" sz="2000" b="1" dirty="0">
              <a:solidFill>
                <a:schemeClr val="bg1">
                  <a:lumMod val="50000"/>
                </a:schemeClr>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3</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、学生满意度良好</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a:t>
            </a:r>
            <a:endParaRPr lang="en-US" altLang="zh-CN" sz="2000" b="1" dirty="0">
              <a:solidFill>
                <a:schemeClr val="bg1">
                  <a:lumMod val="50000"/>
                </a:schemeClr>
              </a:solidFill>
              <a:latin typeface="微软雅黑" pitchFamily="34" charset="-122"/>
              <a:ea typeface="微软雅黑" pitchFamily="34" charset="-122"/>
              <a:sym typeface="微软雅黑" pitchFamily="34" charset="-122"/>
            </a:endParaRPr>
          </a:p>
          <a:p>
            <a:pPr marL="342900" indent="-342900">
              <a:lnSpc>
                <a:spcPct val="150000"/>
              </a:lnSpc>
              <a:defRPr/>
            </a:pPr>
            <a:r>
              <a:rPr lang="zh-CN" altLang="en-US" sz="2000" b="1" dirty="0">
                <a:solidFill>
                  <a:srgbClr val="FF0000"/>
                </a:solidFill>
                <a:latin typeface="微软雅黑" pitchFamily="34" charset="-122"/>
                <a:ea typeface="微软雅黑" pitchFamily="34" charset="-122"/>
                <a:sym typeface="微软雅黑" pitchFamily="34" charset="-122"/>
              </a:rPr>
              <a:t>分析：</a:t>
            </a:r>
            <a:endParaRPr lang="en-US" altLang="zh-CN" sz="2000" b="1" dirty="0">
              <a:solidFill>
                <a:srgbClr val="FF0000"/>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1</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、课程体系设置合理，学生就业面广；</a:t>
            </a:r>
            <a:endParaRPr lang="en-US" altLang="zh-CN" sz="2000" b="1" dirty="0">
              <a:solidFill>
                <a:schemeClr val="bg1">
                  <a:lumMod val="50000"/>
                </a:schemeClr>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2</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、校内外实训项目生产性较强，学生受益面广。</a:t>
            </a:r>
          </a:p>
        </p:txBody>
      </p:sp>
      <p:sp>
        <p:nvSpPr>
          <p:cNvPr id="15" name="TextBox 7"/>
          <p:cNvSpPr txBox="1">
            <a:spLocks noChangeArrowheads="1"/>
          </p:cNvSpPr>
          <p:nvPr/>
        </p:nvSpPr>
        <p:spPr bwMode="auto">
          <a:xfrm>
            <a:off x="1706954" y="5936795"/>
            <a:ext cx="9020668" cy="369332"/>
          </a:xfrm>
          <a:prstGeom prst="rect">
            <a:avLst/>
          </a:prstGeom>
          <a:noFill/>
          <a:ln w="9525">
            <a:solidFill>
              <a:srgbClr val="FF0000"/>
            </a:solidFill>
            <a:miter lim="800000"/>
            <a:headEnd/>
            <a:tailEnd/>
          </a:ln>
          <a:effectLst>
            <a:glow rad="228600">
              <a:schemeClr val="accent6">
                <a:satMod val="175000"/>
                <a:alpha val="40000"/>
              </a:schemeClr>
            </a:glow>
            <a:innerShdw blurRad="63500" dist="50800" dir="16200000">
              <a:prstClr val="black">
                <a:alpha val="50000"/>
              </a:prstClr>
            </a:inn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数据来源：</a:t>
            </a:r>
            <a:r>
              <a:rPr kumimoji="0" lang="zh-CN" altLang="zh-CN" sz="180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 麦可思</a:t>
            </a:r>
            <a:r>
              <a:rPr kumimoji="0" lang="en-US" altLang="zh-CN" sz="180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2016</a:t>
            </a:r>
            <a:r>
              <a:rPr lang="en-US" altLang="zh-CN" kern="0" dirty="0" smtClean="0">
                <a:solidFill>
                  <a:srgbClr val="000000"/>
                </a:solidFill>
                <a:latin typeface="微软雅黑" panose="020B0503020204020204" pitchFamily="34" charset="-122"/>
                <a:ea typeface="微软雅黑" panose="020B0503020204020204" pitchFamily="34" charset="-122"/>
              </a:rPr>
              <a:t>——</a:t>
            </a:r>
            <a:r>
              <a:rPr kumimoji="0" lang="en-US" altLang="zh-CN" sz="180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2018</a:t>
            </a:r>
            <a:r>
              <a:rPr kumimoji="0" lang="zh-CN" altLang="en-US" sz="180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届湖南化工职业技术学院毕业生培养  </a:t>
            </a:r>
            <a:r>
              <a:rPr kumimoji="0" lang="zh-CN" altLang="en-US" sz="180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质量评价</a:t>
            </a:r>
            <a:r>
              <a:rPr kumimoji="0" lang="zh-CN" altLang="en-US" sz="180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报告。</a:t>
            </a:r>
          </a:p>
        </p:txBody>
      </p:sp>
    </p:spTree>
    <p:extLst>
      <p:ext uri="{BB962C8B-B14F-4D97-AF65-F5344CB8AC3E}">
        <p14:creationId xmlns:p14="http://schemas.microsoft.com/office/powerpoint/2010/main" val="28300403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p:cNvPicPr>
            <a:picLocks noChangeAspect="1"/>
          </p:cNvPicPr>
          <p:nvPr/>
        </p:nvPicPr>
        <p:blipFill>
          <a:blip r:embed="rId3"/>
          <a:srcRect/>
          <a:stretch>
            <a:fillRect/>
          </a:stretch>
        </p:blipFill>
        <p:spPr bwMode="auto">
          <a:xfrm>
            <a:off x="5664201" y="1268413"/>
            <a:ext cx="4665663" cy="5181600"/>
          </a:xfrm>
          <a:prstGeom prst="rect">
            <a:avLst/>
          </a:prstGeom>
          <a:noFill/>
          <a:ln w="9525">
            <a:noFill/>
            <a:miter lim="800000"/>
            <a:headEnd/>
            <a:tailEnd/>
          </a:ln>
        </p:spPr>
      </p:pic>
      <p:sp>
        <p:nvSpPr>
          <p:cNvPr id="463876" name="Rectangle 4"/>
          <p:cNvSpPr>
            <a:spLocks noGrp="1"/>
          </p:cNvSpPr>
          <p:nvPr>
            <p:ph idx="1"/>
          </p:nvPr>
        </p:nvSpPr>
        <p:spPr>
          <a:xfrm>
            <a:off x="82579" y="1998617"/>
            <a:ext cx="5541221" cy="4107407"/>
          </a:xfrm>
        </p:spPr>
        <p:txBody>
          <a:bodyPr/>
          <a:lstStyle/>
          <a:p>
            <a:pPr>
              <a:lnSpc>
                <a:spcPct val="120000"/>
              </a:lnSpc>
              <a:spcBef>
                <a:spcPct val="0"/>
              </a:spcBef>
              <a:buNone/>
            </a:pPr>
            <a:r>
              <a:rPr lang="zh-CN" altLang="en-US" sz="2000" b="1" dirty="0">
                <a:ea typeface="宋体" charset="-122"/>
              </a:rPr>
              <a:t>    </a:t>
            </a:r>
            <a:r>
              <a:rPr lang="zh-CN" altLang="en-US" sz="2000" b="1" dirty="0" smtClean="0">
                <a:ea typeface="宋体" charset="-122"/>
              </a:rPr>
              <a:t>湖南化工职业技术学院</a:t>
            </a:r>
            <a:r>
              <a:rPr lang="en-US" altLang="zh-CN" sz="2000" b="1" dirty="0" smtClean="0">
                <a:ea typeface="宋体" charset="-122"/>
              </a:rPr>
              <a:t>2010</a:t>
            </a:r>
            <a:r>
              <a:rPr lang="zh-CN" altLang="en-US" sz="2000" b="1" dirty="0">
                <a:ea typeface="宋体" charset="-122"/>
              </a:rPr>
              <a:t>届毕业生</a:t>
            </a:r>
            <a:r>
              <a:rPr lang="zh-CN" altLang="en-US" sz="2000" b="1" dirty="0" smtClean="0">
                <a:ea typeface="宋体" charset="-122"/>
              </a:rPr>
              <a:t>刘健（</a:t>
            </a:r>
            <a:r>
              <a:rPr lang="en-US" altLang="zh-CN" sz="2000" b="1" dirty="0" smtClean="0">
                <a:ea typeface="宋体" charset="-122"/>
              </a:rPr>
              <a:t>2009</a:t>
            </a:r>
            <a:r>
              <a:rPr lang="zh-CN" altLang="en-US" sz="2000" b="1" dirty="0" smtClean="0">
                <a:ea typeface="宋体" charset="-122"/>
              </a:rPr>
              <a:t>年全国高职院校高职</a:t>
            </a:r>
            <a:r>
              <a:rPr lang="zh-CN" altLang="en-US" sz="2000" b="1" dirty="0">
                <a:ea typeface="宋体" charset="-122"/>
              </a:rPr>
              <a:t>组</a:t>
            </a:r>
            <a:r>
              <a:rPr lang="zh-CN" altLang="en-US" sz="2000" b="1" dirty="0" smtClean="0">
                <a:ea typeface="宋体" charset="-122"/>
              </a:rPr>
              <a:t>数控</a:t>
            </a:r>
            <a:r>
              <a:rPr lang="zh-CN" altLang="en-US" sz="2000" b="1" dirty="0">
                <a:ea typeface="宋体" charset="-122"/>
              </a:rPr>
              <a:t>装调</a:t>
            </a:r>
            <a:r>
              <a:rPr lang="zh-CN" altLang="en-US" sz="2000" b="1" dirty="0" smtClean="0">
                <a:ea typeface="宋体" charset="-122"/>
              </a:rPr>
              <a:t>与维修赛</a:t>
            </a:r>
            <a:r>
              <a:rPr lang="zh-CN" altLang="en-US" sz="2000" b="1" dirty="0" smtClean="0">
                <a:ea typeface="宋体" charset="-122"/>
              </a:rPr>
              <a:t>项竞赛选手获国家二等奖）获</a:t>
            </a:r>
            <a:r>
              <a:rPr lang="zh-CN" altLang="en-US" sz="2000" b="1" dirty="0">
                <a:ea typeface="宋体" charset="-122"/>
              </a:rPr>
              <a:t>长沙市青年岗位能手、长沙市劳动模范称号。</a:t>
            </a:r>
          </a:p>
          <a:p>
            <a:pPr>
              <a:lnSpc>
                <a:spcPct val="120000"/>
              </a:lnSpc>
              <a:spcBef>
                <a:spcPct val="0"/>
              </a:spcBef>
              <a:buFont typeface="Arial" charset="0"/>
              <a:buNone/>
            </a:pPr>
            <a:r>
              <a:rPr lang="en-US" altLang="zh-CN" sz="2000" b="1" dirty="0">
                <a:ea typeface="宋体" charset="-122"/>
              </a:rPr>
              <a:t>   </a:t>
            </a:r>
            <a:r>
              <a:rPr lang="en-US" altLang="zh-CN" sz="2000" b="1" dirty="0" smtClean="0">
                <a:ea typeface="宋体" charset="-122"/>
              </a:rPr>
              <a:t> 2012</a:t>
            </a:r>
            <a:r>
              <a:rPr lang="zh-CN" altLang="en-US" sz="2000" b="1" dirty="0">
                <a:ea typeface="宋体" charset="-122"/>
              </a:rPr>
              <a:t>年刘健代表公司在长沙市职工技能竞赛中夺得数控维修与调试项目第二名，同年参加湖南省职工技能大赛获得数控维修与调试项目三等奖，成为楚天科技的技师型工匠。 </a:t>
            </a:r>
            <a:r>
              <a:rPr lang="zh-CN" altLang="en-US" sz="2000" b="1" dirty="0" smtClean="0">
                <a:ea typeface="宋体" charset="-122"/>
              </a:rPr>
              <a:t>（</a:t>
            </a:r>
            <a:r>
              <a:rPr lang="zh-CN" altLang="en-US" sz="2000" b="1" dirty="0" smtClean="0">
                <a:solidFill>
                  <a:srgbClr val="FF0000"/>
                </a:solidFill>
                <a:ea typeface="宋体" charset="-122"/>
              </a:rPr>
              <a:t>学生</a:t>
            </a:r>
            <a:r>
              <a:rPr lang="zh-CN" altLang="en-US" sz="2000" b="1" dirty="0" smtClean="0">
                <a:solidFill>
                  <a:srgbClr val="FF0000"/>
                </a:solidFill>
                <a:ea typeface="宋体" charset="-122"/>
              </a:rPr>
              <a:t>可持续发展的代表者</a:t>
            </a:r>
            <a:r>
              <a:rPr lang="zh-CN" altLang="en-US" sz="2000" b="1" dirty="0" smtClean="0">
                <a:ea typeface="宋体" charset="-122"/>
              </a:rPr>
              <a:t>）</a:t>
            </a:r>
            <a:endParaRPr lang="zh-CN" altLang="en-US" sz="2000" b="1" dirty="0">
              <a:ea typeface="宋体" charset="-122"/>
            </a:endParaRPr>
          </a:p>
        </p:txBody>
      </p:sp>
      <p:pic>
        <p:nvPicPr>
          <p:cNvPr id="4" name="图片 3"/>
          <p:cNvPicPr>
            <a:picLocks noChangeAspect="1"/>
          </p:cNvPicPr>
          <p:nvPr/>
        </p:nvPicPr>
        <p:blipFill>
          <a:blip r:embed="rId4"/>
          <a:stretch>
            <a:fillRect/>
          </a:stretch>
        </p:blipFill>
        <p:spPr>
          <a:xfrm>
            <a:off x="462764" y="1268413"/>
            <a:ext cx="2200847" cy="646232"/>
          </a:xfrm>
          <a:prstGeom prst="rect">
            <a:avLst/>
          </a:prstGeom>
        </p:spPr>
      </p:pic>
      <p:pic>
        <p:nvPicPr>
          <p:cNvPr id="5" name="图片 4"/>
          <p:cNvPicPr>
            <a:picLocks noChangeAspect="1"/>
          </p:cNvPicPr>
          <p:nvPr/>
        </p:nvPicPr>
        <p:blipFill>
          <a:blip r:embed="rId5"/>
          <a:stretch>
            <a:fillRect/>
          </a:stretch>
        </p:blipFill>
        <p:spPr>
          <a:xfrm>
            <a:off x="82579" y="30929"/>
            <a:ext cx="3091391" cy="796999"/>
          </a:xfrm>
          <a:prstGeom prst="rect">
            <a:avLst/>
          </a:prstGeom>
        </p:spPr>
      </p:pic>
    </p:spTree>
    <p:extLst>
      <p:ext uri="{BB962C8B-B14F-4D97-AF65-F5344CB8AC3E}">
        <p14:creationId xmlns:p14="http://schemas.microsoft.com/office/powerpoint/2010/main" val="3653852799"/>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63876">
                                            <p:txEl>
                                              <p:pRg st="0" end="0"/>
                                            </p:txEl>
                                          </p:spTgt>
                                        </p:tgtEl>
                                        <p:attrNameLst>
                                          <p:attrName>style.visibility</p:attrName>
                                        </p:attrNameLst>
                                      </p:cBhvr>
                                      <p:to>
                                        <p:strVal val="visible"/>
                                      </p:to>
                                    </p:set>
                                    <p:animEffect transition="in" filter="strips(downLeft)">
                                      <p:cBhvr>
                                        <p:cTn id="7" dur="500"/>
                                        <p:tgtEl>
                                          <p:spTgt spid="463876">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63876">
                                            <p:txEl>
                                              <p:pRg st="1" end="1"/>
                                            </p:txEl>
                                          </p:spTgt>
                                        </p:tgtEl>
                                        <p:attrNameLst>
                                          <p:attrName>style.visibility</p:attrName>
                                        </p:attrNameLst>
                                      </p:cBhvr>
                                      <p:to>
                                        <p:strVal val="visible"/>
                                      </p:to>
                                    </p:set>
                                    <p:animEffect transition="in" filter="strips(downLeft)">
                                      <p:cBhvr>
                                        <p:cTn id="10" dur="500"/>
                                        <p:tgtEl>
                                          <p:spTgt spid="4638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1259" y="535577"/>
            <a:ext cx="3091391" cy="796999"/>
          </a:xfrm>
          <a:prstGeom prst="rect">
            <a:avLst/>
          </a:prstGeom>
        </p:spPr>
      </p:pic>
      <p:sp>
        <p:nvSpPr>
          <p:cNvPr id="3" name="TextBox 8"/>
          <p:cNvSpPr txBox="1">
            <a:spLocks noChangeArrowheads="1"/>
          </p:cNvSpPr>
          <p:nvPr/>
        </p:nvSpPr>
        <p:spPr bwMode="auto">
          <a:xfrm>
            <a:off x="308022" y="1681104"/>
            <a:ext cx="1912666" cy="461962"/>
          </a:xfrm>
          <a:prstGeom prst="rect">
            <a:avLst/>
          </a:prstGeom>
          <a:noFill/>
          <a:ln w="9525">
            <a:noFill/>
            <a:miter lim="800000"/>
            <a:headEnd/>
            <a:tailEnd/>
          </a:ln>
        </p:spPr>
        <p:txBody>
          <a:bodyPr wrap="square">
            <a:spAutoFit/>
          </a:bodyPr>
          <a:lstStyle/>
          <a:p>
            <a:pPr>
              <a:defRPr/>
            </a:pPr>
            <a:r>
              <a:rPr lang="zh-CN" altLang="en-US" sz="2400" b="1" dirty="0">
                <a:solidFill>
                  <a:srgbClr val="FF0000"/>
                </a:solidFill>
                <a:latin typeface="微软雅黑" panose="020B0503020204020204" pitchFamily="34" charset="-122"/>
                <a:ea typeface="微软雅黑" panose="020B0503020204020204" pitchFamily="34" charset="-122"/>
              </a:rPr>
              <a:t>（ 二）问题</a:t>
            </a:r>
            <a:endParaRPr lang="zh-CN" altLang="en-US" sz="2400" b="1" dirty="0">
              <a:solidFill>
                <a:srgbClr val="000000">
                  <a:lumMod val="50000"/>
                  <a:lumOff val="50000"/>
                </a:srgbClr>
              </a:solidFill>
              <a:latin typeface="微软雅黑" panose="020B0503020204020204" pitchFamily="34" charset="-122"/>
              <a:ea typeface="微软雅黑" panose="020B0503020204020204" pitchFamily="34" charset="-122"/>
            </a:endParaRPr>
          </a:p>
        </p:txBody>
      </p:sp>
      <p:sp>
        <p:nvSpPr>
          <p:cNvPr id="5" name="TextBox 25"/>
          <p:cNvSpPr>
            <a:spLocks noChangeArrowheads="1"/>
          </p:cNvSpPr>
          <p:nvPr/>
        </p:nvSpPr>
        <p:spPr bwMode="auto">
          <a:xfrm>
            <a:off x="6500858" y="2292567"/>
            <a:ext cx="5691142" cy="3323987"/>
          </a:xfrm>
          <a:prstGeom prst="rect">
            <a:avLst/>
          </a:prstGeom>
          <a:noFill/>
          <a:ln w="9525">
            <a:noFill/>
            <a:miter lim="800000"/>
            <a:headEnd/>
            <a:tailEnd/>
          </a:ln>
        </p:spPr>
        <p:txBody>
          <a:bodyPr wrap="square">
            <a:spAutoFit/>
          </a:bodyPr>
          <a:lstStyle/>
          <a:p>
            <a:pPr>
              <a:lnSpc>
                <a:spcPct val="150000"/>
              </a:lnSpc>
              <a:defRPr/>
            </a:pPr>
            <a:r>
              <a:rPr lang="zh-CN" altLang="en-US" sz="2000" b="1" dirty="0">
                <a:solidFill>
                  <a:srgbClr val="FF3300"/>
                </a:solidFill>
                <a:latin typeface="微软雅黑" pitchFamily="34" charset="-122"/>
                <a:ea typeface="微软雅黑" pitchFamily="34" charset="-122"/>
                <a:sym typeface="微软雅黑" pitchFamily="34" charset="-122"/>
              </a:rPr>
              <a:t>近三年招生情况</a:t>
            </a:r>
            <a:endParaRPr lang="en-US" altLang="zh-CN" sz="2000" b="1" dirty="0">
              <a:solidFill>
                <a:srgbClr val="FF3300"/>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1</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、录取人数及报到人数均超过招生计划数；</a:t>
            </a:r>
            <a:endParaRPr lang="en-US" altLang="zh-CN" sz="2000" b="1" dirty="0">
              <a:solidFill>
                <a:schemeClr val="bg1">
                  <a:lumMod val="50000"/>
                </a:schemeClr>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2</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、但第一志愿填报数及报到率均</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有</a:t>
            </a:r>
            <a:r>
              <a:rPr lang="zh-CN" altLang="en-US" sz="2000" b="1" dirty="0" smtClean="0">
                <a:solidFill>
                  <a:srgbClr val="FF0000"/>
                </a:solidFill>
                <a:latin typeface="微软雅黑" pitchFamily="34" charset="-122"/>
                <a:ea typeface="微软雅黑" pitchFamily="34" charset="-122"/>
                <a:sym typeface="微软雅黑" pitchFamily="34" charset="-122"/>
              </a:rPr>
              <a:t>一定</a:t>
            </a:r>
            <a:r>
              <a:rPr lang="zh-CN" altLang="en-US" sz="2000" b="1" dirty="0">
                <a:solidFill>
                  <a:srgbClr val="FF0000"/>
                </a:solidFill>
                <a:latin typeface="微软雅黑" pitchFamily="34" charset="-122"/>
                <a:ea typeface="微软雅黑" pitchFamily="34" charset="-122"/>
                <a:sym typeface="微软雅黑" pitchFamily="34" charset="-122"/>
              </a:rPr>
              <a:t>下降</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a:t>
            </a:r>
            <a:endParaRPr lang="en-US" altLang="zh-CN" sz="2000" b="1" dirty="0">
              <a:solidFill>
                <a:schemeClr val="bg1">
                  <a:lumMod val="50000"/>
                </a:schemeClr>
              </a:solidFill>
              <a:latin typeface="微软雅黑" pitchFamily="34" charset="-122"/>
              <a:ea typeface="微软雅黑" pitchFamily="34" charset="-122"/>
              <a:sym typeface="微软雅黑" pitchFamily="34" charset="-122"/>
            </a:endParaRPr>
          </a:p>
          <a:p>
            <a:pPr marL="342900" indent="-342900">
              <a:lnSpc>
                <a:spcPct val="150000"/>
              </a:lnSpc>
              <a:defRPr/>
            </a:pPr>
            <a:r>
              <a:rPr lang="zh-CN" altLang="en-US" sz="2000" b="1" dirty="0">
                <a:solidFill>
                  <a:srgbClr val="FF0000"/>
                </a:solidFill>
                <a:latin typeface="微软雅黑" pitchFamily="34" charset="-122"/>
                <a:ea typeface="微软雅黑" pitchFamily="34" charset="-122"/>
                <a:sym typeface="微软雅黑" pitchFamily="34" charset="-122"/>
              </a:rPr>
              <a:t>分析：</a:t>
            </a:r>
            <a:endParaRPr lang="en-US" altLang="zh-CN" sz="2000" b="1" dirty="0">
              <a:solidFill>
                <a:srgbClr val="FF0000"/>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1</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、专业定位</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特色</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鲜明，学生的就业率较高；</a:t>
            </a:r>
            <a:endParaRPr lang="en-US" altLang="zh-CN" sz="2000" b="1" dirty="0">
              <a:solidFill>
                <a:schemeClr val="bg1">
                  <a:lumMod val="50000"/>
                </a:schemeClr>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2</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、校企合作就业质量问题改善</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力度不</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明显</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a:t>
            </a:r>
            <a:endParaRPr lang="en-US" altLang="zh-CN" sz="2000" b="1" dirty="0" smtClean="0">
              <a:solidFill>
                <a:schemeClr val="bg1">
                  <a:lumMod val="50000"/>
                </a:schemeClr>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smtClean="0">
                <a:solidFill>
                  <a:schemeClr val="bg1">
                    <a:lumMod val="50000"/>
                  </a:schemeClr>
                </a:solidFill>
                <a:latin typeface="微软雅黑" pitchFamily="34" charset="-122"/>
                <a:ea typeface="微软雅黑" pitchFamily="34" charset="-122"/>
                <a:sym typeface="微软雅黑" pitchFamily="34" charset="-122"/>
              </a:rPr>
              <a:t>3</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、专业投入不高，实训室条件要改善。</a:t>
            </a:r>
            <a:endParaRPr lang="zh-CN" altLang="en-US" sz="2000" b="1" dirty="0">
              <a:solidFill>
                <a:schemeClr val="bg1">
                  <a:lumMod val="50000"/>
                </a:schemeClr>
              </a:solidFill>
              <a:latin typeface="微软雅黑" pitchFamily="34" charset="-122"/>
              <a:ea typeface="微软雅黑" pitchFamily="34" charset="-122"/>
              <a:sym typeface="微软雅黑" pitchFamily="34" charset="-122"/>
            </a:endParaRPr>
          </a:p>
        </p:txBody>
      </p:sp>
      <p:graphicFrame>
        <p:nvGraphicFramePr>
          <p:cNvPr id="6" name="表格 5"/>
          <p:cNvGraphicFramePr>
            <a:graphicFrameLocks noGrp="1"/>
          </p:cNvGraphicFramePr>
          <p:nvPr>
            <p:extLst>
              <p:ext uri="{D42A27DB-BD31-4B8C-83A1-F6EECF244321}">
                <p14:modId xmlns:p14="http://schemas.microsoft.com/office/powerpoint/2010/main" val="969300494"/>
              </p:ext>
            </p:extLst>
          </p:nvPr>
        </p:nvGraphicFramePr>
        <p:xfrm>
          <a:off x="161259" y="2630899"/>
          <a:ext cx="6331040" cy="3024335"/>
        </p:xfrm>
        <a:graphic>
          <a:graphicData uri="http://schemas.openxmlformats.org/drawingml/2006/table">
            <a:tbl>
              <a:tblPr>
                <a:effectLst>
                  <a:innerShdw blurRad="63500" dist="50800" dir="18900000">
                    <a:prstClr val="black">
                      <a:alpha val="50000"/>
                    </a:prstClr>
                  </a:innerShdw>
                </a:effectLst>
              </a:tblPr>
              <a:tblGrid>
                <a:gridCol w="910730">
                  <a:extLst>
                    <a:ext uri="{9D8B030D-6E8A-4147-A177-3AD203B41FA5}">
                      <a16:colId xmlns:a16="http://schemas.microsoft.com/office/drawing/2014/main" val="20000"/>
                    </a:ext>
                  </a:extLst>
                </a:gridCol>
                <a:gridCol w="960743">
                  <a:extLst>
                    <a:ext uri="{9D8B030D-6E8A-4147-A177-3AD203B41FA5}">
                      <a16:colId xmlns:a16="http://schemas.microsoft.com/office/drawing/2014/main" val="20001"/>
                    </a:ext>
                  </a:extLst>
                </a:gridCol>
                <a:gridCol w="1223115">
                  <a:extLst>
                    <a:ext uri="{9D8B030D-6E8A-4147-A177-3AD203B41FA5}">
                      <a16:colId xmlns:a16="http://schemas.microsoft.com/office/drawing/2014/main" val="20002"/>
                    </a:ext>
                  </a:extLst>
                </a:gridCol>
                <a:gridCol w="1000181">
                  <a:extLst>
                    <a:ext uri="{9D8B030D-6E8A-4147-A177-3AD203B41FA5}">
                      <a16:colId xmlns:a16="http://schemas.microsoft.com/office/drawing/2014/main" val="20003"/>
                    </a:ext>
                  </a:extLst>
                </a:gridCol>
                <a:gridCol w="1298742">
                  <a:extLst>
                    <a:ext uri="{9D8B030D-6E8A-4147-A177-3AD203B41FA5}">
                      <a16:colId xmlns:a16="http://schemas.microsoft.com/office/drawing/2014/main" val="20004"/>
                    </a:ext>
                  </a:extLst>
                </a:gridCol>
                <a:gridCol w="937529">
                  <a:extLst>
                    <a:ext uri="{9D8B030D-6E8A-4147-A177-3AD203B41FA5}">
                      <a16:colId xmlns:a16="http://schemas.microsoft.com/office/drawing/2014/main" val="20005"/>
                    </a:ext>
                  </a:extLst>
                </a:gridCol>
              </a:tblGrid>
              <a:tr h="756875">
                <a:tc>
                  <a:txBody>
                    <a:bodyPr/>
                    <a:lstStyle/>
                    <a:p>
                      <a:pPr algn="ctr" fontAlgn="b"/>
                      <a:r>
                        <a:rPr lang="zh-CN" altLang="en-US" sz="1800" b="0" i="0" u="none" strike="noStrike" dirty="0" smtClean="0">
                          <a:latin typeface="微软雅黑" panose="020B0503020204020204" pitchFamily="34" charset="-122"/>
                          <a:ea typeface="微软雅黑" panose="020B0503020204020204" pitchFamily="34" charset="-122"/>
                        </a:rPr>
                        <a:t>年度</a:t>
                      </a:r>
                      <a:endParaRPr lang="zh-CN" altLang="en-US"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fontAlgn="ctr"/>
                      <a:r>
                        <a:rPr lang="zh-CN" altLang="en-US" sz="1800" b="0" i="0" u="none" strike="noStrike" dirty="0">
                          <a:latin typeface="微软雅黑" panose="020B0503020204020204" pitchFamily="34" charset="-122"/>
                          <a:ea typeface="微软雅黑" panose="020B0503020204020204" pitchFamily="34" charset="-122"/>
                        </a:rPr>
                        <a:t>学院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fontAlgn="b"/>
                      <a:r>
                        <a:rPr lang="zh-CN" altLang="en-US" sz="1800" b="0" i="0" u="none" strike="noStrike" dirty="0">
                          <a:latin typeface="微软雅黑" panose="020B0503020204020204" pitchFamily="34" charset="-122"/>
                          <a:ea typeface="微软雅黑" panose="020B0503020204020204" pitchFamily="34" charset="-122"/>
                        </a:rPr>
                        <a:t>专业名称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fontAlgn="b"/>
                      <a:r>
                        <a:rPr lang="zh-CN" altLang="en-US" sz="1800" b="0" i="0" u="none" strike="noStrike" dirty="0" smtClean="0">
                          <a:latin typeface="微软雅黑" panose="020B0503020204020204" pitchFamily="34" charset="-122"/>
                          <a:ea typeface="微软雅黑" panose="020B0503020204020204" pitchFamily="34" charset="-122"/>
                        </a:rPr>
                        <a:t>招生</a:t>
                      </a:r>
                      <a:endParaRPr lang="en-US" altLang="zh-CN" sz="1800" b="0" i="0" u="none" strike="noStrike" dirty="0" smtClean="0">
                        <a:latin typeface="微软雅黑" panose="020B0503020204020204" pitchFamily="34" charset="-122"/>
                        <a:ea typeface="微软雅黑" panose="020B0503020204020204" pitchFamily="34" charset="-122"/>
                      </a:endParaRPr>
                    </a:p>
                    <a:p>
                      <a:pPr algn="ctr" fontAlgn="b"/>
                      <a:r>
                        <a:rPr lang="zh-CN" altLang="en-US" sz="1800" b="0" i="0" u="none" strike="noStrike" dirty="0" smtClean="0">
                          <a:latin typeface="微软雅黑" panose="020B0503020204020204" pitchFamily="34" charset="-122"/>
                          <a:ea typeface="微软雅黑" panose="020B0503020204020204" pitchFamily="34" charset="-122"/>
                        </a:rPr>
                        <a:t>计划</a:t>
                      </a:r>
                      <a:endParaRPr lang="zh-CN" altLang="en-US"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fontAlgn="b"/>
                      <a:r>
                        <a:rPr lang="zh-CN" altLang="en-US" sz="1800" b="0" i="0" u="none" strike="noStrike" dirty="0">
                          <a:latin typeface="微软雅黑" panose="020B0503020204020204" pitchFamily="34" charset="-122"/>
                          <a:ea typeface="微软雅黑" panose="020B0503020204020204" pitchFamily="34" charset="-122"/>
                        </a:rPr>
                        <a:t>第一</a:t>
                      </a:r>
                      <a:r>
                        <a:rPr lang="zh-CN" altLang="en-US" sz="1800" b="0" i="0" u="none" strike="noStrike" dirty="0" smtClean="0">
                          <a:latin typeface="微软雅黑" panose="020B0503020204020204" pitchFamily="34" charset="-122"/>
                          <a:ea typeface="微软雅黑" panose="020B0503020204020204" pitchFamily="34" charset="-122"/>
                        </a:rPr>
                        <a:t>志愿</a:t>
                      </a:r>
                      <a:endParaRPr lang="en-US" altLang="zh-CN" sz="1800" b="0" i="0" u="none" strike="noStrike" dirty="0" smtClean="0">
                        <a:latin typeface="微软雅黑" panose="020B0503020204020204" pitchFamily="34" charset="-122"/>
                        <a:ea typeface="微软雅黑" panose="020B0503020204020204" pitchFamily="34" charset="-122"/>
                      </a:endParaRPr>
                    </a:p>
                    <a:p>
                      <a:pPr algn="ctr" fontAlgn="b"/>
                      <a:r>
                        <a:rPr lang="zh-CN" altLang="en-US" sz="1800" b="0" i="0" u="none" strike="noStrike" dirty="0" smtClean="0">
                          <a:latin typeface="微软雅黑" panose="020B0503020204020204" pitchFamily="34" charset="-122"/>
                          <a:ea typeface="微软雅黑" panose="020B0503020204020204" pitchFamily="34" charset="-122"/>
                        </a:rPr>
                        <a:t>填报率</a:t>
                      </a:r>
                      <a:endParaRPr lang="zh-CN" altLang="en-US"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fontAlgn="b"/>
                      <a:r>
                        <a:rPr lang="zh-CN" altLang="en-US" sz="1800" b="0" i="0" u="none" strike="noStrike" dirty="0" smtClean="0">
                          <a:latin typeface="微软雅黑" panose="020B0503020204020204" pitchFamily="34" charset="-122"/>
                          <a:ea typeface="微软雅黑" panose="020B0503020204020204" pitchFamily="34" charset="-122"/>
                        </a:rPr>
                        <a:t>报到率</a:t>
                      </a:r>
                      <a:endParaRPr lang="zh-CN" altLang="en-US"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extLst>
                  <a:ext uri="{0D108BD9-81ED-4DB2-BD59-A6C34878D82A}">
                    <a16:rowId xmlns:a16="http://schemas.microsoft.com/office/drawing/2014/main" val="10000"/>
                  </a:ext>
                </a:extLst>
              </a:tr>
              <a:tr h="755820">
                <a:tc>
                  <a:txBody>
                    <a:bodyPr/>
                    <a:lstStyle/>
                    <a:p>
                      <a:pPr algn="ctr" fontAlgn="ctr"/>
                      <a:r>
                        <a:rPr lang="en-US" altLang="zh-CN" sz="1800" b="0" i="0" u="none" strike="noStrike" dirty="0" smtClean="0">
                          <a:latin typeface="微软雅黑" panose="020B0503020204020204" pitchFamily="34" charset="-122"/>
                          <a:ea typeface="微软雅黑" panose="020B0503020204020204" pitchFamily="34" charset="-122"/>
                        </a:rPr>
                        <a:t>2016</a:t>
                      </a:r>
                      <a:endParaRPr lang="en-US" altLang="zh-CN"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fontAlgn="ctr"/>
                      <a:r>
                        <a:rPr lang="zh-CN" altLang="en-US" sz="1800" b="0" i="0" u="none" strike="noStrike" dirty="0" smtClean="0">
                          <a:latin typeface="微软雅黑" panose="020B0503020204020204" pitchFamily="34" charset="-122"/>
                          <a:ea typeface="微软雅黑" panose="020B0503020204020204" pitchFamily="34" charset="-122"/>
                        </a:rPr>
                        <a:t>机电院</a:t>
                      </a:r>
                      <a:endParaRPr lang="zh-CN" altLang="en-US"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fontAlgn="ctr"/>
                      <a:r>
                        <a:rPr lang="zh-CN" altLang="en-US" sz="1800" b="0" i="0" u="none" strike="noStrike" dirty="0" smtClean="0">
                          <a:latin typeface="微软雅黑" panose="020B0503020204020204" pitchFamily="34" charset="-122"/>
                          <a:ea typeface="微软雅黑" panose="020B0503020204020204" pitchFamily="34" charset="-122"/>
                        </a:rPr>
                        <a:t>机电一体化技术</a:t>
                      </a:r>
                      <a:endParaRPr lang="zh-CN" altLang="en-US"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fontAlgn="ctr"/>
                      <a:r>
                        <a:rPr lang="en-US" altLang="zh-CN" sz="1800" b="0" i="0" u="none" strike="noStrike" dirty="0" smtClean="0">
                          <a:latin typeface="微软雅黑" panose="020B0503020204020204" pitchFamily="34" charset="-122"/>
                          <a:ea typeface="微软雅黑" panose="020B0503020204020204" pitchFamily="34" charset="-122"/>
                        </a:rPr>
                        <a:t>350</a:t>
                      </a:r>
                      <a:endParaRPr lang="en-US" altLang="zh-CN"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a:spcAft>
                          <a:spcPts val="0"/>
                        </a:spcAft>
                      </a:pPr>
                      <a:r>
                        <a:rPr lang="en-US" sz="1800" b="0" kern="100" dirty="0">
                          <a:latin typeface="微软雅黑" panose="020B0503020204020204" pitchFamily="34" charset="-122"/>
                          <a:ea typeface="微软雅黑" panose="020B0503020204020204" pitchFamily="34" charset="-122"/>
                          <a:cs typeface="Times New Roman"/>
                        </a:rPr>
                        <a:t>199%</a:t>
                      </a:r>
                      <a:endParaRPr lang="zh-CN" sz="18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a:spcAft>
                          <a:spcPts val="0"/>
                        </a:spcAft>
                      </a:pPr>
                      <a:r>
                        <a:rPr lang="en-US" sz="1800" b="0" kern="100" dirty="0">
                          <a:latin typeface="微软雅黑" panose="020B0503020204020204" pitchFamily="34" charset="-122"/>
                          <a:ea typeface="微软雅黑" panose="020B0503020204020204" pitchFamily="34" charset="-122"/>
                          <a:cs typeface="Times New Roman"/>
                        </a:rPr>
                        <a:t>97.33%</a:t>
                      </a:r>
                      <a:endParaRPr lang="zh-CN" sz="18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extLst>
                  <a:ext uri="{0D108BD9-81ED-4DB2-BD59-A6C34878D82A}">
                    <a16:rowId xmlns:a16="http://schemas.microsoft.com/office/drawing/2014/main" val="10001"/>
                  </a:ext>
                </a:extLst>
              </a:tr>
              <a:tr h="755820">
                <a:tc>
                  <a:txBody>
                    <a:bodyPr/>
                    <a:lstStyle/>
                    <a:p>
                      <a:pPr algn="ctr" fontAlgn="ctr"/>
                      <a:r>
                        <a:rPr lang="en-US" altLang="zh-CN" sz="1800" b="0" i="0" u="none" strike="noStrike" dirty="0" smtClean="0">
                          <a:latin typeface="微软雅黑" panose="020B0503020204020204" pitchFamily="34" charset="-122"/>
                          <a:ea typeface="微软雅黑" panose="020B0503020204020204" pitchFamily="34" charset="-122"/>
                        </a:rPr>
                        <a:t>2017</a:t>
                      </a:r>
                      <a:endParaRPr lang="en-US" altLang="zh-CN"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fontAlgn="ctr"/>
                      <a:r>
                        <a:rPr lang="zh-CN" altLang="en-US" sz="1800" b="0" i="0" u="none" strike="noStrike" dirty="0" smtClean="0">
                          <a:latin typeface="微软雅黑" panose="020B0503020204020204" pitchFamily="34" charset="-122"/>
                          <a:ea typeface="微软雅黑" panose="020B0503020204020204" pitchFamily="34" charset="-122"/>
                        </a:rPr>
                        <a:t>机电院</a:t>
                      </a:r>
                      <a:endParaRPr lang="zh-CN" altLang="en-US"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fontAlgn="ctr"/>
                      <a:r>
                        <a:rPr lang="zh-CN" altLang="en-US" sz="1800" b="0" i="0" u="none" strike="noStrike" dirty="0" smtClean="0">
                          <a:latin typeface="微软雅黑" panose="020B0503020204020204" pitchFamily="34" charset="-122"/>
                          <a:ea typeface="微软雅黑" panose="020B0503020204020204" pitchFamily="34" charset="-122"/>
                        </a:rPr>
                        <a:t>机电一体化技术</a:t>
                      </a:r>
                      <a:endParaRPr lang="zh-CN" altLang="en-US"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fontAlgn="ctr"/>
                      <a:r>
                        <a:rPr lang="en-US" altLang="zh-CN" sz="1800" b="0" i="0" u="none" strike="noStrike" dirty="0" smtClean="0">
                          <a:latin typeface="微软雅黑" panose="020B0503020204020204" pitchFamily="34" charset="-122"/>
                          <a:ea typeface="微软雅黑" panose="020B0503020204020204" pitchFamily="34" charset="-122"/>
                        </a:rPr>
                        <a:t>500</a:t>
                      </a:r>
                      <a:endParaRPr lang="en-US" altLang="zh-CN"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a:spcAft>
                          <a:spcPts val="0"/>
                        </a:spcAft>
                      </a:pPr>
                      <a:r>
                        <a:rPr lang="en-US" sz="1800" b="0" kern="100" dirty="0">
                          <a:latin typeface="微软雅黑" panose="020B0503020204020204" pitchFamily="34" charset="-122"/>
                          <a:ea typeface="微软雅黑" panose="020B0503020204020204" pitchFamily="34" charset="-122"/>
                          <a:cs typeface="Times New Roman"/>
                        </a:rPr>
                        <a:t>142%</a:t>
                      </a:r>
                      <a:endParaRPr lang="zh-CN" sz="18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a:spcAft>
                          <a:spcPts val="0"/>
                        </a:spcAft>
                      </a:pPr>
                      <a:r>
                        <a:rPr lang="en-US" sz="1800" b="0" kern="100" dirty="0" smtClean="0">
                          <a:latin typeface="微软雅黑" panose="020B0503020204020204" pitchFamily="34" charset="-122"/>
                          <a:ea typeface="微软雅黑" panose="020B0503020204020204" pitchFamily="34" charset="-122"/>
                          <a:cs typeface="Times New Roman"/>
                        </a:rPr>
                        <a:t>97.26</a:t>
                      </a:r>
                      <a:r>
                        <a:rPr lang="en-US" sz="1800" b="0" kern="100" dirty="0">
                          <a:latin typeface="微软雅黑" panose="020B0503020204020204" pitchFamily="34" charset="-122"/>
                          <a:ea typeface="微软雅黑" panose="020B0503020204020204" pitchFamily="34" charset="-122"/>
                          <a:cs typeface="Times New Roman"/>
                        </a:rPr>
                        <a:t>%</a:t>
                      </a:r>
                      <a:endParaRPr lang="zh-CN" sz="18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extLst>
                  <a:ext uri="{0D108BD9-81ED-4DB2-BD59-A6C34878D82A}">
                    <a16:rowId xmlns:a16="http://schemas.microsoft.com/office/drawing/2014/main" val="10002"/>
                  </a:ext>
                </a:extLst>
              </a:tr>
              <a:tr h="755820">
                <a:tc>
                  <a:txBody>
                    <a:bodyPr/>
                    <a:lstStyle/>
                    <a:p>
                      <a:pPr algn="ctr" fontAlgn="ctr"/>
                      <a:r>
                        <a:rPr lang="en-US" altLang="zh-CN" sz="1800" b="0" i="0" u="none" strike="noStrike" dirty="0" smtClean="0">
                          <a:latin typeface="微软雅黑" panose="020B0503020204020204" pitchFamily="34" charset="-122"/>
                          <a:ea typeface="微软雅黑" panose="020B0503020204020204" pitchFamily="34" charset="-122"/>
                        </a:rPr>
                        <a:t>2018</a:t>
                      </a:r>
                      <a:endParaRPr lang="en-US" altLang="zh-CN"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fontAlgn="ctr"/>
                      <a:r>
                        <a:rPr lang="zh-CN" altLang="en-US" sz="1800" b="0" i="0" u="none" strike="noStrike" dirty="0" smtClean="0">
                          <a:latin typeface="微软雅黑" panose="020B0503020204020204" pitchFamily="34" charset="-122"/>
                          <a:ea typeface="微软雅黑" panose="020B0503020204020204" pitchFamily="34" charset="-122"/>
                        </a:rPr>
                        <a:t>机电院</a:t>
                      </a:r>
                      <a:endParaRPr lang="zh-CN" altLang="en-US"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fontAlgn="ctr"/>
                      <a:r>
                        <a:rPr lang="zh-CN" altLang="en-US" sz="1800" b="0" i="0" u="none" strike="noStrike" dirty="0" smtClean="0">
                          <a:latin typeface="微软雅黑" panose="020B0503020204020204" pitchFamily="34" charset="-122"/>
                          <a:ea typeface="微软雅黑" panose="020B0503020204020204" pitchFamily="34" charset="-122"/>
                        </a:rPr>
                        <a:t>机电一体化技术</a:t>
                      </a:r>
                      <a:endParaRPr lang="zh-CN" altLang="en-US"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fontAlgn="ctr"/>
                      <a:r>
                        <a:rPr lang="en-US" altLang="zh-CN" sz="1800" b="0" i="0" u="none" strike="noStrike" dirty="0" smtClean="0">
                          <a:latin typeface="微软雅黑" panose="020B0503020204020204" pitchFamily="34" charset="-122"/>
                          <a:ea typeface="微软雅黑" panose="020B0503020204020204" pitchFamily="34" charset="-122"/>
                        </a:rPr>
                        <a:t>600</a:t>
                      </a:r>
                      <a:endParaRPr lang="en-US" altLang="zh-CN" sz="1800" b="0" i="0" u="none" strike="noStrike" dirty="0">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a:spcAft>
                          <a:spcPts val="0"/>
                        </a:spcAft>
                      </a:pPr>
                      <a:r>
                        <a:rPr lang="en-US" sz="1800" b="0" kern="0" dirty="0" smtClean="0">
                          <a:solidFill>
                            <a:srgbClr val="000000"/>
                          </a:solidFill>
                          <a:latin typeface="微软雅黑" panose="020B0503020204020204" pitchFamily="34" charset="-122"/>
                          <a:ea typeface="微软雅黑" panose="020B0503020204020204" pitchFamily="34" charset="-122"/>
                          <a:cs typeface="宋体"/>
                        </a:rPr>
                        <a:t>117%</a:t>
                      </a:r>
                      <a:endParaRPr lang="zh-CN" sz="18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tc>
                  <a:txBody>
                    <a:bodyPr/>
                    <a:lstStyle/>
                    <a:p>
                      <a:pPr algn="ctr">
                        <a:spcAft>
                          <a:spcPts val="0"/>
                        </a:spcAft>
                      </a:pPr>
                      <a:r>
                        <a:rPr lang="en-US" sz="1800" b="0" kern="0" dirty="0" smtClean="0">
                          <a:solidFill>
                            <a:srgbClr val="000000"/>
                          </a:solidFill>
                          <a:latin typeface="微软雅黑" panose="020B0503020204020204" pitchFamily="34" charset="-122"/>
                          <a:ea typeface="微软雅黑" panose="020B0503020204020204" pitchFamily="34" charset="-122"/>
                          <a:cs typeface="宋体"/>
                        </a:rPr>
                        <a:t>96.50</a:t>
                      </a:r>
                      <a:r>
                        <a:rPr lang="en-US" sz="1800" b="0" kern="0" dirty="0">
                          <a:solidFill>
                            <a:srgbClr val="000000"/>
                          </a:solidFill>
                          <a:latin typeface="微软雅黑" panose="020B0503020204020204" pitchFamily="34" charset="-122"/>
                          <a:ea typeface="微软雅黑" panose="020B0503020204020204" pitchFamily="34" charset="-122"/>
                          <a:cs typeface="宋体"/>
                        </a:rPr>
                        <a:t>%</a:t>
                      </a:r>
                      <a:endParaRPr lang="zh-CN" sz="18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prst="coolSlant"/>
                      <a:lightRig rig="flood" dir="t"/>
                    </a:cell3D>
                    <a:solidFill>
                      <a:schemeClr val="bg1">
                        <a:lumMod val="9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39704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1259" y="535578"/>
            <a:ext cx="3143643" cy="810470"/>
          </a:xfrm>
          <a:prstGeom prst="rect">
            <a:avLst/>
          </a:prstGeom>
        </p:spPr>
      </p:pic>
      <p:sp>
        <p:nvSpPr>
          <p:cNvPr id="3" name="TextBox 8"/>
          <p:cNvSpPr txBox="1">
            <a:spLocks noChangeArrowheads="1"/>
          </p:cNvSpPr>
          <p:nvPr/>
        </p:nvSpPr>
        <p:spPr bwMode="auto">
          <a:xfrm>
            <a:off x="477837" y="1588627"/>
            <a:ext cx="2178277" cy="461962"/>
          </a:xfrm>
          <a:prstGeom prst="rect">
            <a:avLst/>
          </a:prstGeom>
          <a:noFill/>
          <a:ln w="9525">
            <a:noFill/>
            <a:miter lim="800000"/>
            <a:headEnd/>
            <a:tailEnd/>
          </a:ln>
        </p:spPr>
        <p:txBody>
          <a:bodyPr wrap="square">
            <a:spAutoFit/>
          </a:bodyPr>
          <a:lstStyle/>
          <a:p>
            <a:pPr>
              <a:defRPr/>
            </a:pPr>
            <a:r>
              <a:rPr lang="zh-CN" altLang="en-US" sz="2400" b="1" dirty="0">
                <a:solidFill>
                  <a:srgbClr val="FF0000"/>
                </a:solidFill>
                <a:latin typeface="微软雅黑" panose="020B0503020204020204" pitchFamily="34" charset="-122"/>
                <a:ea typeface="微软雅黑" panose="020B0503020204020204" pitchFamily="34" charset="-122"/>
              </a:rPr>
              <a:t>（ 二）问题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 name="TextBox 25"/>
          <p:cNvSpPr>
            <a:spLocks noChangeArrowheads="1"/>
          </p:cNvSpPr>
          <p:nvPr/>
        </p:nvSpPr>
        <p:spPr bwMode="auto">
          <a:xfrm>
            <a:off x="6300650" y="2439390"/>
            <a:ext cx="5891350" cy="2862322"/>
          </a:xfrm>
          <a:prstGeom prst="rect">
            <a:avLst/>
          </a:prstGeom>
          <a:noFill/>
          <a:ln w="9525">
            <a:noFill/>
            <a:miter lim="800000"/>
            <a:headEnd/>
            <a:tailEnd/>
          </a:ln>
        </p:spPr>
        <p:txBody>
          <a:bodyPr wrap="square">
            <a:spAutoFit/>
          </a:bodyPr>
          <a:lstStyle/>
          <a:p>
            <a:pPr>
              <a:lnSpc>
                <a:spcPct val="150000"/>
              </a:lnSpc>
              <a:defRPr/>
            </a:pPr>
            <a:r>
              <a:rPr lang="zh-CN" altLang="en-US" sz="2000" b="1" dirty="0">
                <a:solidFill>
                  <a:srgbClr val="FF3300"/>
                </a:solidFill>
                <a:latin typeface="微软雅黑" pitchFamily="34" charset="-122"/>
                <a:ea typeface="微软雅黑" pitchFamily="34" charset="-122"/>
                <a:sym typeface="微软雅黑" pitchFamily="34" charset="-122"/>
              </a:rPr>
              <a:t>教师队伍建设</a:t>
            </a:r>
            <a:endParaRPr lang="en-US" altLang="zh-CN" sz="2000" b="1" dirty="0">
              <a:solidFill>
                <a:srgbClr val="FF3300"/>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1</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、高级职称</a:t>
            </a:r>
            <a:r>
              <a:rPr lang="en-US" altLang="zh-CN" sz="2000" b="1" dirty="0">
                <a:solidFill>
                  <a:schemeClr val="bg1">
                    <a:lumMod val="50000"/>
                  </a:schemeClr>
                </a:solidFill>
                <a:latin typeface="微软雅黑" pitchFamily="34" charset="-122"/>
                <a:ea typeface="微软雅黑" pitchFamily="34" charset="-122"/>
                <a:sym typeface="微软雅黑" pitchFamily="34" charset="-122"/>
              </a:rPr>
              <a:t>6</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人，省青年骨干</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教师</a:t>
            </a:r>
            <a:r>
              <a:rPr lang="en-US" altLang="zh-CN" sz="2000" b="1" dirty="0">
                <a:solidFill>
                  <a:schemeClr val="bg1">
                    <a:lumMod val="50000"/>
                  </a:schemeClr>
                </a:solidFill>
                <a:latin typeface="微软雅黑" pitchFamily="34" charset="-122"/>
                <a:ea typeface="微软雅黑" pitchFamily="34" charset="-122"/>
                <a:sym typeface="微软雅黑" pitchFamily="34" charset="-122"/>
              </a:rPr>
              <a:t>1</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人</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，国内访问学者</a:t>
            </a:r>
            <a:r>
              <a:rPr lang="en-US" altLang="zh-CN" sz="2000" b="1" dirty="0">
                <a:solidFill>
                  <a:schemeClr val="bg1">
                    <a:lumMod val="50000"/>
                  </a:schemeClr>
                </a:solidFill>
                <a:latin typeface="微软雅黑" pitchFamily="34" charset="-122"/>
                <a:ea typeface="微软雅黑" pitchFamily="34" charset="-122"/>
                <a:sym typeface="微软雅黑" pitchFamily="34" charset="-122"/>
              </a:rPr>
              <a:t>1</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人；</a:t>
            </a:r>
            <a:endParaRPr lang="en-US" altLang="zh-CN" sz="2000" b="1" dirty="0">
              <a:solidFill>
                <a:schemeClr val="bg1">
                  <a:lumMod val="50000"/>
                </a:schemeClr>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2</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a:t>
            </a:r>
            <a:r>
              <a:rPr lang="zh-CN" altLang="en-US" sz="2000" b="1" dirty="0">
                <a:solidFill>
                  <a:srgbClr val="FF0000"/>
                </a:solidFill>
                <a:latin typeface="微软雅黑" pitchFamily="34" charset="-122"/>
                <a:ea typeface="微软雅黑" pitchFamily="34" charset="-122"/>
                <a:sym typeface="微软雅黑" pitchFamily="34" charset="-122"/>
              </a:rPr>
              <a:t>技能</a:t>
            </a:r>
            <a:r>
              <a:rPr lang="zh-CN" altLang="en-US" sz="2000" b="1" dirty="0" smtClean="0">
                <a:solidFill>
                  <a:srgbClr val="FF0000"/>
                </a:solidFill>
                <a:latin typeface="微软雅黑" pitchFamily="34" charset="-122"/>
                <a:ea typeface="微软雅黑" pitchFamily="34" charset="-122"/>
                <a:sym typeface="微软雅黑" pitchFamily="34" charset="-122"/>
              </a:rPr>
              <a:t>大师</a:t>
            </a:r>
            <a:r>
              <a:rPr lang="zh-CN" altLang="en-US" sz="2000" b="1" dirty="0" smtClean="0">
                <a:solidFill>
                  <a:srgbClr val="FF0000"/>
                </a:solidFill>
                <a:latin typeface="微软雅黑" pitchFamily="34" charset="-122"/>
                <a:ea typeface="微软雅黑" pitchFamily="34" charset="-122"/>
                <a:sym typeface="微软雅黑" pitchFamily="34" charset="-122"/>
              </a:rPr>
              <a:t>人才</a:t>
            </a:r>
            <a:r>
              <a:rPr lang="zh-CN" altLang="en-US" sz="2000" b="1" dirty="0">
                <a:solidFill>
                  <a:srgbClr val="FF0000"/>
                </a:solidFill>
                <a:latin typeface="微软雅黑" pitchFamily="34" charset="-122"/>
                <a:ea typeface="微软雅黑" pitchFamily="34" charset="-122"/>
                <a:sym typeface="微软雅黑" pitchFamily="34" charset="-122"/>
              </a:rPr>
              <a:t>欠缺</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a:t>
            </a:r>
            <a:endParaRPr lang="en-US" altLang="zh-CN" sz="2000" b="1" dirty="0">
              <a:solidFill>
                <a:schemeClr val="bg1">
                  <a:lumMod val="50000"/>
                </a:schemeClr>
              </a:solidFill>
              <a:latin typeface="微软雅黑" pitchFamily="34" charset="-122"/>
              <a:ea typeface="微软雅黑" pitchFamily="34" charset="-122"/>
              <a:sym typeface="微软雅黑" pitchFamily="34" charset="-122"/>
            </a:endParaRPr>
          </a:p>
          <a:p>
            <a:pPr marL="342900" indent="-342900">
              <a:lnSpc>
                <a:spcPct val="150000"/>
              </a:lnSpc>
              <a:defRPr/>
            </a:pPr>
            <a:r>
              <a:rPr lang="zh-CN" altLang="en-US" sz="2000" b="1" dirty="0">
                <a:solidFill>
                  <a:srgbClr val="FF0000"/>
                </a:solidFill>
                <a:latin typeface="微软雅黑" pitchFamily="34" charset="-122"/>
                <a:ea typeface="微软雅黑" pitchFamily="34" charset="-122"/>
                <a:sym typeface="微软雅黑" pitchFamily="34" charset="-122"/>
              </a:rPr>
              <a:t>分析：</a:t>
            </a:r>
            <a:endParaRPr lang="en-US" altLang="zh-CN" sz="2000" b="1" dirty="0">
              <a:solidFill>
                <a:srgbClr val="FF0000"/>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1</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、师资培养与引进力度有待</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提高。</a:t>
            </a:r>
            <a:endParaRPr lang="zh-CN" altLang="en-US" sz="2000" b="1" dirty="0">
              <a:solidFill>
                <a:schemeClr val="bg1">
                  <a:lumMod val="50000"/>
                </a:schemeClr>
              </a:solidFill>
              <a:latin typeface="微软雅黑" pitchFamily="34" charset="-122"/>
              <a:ea typeface="微软雅黑" pitchFamily="34" charset="-122"/>
              <a:sym typeface="微软雅黑"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3315786905"/>
              </p:ext>
            </p:extLst>
          </p:nvPr>
        </p:nvGraphicFramePr>
        <p:xfrm>
          <a:off x="418010" y="2293169"/>
          <a:ext cx="5773783" cy="3154764"/>
        </p:xfrm>
        <a:graphic>
          <a:graphicData uri="http://schemas.openxmlformats.org/drawingml/2006/table">
            <a:tbl>
              <a:tblPr firstRow="1" firstCol="1" bandRow="1">
                <a:tableStyleId>{5C22544A-7EE6-4342-B048-85BDC9FD1C3A}</a:tableStyleId>
              </a:tblPr>
              <a:tblGrid>
                <a:gridCol w="3384733">
                  <a:extLst>
                    <a:ext uri="{9D8B030D-6E8A-4147-A177-3AD203B41FA5}">
                      <a16:colId xmlns:a16="http://schemas.microsoft.com/office/drawing/2014/main" val="1202612420"/>
                    </a:ext>
                  </a:extLst>
                </a:gridCol>
                <a:gridCol w="2389050">
                  <a:extLst>
                    <a:ext uri="{9D8B030D-6E8A-4147-A177-3AD203B41FA5}">
                      <a16:colId xmlns:a16="http://schemas.microsoft.com/office/drawing/2014/main" val="4093676792"/>
                    </a:ext>
                  </a:extLst>
                </a:gridCol>
              </a:tblGrid>
              <a:tr h="525794">
                <a:tc gridSpan="2">
                  <a:txBody>
                    <a:bodyPr/>
                    <a:lstStyle/>
                    <a:p>
                      <a:pPr algn="ctr">
                        <a:spcAft>
                          <a:spcPts val="0"/>
                        </a:spcAft>
                      </a:pPr>
                      <a:r>
                        <a:rPr lang="zh-CN" sz="1800" b="1" kern="100" dirty="0">
                          <a:solidFill>
                            <a:srgbClr val="FFFF00"/>
                          </a:solidFill>
                          <a:effectLst/>
                          <a:latin typeface="微软雅黑" panose="020B0503020204020204" pitchFamily="34" charset="-122"/>
                          <a:ea typeface="微软雅黑" panose="020B0503020204020204" pitchFamily="34" charset="-122"/>
                        </a:rPr>
                        <a:t>本专业</a:t>
                      </a:r>
                      <a:r>
                        <a:rPr lang="zh-CN" sz="1800" b="1" kern="100" dirty="0" smtClean="0">
                          <a:solidFill>
                            <a:srgbClr val="FFFF00"/>
                          </a:solidFill>
                          <a:effectLst/>
                          <a:latin typeface="微软雅黑" panose="020B0503020204020204" pitchFamily="34" charset="-122"/>
                          <a:ea typeface="微软雅黑" panose="020B0503020204020204" pitchFamily="34" charset="-122"/>
                        </a:rPr>
                        <a:t>专任专业</a:t>
                      </a:r>
                      <a:r>
                        <a:rPr lang="zh-CN" sz="1800" b="1" kern="100" dirty="0">
                          <a:solidFill>
                            <a:srgbClr val="FFFF00"/>
                          </a:solidFill>
                          <a:effectLst/>
                          <a:latin typeface="微软雅黑" panose="020B0503020204020204" pitchFamily="34" charset="-122"/>
                          <a:ea typeface="微软雅黑" panose="020B0503020204020204" pitchFamily="34" charset="-122"/>
                        </a:rPr>
                        <a:t>教师情况统计（教授</a:t>
                      </a:r>
                      <a:r>
                        <a:rPr lang="en-US" sz="1800" b="1" kern="100" dirty="0">
                          <a:solidFill>
                            <a:srgbClr val="FFFF00"/>
                          </a:solidFill>
                          <a:effectLst/>
                          <a:latin typeface="微软雅黑" panose="020B0503020204020204" pitchFamily="34" charset="-122"/>
                          <a:ea typeface="微软雅黑" panose="020B0503020204020204" pitchFamily="34" charset="-122"/>
                        </a:rPr>
                        <a:t>1</a:t>
                      </a:r>
                      <a:r>
                        <a:rPr lang="zh-CN" sz="1800" b="1" kern="100" dirty="0">
                          <a:solidFill>
                            <a:srgbClr val="FFFF00"/>
                          </a:solidFill>
                          <a:effectLst/>
                          <a:latin typeface="微软雅黑" panose="020B0503020204020204" pitchFamily="34" charset="-122"/>
                          <a:ea typeface="微软雅黑" panose="020B0503020204020204" pitchFamily="34" charset="-122"/>
                        </a:rPr>
                        <a:t>名，副教授</a:t>
                      </a:r>
                      <a:r>
                        <a:rPr lang="en-US" sz="1800" b="1" kern="100" dirty="0">
                          <a:solidFill>
                            <a:srgbClr val="FFFF00"/>
                          </a:solidFill>
                          <a:effectLst/>
                          <a:latin typeface="微软雅黑" panose="020B0503020204020204" pitchFamily="34" charset="-122"/>
                          <a:ea typeface="微软雅黑" panose="020B0503020204020204" pitchFamily="34" charset="-122"/>
                        </a:rPr>
                        <a:t>3</a:t>
                      </a:r>
                      <a:r>
                        <a:rPr lang="zh-CN" sz="1800" b="1" kern="100" dirty="0">
                          <a:solidFill>
                            <a:srgbClr val="FFFF00"/>
                          </a:solidFill>
                          <a:effectLst/>
                          <a:latin typeface="微软雅黑" panose="020B0503020204020204" pitchFamily="34" charset="-122"/>
                          <a:ea typeface="微软雅黑" panose="020B0503020204020204" pitchFamily="34" charset="-122"/>
                        </a:rPr>
                        <a:t>人）</a:t>
                      </a:r>
                      <a:endParaRPr lang="zh-CN" sz="1800" b="1"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chorCtr="1">
                    <a:cell3D prstMaterial="dkEdge">
                      <a:bevel prst="coolSlant"/>
                      <a:lightRig rig="flood" dir="t"/>
                    </a:cell3D>
                  </a:tcPr>
                </a:tc>
                <a:tc hMerge="1">
                  <a:txBody>
                    <a:bodyPr/>
                    <a:lstStyle/>
                    <a:p>
                      <a:endParaRPr lang="zh-CN" altLang="en-US"/>
                    </a:p>
                  </a:txBody>
                  <a:tcPr/>
                </a:tc>
                <a:extLst>
                  <a:ext uri="{0D108BD9-81ED-4DB2-BD59-A6C34878D82A}">
                    <a16:rowId xmlns:a16="http://schemas.microsoft.com/office/drawing/2014/main" val="1773000155"/>
                  </a:ext>
                </a:extLst>
              </a:tr>
              <a:tr h="525794">
                <a:tc>
                  <a:txBody>
                    <a:bodyPr/>
                    <a:lstStyle/>
                    <a:p>
                      <a:pPr algn="just">
                        <a:spcAft>
                          <a:spcPts val="0"/>
                        </a:spcAft>
                      </a:pPr>
                      <a:r>
                        <a:rPr lang="zh-CN" sz="1800" b="1" kern="100" dirty="0">
                          <a:solidFill>
                            <a:srgbClr val="FFFF00"/>
                          </a:solidFill>
                          <a:effectLst/>
                          <a:latin typeface="微软雅黑" panose="020B0503020204020204" pitchFamily="34" charset="-122"/>
                          <a:ea typeface="微软雅黑" panose="020B0503020204020204" pitchFamily="34" charset="-122"/>
                        </a:rPr>
                        <a:t>双师型教师比例</a:t>
                      </a:r>
                      <a:endParaRPr lang="zh-CN" sz="1800" b="1"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chorCtr="1">
                    <a:cell3D prstMaterial="dkEdge">
                      <a:bevel prst="coolSlant"/>
                      <a:lightRig rig="flood" dir="t"/>
                    </a:cell3D>
                  </a:tcPr>
                </a:tc>
                <a:tc>
                  <a:txBody>
                    <a:bodyPr/>
                    <a:lstStyle/>
                    <a:p>
                      <a:pPr algn="just">
                        <a:spcAft>
                          <a:spcPts val="0"/>
                        </a:spcAft>
                      </a:pPr>
                      <a:r>
                        <a:rPr lang="en-US" sz="1800" b="1" kern="100" dirty="0" smtClean="0">
                          <a:solidFill>
                            <a:schemeClr val="tx1"/>
                          </a:solidFill>
                          <a:effectLst/>
                          <a:latin typeface="微软雅黑" panose="020B0503020204020204" pitchFamily="34" charset="-122"/>
                          <a:ea typeface="微软雅黑" panose="020B0503020204020204" pitchFamily="34" charset="-122"/>
                        </a:rPr>
                        <a:t>11</a:t>
                      </a:r>
                      <a:r>
                        <a:rPr lang="zh-CN" altLang="en-US" sz="1800" b="1" kern="100" dirty="0" smtClean="0">
                          <a:solidFill>
                            <a:schemeClr val="tx1"/>
                          </a:solidFill>
                          <a:effectLst/>
                          <a:latin typeface="微软雅黑" panose="020B0503020204020204" pitchFamily="34" charset="-122"/>
                          <a:ea typeface="微软雅黑" panose="020B0503020204020204" pitchFamily="34" charset="-122"/>
                        </a:rPr>
                        <a:t>人（</a:t>
                      </a:r>
                      <a:r>
                        <a:rPr lang="en-US" sz="1800" b="1" kern="100" dirty="0" smtClean="0">
                          <a:solidFill>
                            <a:schemeClr val="tx1"/>
                          </a:solidFill>
                          <a:effectLst/>
                          <a:latin typeface="微软雅黑" panose="020B0503020204020204" pitchFamily="34" charset="-122"/>
                          <a:ea typeface="微软雅黑" panose="020B0503020204020204" pitchFamily="34" charset="-122"/>
                        </a:rPr>
                        <a:t>100</a:t>
                      </a:r>
                      <a:r>
                        <a:rPr lang="en-US" altLang="zh-CN" sz="1800" b="1" kern="100" dirty="0" smtClean="0">
                          <a:solidFill>
                            <a:schemeClr val="tx1"/>
                          </a:solidFill>
                          <a:effectLst/>
                          <a:latin typeface="微软雅黑" panose="020B0503020204020204" pitchFamily="34" charset="-122"/>
                          <a:ea typeface="微软雅黑" panose="020B0503020204020204" pitchFamily="34" charset="-122"/>
                        </a:rPr>
                        <a:t>%</a:t>
                      </a:r>
                      <a:r>
                        <a:rPr lang="en-US" sz="1800" b="1" kern="100" dirty="0">
                          <a:solidFill>
                            <a:schemeClr val="tx1"/>
                          </a:solidFill>
                          <a:effectLst/>
                          <a:latin typeface="微软雅黑" panose="020B0503020204020204" pitchFamily="34" charset="-122"/>
                          <a:ea typeface="微软雅黑" panose="020B0503020204020204" pitchFamily="34" charset="-122"/>
                        </a:rPr>
                        <a:t> </a:t>
                      </a:r>
                      <a:r>
                        <a:rPr lang="zh-CN" altLang="en-US" sz="1800" b="1" kern="100" dirty="0" smtClean="0">
                          <a:solidFill>
                            <a:schemeClr val="tx1"/>
                          </a:solidFill>
                          <a:effectLst/>
                          <a:latin typeface="微软雅黑" panose="020B0503020204020204" pitchFamily="34" charset="-122"/>
                          <a:ea typeface="微软雅黑" panose="020B0503020204020204" pitchFamily="34" charset="-122"/>
                        </a:rPr>
                        <a:t>）</a:t>
                      </a:r>
                      <a:endParaRPr lang="zh-CN" sz="18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chorCtr="1">
                    <a:cell3D prstMaterial="dkEdge">
                      <a:bevel prst="coolSlant"/>
                      <a:lightRig rig="flood" dir="t"/>
                    </a:cell3D>
                  </a:tcPr>
                </a:tc>
                <a:extLst>
                  <a:ext uri="{0D108BD9-81ED-4DB2-BD59-A6C34878D82A}">
                    <a16:rowId xmlns:a16="http://schemas.microsoft.com/office/drawing/2014/main" val="241480972"/>
                  </a:ext>
                </a:extLst>
              </a:tr>
              <a:tr h="525794">
                <a:tc>
                  <a:txBody>
                    <a:bodyPr/>
                    <a:lstStyle/>
                    <a:p>
                      <a:pPr algn="just">
                        <a:spcAft>
                          <a:spcPts val="0"/>
                        </a:spcAft>
                      </a:pPr>
                      <a:r>
                        <a:rPr lang="zh-CN" sz="1800" b="1" kern="100" dirty="0">
                          <a:solidFill>
                            <a:srgbClr val="FFFF00"/>
                          </a:solidFill>
                          <a:effectLst/>
                          <a:latin typeface="微软雅黑" panose="020B0503020204020204" pitchFamily="34" charset="-122"/>
                          <a:ea typeface="微软雅黑" panose="020B0503020204020204" pitchFamily="34" charset="-122"/>
                        </a:rPr>
                        <a:t>副高以上专业技术职务教师人数</a:t>
                      </a:r>
                      <a:endParaRPr lang="zh-CN" sz="1800" b="1"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chorCtr="1">
                    <a:cell3D prstMaterial="dkEdge">
                      <a:bevel prst="coolSlant"/>
                      <a:lightRig rig="flood" dir="t"/>
                    </a:cell3D>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800" b="1" kern="100" dirty="0" smtClean="0">
                          <a:solidFill>
                            <a:schemeClr val="tx1"/>
                          </a:solidFill>
                          <a:effectLst/>
                          <a:latin typeface="微软雅黑" panose="020B0503020204020204" pitchFamily="34" charset="-122"/>
                          <a:ea typeface="微软雅黑" panose="020B0503020204020204" pitchFamily="34" charset="-122"/>
                        </a:rPr>
                        <a:t>4</a:t>
                      </a:r>
                      <a:r>
                        <a:rPr lang="zh-CN" altLang="en-US" sz="1800" b="1" kern="100" dirty="0" smtClean="0">
                          <a:solidFill>
                            <a:schemeClr val="tx1"/>
                          </a:solidFill>
                          <a:effectLst/>
                          <a:latin typeface="微软雅黑" panose="020B0503020204020204" pitchFamily="34" charset="-122"/>
                          <a:ea typeface="微软雅黑" panose="020B0503020204020204" pitchFamily="34" charset="-122"/>
                        </a:rPr>
                        <a:t>人（</a:t>
                      </a:r>
                      <a:r>
                        <a:rPr lang="en-US" altLang="zh-CN" sz="1800" b="1" kern="100" dirty="0" smtClean="0">
                          <a:solidFill>
                            <a:schemeClr val="tx1"/>
                          </a:solidFill>
                          <a:effectLst/>
                          <a:latin typeface="微软雅黑" panose="020B0503020204020204" pitchFamily="34" charset="-122"/>
                          <a:ea typeface="微软雅黑" panose="020B0503020204020204" pitchFamily="34" charset="-122"/>
                        </a:rPr>
                        <a:t>37% </a:t>
                      </a:r>
                      <a:r>
                        <a:rPr lang="zh-CN" altLang="en-US" sz="1800" b="1" kern="100" dirty="0" smtClean="0">
                          <a:solidFill>
                            <a:schemeClr val="tx1"/>
                          </a:solidFill>
                          <a:effectLst/>
                          <a:latin typeface="微软雅黑" panose="020B0503020204020204" pitchFamily="34" charset="-122"/>
                          <a:ea typeface="微软雅黑" panose="020B0503020204020204" pitchFamily="34" charset="-122"/>
                        </a:rPr>
                        <a:t>）</a:t>
                      </a:r>
                      <a:endParaRPr lang="zh-CN" altLang="zh-CN" sz="1800" b="1"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chorCtr="1">
                    <a:cell3D prstMaterial="dkEdge">
                      <a:bevel prst="coolSlant"/>
                      <a:lightRig rig="flood" dir="t"/>
                    </a:cell3D>
                  </a:tcPr>
                </a:tc>
                <a:extLst>
                  <a:ext uri="{0D108BD9-81ED-4DB2-BD59-A6C34878D82A}">
                    <a16:rowId xmlns:a16="http://schemas.microsoft.com/office/drawing/2014/main" val="1604243844"/>
                  </a:ext>
                </a:extLst>
              </a:tr>
              <a:tr h="525794">
                <a:tc>
                  <a:txBody>
                    <a:bodyPr/>
                    <a:lstStyle/>
                    <a:p>
                      <a:pPr algn="just">
                        <a:spcAft>
                          <a:spcPts val="0"/>
                        </a:spcAft>
                      </a:pPr>
                      <a:r>
                        <a:rPr lang="zh-CN" sz="1800" b="1" kern="100" dirty="0">
                          <a:solidFill>
                            <a:srgbClr val="FFFF00"/>
                          </a:solidFill>
                          <a:effectLst/>
                          <a:latin typeface="微软雅黑" panose="020B0503020204020204" pitchFamily="34" charset="-122"/>
                          <a:ea typeface="微软雅黑" panose="020B0503020204020204" pitchFamily="34" charset="-122"/>
                        </a:rPr>
                        <a:t>硕士学位教师人数（比例）</a:t>
                      </a:r>
                      <a:endParaRPr lang="zh-CN" sz="1800" b="1"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chorCtr="1">
                    <a:cell3D prstMaterial="dkEdge">
                      <a:bevel prst="coolSlant"/>
                      <a:lightRig rig="flood" dir="t"/>
                    </a:cell3D>
                  </a:tcPr>
                </a:tc>
                <a:tc>
                  <a:txBody>
                    <a:bodyPr/>
                    <a:lstStyle/>
                    <a:p>
                      <a:pPr algn="just">
                        <a:spcAft>
                          <a:spcPts val="0"/>
                        </a:spcAft>
                      </a:pPr>
                      <a:r>
                        <a:rPr lang="en-US" altLang="zh-CN" sz="1800" b="1" kern="100" dirty="0" smtClean="0">
                          <a:solidFill>
                            <a:schemeClr val="tx1"/>
                          </a:solidFill>
                          <a:effectLst/>
                          <a:latin typeface="微软雅黑" panose="020B0503020204020204" pitchFamily="34" charset="-122"/>
                          <a:ea typeface="微软雅黑" panose="020B0503020204020204" pitchFamily="34" charset="-122"/>
                        </a:rPr>
                        <a:t>4</a:t>
                      </a:r>
                      <a:r>
                        <a:rPr lang="zh-CN" altLang="en-US" sz="1800" b="1" kern="100" dirty="0" smtClean="0">
                          <a:solidFill>
                            <a:schemeClr val="tx1"/>
                          </a:solidFill>
                          <a:effectLst/>
                          <a:latin typeface="微软雅黑" panose="020B0503020204020204" pitchFamily="34" charset="-122"/>
                          <a:ea typeface="微软雅黑" panose="020B0503020204020204" pitchFamily="34" charset="-122"/>
                        </a:rPr>
                        <a:t>人（</a:t>
                      </a:r>
                      <a:r>
                        <a:rPr lang="en-US" altLang="zh-CN" sz="1800" b="1" kern="100" dirty="0" smtClean="0">
                          <a:solidFill>
                            <a:schemeClr val="tx1"/>
                          </a:solidFill>
                          <a:effectLst/>
                          <a:latin typeface="微软雅黑" panose="020B0503020204020204" pitchFamily="34" charset="-122"/>
                          <a:ea typeface="微软雅黑" panose="020B0503020204020204" pitchFamily="34" charset="-122"/>
                        </a:rPr>
                        <a:t>37% </a:t>
                      </a:r>
                      <a:r>
                        <a:rPr lang="zh-CN" altLang="en-US" sz="1800" b="1" kern="100" dirty="0" smtClean="0">
                          <a:solidFill>
                            <a:schemeClr val="tx1"/>
                          </a:solidFill>
                          <a:effectLst/>
                          <a:latin typeface="微软雅黑" panose="020B0503020204020204" pitchFamily="34" charset="-122"/>
                          <a:ea typeface="微软雅黑" panose="020B0503020204020204" pitchFamily="34" charset="-122"/>
                        </a:rPr>
                        <a:t>）</a:t>
                      </a:r>
                      <a:endParaRPr lang="zh-CN" altLang="zh-CN" sz="18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chorCtr="1">
                    <a:cell3D prstMaterial="dkEdge">
                      <a:bevel prst="coolSlant"/>
                      <a:lightRig rig="flood" dir="t"/>
                    </a:cell3D>
                  </a:tcPr>
                </a:tc>
                <a:extLst>
                  <a:ext uri="{0D108BD9-81ED-4DB2-BD59-A6C34878D82A}">
                    <a16:rowId xmlns:a16="http://schemas.microsoft.com/office/drawing/2014/main" val="4247951827"/>
                  </a:ext>
                </a:extLst>
              </a:tr>
              <a:tr h="525794">
                <a:tc>
                  <a:txBody>
                    <a:bodyPr/>
                    <a:lstStyle/>
                    <a:p>
                      <a:pPr algn="just">
                        <a:spcAft>
                          <a:spcPts val="0"/>
                        </a:spcAft>
                      </a:pPr>
                      <a:r>
                        <a:rPr lang="zh-CN" sz="1800" b="1" kern="100" dirty="0">
                          <a:solidFill>
                            <a:srgbClr val="FFFF00"/>
                          </a:solidFill>
                          <a:effectLst/>
                          <a:latin typeface="微软雅黑" panose="020B0503020204020204" pitchFamily="34" charset="-122"/>
                          <a:ea typeface="微软雅黑" panose="020B0503020204020204" pitchFamily="34" charset="-122"/>
                        </a:rPr>
                        <a:t>博士学位教师人数（比例）</a:t>
                      </a:r>
                      <a:endParaRPr lang="zh-CN" sz="1800" b="1"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chorCtr="1">
                    <a:cell3D prstMaterial="dkEdge">
                      <a:bevel prst="coolSlant"/>
                      <a:lightRig rig="flood" dir="t"/>
                    </a:cell3D>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kern="100" dirty="0">
                          <a:solidFill>
                            <a:schemeClr val="tx1"/>
                          </a:solidFill>
                          <a:effectLst/>
                          <a:latin typeface="微软雅黑" panose="020B0503020204020204" pitchFamily="34" charset="-122"/>
                          <a:ea typeface="微软雅黑" panose="020B0503020204020204" pitchFamily="34" charset="-122"/>
                        </a:rPr>
                        <a:t> </a:t>
                      </a:r>
                      <a:r>
                        <a:rPr lang="en-US" sz="1800" b="1" kern="100" dirty="0" smtClean="0">
                          <a:solidFill>
                            <a:schemeClr val="tx1"/>
                          </a:solidFill>
                          <a:effectLst/>
                          <a:latin typeface="微软雅黑" panose="020B0503020204020204" pitchFamily="34" charset="-122"/>
                          <a:ea typeface="微软雅黑" panose="020B0503020204020204" pitchFamily="34" charset="-122"/>
                        </a:rPr>
                        <a:t>1</a:t>
                      </a:r>
                      <a:r>
                        <a:rPr lang="zh-CN" altLang="en-US" sz="1800" b="1" kern="100" dirty="0" smtClean="0">
                          <a:solidFill>
                            <a:schemeClr val="tx1"/>
                          </a:solidFill>
                          <a:effectLst/>
                          <a:latin typeface="微软雅黑" panose="020B0503020204020204" pitchFamily="34" charset="-122"/>
                          <a:ea typeface="微软雅黑" panose="020B0503020204020204" pitchFamily="34" charset="-122"/>
                        </a:rPr>
                        <a:t>人（</a:t>
                      </a:r>
                      <a:r>
                        <a:rPr lang="en-US" altLang="zh-CN" sz="1800" b="1" kern="100" dirty="0" smtClean="0">
                          <a:solidFill>
                            <a:schemeClr val="tx1"/>
                          </a:solidFill>
                          <a:effectLst/>
                          <a:latin typeface="微软雅黑" panose="020B0503020204020204" pitchFamily="34" charset="-122"/>
                          <a:ea typeface="微软雅黑" panose="020B0503020204020204" pitchFamily="34" charset="-122"/>
                        </a:rPr>
                        <a:t>10% </a:t>
                      </a:r>
                      <a:r>
                        <a:rPr lang="zh-CN" altLang="en-US" sz="1800" b="1" kern="100" dirty="0" smtClean="0">
                          <a:solidFill>
                            <a:schemeClr val="tx1"/>
                          </a:solidFill>
                          <a:effectLst/>
                          <a:latin typeface="微软雅黑" panose="020B0503020204020204" pitchFamily="34" charset="-122"/>
                          <a:ea typeface="微软雅黑" panose="020B0503020204020204" pitchFamily="34" charset="-122"/>
                        </a:rPr>
                        <a:t>）</a:t>
                      </a:r>
                      <a:endParaRPr lang="zh-CN" altLang="zh-CN" sz="1800" b="1"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chorCtr="1">
                    <a:cell3D prstMaterial="dkEdge">
                      <a:bevel prst="coolSlant"/>
                      <a:lightRig rig="flood" dir="t"/>
                    </a:cell3D>
                  </a:tcPr>
                </a:tc>
                <a:extLst>
                  <a:ext uri="{0D108BD9-81ED-4DB2-BD59-A6C34878D82A}">
                    <a16:rowId xmlns:a16="http://schemas.microsoft.com/office/drawing/2014/main" val="450984179"/>
                  </a:ext>
                </a:extLst>
              </a:tr>
              <a:tr h="525794">
                <a:tc>
                  <a:txBody>
                    <a:bodyPr/>
                    <a:lstStyle/>
                    <a:p>
                      <a:pPr algn="just">
                        <a:spcAft>
                          <a:spcPts val="0"/>
                        </a:spcAft>
                      </a:pPr>
                      <a:r>
                        <a:rPr lang="zh-CN" sz="1800" b="1" kern="100" dirty="0">
                          <a:solidFill>
                            <a:srgbClr val="FFFF00"/>
                          </a:solidFill>
                          <a:effectLst/>
                          <a:latin typeface="微软雅黑" panose="020B0503020204020204" pitchFamily="34" charset="-122"/>
                          <a:ea typeface="微软雅黑" panose="020B0503020204020204" pitchFamily="34" charset="-122"/>
                        </a:rPr>
                        <a:t>领军人才人数（比例）</a:t>
                      </a:r>
                      <a:endParaRPr lang="zh-CN" sz="1800" b="1"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chorCtr="1">
                    <a:cell3D prstMaterial="dkEdge">
                      <a:bevel prst="coolSlant"/>
                      <a:lightRig rig="flood" dir="t"/>
                    </a:cell3D>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800" b="1" kern="100" dirty="0" smtClean="0">
                          <a:solidFill>
                            <a:schemeClr val="tx1"/>
                          </a:solidFill>
                          <a:effectLst/>
                          <a:latin typeface="微软雅黑" panose="020B0503020204020204" pitchFamily="34" charset="-122"/>
                          <a:ea typeface="微软雅黑" panose="020B0503020204020204" pitchFamily="34" charset="-122"/>
                        </a:rPr>
                        <a:t>0</a:t>
                      </a:r>
                      <a:r>
                        <a:rPr lang="zh-CN" altLang="en-US" sz="1800" b="1" kern="100" dirty="0" smtClean="0">
                          <a:solidFill>
                            <a:schemeClr val="tx1"/>
                          </a:solidFill>
                          <a:effectLst/>
                          <a:latin typeface="微软雅黑" panose="020B0503020204020204" pitchFamily="34" charset="-122"/>
                          <a:ea typeface="微软雅黑" panose="020B0503020204020204" pitchFamily="34" charset="-122"/>
                        </a:rPr>
                        <a:t>人（</a:t>
                      </a:r>
                      <a:r>
                        <a:rPr lang="en-US" altLang="zh-CN" sz="1800" b="1" kern="100" dirty="0" smtClean="0">
                          <a:solidFill>
                            <a:schemeClr val="tx1"/>
                          </a:solidFill>
                          <a:effectLst/>
                          <a:latin typeface="微软雅黑" panose="020B0503020204020204" pitchFamily="34" charset="-122"/>
                          <a:ea typeface="微软雅黑" panose="020B0503020204020204" pitchFamily="34" charset="-122"/>
                        </a:rPr>
                        <a:t>0% </a:t>
                      </a:r>
                      <a:r>
                        <a:rPr lang="zh-CN" altLang="en-US" sz="1800" b="1" kern="100" dirty="0" smtClean="0">
                          <a:solidFill>
                            <a:schemeClr val="tx1"/>
                          </a:solidFill>
                          <a:effectLst/>
                          <a:latin typeface="微软雅黑" panose="020B0503020204020204" pitchFamily="34" charset="-122"/>
                          <a:ea typeface="微软雅黑" panose="020B0503020204020204" pitchFamily="34" charset="-122"/>
                        </a:rPr>
                        <a:t>）</a:t>
                      </a:r>
                      <a:endParaRPr lang="zh-CN" altLang="zh-CN" sz="1800" b="1"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chorCtr="1">
                    <a:cell3D prstMaterial="dkEdge">
                      <a:bevel prst="coolSlant"/>
                      <a:lightRig rig="flood" dir="t"/>
                    </a:cell3D>
                  </a:tcPr>
                </a:tc>
                <a:extLst>
                  <a:ext uri="{0D108BD9-81ED-4DB2-BD59-A6C34878D82A}">
                    <a16:rowId xmlns:a16="http://schemas.microsoft.com/office/drawing/2014/main" val="3101986830"/>
                  </a:ext>
                </a:extLst>
              </a:tr>
            </a:tbl>
          </a:graphicData>
        </a:graphic>
      </p:graphicFrame>
      <p:pic>
        <p:nvPicPr>
          <p:cNvPr id="6" name="图片 5"/>
          <p:cNvPicPr>
            <a:picLocks noChangeAspect="1"/>
          </p:cNvPicPr>
          <p:nvPr/>
        </p:nvPicPr>
        <p:blipFill>
          <a:blip r:embed="rId3"/>
          <a:stretch>
            <a:fillRect/>
          </a:stretch>
        </p:blipFill>
        <p:spPr>
          <a:xfrm>
            <a:off x="10366029" y="5236323"/>
            <a:ext cx="1707028" cy="1621677"/>
          </a:xfrm>
          <a:prstGeom prst="rect">
            <a:avLst/>
          </a:prstGeom>
        </p:spPr>
      </p:pic>
    </p:spTree>
    <p:extLst>
      <p:ext uri="{BB962C8B-B14F-4D97-AF65-F5344CB8AC3E}">
        <p14:creationId xmlns:p14="http://schemas.microsoft.com/office/powerpoint/2010/main" val="1995826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p:cNvSpPr/>
          <p:nvPr/>
        </p:nvSpPr>
        <p:spPr>
          <a:xfrm rot="5400000">
            <a:off x="87313" y="-87313"/>
            <a:ext cx="2833688" cy="3008313"/>
          </a:xfrm>
          <a:prstGeom prst="rtTriangle">
            <a:avLst/>
          </a:prstGeom>
          <a:solidFill>
            <a:srgbClr val="0070C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20"/>
          </a:p>
        </p:txBody>
      </p:sp>
      <p:sp>
        <p:nvSpPr>
          <p:cNvPr id="15" name="直角三角形 14"/>
          <p:cNvSpPr/>
          <p:nvPr/>
        </p:nvSpPr>
        <p:spPr>
          <a:xfrm rot="5400000">
            <a:off x="83344" y="-81756"/>
            <a:ext cx="2682875" cy="284956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20"/>
          </a:p>
        </p:txBody>
      </p:sp>
      <p:sp>
        <p:nvSpPr>
          <p:cNvPr id="13320" name="直角三角形 15"/>
          <p:cNvSpPr>
            <a:spLocks noChangeArrowheads="1"/>
          </p:cNvSpPr>
          <p:nvPr/>
        </p:nvSpPr>
        <p:spPr bwMode="auto">
          <a:xfrm rot="5400000">
            <a:off x="77787" y="-69850"/>
            <a:ext cx="2579688" cy="2738438"/>
          </a:xfrm>
          <a:prstGeom prst="rtTriangle">
            <a:avLst/>
          </a:prstGeom>
          <a:solidFill>
            <a:srgbClr val="FFFF00"/>
          </a:solidFill>
          <a:ln w="12700" algn="ctr">
            <a:noFill/>
            <a:miter lim="800000"/>
            <a:headEnd/>
            <a:tailEnd/>
          </a:ln>
        </p:spPr>
        <p:txBody>
          <a:bodyPr rot="10800000" vert="eaVert" anchor="ctr"/>
          <a:lstStyle/>
          <a:p>
            <a:pPr algn="ctr"/>
            <a:endParaRPr lang="zh-CN" altLang="en-US" sz="1600">
              <a:solidFill>
                <a:srgbClr val="FFFFFF"/>
              </a:solidFill>
              <a:ea typeface="黑体" pitchFamily="49" charset="-122"/>
            </a:endParaRPr>
          </a:p>
        </p:txBody>
      </p:sp>
      <p:sp>
        <p:nvSpPr>
          <p:cNvPr id="3" name="矩形 2"/>
          <p:cNvSpPr/>
          <p:nvPr/>
        </p:nvSpPr>
        <p:spPr>
          <a:xfrm>
            <a:off x="4592638" y="1244600"/>
            <a:ext cx="110976" cy="3980543"/>
          </a:xfrm>
          <a:prstGeom prst="rect">
            <a:avLst/>
          </a:prstGeom>
          <a:solidFill>
            <a:srgbClr val="0000FF"/>
          </a:solidFill>
          <a:ln>
            <a:solidFill>
              <a:srgbClr val="0070C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20"/>
          </a:p>
        </p:txBody>
      </p:sp>
      <p:sp>
        <p:nvSpPr>
          <p:cNvPr id="13331" name="矩形 25"/>
          <p:cNvSpPr>
            <a:spLocks noChangeArrowheads="1"/>
          </p:cNvSpPr>
          <p:nvPr/>
        </p:nvSpPr>
        <p:spPr bwMode="auto">
          <a:xfrm>
            <a:off x="4978400" y="1109663"/>
            <a:ext cx="2898775" cy="519112"/>
          </a:xfrm>
          <a:prstGeom prst="rect">
            <a:avLst/>
          </a:prstGeom>
          <a:noFill/>
          <a:ln w="9525">
            <a:noFill/>
            <a:miter lim="800000"/>
            <a:headEnd/>
            <a:tailEnd/>
          </a:ln>
        </p:spPr>
        <p:txBody>
          <a:bodyPr>
            <a:spAutoFit/>
          </a:bodyPr>
          <a:lstStyle/>
          <a:p>
            <a:pPr defTabSz="457200"/>
            <a:r>
              <a:rPr lang="en-US" altLang="zh-CN" sz="2800" dirty="0" smtClean="0">
                <a:latin typeface="微软雅黑" pitchFamily="34" charset="-122"/>
                <a:ea typeface="微软雅黑" pitchFamily="34" charset="-122"/>
              </a:rPr>
              <a:t>1</a:t>
            </a:r>
            <a:r>
              <a:rPr lang="zh-CN" altLang="en-US" sz="2800" dirty="0" smtClean="0">
                <a:latin typeface="微软雅黑" pitchFamily="34" charset="-122"/>
                <a:ea typeface="微软雅黑" pitchFamily="34" charset="-122"/>
              </a:rPr>
              <a:t>、专业</a:t>
            </a:r>
            <a:r>
              <a:rPr lang="zh-CN" altLang="en-US" sz="2800" dirty="0">
                <a:latin typeface="微软雅黑" pitchFamily="34" charset="-122"/>
                <a:ea typeface="微软雅黑" pitchFamily="34" charset="-122"/>
              </a:rPr>
              <a:t>建设规划</a:t>
            </a:r>
          </a:p>
        </p:txBody>
      </p:sp>
      <p:sp>
        <p:nvSpPr>
          <p:cNvPr id="13332" name="矩形 36"/>
          <p:cNvSpPr>
            <a:spLocks noChangeArrowheads="1"/>
          </p:cNvSpPr>
          <p:nvPr/>
        </p:nvSpPr>
        <p:spPr bwMode="auto">
          <a:xfrm>
            <a:off x="5045074" y="2017713"/>
            <a:ext cx="3942171" cy="523220"/>
          </a:xfrm>
          <a:prstGeom prst="rect">
            <a:avLst/>
          </a:prstGeom>
          <a:noFill/>
          <a:ln w="9525">
            <a:noFill/>
            <a:miter lim="800000"/>
            <a:headEnd/>
            <a:tailEnd/>
          </a:ln>
        </p:spPr>
        <p:txBody>
          <a:bodyPr wrap="square">
            <a:spAutoFit/>
          </a:bodyPr>
          <a:lstStyle/>
          <a:p>
            <a:pPr defTabSz="457200"/>
            <a:r>
              <a:rPr lang="en-US" altLang="zh-CN" sz="2800" dirty="0" smtClean="0">
                <a:latin typeface="微软雅黑" pitchFamily="34" charset="-122"/>
                <a:ea typeface="微软雅黑" pitchFamily="34" charset="-122"/>
              </a:rPr>
              <a:t>2</a:t>
            </a:r>
            <a:r>
              <a:rPr lang="zh-CN" altLang="en-US" sz="2800" dirty="0" smtClean="0">
                <a:latin typeface="微软雅黑" pitchFamily="34" charset="-122"/>
                <a:ea typeface="微软雅黑" pitchFamily="34" charset="-122"/>
              </a:rPr>
              <a:t>、专业</a:t>
            </a:r>
            <a:r>
              <a:rPr lang="zh-CN" altLang="en-US" sz="2800" dirty="0">
                <a:latin typeface="微软雅黑" pitchFamily="34" charset="-122"/>
                <a:ea typeface="微软雅黑" pitchFamily="34" charset="-122"/>
              </a:rPr>
              <a:t>建设实施情况</a:t>
            </a:r>
          </a:p>
        </p:txBody>
      </p:sp>
      <p:sp>
        <p:nvSpPr>
          <p:cNvPr id="13333" name="矩形 39"/>
          <p:cNvSpPr>
            <a:spLocks noChangeArrowheads="1"/>
          </p:cNvSpPr>
          <p:nvPr/>
        </p:nvSpPr>
        <p:spPr bwMode="auto">
          <a:xfrm>
            <a:off x="5006975" y="3001963"/>
            <a:ext cx="2898775" cy="519112"/>
          </a:xfrm>
          <a:prstGeom prst="rect">
            <a:avLst/>
          </a:prstGeom>
          <a:noFill/>
          <a:ln w="9525">
            <a:noFill/>
            <a:miter lim="800000"/>
            <a:headEnd/>
            <a:tailEnd/>
          </a:ln>
        </p:spPr>
        <p:txBody>
          <a:bodyPr>
            <a:spAutoFit/>
          </a:bodyPr>
          <a:lstStyle/>
          <a:p>
            <a:pPr defTabSz="457200"/>
            <a:r>
              <a:rPr lang="en-US" altLang="zh-CN" sz="2800" dirty="0" smtClean="0">
                <a:latin typeface="微软雅黑" pitchFamily="34" charset="-122"/>
                <a:ea typeface="微软雅黑" pitchFamily="34" charset="-122"/>
              </a:rPr>
              <a:t>3</a:t>
            </a:r>
            <a:r>
              <a:rPr lang="zh-CN" altLang="en-US" sz="2800" dirty="0" smtClean="0">
                <a:latin typeface="微软雅黑" pitchFamily="34" charset="-122"/>
                <a:ea typeface="微软雅黑" pitchFamily="34" charset="-122"/>
              </a:rPr>
              <a:t>、专业</a:t>
            </a:r>
            <a:r>
              <a:rPr lang="zh-CN" altLang="en-US" sz="2800" dirty="0">
                <a:latin typeface="微软雅黑" pitchFamily="34" charset="-122"/>
                <a:ea typeface="微软雅黑" pitchFamily="34" charset="-122"/>
              </a:rPr>
              <a:t>自我诊断</a:t>
            </a:r>
          </a:p>
        </p:txBody>
      </p:sp>
      <p:sp>
        <p:nvSpPr>
          <p:cNvPr id="13334" name="矩形 47"/>
          <p:cNvSpPr>
            <a:spLocks noChangeArrowheads="1"/>
          </p:cNvSpPr>
          <p:nvPr/>
        </p:nvSpPr>
        <p:spPr bwMode="auto">
          <a:xfrm>
            <a:off x="5045075" y="3976688"/>
            <a:ext cx="2922588" cy="519112"/>
          </a:xfrm>
          <a:prstGeom prst="rect">
            <a:avLst/>
          </a:prstGeom>
          <a:noFill/>
          <a:ln w="9525">
            <a:noFill/>
            <a:miter lim="800000"/>
            <a:headEnd/>
            <a:tailEnd/>
          </a:ln>
        </p:spPr>
        <p:txBody>
          <a:bodyPr>
            <a:spAutoFit/>
          </a:bodyPr>
          <a:lstStyle/>
          <a:p>
            <a:pPr defTabSz="457200"/>
            <a:r>
              <a:rPr lang="en-US" altLang="zh-CN" sz="2800" dirty="0" smtClean="0">
                <a:latin typeface="微软雅黑" pitchFamily="34" charset="-122"/>
                <a:ea typeface="微软雅黑" pitchFamily="34" charset="-122"/>
              </a:rPr>
              <a:t>4</a:t>
            </a:r>
            <a:r>
              <a:rPr lang="zh-CN" altLang="en-US" sz="2800" dirty="0" smtClean="0">
                <a:latin typeface="微软雅黑" pitchFamily="34" charset="-122"/>
                <a:ea typeface="微软雅黑" pitchFamily="34" charset="-122"/>
              </a:rPr>
              <a:t>、专业</a:t>
            </a:r>
            <a:r>
              <a:rPr lang="zh-CN" altLang="en-US" sz="2800" dirty="0">
                <a:latin typeface="微软雅黑" pitchFamily="34" charset="-122"/>
                <a:ea typeface="微软雅黑" pitchFamily="34" charset="-122"/>
              </a:rPr>
              <a:t>改进计划</a:t>
            </a:r>
          </a:p>
        </p:txBody>
      </p:sp>
      <p:sp>
        <p:nvSpPr>
          <p:cNvPr id="13335" name="矩形 23"/>
          <p:cNvSpPr>
            <a:spLocks noChangeArrowheads="1"/>
          </p:cNvSpPr>
          <p:nvPr/>
        </p:nvSpPr>
        <p:spPr bwMode="auto">
          <a:xfrm>
            <a:off x="5045075" y="4860925"/>
            <a:ext cx="5026388" cy="523220"/>
          </a:xfrm>
          <a:prstGeom prst="rect">
            <a:avLst/>
          </a:prstGeom>
          <a:noFill/>
          <a:ln w="9525">
            <a:noFill/>
            <a:miter lim="800000"/>
            <a:headEnd/>
            <a:tailEnd/>
          </a:ln>
        </p:spPr>
        <p:txBody>
          <a:bodyPr wrap="square">
            <a:spAutoFit/>
          </a:bodyPr>
          <a:lstStyle/>
          <a:p>
            <a:pPr defTabSz="457200"/>
            <a:r>
              <a:rPr lang="en-US" altLang="zh-CN" sz="2800" dirty="0" smtClean="0">
                <a:latin typeface="微软雅黑" pitchFamily="34" charset="-122"/>
                <a:ea typeface="微软雅黑" pitchFamily="34" charset="-122"/>
              </a:rPr>
              <a:t>5</a:t>
            </a:r>
            <a:r>
              <a:rPr lang="zh-CN" altLang="en-US" sz="2800" dirty="0" smtClean="0">
                <a:latin typeface="微软雅黑" pitchFamily="34" charset="-122"/>
                <a:ea typeface="微软雅黑" pitchFamily="34" charset="-122"/>
              </a:rPr>
              <a:t>、持续</a:t>
            </a:r>
            <a:r>
              <a:rPr lang="zh-CN" altLang="en-US" sz="2800" dirty="0">
                <a:latin typeface="微软雅黑" pitchFamily="34" charset="-122"/>
                <a:ea typeface="微软雅黑" pitchFamily="34" charset="-122"/>
              </a:rPr>
              <a:t>改进的机制和策略</a:t>
            </a:r>
          </a:p>
        </p:txBody>
      </p:sp>
      <p:grpSp>
        <p:nvGrpSpPr>
          <p:cNvPr id="13336" name="组合 15"/>
          <p:cNvGrpSpPr>
            <a:grpSpLocks/>
          </p:cNvGrpSpPr>
          <p:nvPr/>
        </p:nvGrpSpPr>
        <p:grpSpPr bwMode="auto">
          <a:xfrm>
            <a:off x="800100" y="1800225"/>
            <a:ext cx="3400425" cy="1909763"/>
            <a:chOff x="310554" y="1101625"/>
            <a:chExt cx="3400645" cy="1430692"/>
          </a:xfrm>
        </p:grpSpPr>
        <p:grpSp>
          <p:nvGrpSpPr>
            <p:cNvPr id="13337" name="组合 39"/>
            <p:cNvGrpSpPr>
              <a:grpSpLocks/>
            </p:cNvGrpSpPr>
            <p:nvPr/>
          </p:nvGrpSpPr>
          <p:grpSpPr bwMode="auto">
            <a:xfrm>
              <a:off x="1010872" y="1403393"/>
              <a:ext cx="2700327" cy="1013827"/>
              <a:chOff x="1068022" y="1403393"/>
              <a:chExt cx="2700327" cy="1013827"/>
            </a:xfrm>
          </p:grpSpPr>
          <p:sp>
            <p:nvSpPr>
              <p:cNvPr id="11" name="矩形 21"/>
              <p:cNvSpPr/>
              <p:nvPr/>
            </p:nvSpPr>
            <p:spPr>
              <a:xfrm>
                <a:off x="1067837" y="1494084"/>
                <a:ext cx="1022416" cy="922873"/>
              </a:xfrm>
              <a:prstGeom prst="rect">
                <a:avLst/>
              </a:prstGeom>
              <a:solidFill>
                <a:srgbClr val="C000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宋体" charset="-122"/>
                  <a:ea typeface="华康宋体W12(P)"/>
                  <a:cs typeface="华康宋体W12(P)"/>
                </a:endParaRPr>
              </a:p>
            </p:txBody>
          </p:sp>
          <p:sp>
            <p:nvSpPr>
              <p:cNvPr id="12" name="矩形 22"/>
              <p:cNvSpPr/>
              <p:nvPr/>
            </p:nvSpPr>
            <p:spPr>
              <a:xfrm>
                <a:off x="2002935" y="1403699"/>
                <a:ext cx="1765414" cy="617231"/>
              </a:xfrm>
              <a:prstGeom prst="rect">
                <a:avLst/>
              </a:prstGeom>
              <a:scene3d>
                <a:camera prst="orthographicFront"/>
                <a:lightRig rig="threePt" dir="t"/>
              </a:scene3d>
              <a:sp3d>
                <a:bevelT w="165100" prst="coolSlant"/>
              </a:sp3d>
            </p:spPr>
            <p:txBody>
              <a:bodyPr wrap="none">
                <a:spAutoFit/>
              </a:bodyPr>
              <a:lstStyle/>
              <a:p>
                <a:pPr fontAlgn="auto">
                  <a:spcBef>
                    <a:spcPts val="0"/>
                  </a:spcBef>
                  <a:spcAft>
                    <a:spcPts val="0"/>
                  </a:spcAft>
                  <a:defRPr/>
                </a:pPr>
                <a:r>
                  <a:rPr lang="zh-CN" altLang="en-US" sz="4800" dirty="0">
                    <a:solidFill>
                      <a:schemeClr val="tx1">
                        <a:lumMod val="75000"/>
                        <a:lumOff val="25000"/>
                      </a:schemeClr>
                    </a:solidFill>
                    <a:latin typeface="微软雅黑" panose="020B0503020204020204" pitchFamily="34" charset="-122"/>
                    <a:ea typeface="微软雅黑" panose="020B0503020204020204" pitchFamily="34" charset="-122"/>
                  </a:rPr>
                  <a:t>目  录</a:t>
                </a:r>
              </a:p>
            </p:txBody>
          </p:sp>
          <p:sp>
            <p:nvSpPr>
              <p:cNvPr id="13340" name="TextBox 5"/>
              <p:cNvSpPr txBox="1">
                <a:spLocks noChangeArrowheads="1"/>
              </p:cNvSpPr>
              <p:nvPr/>
            </p:nvSpPr>
            <p:spPr bwMode="auto">
              <a:xfrm>
                <a:off x="2006231" y="2028110"/>
                <a:ext cx="1698618" cy="354602"/>
              </a:xfrm>
              <a:prstGeom prst="rect">
                <a:avLst/>
              </a:prstGeom>
              <a:noFill/>
              <a:ln w="9525">
                <a:noFill/>
                <a:miter lim="800000"/>
                <a:headEnd/>
                <a:tailEnd/>
              </a:ln>
              <a:scene3d>
                <a:camera prst="orthographicFront"/>
                <a:lightRig rig="threePt" dir="t"/>
              </a:scene3d>
              <a:sp3d>
                <a:bevelT w="165100" prst="coolSlant"/>
              </a:sp3d>
            </p:spPr>
            <p:txBody>
              <a:bodyPr wrap="none">
                <a:spAutoFit/>
              </a:bodyPr>
              <a:lstStyle/>
              <a:p>
                <a:r>
                  <a:rPr lang="en-US" altLang="zh-CN" sz="2500" b="1">
                    <a:solidFill>
                      <a:srgbClr val="C00000"/>
                    </a:solidFill>
                    <a:ea typeface="华康宋体W12(P)"/>
                    <a:cs typeface="华康宋体W12(P)"/>
                  </a:rPr>
                  <a:t>ONTENTS</a:t>
                </a:r>
                <a:endParaRPr lang="zh-CN" altLang="en-US" sz="2500" b="1">
                  <a:solidFill>
                    <a:srgbClr val="C00000"/>
                  </a:solidFill>
                  <a:ea typeface="华康宋体W12(P)"/>
                  <a:cs typeface="华康宋体W12(P)"/>
                </a:endParaRPr>
              </a:p>
            </p:txBody>
          </p:sp>
        </p:grpSp>
        <p:pic>
          <p:nvPicPr>
            <p:cNvPr id="13341" name="矩形 17"/>
            <p:cNvPicPr>
              <a:picLocks noChangeAspect="1" noChangeArrowheads="1"/>
            </p:cNvPicPr>
            <p:nvPr/>
          </p:nvPicPr>
          <p:blipFill>
            <a:blip r:embed="rId4"/>
            <a:srcRect/>
            <a:stretch>
              <a:fillRect/>
            </a:stretch>
          </p:blipFill>
          <p:spPr bwMode="auto">
            <a:xfrm>
              <a:off x="310554" y="1101625"/>
              <a:ext cx="2352976" cy="1430692"/>
            </a:xfrm>
            <a:prstGeom prst="rect">
              <a:avLst/>
            </a:prstGeom>
            <a:noFill/>
            <a:ln w="9525">
              <a:noFill/>
              <a:miter lim="800000"/>
              <a:headEnd/>
              <a:tailEnd/>
            </a:ln>
            <a:scene3d>
              <a:camera prst="orthographicFront"/>
              <a:lightRig rig="threePt" dir="t"/>
            </a:scene3d>
            <a:sp3d>
              <a:bevelT w="165100" prst="coolSlant"/>
            </a:sp3d>
          </p:spPr>
        </p:pic>
      </p:gr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61259" y="535578"/>
            <a:ext cx="3143643" cy="810470"/>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1967339071"/>
              </p:ext>
            </p:extLst>
          </p:nvPr>
        </p:nvGraphicFramePr>
        <p:xfrm>
          <a:off x="595087" y="2253344"/>
          <a:ext cx="6560457" cy="3724518"/>
        </p:xfrm>
        <a:graphic>
          <a:graphicData uri="http://schemas.openxmlformats.org/drawingml/2006/table">
            <a:tbl>
              <a:tblPr>
                <a:effectLst>
                  <a:innerShdw blurRad="63500" dist="50800" dir="18900000">
                    <a:prstClr val="black">
                      <a:alpha val="50000"/>
                    </a:prstClr>
                  </a:innerShdw>
                </a:effectLst>
                <a:tableStyleId>{5C22544A-7EE6-4342-B048-85BDC9FD1C3A}</a:tableStyleId>
              </a:tblPr>
              <a:tblGrid>
                <a:gridCol w="3050116">
                  <a:extLst>
                    <a:ext uri="{9D8B030D-6E8A-4147-A177-3AD203B41FA5}">
                      <a16:colId xmlns:a16="http://schemas.microsoft.com/office/drawing/2014/main" val="2002058343"/>
                    </a:ext>
                  </a:extLst>
                </a:gridCol>
                <a:gridCol w="1190201">
                  <a:extLst>
                    <a:ext uri="{9D8B030D-6E8A-4147-A177-3AD203B41FA5}">
                      <a16:colId xmlns:a16="http://schemas.microsoft.com/office/drawing/2014/main" val="2820482387"/>
                    </a:ext>
                  </a:extLst>
                </a:gridCol>
                <a:gridCol w="1145004">
                  <a:extLst>
                    <a:ext uri="{9D8B030D-6E8A-4147-A177-3AD203B41FA5}">
                      <a16:colId xmlns:a16="http://schemas.microsoft.com/office/drawing/2014/main" val="3822046381"/>
                    </a:ext>
                  </a:extLst>
                </a:gridCol>
                <a:gridCol w="1175136">
                  <a:extLst>
                    <a:ext uri="{9D8B030D-6E8A-4147-A177-3AD203B41FA5}">
                      <a16:colId xmlns:a16="http://schemas.microsoft.com/office/drawing/2014/main" val="326660155"/>
                    </a:ext>
                  </a:extLst>
                </a:gridCol>
              </a:tblGrid>
              <a:tr h="528251">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关键指标</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en-US" sz="1800" b="0" kern="100">
                          <a:effectLst/>
                          <a:latin typeface="微软雅黑" panose="020B0503020204020204" pitchFamily="34" charset="-122"/>
                          <a:ea typeface="微软雅黑" panose="020B0503020204020204" pitchFamily="34" charset="-122"/>
                        </a:rPr>
                        <a:t>2016</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en-US" sz="1800" b="0" kern="100" dirty="0">
                          <a:effectLst/>
                          <a:latin typeface="微软雅黑" panose="020B0503020204020204" pitchFamily="34" charset="-122"/>
                          <a:ea typeface="微软雅黑" panose="020B0503020204020204" pitchFamily="34" charset="-122"/>
                        </a:rPr>
                        <a:t>2017</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en-US" sz="1800" b="0" kern="100">
                          <a:effectLst/>
                          <a:latin typeface="微软雅黑" panose="020B0503020204020204" pitchFamily="34" charset="-122"/>
                          <a:ea typeface="微软雅黑" panose="020B0503020204020204" pitchFamily="34" charset="-122"/>
                        </a:rPr>
                        <a:t>2018</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extLst>
                  <a:ext uri="{0D108BD9-81ED-4DB2-BD59-A6C34878D82A}">
                    <a16:rowId xmlns:a16="http://schemas.microsoft.com/office/drawing/2014/main" val="3432938930"/>
                  </a:ext>
                </a:extLst>
              </a:tr>
              <a:tr h="585719">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液压传动技术实训室</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建成</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扩建</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完成</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extLst>
                  <a:ext uri="{0D108BD9-81ED-4DB2-BD59-A6C34878D82A}">
                    <a16:rowId xmlns:a16="http://schemas.microsoft.com/office/drawing/2014/main" val="2096181642"/>
                  </a:ext>
                </a:extLst>
              </a:tr>
              <a:tr h="388440">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气压传动技术实训室</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建成</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扩建</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完成</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extLst>
                  <a:ext uri="{0D108BD9-81ED-4DB2-BD59-A6C34878D82A}">
                    <a16:rowId xmlns:a16="http://schemas.microsoft.com/office/drawing/2014/main" val="2188824036"/>
                  </a:ext>
                </a:extLst>
              </a:tr>
              <a:tr h="616370">
                <a:tc>
                  <a:txBody>
                    <a:bodyPr/>
                    <a:lstStyle/>
                    <a:p>
                      <a:pPr algn="ctr">
                        <a:spcAft>
                          <a:spcPts val="0"/>
                        </a:spcAft>
                      </a:pPr>
                      <a:r>
                        <a:rPr lang="en-US" sz="1800" b="1" kern="100" dirty="0">
                          <a:effectLst/>
                          <a:latin typeface="微软雅黑" panose="020B0503020204020204" pitchFamily="34" charset="-122"/>
                          <a:ea typeface="微软雅黑" panose="020B0503020204020204" pitchFamily="34" charset="-122"/>
                        </a:rPr>
                        <a:t>PLC</a:t>
                      </a:r>
                      <a:r>
                        <a:rPr lang="zh-CN" sz="1800" b="1" kern="100" dirty="0">
                          <a:effectLst/>
                          <a:latin typeface="微软雅黑" panose="020B0503020204020204" pitchFamily="34" charset="-122"/>
                          <a:ea typeface="微软雅黑" panose="020B0503020204020204" pitchFamily="34" charset="-122"/>
                        </a:rPr>
                        <a:t>应用技术实训室</a:t>
                      </a:r>
                      <a:endParaRPr 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rgbClr val="FF0000"/>
                    </a:solidFill>
                  </a:tcPr>
                </a:tc>
                <a:tc>
                  <a:txBody>
                    <a:bodyPr/>
                    <a:lstStyle/>
                    <a:p>
                      <a:pPr algn="ctr">
                        <a:spcAft>
                          <a:spcPts val="0"/>
                        </a:spcAft>
                      </a:pPr>
                      <a:r>
                        <a:rPr lang="zh-CN" sz="1800" b="1" kern="100" dirty="0">
                          <a:effectLst/>
                          <a:latin typeface="微软雅黑" panose="020B0503020204020204" pitchFamily="34" charset="-122"/>
                          <a:ea typeface="微软雅黑" panose="020B0503020204020204" pitchFamily="34" charset="-122"/>
                        </a:rPr>
                        <a:t>筹建</a:t>
                      </a:r>
                      <a:endParaRPr 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rgbClr val="FF0000"/>
                    </a:solidFill>
                  </a:tcPr>
                </a:tc>
                <a:tc>
                  <a:txBody>
                    <a:bodyPr/>
                    <a:lstStyle/>
                    <a:p>
                      <a:pPr algn="ctr">
                        <a:spcAft>
                          <a:spcPts val="0"/>
                        </a:spcAft>
                      </a:pPr>
                      <a:r>
                        <a:rPr lang="zh-CN" sz="1800" b="1" kern="100" dirty="0">
                          <a:effectLst/>
                          <a:latin typeface="微软雅黑" panose="020B0503020204020204" pitchFamily="34" charset="-122"/>
                          <a:ea typeface="微软雅黑" panose="020B0503020204020204" pitchFamily="34" charset="-122"/>
                        </a:rPr>
                        <a:t>筹建</a:t>
                      </a:r>
                      <a:endParaRPr 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rgbClr val="FF0000"/>
                    </a:solidFill>
                  </a:tcPr>
                </a:tc>
                <a:tc>
                  <a:txBody>
                    <a:bodyPr/>
                    <a:lstStyle/>
                    <a:p>
                      <a:pPr algn="ctr">
                        <a:spcAft>
                          <a:spcPts val="0"/>
                        </a:spcAft>
                      </a:pPr>
                      <a:r>
                        <a:rPr lang="zh-CN" sz="1800" b="1" kern="100" dirty="0">
                          <a:effectLst/>
                          <a:latin typeface="微软雅黑" panose="020B0503020204020204" pitchFamily="34" charset="-122"/>
                          <a:ea typeface="微软雅黑" panose="020B0503020204020204" pitchFamily="34" charset="-122"/>
                        </a:rPr>
                        <a:t>筹建</a:t>
                      </a:r>
                      <a:endParaRPr 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rgbClr val="FF0000"/>
                    </a:solidFill>
                  </a:tcPr>
                </a:tc>
                <a:extLst>
                  <a:ext uri="{0D108BD9-81ED-4DB2-BD59-A6C34878D82A}">
                    <a16:rowId xmlns:a16="http://schemas.microsoft.com/office/drawing/2014/main" val="119317232"/>
                  </a:ext>
                </a:extLst>
              </a:tr>
              <a:tr h="658412">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机床电气线路装调实训室</a:t>
                      </a:r>
                    </a:p>
                    <a:p>
                      <a:pPr algn="ctr">
                        <a:spcAft>
                          <a:spcPts val="0"/>
                        </a:spcAft>
                      </a:pPr>
                      <a:r>
                        <a:rPr lang="zh-CN" sz="1800" b="0" kern="100" dirty="0">
                          <a:effectLst/>
                          <a:latin typeface="微软雅黑" panose="020B0503020204020204" pitchFamily="34" charset="-122"/>
                          <a:ea typeface="微软雅黑" panose="020B0503020204020204" pitchFamily="34" charset="-122"/>
                        </a:rPr>
                        <a:t>（自主研发）</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建成</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扩建</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扩建</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extLst>
                  <a:ext uri="{0D108BD9-81ED-4DB2-BD59-A6C34878D82A}">
                    <a16:rowId xmlns:a16="http://schemas.microsoft.com/office/drawing/2014/main" val="2468815721"/>
                  </a:ext>
                </a:extLst>
              </a:tr>
              <a:tr h="558886">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机床电气线路排故实训室</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建成</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a:effectLst/>
                          <a:latin typeface="微软雅黑" panose="020B0503020204020204" pitchFamily="34" charset="-122"/>
                          <a:ea typeface="微软雅黑" panose="020B0503020204020204" pitchFamily="34" charset="-122"/>
                        </a:rPr>
                        <a:t>扩建</a:t>
                      </a:r>
                      <a:endParaRPr lang="zh-CN" sz="18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完成</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extLst>
                  <a:ext uri="{0D108BD9-81ED-4DB2-BD59-A6C34878D82A}">
                    <a16:rowId xmlns:a16="http://schemas.microsoft.com/office/drawing/2014/main" val="2793846034"/>
                  </a:ext>
                </a:extLst>
              </a:tr>
              <a:tr h="388440">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工业机器人装调实训室</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建成</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扩建</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tc>
                  <a:txBody>
                    <a:bodyPr/>
                    <a:lstStyle/>
                    <a:p>
                      <a:pPr algn="ctr">
                        <a:spcAft>
                          <a:spcPts val="0"/>
                        </a:spcAft>
                      </a:pPr>
                      <a:r>
                        <a:rPr lang="zh-CN" sz="1800" b="0" kern="100" dirty="0">
                          <a:effectLst/>
                          <a:latin typeface="微软雅黑" panose="020B0503020204020204" pitchFamily="34" charset="-122"/>
                          <a:ea typeface="微软雅黑" panose="020B0503020204020204" pitchFamily="34" charset="-122"/>
                        </a:rPr>
                        <a:t>完成</a:t>
                      </a:r>
                      <a:endParaRPr lang="zh-CN" sz="18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9525" marB="0" anchor="ctr">
                    <a:cell3D prstMaterial="dkEdge">
                      <a:bevel/>
                      <a:lightRig rig="flood" dir="t"/>
                    </a:cell3D>
                    <a:solidFill>
                      <a:schemeClr val="bg1">
                        <a:lumMod val="95000"/>
                      </a:schemeClr>
                    </a:solidFill>
                  </a:tcPr>
                </a:tc>
                <a:extLst>
                  <a:ext uri="{0D108BD9-81ED-4DB2-BD59-A6C34878D82A}">
                    <a16:rowId xmlns:a16="http://schemas.microsoft.com/office/drawing/2014/main" val="338026570"/>
                  </a:ext>
                </a:extLst>
              </a:tr>
            </a:tbl>
          </a:graphicData>
        </a:graphic>
      </p:graphicFrame>
      <p:sp>
        <p:nvSpPr>
          <p:cNvPr id="7" name="圆角矩形标注 6"/>
          <p:cNvSpPr/>
          <p:nvPr/>
        </p:nvSpPr>
        <p:spPr bwMode="auto">
          <a:xfrm>
            <a:off x="9258027" y="3369932"/>
            <a:ext cx="2933973" cy="1491342"/>
          </a:xfrm>
          <a:prstGeom prst="wedgeRoundRectCallout">
            <a:avLst>
              <a:gd name="adj1" fmla="val -129233"/>
              <a:gd name="adj2" fmla="val -9863"/>
              <a:gd name="adj3" fmla="val 16667"/>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lvl="0" indent="304800" algn="just"/>
            <a:r>
              <a:rPr lang="zh-CN" altLang="en-US" b="1" kern="1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原因分析</a:t>
            </a:r>
            <a:r>
              <a:rPr lang="zh-CN" altLang="en-US" b="1" kern="100" dirty="0" smtClean="0">
                <a:solidFill>
                  <a:srgbClr val="002060"/>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b="1" kern="100" dirty="0" smtClean="0">
                <a:solidFill>
                  <a:srgbClr val="C00000"/>
                </a:solidFill>
                <a:latin typeface="微软雅黑" panose="020B0503020204020204" pitchFamily="34" charset="-122"/>
                <a:ea typeface="微软雅黑" panose="020B0503020204020204" pitchFamily="34" charset="-122"/>
                <a:cs typeface="宋体" panose="02010600030101010101" pitchFamily="2" charset="-122"/>
              </a:rPr>
              <a:t>由于学校政策不支持</a:t>
            </a:r>
            <a:r>
              <a:rPr lang="zh-CN" altLang="en-US" b="1" kern="100" dirty="0" smtClean="0">
                <a:solidFill>
                  <a:srgbClr val="C00000"/>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b="1" kern="100" dirty="0" smtClean="0">
                <a:solidFill>
                  <a:srgbClr val="C00000"/>
                </a:solidFill>
                <a:latin typeface="微软雅黑" panose="020B0503020204020204" pitchFamily="34" charset="-122"/>
                <a:ea typeface="微软雅黑" panose="020B0503020204020204" pitchFamily="34" charset="-122"/>
                <a:cs typeface="宋体" panose="02010600030101010101" pitchFamily="2" charset="-122"/>
              </a:rPr>
              <a:t>仍然没有建设。导致教学、竞赛都受到影响</a:t>
            </a:r>
            <a:r>
              <a:rPr lang="zh-CN" altLang="zh-CN" b="1" kern="100" dirty="0" smtClean="0">
                <a:solidFill>
                  <a:srgbClr val="C00000"/>
                </a:solidFill>
                <a:latin typeface="微软雅黑" panose="020B0503020204020204" pitchFamily="34" charset="-122"/>
                <a:ea typeface="微软雅黑" panose="020B0503020204020204" pitchFamily="34" charset="-122"/>
                <a:cs typeface="宋体" panose="02010600030101010101" pitchFamily="2" charset="-122"/>
              </a:rPr>
              <a:t>。 </a:t>
            </a:r>
            <a:endParaRPr lang="zh-CN" altLang="zh-CN" b="1" kern="100" dirty="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8" name="TextBox 8"/>
          <p:cNvSpPr txBox="1">
            <a:spLocks noChangeArrowheads="1"/>
          </p:cNvSpPr>
          <p:nvPr/>
        </p:nvSpPr>
        <p:spPr bwMode="auto">
          <a:xfrm>
            <a:off x="308022" y="1681104"/>
            <a:ext cx="1912666" cy="461962"/>
          </a:xfrm>
          <a:prstGeom prst="rect">
            <a:avLst/>
          </a:prstGeom>
          <a:noFill/>
          <a:ln w="9525">
            <a:noFill/>
            <a:miter lim="800000"/>
            <a:headEnd/>
            <a:tailEnd/>
          </a:ln>
        </p:spPr>
        <p:txBody>
          <a:bodyPr wrap="square">
            <a:spAutoFit/>
          </a:bodyPr>
          <a:lstStyle/>
          <a:p>
            <a:pPr>
              <a:defRPr/>
            </a:pPr>
            <a:r>
              <a:rPr lang="zh-CN" altLang="en-US" sz="2400" b="1" dirty="0">
                <a:solidFill>
                  <a:srgbClr val="FF0000"/>
                </a:solidFill>
                <a:latin typeface="微软雅黑" panose="020B0503020204020204" pitchFamily="34" charset="-122"/>
                <a:ea typeface="微软雅黑" panose="020B0503020204020204" pitchFamily="34" charset="-122"/>
              </a:rPr>
              <a:t>（ 二）问题</a:t>
            </a:r>
            <a:endParaRPr lang="zh-CN" altLang="en-US" sz="2400" b="1" dirty="0">
              <a:solidFill>
                <a:srgbClr val="000000">
                  <a:lumMod val="50000"/>
                  <a:lumOff val="50000"/>
                </a:srgb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432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
          <p:cNvSpPr>
            <a:spLocks noChangeArrowheads="1"/>
          </p:cNvSpPr>
          <p:nvPr/>
        </p:nvSpPr>
        <p:spPr bwMode="auto">
          <a:xfrm>
            <a:off x="248270" y="1548797"/>
            <a:ext cx="11534352" cy="3170548"/>
          </a:xfrm>
          <a:prstGeom prst="rect">
            <a:avLst/>
          </a:prstGeom>
          <a:noFill/>
          <a:ln w="9525">
            <a:solidFill>
              <a:srgbClr val="66FF33"/>
            </a:solidFill>
            <a:miter lim="800000"/>
            <a:headEnd/>
            <a:tailEnd/>
          </a:ln>
          <a:effectLst>
            <a:glow rad="228600">
              <a:schemeClr val="accent6">
                <a:satMod val="175000"/>
                <a:alpha val="40000"/>
              </a:schemeClr>
            </a:glow>
          </a:effectLst>
          <a:scene3d>
            <a:camera prst="orthographicFront"/>
            <a:lightRig rig="threePt" dir="t"/>
          </a:scene3d>
          <a:sp3d>
            <a:bevelT w="165100" prst="coolSlant"/>
          </a:sp3d>
        </p:spPr>
        <p:txBody>
          <a:bodyPr wrap="square">
            <a:spAutoFit/>
          </a:bodyPr>
          <a:lstStyle/>
          <a:p>
            <a:pPr indent="304800" algn="just">
              <a:lnSpc>
                <a:spcPts val="4100"/>
              </a:lnSpc>
            </a:pPr>
            <a:r>
              <a:rPr lang="en-US" altLang="zh-CN" dirty="0">
                <a:latin typeface="微软雅黑" panose="020B0503020204020204" pitchFamily="34" charset="-122"/>
                <a:ea typeface="微软雅黑" panose="020B0503020204020204" pitchFamily="34" charset="-122"/>
              </a:rPr>
              <a:t>1</a:t>
            </a:r>
            <a:r>
              <a:rPr lang="zh-CN" altLang="zh-CN" dirty="0">
                <a:latin typeface="微软雅黑" panose="020B0503020204020204" pitchFamily="34" charset="-122"/>
                <a:ea typeface="微软雅黑" panose="020B0503020204020204" pitchFamily="34" charset="-122"/>
              </a:rPr>
              <a:t>．</a:t>
            </a:r>
            <a:r>
              <a:rPr lang="zh-CN" altLang="zh-CN" dirty="0">
                <a:solidFill>
                  <a:srgbClr val="000000"/>
                </a:solidFill>
                <a:latin typeface="微软雅黑" panose="020B0503020204020204" pitchFamily="34" charset="-122"/>
                <a:ea typeface="微软雅黑" panose="020B0503020204020204" pitchFamily="34" charset="-122"/>
              </a:rPr>
              <a:t>产学研结合不够深入，主要因为对区域内产业了解不够深入，参与企业的技术改造和产业升级项目较少。</a:t>
            </a:r>
            <a:endParaRPr lang="zh-CN" altLang="zh-CN" dirty="0">
              <a:latin typeface="微软雅黑" panose="020B0503020204020204" pitchFamily="34" charset="-122"/>
              <a:ea typeface="微软雅黑" panose="020B0503020204020204" pitchFamily="34" charset="-122"/>
            </a:endParaRPr>
          </a:p>
          <a:p>
            <a:pPr indent="304800" algn="just">
              <a:lnSpc>
                <a:spcPts val="4100"/>
              </a:lnSpc>
            </a:pPr>
            <a:r>
              <a:rPr lang="en-US" altLang="zh-CN" dirty="0">
                <a:latin typeface="微软雅黑" panose="020B0503020204020204" pitchFamily="34" charset="-122"/>
                <a:ea typeface="微软雅黑" panose="020B0503020204020204" pitchFamily="34" charset="-122"/>
              </a:rPr>
              <a:t>2</a:t>
            </a:r>
            <a:r>
              <a:rPr lang="zh-CN" altLang="zh-CN" dirty="0">
                <a:latin typeface="微软雅黑" panose="020B0503020204020204" pitchFamily="34" charset="-122"/>
                <a:ea typeface="微软雅黑" panose="020B0503020204020204" pitchFamily="34" charset="-122"/>
              </a:rPr>
              <a:t>．信息化应用水平主要停留在课堂教学方面，利用信息化课程平台进行课程质量诊改等方面应用不足，有待进一步提升。尤其是泛雅课程教学平台和教学质量平台结合应用不够。</a:t>
            </a:r>
          </a:p>
          <a:p>
            <a:pPr indent="304800" algn="just">
              <a:lnSpc>
                <a:spcPts val="4100"/>
              </a:lnSpc>
            </a:pPr>
            <a:r>
              <a:rPr lang="en-US" altLang="zh-CN" dirty="0">
                <a:latin typeface="微软雅黑" panose="020B0503020204020204" pitchFamily="34" charset="-122"/>
                <a:ea typeface="微软雅黑" panose="020B0503020204020204" pitchFamily="34" charset="-122"/>
              </a:rPr>
              <a:t>3</a:t>
            </a:r>
            <a:r>
              <a:rPr lang="zh-CN" altLang="zh-CN" dirty="0">
                <a:latin typeface="微软雅黑" panose="020B0503020204020204" pitchFamily="34" charset="-122"/>
                <a:ea typeface="微软雅黑" panose="020B0503020204020204" pitchFamily="34" charset="-122"/>
              </a:rPr>
              <a:t>．内部质量体系不完善的地方主要表现在：队伍建设、方法应用、体系完善、应用改进四个方面的存在很多问题，如责任主体不明确、改进督促主体单位不明确、跟进诊改情况监督单位不明确等。</a:t>
            </a:r>
          </a:p>
          <a:p>
            <a:pPr indent="304800" algn="just">
              <a:lnSpc>
                <a:spcPts val="4100"/>
              </a:lnSpc>
            </a:pPr>
            <a:r>
              <a:rPr lang="en-US" altLang="zh-CN" dirty="0">
                <a:latin typeface="微软雅黑" panose="020B0503020204020204" pitchFamily="34" charset="-122"/>
                <a:ea typeface="微软雅黑" panose="020B0503020204020204" pitchFamily="34" charset="-122"/>
              </a:rPr>
              <a:t>4.</a:t>
            </a:r>
            <a:r>
              <a:rPr lang="zh-CN" altLang="zh-CN" dirty="0">
                <a:latin typeface="微软雅黑" panose="020B0503020204020204" pitchFamily="34" charset="-122"/>
                <a:ea typeface="微软雅黑" panose="020B0503020204020204" pitchFamily="34" charset="-122"/>
              </a:rPr>
              <a:t>教师课程开发团队水平还存在很多不足，尤其是基于网络平台在线课程开发能力欠缺。</a:t>
            </a:r>
          </a:p>
        </p:txBody>
      </p:sp>
      <p:pic>
        <p:nvPicPr>
          <p:cNvPr id="4" name="图片 3"/>
          <p:cNvPicPr>
            <a:picLocks noChangeAspect="1"/>
          </p:cNvPicPr>
          <p:nvPr/>
        </p:nvPicPr>
        <p:blipFill>
          <a:blip r:embed="rId2"/>
          <a:stretch>
            <a:fillRect/>
          </a:stretch>
        </p:blipFill>
        <p:spPr>
          <a:xfrm>
            <a:off x="161259" y="535578"/>
            <a:ext cx="3143643" cy="810470"/>
          </a:xfrm>
          <a:prstGeom prst="rect">
            <a:avLst/>
          </a:prstGeom>
        </p:spPr>
      </p:pic>
      <p:pic>
        <p:nvPicPr>
          <p:cNvPr id="7" name="图片 6"/>
          <p:cNvPicPr>
            <a:picLocks noChangeAspect="1"/>
          </p:cNvPicPr>
          <p:nvPr/>
        </p:nvPicPr>
        <p:blipFill>
          <a:blip r:embed="rId3"/>
          <a:stretch>
            <a:fillRect/>
          </a:stretch>
        </p:blipFill>
        <p:spPr>
          <a:xfrm>
            <a:off x="3512457" y="4850348"/>
            <a:ext cx="4838586" cy="2007652"/>
          </a:xfrm>
          <a:prstGeom prst="rect">
            <a:avLst/>
          </a:prstGeom>
        </p:spPr>
      </p:pic>
    </p:spTree>
    <p:extLst>
      <p:ext uri="{BB962C8B-B14F-4D97-AF65-F5344CB8AC3E}">
        <p14:creationId xmlns:p14="http://schemas.microsoft.com/office/powerpoint/2010/main" val="365232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13325" y="2548429"/>
            <a:ext cx="5830583" cy="3375131"/>
          </a:xfrm>
          <a:prstGeom prst="rect">
            <a:avLst/>
          </a:prstGeom>
          <a:effectLst>
            <a:glow rad="228600">
              <a:schemeClr val="accent4">
                <a:satMod val="175000"/>
                <a:alpha val="40000"/>
              </a:schemeClr>
            </a:glow>
          </a:effectLst>
          <a:scene3d>
            <a:camera prst="orthographicFront"/>
            <a:lightRig rig="threePt" dir="t"/>
          </a:scene3d>
          <a:sp3d>
            <a:bevelT w="165100" prst="coolSlant"/>
          </a:sp3d>
        </p:spPr>
      </p:pic>
      <p:sp>
        <p:nvSpPr>
          <p:cNvPr id="5" name="Rectangle 2"/>
          <p:cNvSpPr txBox="1">
            <a:spLocks noChangeArrowheads="1"/>
          </p:cNvSpPr>
          <p:nvPr/>
        </p:nvSpPr>
        <p:spPr bwMode="white">
          <a:xfrm>
            <a:off x="860425" y="649287"/>
            <a:ext cx="4061199" cy="487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itchFamily="34" charset="0"/>
              </a:defRPr>
            </a:lvl2pPr>
            <a:lvl3pPr algn="l" rtl="0" eaLnBrk="0" fontAlgn="base" hangingPunct="0">
              <a:spcBef>
                <a:spcPct val="0"/>
              </a:spcBef>
              <a:spcAft>
                <a:spcPct val="0"/>
              </a:spcAft>
              <a:defRPr sz="2800" b="1">
                <a:solidFill>
                  <a:schemeClr val="bg1"/>
                </a:solidFill>
                <a:latin typeface="Arial" pitchFamily="34" charset="0"/>
              </a:defRPr>
            </a:lvl3pPr>
            <a:lvl4pPr algn="l" rtl="0" eaLnBrk="0" fontAlgn="base" hangingPunct="0">
              <a:spcBef>
                <a:spcPct val="0"/>
              </a:spcBef>
              <a:spcAft>
                <a:spcPct val="0"/>
              </a:spcAft>
              <a:defRPr sz="2800" b="1">
                <a:solidFill>
                  <a:schemeClr val="bg1"/>
                </a:solidFill>
                <a:latin typeface="Arial" pitchFamily="34" charset="0"/>
              </a:defRPr>
            </a:lvl4pPr>
            <a:lvl5pPr algn="l" rtl="0" eaLnBrk="0" fontAlgn="base" hangingPunct="0">
              <a:spcBef>
                <a:spcPct val="0"/>
              </a:spcBef>
              <a:spcAft>
                <a:spcPct val="0"/>
              </a:spcAft>
              <a:defRPr sz="2800" b="1">
                <a:solidFill>
                  <a:schemeClr val="bg1"/>
                </a:solidFill>
                <a:latin typeface="Arial" pitchFamily="34" charset="0"/>
              </a:defRPr>
            </a:lvl5pPr>
            <a:lvl6pPr marL="457200" algn="l" rtl="0" fontAlgn="base">
              <a:spcBef>
                <a:spcPct val="0"/>
              </a:spcBef>
              <a:spcAft>
                <a:spcPct val="0"/>
              </a:spcAft>
              <a:defRPr sz="2800" b="1">
                <a:solidFill>
                  <a:schemeClr val="bg1"/>
                </a:solidFill>
                <a:latin typeface="Arial" pitchFamily="34" charset="0"/>
              </a:defRPr>
            </a:lvl6pPr>
            <a:lvl7pPr marL="914400" algn="l" rtl="0" fontAlgn="base">
              <a:spcBef>
                <a:spcPct val="0"/>
              </a:spcBef>
              <a:spcAft>
                <a:spcPct val="0"/>
              </a:spcAft>
              <a:defRPr sz="2800" b="1">
                <a:solidFill>
                  <a:schemeClr val="bg1"/>
                </a:solidFill>
                <a:latin typeface="Arial" pitchFamily="34" charset="0"/>
              </a:defRPr>
            </a:lvl7pPr>
            <a:lvl8pPr marL="1371600" algn="l" rtl="0" fontAlgn="base">
              <a:spcBef>
                <a:spcPct val="0"/>
              </a:spcBef>
              <a:spcAft>
                <a:spcPct val="0"/>
              </a:spcAft>
              <a:defRPr sz="2800" b="1">
                <a:solidFill>
                  <a:schemeClr val="bg1"/>
                </a:solidFill>
                <a:latin typeface="Arial" pitchFamily="34" charset="0"/>
              </a:defRPr>
            </a:lvl8pPr>
            <a:lvl9pPr marL="1828800" algn="l" rtl="0" fontAlgn="base">
              <a:spcBef>
                <a:spcPct val="0"/>
              </a:spcBef>
              <a:spcAft>
                <a:spcPct val="0"/>
              </a:spcAft>
              <a:defRPr sz="2800" b="1">
                <a:solidFill>
                  <a:schemeClr val="bg1"/>
                </a:solidFill>
                <a:latin typeface="Arial" pitchFamily="34" charset="0"/>
              </a:defRPr>
            </a:lvl9pPr>
          </a:lstStyle>
          <a:p>
            <a:pPr eaLnBrk="1" hangingPunct="1"/>
            <a:r>
              <a:rPr lang="zh-CN" altLang="en-US" kern="0" dirty="0">
                <a:solidFill>
                  <a:srgbClr val="FFFF00"/>
                </a:solidFill>
                <a:latin typeface="微软雅黑" panose="020B0503020204020204" pitchFamily="34" charset="-122"/>
                <a:ea typeface="微软雅黑" panose="020B0503020204020204" pitchFamily="34" charset="-122"/>
              </a:rPr>
              <a:t>专业改进计划</a:t>
            </a:r>
          </a:p>
        </p:txBody>
      </p:sp>
      <p:grpSp>
        <p:nvGrpSpPr>
          <p:cNvPr id="6" name="组合 5"/>
          <p:cNvGrpSpPr/>
          <p:nvPr/>
        </p:nvGrpSpPr>
        <p:grpSpPr>
          <a:xfrm>
            <a:off x="153756" y="529383"/>
            <a:ext cx="719138" cy="792163"/>
            <a:chOff x="193223" y="540839"/>
            <a:chExt cx="719138" cy="792163"/>
          </a:xfrm>
        </p:grpSpPr>
        <p:grpSp>
          <p:nvGrpSpPr>
            <p:cNvPr id="7" name="组合 2"/>
            <p:cNvGrpSpPr>
              <a:grpSpLocks/>
            </p:cNvGrpSpPr>
            <p:nvPr/>
          </p:nvGrpSpPr>
          <p:grpSpPr bwMode="auto">
            <a:xfrm>
              <a:off x="193223" y="540839"/>
              <a:ext cx="719138" cy="719138"/>
              <a:chOff x="1840435" y="17621"/>
              <a:chExt cx="6192688" cy="972108"/>
            </a:xfrm>
          </p:grpSpPr>
          <p:sp>
            <p:nvSpPr>
              <p:cNvPr id="9" name="矩形 3"/>
              <p:cNvSpPr/>
              <p:nvPr/>
            </p:nvSpPr>
            <p:spPr>
              <a:xfrm>
                <a:off x="1840435" y="17621"/>
                <a:ext cx="6192688" cy="972108"/>
              </a:xfrm>
              <a:prstGeom prst="rect">
                <a:avLst/>
              </a:prstGeom>
              <a:solidFill>
                <a:srgbClr val="3FA9FD"/>
              </a:solidFill>
              <a:ln>
                <a:noFill/>
                <a:prstDash val="sysDash"/>
              </a:ln>
            </p:spPr>
            <p:style>
              <a:lnRef idx="1">
                <a:schemeClr val="accent1"/>
              </a:lnRef>
              <a:fillRef idx="0">
                <a:schemeClr val="accent1"/>
              </a:fillRef>
              <a:effectRef idx="0">
                <a:schemeClr val="accent1"/>
              </a:effectRef>
              <a:fontRef idx="minor">
                <a:schemeClr val="tx1"/>
              </a:fontRef>
            </p:style>
            <p:txBody>
              <a:bodyPr anchor="ctr"/>
              <a:lstStyle/>
              <a:p>
                <a:pPr>
                  <a:lnSpc>
                    <a:spcPts val="3000"/>
                  </a:lnSpc>
                  <a:defRPr/>
                </a:pPr>
                <a:endParaRPr lang="zh-CN" altLang="en-US" sz="6000">
                  <a:solidFill>
                    <a:srgbClr val="FFFFFF"/>
                  </a:solidFill>
                  <a:effectLst>
                    <a:outerShdw blurRad="38100" dist="38100" dir="2700000" algn="tl">
                      <a:srgbClr val="000000"/>
                    </a:outerShdw>
                  </a:effectLst>
                  <a:latin typeface="Arial Black" pitchFamily="34" charset="0"/>
                  <a:ea typeface="华文宋体" charset="-122"/>
                </a:endParaRPr>
              </a:p>
            </p:txBody>
          </p:sp>
          <p:sp>
            <p:nvSpPr>
              <p:cNvPr id="10" name="直角三角形 4"/>
              <p:cNvSpPr>
                <a:spLocks noChangeArrowheads="1"/>
              </p:cNvSpPr>
              <p:nvPr/>
            </p:nvSpPr>
            <p:spPr bwMode="auto">
              <a:xfrm flipH="1" flipV="1">
                <a:off x="5449416" y="17621"/>
                <a:ext cx="2583707" cy="356225"/>
              </a:xfrm>
              <a:prstGeom prst="rtTriangle">
                <a:avLst/>
              </a:prstGeom>
              <a:solidFill>
                <a:srgbClr val="F2F2F2"/>
              </a:solidFill>
              <a:ln w="9525">
                <a:noFill/>
                <a:miter lim="800000"/>
                <a:headEnd/>
                <a:tailEnd/>
              </a:ln>
            </p:spPr>
            <p:txBody>
              <a:bodyPr rot="10800000" anchor="ctr"/>
              <a:lstStyle/>
              <a:p>
                <a:pPr algn="r"/>
                <a:endParaRPr lang="zh-CN" altLang="en-US" sz="1800">
                  <a:latin typeface="宋体" charset="-122"/>
                  <a:ea typeface="宋体" charset="-122"/>
                </a:endParaRPr>
              </a:p>
            </p:txBody>
          </p:sp>
        </p:grpSp>
        <p:sp>
          <p:nvSpPr>
            <p:cNvPr id="8" name="TextBox 1"/>
            <p:cNvSpPr txBox="1">
              <a:spLocks noChangeArrowheads="1"/>
            </p:cNvSpPr>
            <p:nvPr/>
          </p:nvSpPr>
          <p:spPr bwMode="auto">
            <a:xfrm>
              <a:off x="323398" y="601164"/>
              <a:ext cx="576263" cy="731838"/>
            </a:xfrm>
            <a:prstGeom prst="rect">
              <a:avLst/>
            </a:prstGeom>
            <a:noFill/>
            <a:ln w="9525">
              <a:noFill/>
              <a:miter lim="800000"/>
              <a:headEnd/>
              <a:tailEnd/>
            </a:ln>
          </p:spPr>
          <p:txBody>
            <a:bodyPr lIns="0" tIns="0" rIns="0" bIns="0">
              <a:spAutoFit/>
            </a:bodyPr>
            <a:lstStyle/>
            <a:p>
              <a:r>
                <a:rPr lang="en-US" altLang="zh-CN" sz="4800" dirty="0">
                  <a:solidFill>
                    <a:srgbClr val="FF0000"/>
                  </a:solidFill>
                  <a:latin typeface="Arial Black" pitchFamily="34" charset="0"/>
                </a:rPr>
                <a:t>4</a:t>
              </a:r>
              <a:endParaRPr lang="en-US" altLang="zh-CN" sz="4800" dirty="0">
                <a:solidFill>
                  <a:srgbClr val="FF0000"/>
                </a:solidFill>
                <a:latin typeface="Arial Black" pitchFamily="34" charset="0"/>
                <a:ea typeface="宋体" charset="-122"/>
              </a:endParaRPr>
            </a:p>
          </p:txBody>
        </p:sp>
      </p:grpSp>
      <p:sp>
        <p:nvSpPr>
          <p:cNvPr id="14" name="TextBox 11"/>
          <p:cNvSpPr txBox="1">
            <a:spLocks noChangeArrowheads="1"/>
          </p:cNvSpPr>
          <p:nvPr/>
        </p:nvSpPr>
        <p:spPr bwMode="auto">
          <a:xfrm>
            <a:off x="6353012" y="2547683"/>
            <a:ext cx="6004451" cy="3390672"/>
          </a:xfrm>
          <a:prstGeom prst="rect">
            <a:avLst/>
          </a:prstGeom>
          <a:noFill/>
          <a:ln w="9525">
            <a:noFill/>
            <a:miter lim="800000"/>
            <a:headEnd/>
            <a:tailEnd/>
          </a:ln>
        </p:spPr>
        <p:txBody>
          <a:bodyPr wrap="square">
            <a:spAutoFit/>
          </a:bodyPr>
          <a:lstStyle/>
          <a:p>
            <a:r>
              <a:rPr lang="zh-CN" altLang="en-US" sz="2400" b="1" dirty="0" smtClean="0">
                <a:solidFill>
                  <a:srgbClr val="FF0000"/>
                </a:solidFill>
              </a:rPr>
              <a:t>服务</a:t>
            </a:r>
            <a:r>
              <a:rPr lang="zh-CN" altLang="en-US" sz="2400" b="1" dirty="0">
                <a:solidFill>
                  <a:srgbClr val="FF0000"/>
                </a:solidFill>
              </a:rPr>
              <a:t>面向：</a:t>
            </a:r>
            <a:endParaRPr lang="en-US" altLang="zh-CN" sz="2400" b="1" dirty="0">
              <a:solidFill>
                <a:srgbClr val="FF0000"/>
              </a:solidFill>
            </a:endParaRPr>
          </a:p>
          <a:p>
            <a:r>
              <a:rPr lang="zh-CN" altLang="en-US" sz="2400" dirty="0"/>
              <a:t>   </a:t>
            </a:r>
            <a:r>
              <a:rPr lang="zh-CN" altLang="en-US" sz="2400" dirty="0" smtClean="0"/>
              <a:t>由</a:t>
            </a:r>
            <a:r>
              <a:rPr lang="zh-CN" altLang="en-US" sz="2400" dirty="0"/>
              <a:t>面向中小企业向电子商务企业倾斜</a:t>
            </a:r>
            <a:r>
              <a:rPr lang="zh-CN" altLang="en-US" sz="2400" dirty="0" smtClean="0"/>
              <a:t>；</a:t>
            </a:r>
            <a:endParaRPr lang="en-US" altLang="zh-CN" sz="2400" dirty="0"/>
          </a:p>
          <a:p>
            <a:pPr>
              <a:lnSpc>
                <a:spcPts val="2200"/>
              </a:lnSpc>
            </a:pPr>
            <a:endParaRPr lang="en-US" altLang="zh-CN" sz="2400" b="1" dirty="0" smtClean="0">
              <a:solidFill>
                <a:srgbClr val="FF0000"/>
              </a:solidFill>
            </a:endParaRPr>
          </a:p>
          <a:p>
            <a:r>
              <a:rPr lang="zh-CN" altLang="en-US" sz="2400" b="1" dirty="0" smtClean="0">
                <a:solidFill>
                  <a:srgbClr val="FF0000"/>
                </a:solidFill>
              </a:rPr>
              <a:t>目标</a:t>
            </a:r>
            <a:r>
              <a:rPr lang="zh-CN" altLang="en-US" sz="2400" b="1" dirty="0">
                <a:solidFill>
                  <a:srgbClr val="FF0000"/>
                </a:solidFill>
              </a:rPr>
              <a:t>岗位：</a:t>
            </a:r>
            <a:endParaRPr lang="en-US" altLang="zh-CN" sz="2400" b="1" dirty="0">
              <a:solidFill>
                <a:srgbClr val="FF0000"/>
              </a:solidFill>
            </a:endParaRPr>
          </a:p>
          <a:p>
            <a:r>
              <a:rPr lang="en-US" altLang="zh-CN" sz="2400" dirty="0">
                <a:solidFill>
                  <a:srgbClr val="FF0000"/>
                </a:solidFill>
              </a:rPr>
              <a:t>    </a:t>
            </a:r>
            <a:r>
              <a:rPr lang="zh-CN" altLang="en-US" sz="2400" dirty="0" smtClean="0"/>
              <a:t>机电</a:t>
            </a:r>
            <a:r>
              <a:rPr lang="zh-CN" altLang="en-US" sz="2400" dirty="0"/>
              <a:t>设备维修与</a:t>
            </a:r>
            <a:r>
              <a:rPr lang="zh-CN" altLang="en-US" sz="2400" dirty="0" smtClean="0"/>
              <a:t>调试</a:t>
            </a:r>
            <a:r>
              <a:rPr lang="zh-CN" altLang="en-US" sz="2400" dirty="0" smtClean="0"/>
              <a:t>、</a:t>
            </a:r>
            <a:r>
              <a:rPr lang="zh-CN" altLang="en-US" sz="2400" dirty="0"/>
              <a:t>安装</a:t>
            </a:r>
            <a:r>
              <a:rPr lang="zh-CN" altLang="en-US" sz="2400" dirty="0" smtClean="0"/>
              <a:t>、生产岗位；</a:t>
            </a:r>
            <a:endParaRPr lang="en-US" altLang="zh-CN" sz="2400" dirty="0" smtClean="0"/>
          </a:p>
          <a:p>
            <a:pPr>
              <a:lnSpc>
                <a:spcPts val="2100"/>
              </a:lnSpc>
            </a:pPr>
            <a:endParaRPr lang="en-US" altLang="zh-CN" sz="2400" dirty="0"/>
          </a:p>
          <a:p>
            <a:r>
              <a:rPr lang="zh-CN" altLang="en-US" sz="2400" b="1" dirty="0">
                <a:solidFill>
                  <a:srgbClr val="FF0000"/>
                </a:solidFill>
              </a:rPr>
              <a:t> </a:t>
            </a:r>
            <a:r>
              <a:rPr lang="zh-CN" altLang="en-US" sz="2400" b="1" dirty="0" smtClean="0">
                <a:solidFill>
                  <a:srgbClr val="FF0000"/>
                </a:solidFill>
              </a:rPr>
              <a:t>人才</a:t>
            </a:r>
            <a:r>
              <a:rPr lang="zh-CN" altLang="en-US" sz="2400" b="1" dirty="0">
                <a:solidFill>
                  <a:srgbClr val="FF0000"/>
                </a:solidFill>
              </a:rPr>
              <a:t>规格：</a:t>
            </a:r>
            <a:endParaRPr lang="en-US" altLang="zh-CN" sz="2400" b="1" dirty="0">
              <a:solidFill>
                <a:srgbClr val="FF0000"/>
              </a:solidFill>
            </a:endParaRPr>
          </a:p>
          <a:p>
            <a:r>
              <a:rPr lang="en-US" altLang="zh-CN" sz="2400" dirty="0">
                <a:solidFill>
                  <a:srgbClr val="FF0000"/>
                </a:solidFill>
              </a:rPr>
              <a:t>     </a:t>
            </a:r>
            <a:r>
              <a:rPr lang="zh-CN" altLang="en-US" sz="2400" dirty="0" smtClean="0"/>
              <a:t>打造机电设备高端</a:t>
            </a:r>
            <a:r>
              <a:rPr lang="zh-CN" altLang="en-US" sz="2400" dirty="0" smtClean="0"/>
              <a:t>管理</a:t>
            </a:r>
            <a:r>
              <a:rPr lang="zh-CN" altLang="en-US" sz="2400" dirty="0"/>
              <a:t>人才</a:t>
            </a:r>
            <a:endParaRPr lang="en-US" altLang="zh-CN" sz="2400" dirty="0"/>
          </a:p>
          <a:p>
            <a:endParaRPr lang="en-US" altLang="zh-CN" sz="2800" dirty="0">
              <a:solidFill>
                <a:schemeClr val="accent2"/>
              </a:solidFill>
            </a:endParaRPr>
          </a:p>
        </p:txBody>
      </p:sp>
      <p:sp>
        <p:nvSpPr>
          <p:cNvPr id="16" name="矩形 15"/>
          <p:cNvSpPr/>
          <p:nvPr/>
        </p:nvSpPr>
        <p:spPr>
          <a:xfrm>
            <a:off x="3806259" y="2547683"/>
            <a:ext cx="2486065" cy="369332"/>
          </a:xfrm>
          <a:prstGeom prst="rect">
            <a:avLst/>
          </a:prstGeom>
          <a:solidFill>
            <a:schemeClr val="accent3">
              <a:lumMod val="75000"/>
            </a:schemeClr>
          </a:solidFill>
          <a:scene3d>
            <a:camera prst="orthographicFront"/>
            <a:lightRig rig="threePt" dir="t"/>
          </a:scene3d>
          <a:sp3d>
            <a:bevelT w="165100" prst="coolSlant"/>
          </a:sp3d>
        </p:spPr>
        <p:txBody>
          <a:bodyPr wrap="square" lIns="0" rIns="0">
            <a:spAutoFit/>
          </a:bodyPr>
          <a:lstStyle/>
          <a:p>
            <a:pPr algn="ctr">
              <a:defRPr/>
            </a:pPr>
            <a:r>
              <a:rPr lang="en-US" altLang="zh-CN" b="1" dirty="0">
                <a:solidFill>
                  <a:srgbClr val="FFFF00"/>
                </a:solidFill>
                <a:latin typeface="微软雅黑" panose="020B0503020204020204" pitchFamily="34" charset="-122"/>
                <a:ea typeface="微软雅黑" panose="020B0503020204020204" pitchFamily="34" charset="-122"/>
              </a:rPr>
              <a:t>2018</a:t>
            </a:r>
            <a:r>
              <a:rPr lang="zh-CN" altLang="en-US" b="1" dirty="0">
                <a:solidFill>
                  <a:srgbClr val="FFFF00"/>
                </a:solidFill>
                <a:latin typeface="微软雅黑" panose="020B0503020204020204" pitchFamily="34" charset="-122"/>
                <a:ea typeface="微软雅黑" panose="020B0503020204020204" pitchFamily="34" charset="-122"/>
              </a:rPr>
              <a:t>届毕业生调查</a:t>
            </a:r>
          </a:p>
        </p:txBody>
      </p:sp>
      <p:sp>
        <p:nvSpPr>
          <p:cNvPr id="18" name="矩形 23"/>
          <p:cNvSpPr>
            <a:spLocks noChangeArrowheads="1"/>
          </p:cNvSpPr>
          <p:nvPr/>
        </p:nvSpPr>
        <p:spPr bwMode="auto">
          <a:xfrm>
            <a:off x="428625" y="1522466"/>
            <a:ext cx="11201400" cy="604838"/>
          </a:xfrm>
          <a:prstGeom prst="rect">
            <a:avLst/>
          </a:prstGeom>
          <a:noFill/>
          <a:ln w="9525">
            <a:noFill/>
            <a:miter lim="800000"/>
            <a:headEnd/>
            <a:tailEnd/>
          </a:ln>
        </p:spPr>
        <p:txBody>
          <a:bodyPr>
            <a:spAutoFit/>
          </a:bodyPr>
          <a:lstStyle/>
          <a:p>
            <a:pPr algn="just">
              <a:lnSpc>
                <a:spcPct val="120000"/>
              </a:lnSpc>
            </a:pPr>
            <a:r>
              <a:rPr lang="en-US" altLang="zh-CN" sz="3200" b="1" dirty="0">
                <a:solidFill>
                  <a:srgbClr val="FF0000"/>
                </a:solidFill>
                <a:latin typeface="楷体" pitchFamily="49" charset="-122"/>
                <a:ea typeface="楷体" pitchFamily="49" charset="-122"/>
              </a:rPr>
              <a:t>1</a:t>
            </a:r>
            <a:r>
              <a:rPr lang="zh-CN" altLang="en-US" sz="3200" b="1" dirty="0">
                <a:solidFill>
                  <a:srgbClr val="FF0000"/>
                </a:solidFill>
                <a:latin typeface="楷体" pitchFamily="49" charset="-122"/>
                <a:ea typeface="楷体" pitchFamily="49" charset="-122"/>
              </a:rPr>
              <a:t>、人才培养目标定位调整改进</a:t>
            </a:r>
            <a:endParaRPr lang="en-US" altLang="zh-CN" sz="3200" b="1" dirty="0">
              <a:solidFill>
                <a:srgbClr val="FF0000"/>
              </a:solidFill>
              <a:latin typeface="楷体" pitchFamily="49" charset="-122"/>
              <a:ea typeface="楷体" pitchFamily="49" charset="-122"/>
            </a:endParaRPr>
          </a:p>
        </p:txBody>
      </p:sp>
      <p:grpSp>
        <p:nvGrpSpPr>
          <p:cNvPr id="3" name="组合 2"/>
          <p:cNvGrpSpPr/>
          <p:nvPr/>
        </p:nvGrpSpPr>
        <p:grpSpPr>
          <a:xfrm>
            <a:off x="10710787" y="4726325"/>
            <a:ext cx="1227357" cy="1447800"/>
            <a:chOff x="10710787" y="4726325"/>
            <a:chExt cx="1227357" cy="1447800"/>
          </a:xfrm>
          <a:effectLst>
            <a:outerShdw blurRad="50800" dist="38100" dir="13500000" algn="br" rotWithShape="0">
              <a:prstClr val="black">
                <a:alpha val="40000"/>
              </a:prstClr>
            </a:outerShdw>
          </a:effectLst>
        </p:grpSpPr>
        <p:grpSp>
          <p:nvGrpSpPr>
            <p:cNvPr id="19" name="Group 75"/>
            <p:cNvGrpSpPr>
              <a:grpSpLocks/>
            </p:cNvGrpSpPr>
            <p:nvPr/>
          </p:nvGrpSpPr>
          <p:grpSpPr bwMode="auto">
            <a:xfrm flipH="1">
              <a:off x="11352357" y="4726325"/>
              <a:ext cx="585787" cy="1447800"/>
              <a:chOff x="2304" y="1344"/>
              <a:chExt cx="498" cy="1245"/>
            </a:xfrm>
          </p:grpSpPr>
          <p:sp>
            <p:nvSpPr>
              <p:cNvPr id="20" name="Freeform 76"/>
              <p:cNvSpPr/>
              <p:nvPr/>
            </p:nvSpPr>
            <p:spPr bwMode="gray">
              <a:xfrm>
                <a:off x="2425" y="1344"/>
                <a:ext cx="232" cy="254"/>
              </a:xfrm>
              <a:custGeom>
                <a:avLst/>
                <a:gdLst>
                  <a:gd name="T0" fmla="*/ 116 w 267"/>
                  <a:gd name="T1" fmla="*/ 0 h 292"/>
                  <a:gd name="T2" fmla="*/ 140 w 267"/>
                  <a:gd name="T3" fmla="*/ 3 h 292"/>
                  <a:gd name="T4" fmla="*/ 162 w 267"/>
                  <a:gd name="T5" fmla="*/ 10 h 292"/>
                  <a:gd name="T6" fmla="*/ 182 w 267"/>
                  <a:gd name="T7" fmla="*/ 22 h 292"/>
                  <a:gd name="T8" fmla="*/ 198 w 267"/>
                  <a:gd name="T9" fmla="*/ 37 h 292"/>
                  <a:gd name="T10" fmla="*/ 213 w 267"/>
                  <a:gd name="T11" fmla="*/ 56 h 292"/>
                  <a:gd name="T12" fmla="*/ 223 w 267"/>
                  <a:gd name="T13" fmla="*/ 77 h 292"/>
                  <a:gd name="T14" fmla="*/ 230 w 267"/>
                  <a:gd name="T15" fmla="*/ 101 h 292"/>
                  <a:gd name="T16" fmla="*/ 232 w 267"/>
                  <a:gd name="T17" fmla="*/ 127 h 292"/>
                  <a:gd name="T18" fmla="*/ 230 w 267"/>
                  <a:gd name="T19" fmla="*/ 152 h 292"/>
                  <a:gd name="T20" fmla="*/ 223 w 267"/>
                  <a:gd name="T21" fmla="*/ 177 h 292"/>
                  <a:gd name="T22" fmla="*/ 213 w 267"/>
                  <a:gd name="T23" fmla="*/ 197 h 292"/>
                  <a:gd name="T24" fmla="*/ 198 w 267"/>
                  <a:gd name="T25" fmla="*/ 217 h 292"/>
                  <a:gd name="T26" fmla="*/ 182 w 267"/>
                  <a:gd name="T27" fmla="*/ 232 h 292"/>
                  <a:gd name="T28" fmla="*/ 162 w 267"/>
                  <a:gd name="T29" fmla="*/ 244 h 292"/>
                  <a:gd name="T30" fmla="*/ 140 w 267"/>
                  <a:gd name="T31" fmla="*/ 251 h 292"/>
                  <a:gd name="T32" fmla="*/ 116 w 267"/>
                  <a:gd name="T33" fmla="*/ 254 h 292"/>
                  <a:gd name="T34" fmla="*/ 89 w 267"/>
                  <a:gd name="T35" fmla="*/ 251 h 292"/>
                  <a:gd name="T36" fmla="*/ 65 w 267"/>
                  <a:gd name="T37" fmla="*/ 241 h 292"/>
                  <a:gd name="T38" fmla="*/ 44 w 267"/>
                  <a:gd name="T39" fmla="*/ 226 h 292"/>
                  <a:gd name="T40" fmla="*/ 25 w 267"/>
                  <a:gd name="T41" fmla="*/ 206 h 292"/>
                  <a:gd name="T42" fmla="*/ 11 w 267"/>
                  <a:gd name="T43" fmla="*/ 183 h 292"/>
                  <a:gd name="T44" fmla="*/ 3 w 267"/>
                  <a:gd name="T45" fmla="*/ 155 h 292"/>
                  <a:gd name="T46" fmla="*/ 0 w 267"/>
                  <a:gd name="T47" fmla="*/ 127 h 292"/>
                  <a:gd name="T48" fmla="*/ 3 w 267"/>
                  <a:gd name="T49" fmla="*/ 98 h 292"/>
                  <a:gd name="T50" fmla="*/ 11 w 267"/>
                  <a:gd name="T51" fmla="*/ 70 h 292"/>
                  <a:gd name="T52" fmla="*/ 25 w 267"/>
                  <a:gd name="T53" fmla="*/ 47 h 292"/>
                  <a:gd name="T54" fmla="*/ 44 w 267"/>
                  <a:gd name="T55" fmla="*/ 28 h 292"/>
                  <a:gd name="T56" fmla="*/ 65 w 267"/>
                  <a:gd name="T57" fmla="*/ 12 h 292"/>
                  <a:gd name="T58" fmla="*/ 89 w 267"/>
                  <a:gd name="T59" fmla="*/ 3 h 292"/>
                  <a:gd name="T60" fmla="*/ 116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7030A0"/>
              </a:solidFill>
              <a:ln w="0">
                <a:noFill/>
                <a:prstDash val="solid"/>
                <a:round/>
              </a:ln>
              <a:effectLst>
                <a:outerShdw dist="91581" dir="3378596" algn="ctr" rotWithShape="0">
                  <a:srgbClr val="C0C0C0">
                    <a:alpha val="50000"/>
                  </a:srgbClr>
                </a:outerShdw>
              </a:effectLst>
              <a:scene3d>
                <a:camera prst="orthographicFront"/>
                <a:lightRig rig="threePt" dir="t"/>
              </a:scene3d>
              <a:sp3d>
                <a:bevelT/>
              </a:sp3d>
            </p:spPr>
            <p:txBody>
              <a:bodyPr/>
              <a:lstStyle/>
              <a:p>
                <a:pPr algn="ctr">
                  <a:defRPr/>
                </a:pPr>
                <a:endParaRPr lang="zh-CN" altLang="en-US" sz="2000" b="1">
                  <a:solidFill>
                    <a:srgbClr val="FFFF00"/>
                  </a:solidFill>
                  <a:latin typeface="黑体" panose="02010600030101010101" pitchFamily="49" charset="-122"/>
                  <a:ea typeface="黑体" panose="02010600030101010101" pitchFamily="49" charset="-122"/>
                  <a:cs typeface="+mn-cs"/>
                </a:endParaRPr>
              </a:p>
            </p:txBody>
          </p:sp>
          <p:sp>
            <p:nvSpPr>
              <p:cNvPr id="21" name="Freeform 77"/>
              <p:cNvSpPr/>
              <p:nvPr/>
            </p:nvSpPr>
            <p:spPr bwMode="gray">
              <a:xfrm>
                <a:off x="2304" y="1625"/>
                <a:ext cx="498" cy="964"/>
              </a:xfrm>
              <a:custGeom>
                <a:avLst/>
                <a:gdLst>
                  <a:gd name="T0" fmla="*/ 63 w 573"/>
                  <a:gd name="T1" fmla="*/ 4 h 1111"/>
                  <a:gd name="T2" fmla="*/ 26 w 573"/>
                  <a:gd name="T3" fmla="*/ 28 h 1111"/>
                  <a:gd name="T4" fmla="*/ 3 w 573"/>
                  <a:gd name="T5" fmla="*/ 65 h 1111"/>
                  <a:gd name="T6" fmla="*/ 0 w 573"/>
                  <a:gd name="T7" fmla="*/ 442 h 1111"/>
                  <a:gd name="T8" fmla="*/ 1 w 573"/>
                  <a:gd name="T9" fmla="*/ 448 h 1111"/>
                  <a:gd name="T10" fmla="*/ 8 w 573"/>
                  <a:gd name="T11" fmla="*/ 462 h 1111"/>
                  <a:gd name="T12" fmla="*/ 23 w 573"/>
                  <a:gd name="T13" fmla="*/ 477 h 1111"/>
                  <a:gd name="T14" fmla="*/ 49 w 573"/>
                  <a:gd name="T15" fmla="*/ 483 h 1111"/>
                  <a:gd name="T16" fmla="*/ 73 w 573"/>
                  <a:gd name="T17" fmla="*/ 478 h 1111"/>
                  <a:gd name="T18" fmla="*/ 87 w 573"/>
                  <a:gd name="T19" fmla="*/ 463 h 1111"/>
                  <a:gd name="T20" fmla="*/ 92 w 573"/>
                  <a:gd name="T21" fmla="*/ 448 h 1111"/>
                  <a:gd name="T22" fmla="*/ 94 w 573"/>
                  <a:gd name="T23" fmla="*/ 436 h 1111"/>
                  <a:gd name="T24" fmla="*/ 94 w 573"/>
                  <a:gd name="T25" fmla="*/ 144 h 1111"/>
                  <a:gd name="T26" fmla="*/ 117 w 573"/>
                  <a:gd name="T27" fmla="*/ 925 h 1111"/>
                  <a:gd name="T28" fmla="*/ 120 w 573"/>
                  <a:gd name="T29" fmla="*/ 931 h 1111"/>
                  <a:gd name="T30" fmla="*/ 131 w 573"/>
                  <a:gd name="T31" fmla="*/ 945 h 1111"/>
                  <a:gd name="T32" fmla="*/ 151 w 573"/>
                  <a:gd name="T33" fmla="*/ 959 h 1111"/>
                  <a:gd name="T34" fmla="*/ 173 w 573"/>
                  <a:gd name="T35" fmla="*/ 964 h 1111"/>
                  <a:gd name="T36" fmla="*/ 197 w 573"/>
                  <a:gd name="T37" fmla="*/ 963 h 1111"/>
                  <a:gd name="T38" fmla="*/ 222 w 573"/>
                  <a:gd name="T39" fmla="*/ 952 h 1111"/>
                  <a:gd name="T40" fmla="*/ 236 w 573"/>
                  <a:gd name="T41" fmla="*/ 937 h 1111"/>
                  <a:gd name="T42" fmla="*/ 242 w 573"/>
                  <a:gd name="T43" fmla="*/ 927 h 1111"/>
                  <a:gd name="T44" fmla="*/ 242 w 573"/>
                  <a:gd name="T45" fmla="*/ 433 h 1111"/>
                  <a:gd name="T46" fmla="*/ 262 w 573"/>
                  <a:gd name="T47" fmla="*/ 436 h 1111"/>
                  <a:gd name="T48" fmla="*/ 262 w 573"/>
                  <a:gd name="T49" fmla="*/ 463 h 1111"/>
                  <a:gd name="T50" fmla="*/ 264 w 573"/>
                  <a:gd name="T51" fmla="*/ 512 h 1111"/>
                  <a:gd name="T52" fmla="*/ 264 w 573"/>
                  <a:gd name="T53" fmla="*/ 576 h 1111"/>
                  <a:gd name="T54" fmla="*/ 264 w 573"/>
                  <a:gd name="T55" fmla="*/ 651 h 1111"/>
                  <a:gd name="T56" fmla="*/ 264 w 573"/>
                  <a:gd name="T57" fmla="*/ 727 h 1111"/>
                  <a:gd name="T58" fmla="*/ 265 w 573"/>
                  <a:gd name="T59" fmla="*/ 803 h 1111"/>
                  <a:gd name="T60" fmla="*/ 265 w 573"/>
                  <a:gd name="T61" fmla="*/ 871 h 1111"/>
                  <a:gd name="T62" fmla="*/ 265 w 573"/>
                  <a:gd name="T63" fmla="*/ 925 h 1111"/>
                  <a:gd name="T64" fmla="*/ 266 w 573"/>
                  <a:gd name="T65" fmla="*/ 931 h 1111"/>
                  <a:gd name="T66" fmla="*/ 274 w 573"/>
                  <a:gd name="T67" fmla="*/ 944 h 1111"/>
                  <a:gd name="T68" fmla="*/ 291 w 573"/>
                  <a:gd name="T69" fmla="*/ 957 h 1111"/>
                  <a:gd name="T70" fmla="*/ 323 w 573"/>
                  <a:gd name="T71" fmla="*/ 964 h 1111"/>
                  <a:gd name="T72" fmla="*/ 355 w 573"/>
                  <a:gd name="T73" fmla="*/ 957 h 1111"/>
                  <a:gd name="T74" fmla="*/ 373 w 573"/>
                  <a:gd name="T75" fmla="*/ 945 h 1111"/>
                  <a:gd name="T76" fmla="*/ 380 w 573"/>
                  <a:gd name="T77" fmla="*/ 931 h 1111"/>
                  <a:gd name="T78" fmla="*/ 381 w 573"/>
                  <a:gd name="T79" fmla="*/ 926 h 1111"/>
                  <a:gd name="T80" fmla="*/ 405 w 573"/>
                  <a:gd name="T81" fmla="*/ 144 h 1111"/>
                  <a:gd name="T82" fmla="*/ 407 w 573"/>
                  <a:gd name="T83" fmla="*/ 436 h 1111"/>
                  <a:gd name="T84" fmla="*/ 410 w 573"/>
                  <a:gd name="T85" fmla="*/ 449 h 1111"/>
                  <a:gd name="T86" fmla="*/ 420 w 573"/>
                  <a:gd name="T87" fmla="*/ 466 h 1111"/>
                  <a:gd name="T88" fmla="*/ 439 w 573"/>
                  <a:gd name="T89" fmla="*/ 478 h 1111"/>
                  <a:gd name="T90" fmla="*/ 466 w 573"/>
                  <a:gd name="T91" fmla="*/ 478 h 1111"/>
                  <a:gd name="T92" fmla="*/ 484 w 573"/>
                  <a:gd name="T93" fmla="*/ 466 h 1111"/>
                  <a:gd name="T94" fmla="*/ 495 w 573"/>
                  <a:gd name="T95" fmla="*/ 449 h 1111"/>
                  <a:gd name="T96" fmla="*/ 498 w 573"/>
                  <a:gd name="T97" fmla="*/ 441 h 1111"/>
                  <a:gd name="T98" fmla="*/ 497 w 573"/>
                  <a:gd name="T99" fmla="*/ 59 h 1111"/>
                  <a:gd name="T100" fmla="*/ 475 w 573"/>
                  <a:gd name="T101" fmla="*/ 24 h 1111"/>
                  <a:gd name="T102" fmla="*/ 440 w 573"/>
                  <a:gd name="T103" fmla="*/ 3 h 1111"/>
                  <a:gd name="T104" fmla="*/ 82 w 573"/>
                  <a:gd name="T105" fmla="*/ 0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rgbClr val="7030A0"/>
              </a:solidFill>
              <a:ln w="0">
                <a:noFill/>
                <a:prstDash val="solid"/>
                <a:round/>
              </a:ln>
              <a:effectLst>
                <a:outerShdw dist="91581" dir="3378596" algn="ctr" rotWithShape="0">
                  <a:srgbClr val="C0C0C0">
                    <a:alpha val="50000"/>
                  </a:srgbClr>
                </a:outerShdw>
              </a:effectLst>
              <a:scene3d>
                <a:camera prst="orthographicFront"/>
                <a:lightRig rig="threePt" dir="t"/>
              </a:scene3d>
              <a:sp3d>
                <a:bevelT/>
              </a:sp3d>
            </p:spPr>
            <p:txBody>
              <a:bodyPr/>
              <a:lstStyle/>
              <a:p>
                <a:pPr algn="ctr">
                  <a:defRPr/>
                </a:pPr>
                <a:endParaRPr lang="zh-CN" altLang="en-US" sz="2000" b="1">
                  <a:solidFill>
                    <a:srgbClr val="FFFF00"/>
                  </a:solidFill>
                  <a:latin typeface="黑体" panose="02010600030101010101" pitchFamily="49" charset="-122"/>
                  <a:ea typeface="黑体" panose="02010600030101010101" pitchFamily="49" charset="-122"/>
                  <a:cs typeface="+mn-cs"/>
                </a:endParaRPr>
              </a:p>
            </p:txBody>
          </p:sp>
        </p:grpSp>
        <p:grpSp>
          <p:nvGrpSpPr>
            <p:cNvPr id="22" name="Group 75"/>
            <p:cNvGrpSpPr>
              <a:grpSpLocks/>
            </p:cNvGrpSpPr>
            <p:nvPr/>
          </p:nvGrpSpPr>
          <p:grpSpPr bwMode="auto">
            <a:xfrm flipH="1">
              <a:off x="10710787" y="4726325"/>
              <a:ext cx="585787" cy="1447800"/>
              <a:chOff x="2304" y="1344"/>
              <a:chExt cx="498" cy="1245"/>
            </a:xfrm>
          </p:grpSpPr>
          <p:sp>
            <p:nvSpPr>
              <p:cNvPr id="23" name="Freeform 76"/>
              <p:cNvSpPr/>
              <p:nvPr/>
            </p:nvSpPr>
            <p:spPr bwMode="gray">
              <a:xfrm>
                <a:off x="2425" y="1344"/>
                <a:ext cx="232" cy="254"/>
              </a:xfrm>
              <a:custGeom>
                <a:avLst/>
                <a:gdLst>
                  <a:gd name="T0" fmla="*/ 116 w 267"/>
                  <a:gd name="T1" fmla="*/ 0 h 292"/>
                  <a:gd name="T2" fmla="*/ 140 w 267"/>
                  <a:gd name="T3" fmla="*/ 3 h 292"/>
                  <a:gd name="T4" fmla="*/ 162 w 267"/>
                  <a:gd name="T5" fmla="*/ 10 h 292"/>
                  <a:gd name="T6" fmla="*/ 182 w 267"/>
                  <a:gd name="T7" fmla="*/ 22 h 292"/>
                  <a:gd name="T8" fmla="*/ 198 w 267"/>
                  <a:gd name="T9" fmla="*/ 37 h 292"/>
                  <a:gd name="T10" fmla="*/ 213 w 267"/>
                  <a:gd name="T11" fmla="*/ 56 h 292"/>
                  <a:gd name="T12" fmla="*/ 223 w 267"/>
                  <a:gd name="T13" fmla="*/ 77 h 292"/>
                  <a:gd name="T14" fmla="*/ 230 w 267"/>
                  <a:gd name="T15" fmla="*/ 101 h 292"/>
                  <a:gd name="T16" fmla="*/ 232 w 267"/>
                  <a:gd name="T17" fmla="*/ 127 h 292"/>
                  <a:gd name="T18" fmla="*/ 230 w 267"/>
                  <a:gd name="T19" fmla="*/ 152 h 292"/>
                  <a:gd name="T20" fmla="*/ 223 w 267"/>
                  <a:gd name="T21" fmla="*/ 177 h 292"/>
                  <a:gd name="T22" fmla="*/ 213 w 267"/>
                  <a:gd name="T23" fmla="*/ 197 h 292"/>
                  <a:gd name="T24" fmla="*/ 198 w 267"/>
                  <a:gd name="T25" fmla="*/ 217 h 292"/>
                  <a:gd name="T26" fmla="*/ 182 w 267"/>
                  <a:gd name="T27" fmla="*/ 232 h 292"/>
                  <a:gd name="T28" fmla="*/ 162 w 267"/>
                  <a:gd name="T29" fmla="*/ 244 h 292"/>
                  <a:gd name="T30" fmla="*/ 140 w 267"/>
                  <a:gd name="T31" fmla="*/ 251 h 292"/>
                  <a:gd name="T32" fmla="*/ 116 w 267"/>
                  <a:gd name="T33" fmla="*/ 254 h 292"/>
                  <a:gd name="T34" fmla="*/ 89 w 267"/>
                  <a:gd name="T35" fmla="*/ 251 h 292"/>
                  <a:gd name="T36" fmla="*/ 65 w 267"/>
                  <a:gd name="T37" fmla="*/ 241 h 292"/>
                  <a:gd name="T38" fmla="*/ 44 w 267"/>
                  <a:gd name="T39" fmla="*/ 226 h 292"/>
                  <a:gd name="T40" fmla="*/ 25 w 267"/>
                  <a:gd name="T41" fmla="*/ 206 h 292"/>
                  <a:gd name="T42" fmla="*/ 11 w 267"/>
                  <a:gd name="T43" fmla="*/ 183 h 292"/>
                  <a:gd name="T44" fmla="*/ 3 w 267"/>
                  <a:gd name="T45" fmla="*/ 155 h 292"/>
                  <a:gd name="T46" fmla="*/ 0 w 267"/>
                  <a:gd name="T47" fmla="*/ 127 h 292"/>
                  <a:gd name="T48" fmla="*/ 3 w 267"/>
                  <a:gd name="T49" fmla="*/ 98 h 292"/>
                  <a:gd name="T50" fmla="*/ 11 w 267"/>
                  <a:gd name="T51" fmla="*/ 70 h 292"/>
                  <a:gd name="T52" fmla="*/ 25 w 267"/>
                  <a:gd name="T53" fmla="*/ 47 h 292"/>
                  <a:gd name="T54" fmla="*/ 44 w 267"/>
                  <a:gd name="T55" fmla="*/ 28 h 292"/>
                  <a:gd name="T56" fmla="*/ 65 w 267"/>
                  <a:gd name="T57" fmla="*/ 12 h 292"/>
                  <a:gd name="T58" fmla="*/ 89 w 267"/>
                  <a:gd name="T59" fmla="*/ 3 h 292"/>
                  <a:gd name="T60" fmla="*/ 116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7030A0"/>
              </a:solidFill>
              <a:ln w="0">
                <a:noFill/>
                <a:prstDash val="solid"/>
                <a:round/>
              </a:ln>
              <a:effectLst>
                <a:outerShdw dist="91581" dir="3378596" algn="ctr" rotWithShape="0">
                  <a:srgbClr val="C0C0C0">
                    <a:alpha val="50000"/>
                  </a:srgbClr>
                </a:outerShdw>
              </a:effectLst>
              <a:scene3d>
                <a:camera prst="orthographicFront"/>
                <a:lightRig rig="threePt" dir="t"/>
              </a:scene3d>
              <a:sp3d>
                <a:bevelT/>
              </a:sp3d>
            </p:spPr>
            <p:txBody>
              <a:bodyPr/>
              <a:lstStyle/>
              <a:p>
                <a:pPr algn="ctr">
                  <a:defRPr/>
                </a:pPr>
                <a:endParaRPr lang="zh-CN" altLang="en-US" sz="2000" b="1">
                  <a:solidFill>
                    <a:schemeClr val="tx2"/>
                  </a:solidFill>
                  <a:latin typeface="黑体" panose="02010600030101010101" pitchFamily="49" charset="-122"/>
                  <a:ea typeface="黑体" panose="02010600030101010101" pitchFamily="49" charset="-122"/>
                  <a:cs typeface="+mn-cs"/>
                </a:endParaRPr>
              </a:p>
            </p:txBody>
          </p:sp>
          <p:sp>
            <p:nvSpPr>
              <p:cNvPr id="24" name="Freeform 77"/>
              <p:cNvSpPr/>
              <p:nvPr/>
            </p:nvSpPr>
            <p:spPr bwMode="gray">
              <a:xfrm>
                <a:off x="2304" y="1625"/>
                <a:ext cx="498" cy="964"/>
              </a:xfrm>
              <a:custGeom>
                <a:avLst/>
                <a:gdLst>
                  <a:gd name="T0" fmla="*/ 63 w 573"/>
                  <a:gd name="T1" fmla="*/ 4 h 1111"/>
                  <a:gd name="T2" fmla="*/ 26 w 573"/>
                  <a:gd name="T3" fmla="*/ 28 h 1111"/>
                  <a:gd name="T4" fmla="*/ 3 w 573"/>
                  <a:gd name="T5" fmla="*/ 65 h 1111"/>
                  <a:gd name="T6" fmla="*/ 0 w 573"/>
                  <a:gd name="T7" fmla="*/ 442 h 1111"/>
                  <a:gd name="T8" fmla="*/ 1 w 573"/>
                  <a:gd name="T9" fmla="*/ 448 h 1111"/>
                  <a:gd name="T10" fmla="*/ 8 w 573"/>
                  <a:gd name="T11" fmla="*/ 462 h 1111"/>
                  <a:gd name="T12" fmla="*/ 23 w 573"/>
                  <a:gd name="T13" fmla="*/ 477 h 1111"/>
                  <a:gd name="T14" fmla="*/ 49 w 573"/>
                  <a:gd name="T15" fmla="*/ 483 h 1111"/>
                  <a:gd name="T16" fmla="*/ 73 w 573"/>
                  <a:gd name="T17" fmla="*/ 478 h 1111"/>
                  <a:gd name="T18" fmla="*/ 87 w 573"/>
                  <a:gd name="T19" fmla="*/ 463 h 1111"/>
                  <a:gd name="T20" fmla="*/ 92 w 573"/>
                  <a:gd name="T21" fmla="*/ 448 h 1111"/>
                  <a:gd name="T22" fmla="*/ 94 w 573"/>
                  <a:gd name="T23" fmla="*/ 436 h 1111"/>
                  <a:gd name="T24" fmla="*/ 94 w 573"/>
                  <a:gd name="T25" fmla="*/ 144 h 1111"/>
                  <a:gd name="T26" fmla="*/ 117 w 573"/>
                  <a:gd name="T27" fmla="*/ 925 h 1111"/>
                  <a:gd name="T28" fmla="*/ 120 w 573"/>
                  <a:gd name="T29" fmla="*/ 931 h 1111"/>
                  <a:gd name="T30" fmla="*/ 131 w 573"/>
                  <a:gd name="T31" fmla="*/ 945 h 1111"/>
                  <a:gd name="T32" fmla="*/ 151 w 573"/>
                  <a:gd name="T33" fmla="*/ 959 h 1111"/>
                  <a:gd name="T34" fmla="*/ 173 w 573"/>
                  <a:gd name="T35" fmla="*/ 964 h 1111"/>
                  <a:gd name="T36" fmla="*/ 197 w 573"/>
                  <a:gd name="T37" fmla="*/ 963 h 1111"/>
                  <a:gd name="T38" fmla="*/ 222 w 573"/>
                  <a:gd name="T39" fmla="*/ 952 h 1111"/>
                  <a:gd name="T40" fmla="*/ 236 w 573"/>
                  <a:gd name="T41" fmla="*/ 937 h 1111"/>
                  <a:gd name="T42" fmla="*/ 242 w 573"/>
                  <a:gd name="T43" fmla="*/ 927 h 1111"/>
                  <a:gd name="T44" fmla="*/ 242 w 573"/>
                  <a:gd name="T45" fmla="*/ 433 h 1111"/>
                  <a:gd name="T46" fmla="*/ 262 w 573"/>
                  <a:gd name="T47" fmla="*/ 436 h 1111"/>
                  <a:gd name="T48" fmla="*/ 262 w 573"/>
                  <a:gd name="T49" fmla="*/ 463 h 1111"/>
                  <a:gd name="T50" fmla="*/ 264 w 573"/>
                  <a:gd name="T51" fmla="*/ 512 h 1111"/>
                  <a:gd name="T52" fmla="*/ 264 w 573"/>
                  <a:gd name="T53" fmla="*/ 576 h 1111"/>
                  <a:gd name="T54" fmla="*/ 264 w 573"/>
                  <a:gd name="T55" fmla="*/ 651 h 1111"/>
                  <a:gd name="T56" fmla="*/ 264 w 573"/>
                  <a:gd name="T57" fmla="*/ 727 h 1111"/>
                  <a:gd name="T58" fmla="*/ 265 w 573"/>
                  <a:gd name="T59" fmla="*/ 803 h 1111"/>
                  <a:gd name="T60" fmla="*/ 265 w 573"/>
                  <a:gd name="T61" fmla="*/ 871 h 1111"/>
                  <a:gd name="T62" fmla="*/ 265 w 573"/>
                  <a:gd name="T63" fmla="*/ 925 h 1111"/>
                  <a:gd name="T64" fmla="*/ 266 w 573"/>
                  <a:gd name="T65" fmla="*/ 931 h 1111"/>
                  <a:gd name="T66" fmla="*/ 274 w 573"/>
                  <a:gd name="T67" fmla="*/ 944 h 1111"/>
                  <a:gd name="T68" fmla="*/ 291 w 573"/>
                  <a:gd name="T69" fmla="*/ 957 h 1111"/>
                  <a:gd name="T70" fmla="*/ 323 w 573"/>
                  <a:gd name="T71" fmla="*/ 964 h 1111"/>
                  <a:gd name="T72" fmla="*/ 355 w 573"/>
                  <a:gd name="T73" fmla="*/ 957 h 1111"/>
                  <a:gd name="T74" fmla="*/ 373 w 573"/>
                  <a:gd name="T75" fmla="*/ 945 h 1111"/>
                  <a:gd name="T76" fmla="*/ 380 w 573"/>
                  <a:gd name="T77" fmla="*/ 931 h 1111"/>
                  <a:gd name="T78" fmla="*/ 381 w 573"/>
                  <a:gd name="T79" fmla="*/ 926 h 1111"/>
                  <a:gd name="T80" fmla="*/ 405 w 573"/>
                  <a:gd name="T81" fmla="*/ 144 h 1111"/>
                  <a:gd name="T82" fmla="*/ 407 w 573"/>
                  <a:gd name="T83" fmla="*/ 436 h 1111"/>
                  <a:gd name="T84" fmla="*/ 410 w 573"/>
                  <a:gd name="T85" fmla="*/ 449 h 1111"/>
                  <a:gd name="T86" fmla="*/ 420 w 573"/>
                  <a:gd name="T87" fmla="*/ 466 h 1111"/>
                  <a:gd name="T88" fmla="*/ 439 w 573"/>
                  <a:gd name="T89" fmla="*/ 478 h 1111"/>
                  <a:gd name="T90" fmla="*/ 466 w 573"/>
                  <a:gd name="T91" fmla="*/ 478 h 1111"/>
                  <a:gd name="T92" fmla="*/ 484 w 573"/>
                  <a:gd name="T93" fmla="*/ 466 h 1111"/>
                  <a:gd name="T94" fmla="*/ 495 w 573"/>
                  <a:gd name="T95" fmla="*/ 449 h 1111"/>
                  <a:gd name="T96" fmla="*/ 498 w 573"/>
                  <a:gd name="T97" fmla="*/ 441 h 1111"/>
                  <a:gd name="T98" fmla="*/ 497 w 573"/>
                  <a:gd name="T99" fmla="*/ 59 h 1111"/>
                  <a:gd name="T100" fmla="*/ 475 w 573"/>
                  <a:gd name="T101" fmla="*/ 24 h 1111"/>
                  <a:gd name="T102" fmla="*/ 440 w 573"/>
                  <a:gd name="T103" fmla="*/ 3 h 1111"/>
                  <a:gd name="T104" fmla="*/ 82 w 573"/>
                  <a:gd name="T105" fmla="*/ 0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rgbClr val="7030A0"/>
              </a:solidFill>
              <a:ln w="0">
                <a:noFill/>
                <a:prstDash val="solid"/>
                <a:round/>
              </a:ln>
              <a:effectLst>
                <a:outerShdw dist="91581" dir="3378596" algn="ctr" rotWithShape="0">
                  <a:srgbClr val="C0C0C0">
                    <a:alpha val="50000"/>
                  </a:srgbClr>
                </a:outerShdw>
              </a:effectLst>
              <a:scene3d>
                <a:camera prst="orthographicFront"/>
                <a:lightRig rig="threePt" dir="t"/>
              </a:scene3d>
              <a:sp3d>
                <a:bevelT/>
              </a:sp3d>
            </p:spPr>
            <p:txBody>
              <a:bodyPr/>
              <a:lstStyle/>
              <a:p>
                <a:pPr algn="ctr">
                  <a:defRPr/>
                </a:pPr>
                <a:endParaRPr lang="zh-CN" altLang="en-US" sz="2000" b="1">
                  <a:solidFill>
                    <a:schemeClr val="tx2"/>
                  </a:solidFill>
                  <a:latin typeface="黑体" panose="02010600030101010101" pitchFamily="49" charset="-122"/>
                  <a:ea typeface="黑体" panose="02010600030101010101" pitchFamily="49" charset="-122"/>
                  <a:cs typeface="+mn-cs"/>
                </a:endParaRPr>
              </a:p>
            </p:txBody>
          </p:sp>
        </p:grpSp>
      </p:grpSp>
    </p:spTree>
    <p:extLst>
      <p:ext uri="{BB962C8B-B14F-4D97-AF65-F5344CB8AC3E}">
        <p14:creationId xmlns:p14="http://schemas.microsoft.com/office/powerpoint/2010/main" val="12548225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white">
          <a:xfrm>
            <a:off x="860425" y="649287"/>
            <a:ext cx="4061199" cy="487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itchFamily="34" charset="0"/>
              </a:defRPr>
            </a:lvl2pPr>
            <a:lvl3pPr algn="l" rtl="0" eaLnBrk="0" fontAlgn="base" hangingPunct="0">
              <a:spcBef>
                <a:spcPct val="0"/>
              </a:spcBef>
              <a:spcAft>
                <a:spcPct val="0"/>
              </a:spcAft>
              <a:defRPr sz="2800" b="1">
                <a:solidFill>
                  <a:schemeClr val="bg1"/>
                </a:solidFill>
                <a:latin typeface="Arial" pitchFamily="34" charset="0"/>
              </a:defRPr>
            </a:lvl3pPr>
            <a:lvl4pPr algn="l" rtl="0" eaLnBrk="0" fontAlgn="base" hangingPunct="0">
              <a:spcBef>
                <a:spcPct val="0"/>
              </a:spcBef>
              <a:spcAft>
                <a:spcPct val="0"/>
              </a:spcAft>
              <a:defRPr sz="2800" b="1">
                <a:solidFill>
                  <a:schemeClr val="bg1"/>
                </a:solidFill>
                <a:latin typeface="Arial" pitchFamily="34" charset="0"/>
              </a:defRPr>
            </a:lvl4pPr>
            <a:lvl5pPr algn="l" rtl="0" eaLnBrk="0" fontAlgn="base" hangingPunct="0">
              <a:spcBef>
                <a:spcPct val="0"/>
              </a:spcBef>
              <a:spcAft>
                <a:spcPct val="0"/>
              </a:spcAft>
              <a:defRPr sz="2800" b="1">
                <a:solidFill>
                  <a:schemeClr val="bg1"/>
                </a:solidFill>
                <a:latin typeface="Arial" pitchFamily="34" charset="0"/>
              </a:defRPr>
            </a:lvl5pPr>
            <a:lvl6pPr marL="457200" algn="l" rtl="0" fontAlgn="base">
              <a:spcBef>
                <a:spcPct val="0"/>
              </a:spcBef>
              <a:spcAft>
                <a:spcPct val="0"/>
              </a:spcAft>
              <a:defRPr sz="2800" b="1">
                <a:solidFill>
                  <a:schemeClr val="bg1"/>
                </a:solidFill>
                <a:latin typeface="Arial" pitchFamily="34" charset="0"/>
              </a:defRPr>
            </a:lvl6pPr>
            <a:lvl7pPr marL="914400" algn="l" rtl="0" fontAlgn="base">
              <a:spcBef>
                <a:spcPct val="0"/>
              </a:spcBef>
              <a:spcAft>
                <a:spcPct val="0"/>
              </a:spcAft>
              <a:defRPr sz="2800" b="1">
                <a:solidFill>
                  <a:schemeClr val="bg1"/>
                </a:solidFill>
                <a:latin typeface="Arial" pitchFamily="34" charset="0"/>
              </a:defRPr>
            </a:lvl7pPr>
            <a:lvl8pPr marL="1371600" algn="l" rtl="0" fontAlgn="base">
              <a:spcBef>
                <a:spcPct val="0"/>
              </a:spcBef>
              <a:spcAft>
                <a:spcPct val="0"/>
              </a:spcAft>
              <a:defRPr sz="2800" b="1">
                <a:solidFill>
                  <a:schemeClr val="bg1"/>
                </a:solidFill>
                <a:latin typeface="Arial" pitchFamily="34" charset="0"/>
              </a:defRPr>
            </a:lvl8pPr>
            <a:lvl9pPr marL="1828800" algn="l" rtl="0" fontAlgn="base">
              <a:spcBef>
                <a:spcPct val="0"/>
              </a:spcBef>
              <a:spcAft>
                <a:spcPct val="0"/>
              </a:spcAft>
              <a:defRPr sz="2800" b="1">
                <a:solidFill>
                  <a:schemeClr val="bg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j-cs"/>
              </a:rPr>
              <a:t>专业改进计划</a:t>
            </a:r>
          </a:p>
        </p:txBody>
      </p:sp>
      <p:grpSp>
        <p:nvGrpSpPr>
          <p:cNvPr id="6" name="组合 5"/>
          <p:cNvGrpSpPr/>
          <p:nvPr/>
        </p:nvGrpSpPr>
        <p:grpSpPr>
          <a:xfrm>
            <a:off x="153756" y="529383"/>
            <a:ext cx="719138" cy="792163"/>
            <a:chOff x="193223" y="540839"/>
            <a:chExt cx="719138" cy="792163"/>
          </a:xfrm>
        </p:grpSpPr>
        <p:grpSp>
          <p:nvGrpSpPr>
            <p:cNvPr id="7" name="组合 2"/>
            <p:cNvGrpSpPr>
              <a:grpSpLocks/>
            </p:cNvGrpSpPr>
            <p:nvPr/>
          </p:nvGrpSpPr>
          <p:grpSpPr bwMode="auto">
            <a:xfrm>
              <a:off x="193223" y="540839"/>
              <a:ext cx="719138" cy="719138"/>
              <a:chOff x="1840435" y="17621"/>
              <a:chExt cx="6192688" cy="972108"/>
            </a:xfrm>
          </p:grpSpPr>
          <p:sp>
            <p:nvSpPr>
              <p:cNvPr id="9" name="矩形 3"/>
              <p:cNvSpPr/>
              <p:nvPr/>
            </p:nvSpPr>
            <p:spPr>
              <a:xfrm>
                <a:off x="1840435" y="17621"/>
                <a:ext cx="6192688" cy="972108"/>
              </a:xfrm>
              <a:prstGeom prst="rect">
                <a:avLst/>
              </a:prstGeom>
              <a:solidFill>
                <a:srgbClr val="3FA9FD"/>
              </a:solidFill>
              <a:ln>
                <a:no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l" defTabSz="914400" rtl="0" eaLnBrk="1" fontAlgn="base" latinLnBrk="0" hangingPunct="1">
                  <a:lnSpc>
                    <a:spcPts val="3000"/>
                  </a:lnSpc>
                  <a:spcBef>
                    <a:spcPct val="0"/>
                  </a:spcBef>
                  <a:spcAft>
                    <a:spcPct val="0"/>
                  </a:spcAft>
                  <a:buClrTx/>
                  <a:buSzTx/>
                  <a:buFontTx/>
                  <a:buNone/>
                  <a:tabLst/>
                  <a:defRPr/>
                </a:pPr>
                <a:endParaRPr kumimoji="0" lang="zh-CN" altLang="en-US" sz="6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pitchFamily="34" charset="0"/>
                  <a:ea typeface="华文宋体" charset="-122"/>
                  <a:cs typeface="+mn-cs"/>
                </a:endParaRPr>
              </a:p>
            </p:txBody>
          </p:sp>
          <p:sp>
            <p:nvSpPr>
              <p:cNvPr id="10" name="直角三角形 4"/>
              <p:cNvSpPr>
                <a:spLocks noChangeArrowheads="1"/>
              </p:cNvSpPr>
              <p:nvPr/>
            </p:nvSpPr>
            <p:spPr bwMode="auto">
              <a:xfrm flipH="1" flipV="1">
                <a:off x="5449416" y="17621"/>
                <a:ext cx="2583707" cy="356225"/>
              </a:xfrm>
              <a:prstGeom prst="rtTriangle">
                <a:avLst/>
              </a:prstGeom>
              <a:solidFill>
                <a:srgbClr val="F2F2F2"/>
              </a:solidFill>
              <a:ln w="9525">
                <a:noFill/>
                <a:miter lim="800000"/>
                <a:headEnd/>
                <a:tailEnd/>
              </a:ln>
            </p:spPr>
            <p:txBody>
              <a:bodyPr rot="1080000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宋体" charset="-122"/>
                  <a:ea typeface="宋体" charset="-122"/>
                  <a:cs typeface="+mn-cs"/>
                </a:endParaRPr>
              </a:p>
            </p:txBody>
          </p:sp>
        </p:grpSp>
        <p:sp>
          <p:nvSpPr>
            <p:cNvPr id="8" name="TextBox 1"/>
            <p:cNvSpPr txBox="1">
              <a:spLocks noChangeArrowheads="1"/>
            </p:cNvSpPr>
            <p:nvPr/>
          </p:nvSpPr>
          <p:spPr bwMode="auto">
            <a:xfrm>
              <a:off x="323398" y="601164"/>
              <a:ext cx="576263" cy="731838"/>
            </a:xfrm>
            <a:prstGeom prst="rect">
              <a:avLst/>
            </a:prstGeom>
            <a:noFill/>
            <a:ln w="9525">
              <a:noFill/>
              <a:miter lim="800000"/>
              <a:headEnd/>
              <a:tailEnd/>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0" i="0" u="none" strike="noStrike" kern="1200" cap="none" spc="0" normalizeH="0" baseline="0" noProof="0" dirty="0">
                  <a:ln>
                    <a:noFill/>
                  </a:ln>
                  <a:solidFill>
                    <a:srgbClr val="FF0000"/>
                  </a:solidFill>
                  <a:effectLst/>
                  <a:uLnTx/>
                  <a:uFillTx/>
                  <a:latin typeface="Arial Black" pitchFamily="34" charset="0"/>
                  <a:ea typeface="宋体" charset="-122"/>
                  <a:cs typeface="+mn-cs"/>
                </a:rPr>
                <a:t>4</a:t>
              </a:r>
            </a:p>
          </p:txBody>
        </p:sp>
      </p:grpSp>
      <p:sp>
        <p:nvSpPr>
          <p:cNvPr id="18" name="Rectangle 39"/>
          <p:cNvSpPr>
            <a:spLocks noChangeArrowheads="1"/>
          </p:cNvSpPr>
          <p:nvPr/>
        </p:nvSpPr>
        <p:spPr bwMode="auto">
          <a:xfrm>
            <a:off x="555489" y="5378359"/>
            <a:ext cx="11161893" cy="1303338"/>
          </a:xfrm>
          <a:prstGeom prst="rect">
            <a:avLst/>
          </a:prstGeom>
          <a:noFill/>
          <a:ln w="9525">
            <a:noFill/>
            <a:miter lim="800000"/>
            <a:headEnd/>
            <a:tailEnd/>
          </a:ln>
        </p:spPr>
        <p:txBody>
          <a:bodyPr anchor="ctr"/>
          <a:lstStyle/>
          <a:p>
            <a:r>
              <a:rPr lang="zh-CN" altLang="en-US" sz="2800" b="1" dirty="0">
                <a:solidFill>
                  <a:srgbClr val="800000"/>
                </a:solidFill>
                <a:ea typeface="楷体_GB2312" charset="-122"/>
              </a:rPr>
              <a:t>        对接湖南省智能装备制造业</a:t>
            </a:r>
            <a:r>
              <a:rPr lang="zh-CN" altLang="en-US" sz="2800" b="1" dirty="0" smtClean="0">
                <a:solidFill>
                  <a:srgbClr val="800000"/>
                </a:solidFill>
                <a:ea typeface="楷体_GB2312" charset="-122"/>
              </a:rPr>
              <a:t>及</a:t>
            </a:r>
            <a:r>
              <a:rPr lang="zh-CN" altLang="en-US" sz="2800" b="1" dirty="0">
                <a:solidFill>
                  <a:srgbClr val="800000"/>
                </a:solidFill>
                <a:ea typeface="楷体_GB2312" charset="-122"/>
              </a:rPr>
              <a:t>人工智能</a:t>
            </a:r>
            <a:r>
              <a:rPr lang="zh-CN" altLang="en-US" sz="2800" b="1" dirty="0" smtClean="0">
                <a:solidFill>
                  <a:srgbClr val="800000"/>
                </a:solidFill>
                <a:ea typeface="楷体_GB2312" charset="-122"/>
              </a:rPr>
              <a:t>企业</a:t>
            </a:r>
            <a:r>
              <a:rPr lang="zh-CN" altLang="en-US" sz="2800" b="1" dirty="0">
                <a:solidFill>
                  <a:srgbClr val="800000"/>
                </a:solidFill>
                <a:ea typeface="楷体_GB2312" charset="-122"/>
              </a:rPr>
              <a:t>，规划、实施和促进专业建设。建好专业，服务、提升和引领产业发展。</a:t>
            </a:r>
          </a:p>
        </p:txBody>
      </p:sp>
      <p:grpSp>
        <p:nvGrpSpPr>
          <p:cNvPr id="3" name="组合 2"/>
          <p:cNvGrpSpPr/>
          <p:nvPr/>
        </p:nvGrpSpPr>
        <p:grpSpPr>
          <a:xfrm>
            <a:off x="2180680" y="2044332"/>
            <a:ext cx="6837636" cy="3334027"/>
            <a:chOff x="2180680" y="2044332"/>
            <a:chExt cx="6837636" cy="3334027"/>
          </a:xfrm>
        </p:grpSpPr>
        <p:pic>
          <p:nvPicPr>
            <p:cNvPr id="19" name="Picture 41" descr="楚天科技"/>
            <p:cNvPicPr>
              <a:picLocks noChangeAspect="1"/>
            </p:cNvPicPr>
            <p:nvPr/>
          </p:nvPicPr>
          <p:blipFill>
            <a:blip r:embed="rId2"/>
            <a:srcRect/>
            <a:stretch>
              <a:fillRect/>
            </a:stretch>
          </p:blipFill>
          <p:spPr bwMode="auto">
            <a:xfrm>
              <a:off x="3873679" y="2899159"/>
              <a:ext cx="1422648" cy="774574"/>
            </a:xfrm>
            <a:prstGeom prst="rect">
              <a:avLst/>
            </a:prstGeom>
            <a:noFill/>
            <a:ln w="9525">
              <a:solidFill>
                <a:srgbClr val="FF0000"/>
              </a:solidFill>
              <a:miter lim="800000"/>
              <a:headEnd/>
              <a:tailEnd/>
            </a:ln>
            <a:scene3d>
              <a:camera prst="orthographicFront"/>
              <a:lightRig rig="threePt" dir="t"/>
            </a:scene3d>
            <a:sp3d>
              <a:bevelT w="165100" prst="coolSlant"/>
            </a:sp3d>
          </p:spPr>
        </p:pic>
        <p:sp>
          <p:nvSpPr>
            <p:cNvPr id="20" name="TextBox 8"/>
            <p:cNvSpPr txBox="1">
              <a:spLocks noChangeArrowheads="1"/>
            </p:cNvSpPr>
            <p:nvPr/>
          </p:nvSpPr>
          <p:spPr bwMode="auto">
            <a:xfrm>
              <a:off x="4549513" y="2044332"/>
              <a:ext cx="2105215" cy="509720"/>
            </a:xfrm>
            <a:prstGeom prst="rect">
              <a:avLst/>
            </a:prstGeom>
            <a:solidFill>
              <a:srgbClr val="FFFF99"/>
            </a:solidFill>
            <a:ln w="28575">
              <a:solidFill>
                <a:srgbClr val="FF0000"/>
              </a:solidFill>
              <a:miter lim="800000"/>
            </a:ln>
            <a:scene3d>
              <a:camera prst="orthographicFront"/>
              <a:lightRig rig="threePt" dir="t"/>
            </a:scene3d>
            <a:sp3d>
              <a:bevelT w="165100" prst="coolSlant"/>
            </a:sp3d>
          </p:spPr>
          <p:txBody>
            <a:bodyPr>
              <a:spAutoFit/>
            </a:bodyPr>
            <a:lstStyle/>
            <a:p>
              <a:pPr algn="ctr">
                <a:defRPr/>
              </a:pPr>
              <a:r>
                <a:rPr lang="zh-CN" altLang="en-US" b="1">
                  <a:effectLst>
                    <a:outerShdw blurRad="38100" dist="38100" dir="2700000" algn="tl">
                      <a:srgbClr val="FFFFFF"/>
                    </a:outerShdw>
                  </a:effectLst>
                  <a:latin typeface="叶根友特楷简体"/>
                  <a:ea typeface="华文宋体" charset="-122"/>
                </a:rPr>
                <a:t>校企合作</a:t>
              </a:r>
            </a:p>
          </p:txBody>
        </p:sp>
        <p:sp>
          <p:nvSpPr>
            <p:cNvPr id="21" name="TextBox 8"/>
            <p:cNvSpPr txBox="1">
              <a:spLocks noChangeArrowheads="1"/>
            </p:cNvSpPr>
            <p:nvPr/>
          </p:nvSpPr>
          <p:spPr bwMode="auto">
            <a:xfrm>
              <a:off x="2590518" y="2044332"/>
              <a:ext cx="2105214" cy="509720"/>
            </a:xfrm>
            <a:prstGeom prst="rect">
              <a:avLst/>
            </a:prstGeom>
            <a:solidFill>
              <a:srgbClr val="FF9900"/>
            </a:solidFill>
            <a:ln w="28575">
              <a:solidFill>
                <a:srgbClr val="FF0000"/>
              </a:solidFill>
              <a:miter lim="800000"/>
            </a:ln>
            <a:scene3d>
              <a:camera prst="orthographicFront"/>
              <a:lightRig rig="threePt" dir="t"/>
            </a:scene3d>
            <a:sp3d>
              <a:bevelT w="165100" prst="coolSlant"/>
            </a:sp3d>
          </p:spPr>
          <p:txBody>
            <a:bodyPr>
              <a:spAutoFit/>
            </a:bodyPr>
            <a:lstStyle/>
            <a:p>
              <a:pPr algn="ctr">
                <a:defRPr/>
              </a:pPr>
              <a:r>
                <a:rPr lang="zh-CN" altLang="en-US" b="1">
                  <a:effectLst>
                    <a:outerShdw blurRad="38100" dist="38100" dir="2700000" algn="tl">
                      <a:srgbClr val="FFFFFF"/>
                    </a:outerShdw>
                  </a:effectLst>
                  <a:latin typeface="叶根友特楷简体"/>
                  <a:ea typeface="华文宋体" charset="-122"/>
                </a:rPr>
                <a:t>对接产业</a:t>
              </a:r>
            </a:p>
          </p:txBody>
        </p:sp>
        <p:sp>
          <p:nvSpPr>
            <p:cNvPr id="22" name="TextBox 8"/>
            <p:cNvSpPr txBox="1">
              <a:spLocks noChangeArrowheads="1"/>
            </p:cNvSpPr>
            <p:nvPr/>
          </p:nvSpPr>
          <p:spPr bwMode="auto">
            <a:xfrm>
              <a:off x="6659712" y="2044332"/>
              <a:ext cx="2105215" cy="509720"/>
            </a:xfrm>
            <a:prstGeom prst="rect">
              <a:avLst/>
            </a:prstGeom>
            <a:solidFill>
              <a:srgbClr val="FFFF99"/>
            </a:solidFill>
            <a:ln w="28575">
              <a:solidFill>
                <a:srgbClr val="FF0000"/>
              </a:solidFill>
              <a:miter lim="800000"/>
            </a:ln>
            <a:scene3d>
              <a:camera prst="orthographicFront"/>
              <a:lightRig rig="threePt" dir="t"/>
            </a:scene3d>
            <a:sp3d>
              <a:bevelT w="165100" prst="coolSlant"/>
            </a:sp3d>
          </p:spPr>
          <p:txBody>
            <a:bodyPr>
              <a:spAutoFit/>
            </a:bodyPr>
            <a:lstStyle/>
            <a:p>
              <a:pPr algn="ctr">
                <a:defRPr/>
              </a:pPr>
              <a:r>
                <a:rPr lang="zh-CN" altLang="en-US" b="1">
                  <a:effectLst>
                    <a:outerShdw blurRad="38100" dist="38100" dir="2700000" algn="tl">
                      <a:srgbClr val="FFFFFF"/>
                    </a:outerShdw>
                  </a:effectLst>
                  <a:latin typeface="叶根友特楷简体"/>
                  <a:ea typeface="华文宋体" charset="-122"/>
                </a:rPr>
                <a:t>动态调整</a:t>
              </a:r>
            </a:p>
          </p:txBody>
        </p:sp>
        <p:pic>
          <p:nvPicPr>
            <p:cNvPr id="23" name="Picture 34"/>
            <p:cNvPicPr>
              <a:picLocks noChangeAspect="1"/>
            </p:cNvPicPr>
            <p:nvPr/>
          </p:nvPicPr>
          <p:blipFill>
            <a:blip r:embed="rId3">
              <a:lum bright="4000" contrast="18000"/>
            </a:blip>
            <a:srcRect/>
            <a:stretch>
              <a:fillRect/>
            </a:stretch>
          </p:blipFill>
          <p:spPr bwMode="auto">
            <a:xfrm>
              <a:off x="5355849" y="2823169"/>
              <a:ext cx="1151471" cy="1091068"/>
            </a:xfrm>
            <a:prstGeom prst="rect">
              <a:avLst/>
            </a:prstGeom>
            <a:noFill/>
            <a:ln w="9525">
              <a:solidFill>
                <a:srgbClr val="FF0000"/>
              </a:solidFill>
              <a:miter lim="800000"/>
              <a:headEnd/>
              <a:tailEnd/>
            </a:ln>
            <a:scene3d>
              <a:camera prst="orthographicFront"/>
              <a:lightRig rig="threePt" dir="t"/>
            </a:scene3d>
            <a:sp3d>
              <a:bevelT w="165100" prst="coolSlant"/>
            </a:sp3d>
          </p:spPr>
        </p:pic>
        <p:pic>
          <p:nvPicPr>
            <p:cNvPr id="24" name="Picture 23"/>
            <p:cNvPicPr>
              <a:picLocks noChangeAspect="1"/>
            </p:cNvPicPr>
            <p:nvPr/>
          </p:nvPicPr>
          <p:blipFill>
            <a:blip r:embed="rId4">
              <a:lum bright="16000" contrast="10000"/>
            </a:blip>
            <a:srcRect/>
            <a:stretch>
              <a:fillRect/>
            </a:stretch>
          </p:blipFill>
          <p:spPr bwMode="auto">
            <a:xfrm>
              <a:off x="3873678" y="4018840"/>
              <a:ext cx="1158118" cy="1161029"/>
            </a:xfrm>
            <a:prstGeom prst="rect">
              <a:avLst/>
            </a:prstGeom>
            <a:noFill/>
            <a:ln w="9525">
              <a:solidFill>
                <a:srgbClr val="FF0000"/>
              </a:solidFill>
              <a:miter lim="800000"/>
              <a:headEnd/>
              <a:tailEnd/>
            </a:ln>
            <a:scene3d>
              <a:camera prst="orthographicFront"/>
              <a:lightRig rig="threePt" dir="t"/>
            </a:scene3d>
            <a:sp3d>
              <a:bevelT w="165100" prst="coolSlant"/>
            </a:sp3d>
          </p:spPr>
        </p:pic>
        <p:pic>
          <p:nvPicPr>
            <p:cNvPr id="25" name="Picture 25"/>
            <p:cNvPicPr>
              <a:picLocks noChangeAspect="1"/>
            </p:cNvPicPr>
            <p:nvPr/>
          </p:nvPicPr>
          <p:blipFill>
            <a:blip r:embed="rId5">
              <a:lum bright="22000" contrast="30000"/>
            </a:blip>
            <a:srcRect/>
            <a:stretch>
              <a:fillRect/>
            </a:stretch>
          </p:blipFill>
          <p:spPr bwMode="auto">
            <a:xfrm>
              <a:off x="6577502" y="2899159"/>
              <a:ext cx="1211288" cy="941149"/>
            </a:xfrm>
            <a:prstGeom prst="rect">
              <a:avLst/>
            </a:prstGeom>
            <a:noFill/>
            <a:ln w="9525">
              <a:solidFill>
                <a:srgbClr val="FF0000"/>
              </a:solidFill>
              <a:miter lim="800000"/>
              <a:headEnd/>
              <a:tailEnd/>
            </a:ln>
            <a:scene3d>
              <a:camera prst="orthographicFront"/>
              <a:lightRig rig="threePt" dir="t"/>
            </a:scene3d>
            <a:sp3d>
              <a:bevelT w="165100" prst="coolSlant"/>
            </a:sp3d>
          </p:spPr>
        </p:pic>
        <p:pic>
          <p:nvPicPr>
            <p:cNvPr id="26" name="Picture 24"/>
            <p:cNvPicPr>
              <a:picLocks noChangeAspect="1"/>
            </p:cNvPicPr>
            <p:nvPr/>
          </p:nvPicPr>
          <p:blipFill>
            <a:blip r:embed="rId6">
              <a:lum bright="22000" contrast="18000"/>
            </a:blip>
            <a:srcRect/>
            <a:stretch>
              <a:fillRect/>
            </a:stretch>
          </p:blipFill>
          <p:spPr bwMode="auto">
            <a:xfrm>
              <a:off x="5069555" y="4029845"/>
              <a:ext cx="1216272" cy="1094925"/>
            </a:xfrm>
            <a:prstGeom prst="rect">
              <a:avLst/>
            </a:prstGeom>
            <a:noFill/>
            <a:ln w="9525">
              <a:solidFill>
                <a:srgbClr val="FF0000"/>
              </a:solidFill>
              <a:miter lim="800000"/>
              <a:headEnd/>
              <a:tailEnd/>
            </a:ln>
            <a:scene3d>
              <a:camera prst="orthographicFront"/>
              <a:lightRig rig="threePt" dir="t"/>
            </a:scene3d>
            <a:sp3d>
              <a:bevelT w="165100" prst="coolSlant"/>
            </a:sp3d>
          </p:spPr>
        </p:pic>
        <p:pic>
          <p:nvPicPr>
            <p:cNvPr id="27" name="图片 4"/>
            <p:cNvPicPr>
              <a:picLocks noChangeAspect="1"/>
            </p:cNvPicPr>
            <p:nvPr/>
          </p:nvPicPr>
          <p:blipFill>
            <a:blip r:embed="rId7"/>
            <a:srcRect/>
            <a:stretch>
              <a:fillRect/>
            </a:stretch>
          </p:blipFill>
          <p:spPr bwMode="auto">
            <a:xfrm>
              <a:off x="6458288" y="4029845"/>
              <a:ext cx="1126547" cy="1086725"/>
            </a:xfrm>
            <a:prstGeom prst="rect">
              <a:avLst/>
            </a:prstGeom>
            <a:noFill/>
            <a:ln w="9525">
              <a:solidFill>
                <a:srgbClr val="FF0000"/>
              </a:solidFill>
              <a:miter lim="800000"/>
              <a:headEnd/>
              <a:tailEnd/>
            </a:ln>
            <a:scene3d>
              <a:camera prst="orthographicFront"/>
              <a:lightRig rig="threePt" dir="t"/>
            </a:scene3d>
            <a:sp3d>
              <a:bevelT w="165100" prst="coolSlant"/>
            </a:sp3d>
          </p:spPr>
        </p:pic>
        <p:pic>
          <p:nvPicPr>
            <p:cNvPr id="28" name="图片 5"/>
            <p:cNvPicPr>
              <a:picLocks noChangeAspect="1"/>
            </p:cNvPicPr>
            <p:nvPr/>
          </p:nvPicPr>
          <p:blipFill>
            <a:blip r:embed="rId8"/>
            <a:srcRect l="7088" t="12985" r="13077"/>
            <a:stretch>
              <a:fillRect/>
            </a:stretch>
          </p:blipFill>
          <p:spPr bwMode="auto">
            <a:xfrm>
              <a:off x="7858972" y="2876473"/>
              <a:ext cx="1096639" cy="984460"/>
            </a:xfrm>
            <a:prstGeom prst="rect">
              <a:avLst/>
            </a:prstGeom>
            <a:noFill/>
            <a:ln w="9525">
              <a:solidFill>
                <a:srgbClr val="FF0000"/>
              </a:solidFill>
              <a:miter lim="800000"/>
              <a:headEnd/>
              <a:tailEnd/>
            </a:ln>
            <a:scene3d>
              <a:camera prst="orthographicFront"/>
              <a:lightRig rig="threePt" dir="t"/>
            </a:scene3d>
            <a:sp3d>
              <a:bevelT w="165100" prst="coolSlant"/>
            </a:sp3d>
          </p:spPr>
        </p:pic>
        <p:pic>
          <p:nvPicPr>
            <p:cNvPr id="29" name="图片 6"/>
            <p:cNvPicPr>
              <a:picLocks noChangeAspect="1"/>
            </p:cNvPicPr>
            <p:nvPr/>
          </p:nvPicPr>
          <p:blipFill>
            <a:blip r:embed="rId9"/>
            <a:srcRect/>
            <a:stretch>
              <a:fillRect/>
            </a:stretch>
          </p:blipFill>
          <p:spPr bwMode="auto">
            <a:xfrm>
              <a:off x="7712319" y="4052648"/>
              <a:ext cx="1305997" cy="1027770"/>
            </a:xfrm>
            <a:prstGeom prst="rect">
              <a:avLst/>
            </a:prstGeom>
            <a:noFill/>
            <a:ln w="9525">
              <a:solidFill>
                <a:srgbClr val="FF0000"/>
              </a:solidFill>
              <a:miter lim="800000"/>
              <a:headEnd/>
              <a:tailEnd/>
            </a:ln>
            <a:scene3d>
              <a:camera prst="orthographicFront"/>
              <a:lightRig rig="threePt" dir="t"/>
            </a:scene3d>
            <a:sp3d>
              <a:bevelT w="165100" prst="coolSlant"/>
            </a:sp3d>
          </p:spPr>
        </p:pic>
        <p:pic>
          <p:nvPicPr>
            <p:cNvPr id="30" name="Picture 14" descr="9d113b7cgd19ac17725c3&amp;690"/>
            <p:cNvPicPr>
              <a:picLocks noChangeAspect="1" noChangeArrowheads="1"/>
            </p:cNvPicPr>
            <p:nvPr/>
          </p:nvPicPr>
          <p:blipFill>
            <a:blip r:embed="rId10" cstate="print">
              <a:extLst/>
            </a:blip>
            <a:srcRect/>
            <a:stretch>
              <a:fillRect/>
            </a:stretch>
          </p:blipFill>
          <p:spPr bwMode="auto">
            <a:xfrm>
              <a:off x="2180680" y="2757798"/>
              <a:ext cx="1679519" cy="2620561"/>
            </a:xfrm>
            <a:prstGeom prst="roundRect">
              <a:avLst>
                <a:gd name="adj" fmla="val 8594"/>
              </a:avLst>
            </a:prstGeom>
            <a:solidFill>
              <a:srgbClr val="FFFFFF">
                <a:shade val="85000"/>
              </a:srgbClr>
            </a:solidFill>
            <a:ln>
              <a:solidFill>
                <a:srgbClr val="FF0000"/>
              </a:solidFill>
            </a:ln>
            <a:effectLst>
              <a:reflection blurRad="12700" stA="38000" endPos="28000" dist="5000" dir="5400000" sy="-100000" algn="bl" rotWithShape="0"/>
            </a:effectLst>
            <a:scene3d>
              <a:camera prst="orthographicFront"/>
              <a:lightRig rig="threePt" dir="t"/>
            </a:scene3d>
            <a:sp3d>
              <a:bevelT w="165100" prst="coolSlant"/>
            </a:sp3d>
          </p:spPr>
        </p:pic>
      </p:grpSp>
      <p:sp>
        <p:nvSpPr>
          <p:cNvPr id="43" name="矩形 2"/>
          <p:cNvSpPr>
            <a:spLocks noChangeArrowheads="1"/>
          </p:cNvSpPr>
          <p:nvPr/>
        </p:nvSpPr>
        <p:spPr bwMode="auto">
          <a:xfrm>
            <a:off x="257040" y="1288072"/>
            <a:ext cx="5733872" cy="604838"/>
          </a:xfrm>
          <a:prstGeom prst="rect">
            <a:avLst/>
          </a:prstGeom>
          <a:noFill/>
          <a:ln w="9525">
            <a:noFill/>
            <a:miter lim="800000"/>
            <a:headEnd/>
            <a:tailEnd/>
          </a:ln>
        </p:spPr>
        <p:txBody>
          <a:bodyPr wrap="square">
            <a:spAutoFit/>
          </a:bodyPr>
          <a:lstStyle/>
          <a:p>
            <a:pPr algn="just">
              <a:lnSpc>
                <a:spcPct val="120000"/>
              </a:lnSpc>
            </a:pPr>
            <a:r>
              <a:rPr lang="en-US" altLang="zh-CN" sz="2800" b="1" dirty="0">
                <a:solidFill>
                  <a:srgbClr val="FF0000"/>
                </a:solidFill>
                <a:latin typeface="楷体" pitchFamily="49" charset="-122"/>
                <a:ea typeface="楷体" pitchFamily="49" charset="-122"/>
              </a:rPr>
              <a:t>2</a:t>
            </a:r>
            <a:r>
              <a:rPr lang="zh-CN" altLang="en-US" sz="2800" b="1" dirty="0">
                <a:solidFill>
                  <a:srgbClr val="FF0000"/>
                </a:solidFill>
                <a:latin typeface="楷体" pitchFamily="49" charset="-122"/>
                <a:ea typeface="楷体" pitchFamily="49" charset="-122"/>
              </a:rPr>
              <a:t>、校企合作、产教融合调整改进</a:t>
            </a:r>
            <a:endParaRPr lang="en-US" altLang="zh-CN" sz="2800" b="1" dirty="0">
              <a:solidFill>
                <a:srgbClr val="FF0000"/>
              </a:solidFill>
              <a:latin typeface="楷体" pitchFamily="49" charset="-122"/>
              <a:ea typeface="楷体" pitchFamily="49" charset="-122"/>
            </a:endParaRPr>
          </a:p>
        </p:txBody>
      </p:sp>
    </p:spTree>
    <p:extLst>
      <p:ext uri="{BB962C8B-B14F-4D97-AF65-F5344CB8AC3E}">
        <p14:creationId xmlns:p14="http://schemas.microsoft.com/office/powerpoint/2010/main" val="63661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47"/>
          <p:cNvSpPr>
            <a:spLocks noChangeArrowheads="1"/>
          </p:cNvSpPr>
          <p:nvPr/>
        </p:nvSpPr>
        <p:spPr bwMode="auto">
          <a:xfrm>
            <a:off x="8829675" y="1384300"/>
            <a:ext cx="2859088" cy="523875"/>
          </a:xfrm>
          <a:prstGeom prst="rect">
            <a:avLst/>
          </a:prstGeom>
          <a:solidFill>
            <a:srgbClr val="66FF33"/>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500" b="1">
              <a:latin typeface="微软雅黑" panose="020B0503020204020204" pitchFamily="34" charset="-122"/>
              <a:ea typeface="微软雅黑" panose="020B0503020204020204" pitchFamily="34" charset="-122"/>
            </a:endParaRPr>
          </a:p>
        </p:txBody>
      </p:sp>
      <p:sp>
        <p:nvSpPr>
          <p:cNvPr id="5" name="Rectangle 2"/>
          <p:cNvSpPr txBox="1">
            <a:spLocks noChangeArrowheads="1"/>
          </p:cNvSpPr>
          <p:nvPr/>
        </p:nvSpPr>
        <p:spPr bwMode="white">
          <a:xfrm>
            <a:off x="860425" y="649287"/>
            <a:ext cx="4061199" cy="487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itchFamily="34" charset="0"/>
              </a:defRPr>
            </a:lvl2pPr>
            <a:lvl3pPr algn="l" rtl="0" eaLnBrk="0" fontAlgn="base" hangingPunct="0">
              <a:spcBef>
                <a:spcPct val="0"/>
              </a:spcBef>
              <a:spcAft>
                <a:spcPct val="0"/>
              </a:spcAft>
              <a:defRPr sz="2800" b="1">
                <a:solidFill>
                  <a:schemeClr val="bg1"/>
                </a:solidFill>
                <a:latin typeface="Arial" pitchFamily="34" charset="0"/>
              </a:defRPr>
            </a:lvl3pPr>
            <a:lvl4pPr algn="l" rtl="0" eaLnBrk="0" fontAlgn="base" hangingPunct="0">
              <a:spcBef>
                <a:spcPct val="0"/>
              </a:spcBef>
              <a:spcAft>
                <a:spcPct val="0"/>
              </a:spcAft>
              <a:defRPr sz="2800" b="1">
                <a:solidFill>
                  <a:schemeClr val="bg1"/>
                </a:solidFill>
                <a:latin typeface="Arial" pitchFamily="34" charset="0"/>
              </a:defRPr>
            </a:lvl4pPr>
            <a:lvl5pPr algn="l" rtl="0" eaLnBrk="0" fontAlgn="base" hangingPunct="0">
              <a:spcBef>
                <a:spcPct val="0"/>
              </a:spcBef>
              <a:spcAft>
                <a:spcPct val="0"/>
              </a:spcAft>
              <a:defRPr sz="2800" b="1">
                <a:solidFill>
                  <a:schemeClr val="bg1"/>
                </a:solidFill>
                <a:latin typeface="Arial" pitchFamily="34" charset="0"/>
              </a:defRPr>
            </a:lvl5pPr>
            <a:lvl6pPr marL="457200" algn="l" rtl="0" fontAlgn="base">
              <a:spcBef>
                <a:spcPct val="0"/>
              </a:spcBef>
              <a:spcAft>
                <a:spcPct val="0"/>
              </a:spcAft>
              <a:defRPr sz="2800" b="1">
                <a:solidFill>
                  <a:schemeClr val="bg1"/>
                </a:solidFill>
                <a:latin typeface="Arial" pitchFamily="34" charset="0"/>
              </a:defRPr>
            </a:lvl6pPr>
            <a:lvl7pPr marL="914400" algn="l" rtl="0" fontAlgn="base">
              <a:spcBef>
                <a:spcPct val="0"/>
              </a:spcBef>
              <a:spcAft>
                <a:spcPct val="0"/>
              </a:spcAft>
              <a:defRPr sz="2800" b="1">
                <a:solidFill>
                  <a:schemeClr val="bg1"/>
                </a:solidFill>
                <a:latin typeface="Arial" pitchFamily="34" charset="0"/>
              </a:defRPr>
            </a:lvl7pPr>
            <a:lvl8pPr marL="1371600" algn="l" rtl="0" fontAlgn="base">
              <a:spcBef>
                <a:spcPct val="0"/>
              </a:spcBef>
              <a:spcAft>
                <a:spcPct val="0"/>
              </a:spcAft>
              <a:defRPr sz="2800" b="1">
                <a:solidFill>
                  <a:schemeClr val="bg1"/>
                </a:solidFill>
                <a:latin typeface="Arial" pitchFamily="34" charset="0"/>
              </a:defRPr>
            </a:lvl8pPr>
            <a:lvl9pPr marL="1828800" algn="l" rtl="0" fontAlgn="base">
              <a:spcBef>
                <a:spcPct val="0"/>
              </a:spcBef>
              <a:spcAft>
                <a:spcPct val="0"/>
              </a:spcAft>
              <a:defRPr sz="2800" b="1">
                <a:solidFill>
                  <a:schemeClr val="bg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j-cs"/>
              </a:rPr>
              <a:t>专业改进计划</a:t>
            </a:r>
          </a:p>
        </p:txBody>
      </p:sp>
      <p:grpSp>
        <p:nvGrpSpPr>
          <p:cNvPr id="6" name="组合 5"/>
          <p:cNvGrpSpPr/>
          <p:nvPr/>
        </p:nvGrpSpPr>
        <p:grpSpPr>
          <a:xfrm>
            <a:off x="153756" y="529383"/>
            <a:ext cx="719138" cy="792163"/>
            <a:chOff x="193223" y="540839"/>
            <a:chExt cx="719138" cy="792163"/>
          </a:xfrm>
        </p:grpSpPr>
        <p:grpSp>
          <p:nvGrpSpPr>
            <p:cNvPr id="7" name="组合 2"/>
            <p:cNvGrpSpPr>
              <a:grpSpLocks/>
            </p:cNvGrpSpPr>
            <p:nvPr/>
          </p:nvGrpSpPr>
          <p:grpSpPr bwMode="auto">
            <a:xfrm>
              <a:off x="193223" y="540839"/>
              <a:ext cx="719138" cy="719138"/>
              <a:chOff x="1840435" y="17621"/>
              <a:chExt cx="6192688" cy="972108"/>
            </a:xfrm>
          </p:grpSpPr>
          <p:sp>
            <p:nvSpPr>
              <p:cNvPr id="9" name="矩形 3"/>
              <p:cNvSpPr/>
              <p:nvPr/>
            </p:nvSpPr>
            <p:spPr>
              <a:xfrm>
                <a:off x="1840435" y="17621"/>
                <a:ext cx="6192688" cy="972108"/>
              </a:xfrm>
              <a:prstGeom prst="rect">
                <a:avLst/>
              </a:prstGeom>
              <a:solidFill>
                <a:srgbClr val="3FA9FD"/>
              </a:solidFill>
              <a:ln>
                <a:no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l" defTabSz="914400" rtl="0" eaLnBrk="1" fontAlgn="base" latinLnBrk="0" hangingPunct="1">
                  <a:lnSpc>
                    <a:spcPts val="3000"/>
                  </a:lnSpc>
                  <a:spcBef>
                    <a:spcPct val="0"/>
                  </a:spcBef>
                  <a:spcAft>
                    <a:spcPct val="0"/>
                  </a:spcAft>
                  <a:buClrTx/>
                  <a:buSzTx/>
                  <a:buFontTx/>
                  <a:buNone/>
                  <a:tabLst/>
                  <a:defRPr/>
                </a:pPr>
                <a:endParaRPr kumimoji="0" lang="zh-CN" altLang="en-US" sz="6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pitchFamily="34" charset="0"/>
                  <a:ea typeface="华文宋体" charset="-122"/>
                  <a:cs typeface="+mn-cs"/>
                </a:endParaRPr>
              </a:p>
            </p:txBody>
          </p:sp>
          <p:sp>
            <p:nvSpPr>
              <p:cNvPr id="10" name="直角三角形 4"/>
              <p:cNvSpPr>
                <a:spLocks noChangeArrowheads="1"/>
              </p:cNvSpPr>
              <p:nvPr/>
            </p:nvSpPr>
            <p:spPr bwMode="auto">
              <a:xfrm flipH="1" flipV="1">
                <a:off x="5449416" y="17621"/>
                <a:ext cx="2583707" cy="356225"/>
              </a:xfrm>
              <a:prstGeom prst="rtTriangle">
                <a:avLst/>
              </a:prstGeom>
              <a:solidFill>
                <a:srgbClr val="F2F2F2"/>
              </a:solidFill>
              <a:ln w="9525">
                <a:noFill/>
                <a:miter lim="800000"/>
                <a:headEnd/>
                <a:tailEnd/>
              </a:ln>
            </p:spPr>
            <p:txBody>
              <a:bodyPr rot="1080000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宋体" charset="-122"/>
                  <a:ea typeface="宋体" charset="-122"/>
                  <a:cs typeface="+mn-cs"/>
                </a:endParaRPr>
              </a:p>
            </p:txBody>
          </p:sp>
        </p:grpSp>
        <p:sp>
          <p:nvSpPr>
            <p:cNvPr id="8" name="TextBox 1"/>
            <p:cNvSpPr txBox="1">
              <a:spLocks noChangeArrowheads="1"/>
            </p:cNvSpPr>
            <p:nvPr/>
          </p:nvSpPr>
          <p:spPr bwMode="auto">
            <a:xfrm>
              <a:off x="323398" y="601164"/>
              <a:ext cx="576263" cy="731838"/>
            </a:xfrm>
            <a:prstGeom prst="rect">
              <a:avLst/>
            </a:prstGeom>
            <a:noFill/>
            <a:ln w="9525">
              <a:noFill/>
              <a:miter lim="800000"/>
              <a:headEnd/>
              <a:tailEnd/>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0" i="0" u="none" strike="noStrike" kern="1200" cap="none" spc="0" normalizeH="0" baseline="0" noProof="0" dirty="0">
                  <a:ln>
                    <a:noFill/>
                  </a:ln>
                  <a:solidFill>
                    <a:srgbClr val="FF0000"/>
                  </a:solidFill>
                  <a:effectLst/>
                  <a:uLnTx/>
                  <a:uFillTx/>
                  <a:latin typeface="Arial Black" pitchFamily="34" charset="0"/>
                  <a:ea typeface="宋体" charset="-122"/>
                  <a:cs typeface="+mn-cs"/>
                </a:rPr>
                <a:t>4</a:t>
              </a:r>
            </a:p>
          </p:txBody>
        </p:sp>
      </p:grpSp>
      <p:sp>
        <p:nvSpPr>
          <p:cNvPr id="14" name="文本占位符 11"/>
          <p:cNvSpPr txBox="1">
            <a:spLocks/>
          </p:cNvSpPr>
          <p:nvPr/>
        </p:nvSpPr>
        <p:spPr bwMode="auto">
          <a:xfrm>
            <a:off x="19049" y="1436688"/>
            <a:ext cx="4968875" cy="574675"/>
          </a:xfrm>
          <a:prstGeom prst="rect">
            <a:avLst/>
          </a:prstGeom>
          <a:noFill/>
          <a:ln w="9525">
            <a:noFill/>
            <a:miter lim="800000"/>
            <a:headEnd/>
            <a:tailEnd/>
          </a:ln>
        </p:spPr>
        <p:txBody>
          <a:bodyPr lIns="81638" tIns="40819" rIns="81638" bIns="40819"/>
          <a:lstStyle/>
          <a:p>
            <a:pPr defTabSz="815975" eaLnBrk="0" hangingPunct="0">
              <a:spcBef>
                <a:spcPct val="20000"/>
              </a:spcBef>
              <a:buFont typeface="Arial" charset="0"/>
              <a:buNone/>
            </a:pPr>
            <a:r>
              <a:rPr lang="en-US" altLang="zh-CN" sz="2400" b="1" dirty="0" smtClean="0">
                <a:solidFill>
                  <a:srgbClr val="FF0000"/>
                </a:solidFill>
                <a:latin typeface="微软雅黑" panose="020B0503020204020204" pitchFamily="34" charset="-122"/>
                <a:ea typeface="微软雅黑" panose="020B0503020204020204" pitchFamily="34" charset="-122"/>
              </a:rPr>
              <a:t>3</a:t>
            </a:r>
            <a:r>
              <a:rPr lang="zh-CN" altLang="en-US" sz="2400" b="1" dirty="0" smtClean="0">
                <a:solidFill>
                  <a:srgbClr val="FF0000"/>
                </a:solidFill>
                <a:latin typeface="微软雅黑" panose="020B0503020204020204" pitchFamily="34" charset="-122"/>
                <a:ea typeface="微软雅黑" panose="020B0503020204020204" pitchFamily="34" charset="-122"/>
              </a:rPr>
              <a:t>、打造</a:t>
            </a:r>
            <a:r>
              <a:rPr lang="zh-CN" altLang="zh-CN" sz="2400" b="1" dirty="0" smtClean="0">
                <a:solidFill>
                  <a:srgbClr val="FF0000"/>
                </a:solidFill>
                <a:latin typeface="微软雅黑" panose="020B0503020204020204" pitchFamily="34" charset="-122"/>
                <a:ea typeface="微软雅黑" panose="020B0503020204020204" pitchFamily="34" charset="-122"/>
              </a:rPr>
              <a:t>专业</a:t>
            </a:r>
            <a:r>
              <a:rPr lang="zh-CN" altLang="en-US" sz="2400" b="1" dirty="0">
                <a:solidFill>
                  <a:srgbClr val="FF0000"/>
                </a:solidFill>
                <a:latin typeface="微软雅黑" panose="020B0503020204020204" pitchFamily="34" charset="-122"/>
                <a:ea typeface="微软雅黑" panose="020B0503020204020204" pitchFamily="34" charset="-122"/>
              </a:rPr>
              <a:t>顶尖</a:t>
            </a:r>
            <a:r>
              <a:rPr lang="zh-CN" altLang="en-US" sz="2400" b="1" dirty="0" smtClean="0">
                <a:solidFill>
                  <a:srgbClr val="FF0000"/>
                </a:solidFill>
                <a:latin typeface="微软雅黑" panose="020B0503020204020204" pitchFamily="34" charset="-122"/>
                <a:ea typeface="微软雅黑" panose="020B0503020204020204" pitchFamily="34" charset="-122"/>
              </a:rPr>
              <a:t>人才</a:t>
            </a:r>
            <a:r>
              <a:rPr lang="zh-CN" altLang="en-US" sz="2400" b="1" dirty="0">
                <a:solidFill>
                  <a:srgbClr val="FF0000"/>
                </a:solidFill>
                <a:latin typeface="微软雅黑" panose="020B0503020204020204" pitchFamily="34" charset="-122"/>
                <a:ea typeface="微软雅黑" panose="020B0503020204020204" pitchFamily="34" charset="-122"/>
              </a:rPr>
              <a:t>培养</a:t>
            </a:r>
            <a:r>
              <a:rPr lang="zh-CN" altLang="zh-CN" sz="2400" b="1" dirty="0" smtClean="0">
                <a:solidFill>
                  <a:srgbClr val="FF0000"/>
                </a:solidFill>
                <a:latin typeface="微软雅黑" panose="020B0503020204020204" pitchFamily="34" charset="-122"/>
                <a:ea typeface="微软雅黑" panose="020B0503020204020204" pitchFamily="34" charset="-122"/>
              </a:rPr>
              <a:t>链</a:t>
            </a:r>
            <a:endParaRPr lang="en-US" altLang="zh-CN" sz="2400" b="1" dirty="0">
              <a:solidFill>
                <a:srgbClr val="FF0000"/>
              </a:solidFill>
              <a:latin typeface="微软雅黑" panose="020B0503020204020204" pitchFamily="34" charset="-122"/>
              <a:ea typeface="微软雅黑" panose="020B0503020204020204" pitchFamily="34" charset="-122"/>
            </a:endParaRPr>
          </a:p>
        </p:txBody>
      </p:sp>
      <p:sp>
        <p:nvSpPr>
          <p:cNvPr id="15" name="矩形 10"/>
          <p:cNvSpPr>
            <a:spLocks noChangeArrowheads="1"/>
          </p:cNvSpPr>
          <p:nvPr/>
        </p:nvSpPr>
        <p:spPr bwMode="auto">
          <a:xfrm>
            <a:off x="1525475" y="2112736"/>
            <a:ext cx="5926250" cy="376466"/>
          </a:xfrm>
          <a:prstGeom prst="rect">
            <a:avLst/>
          </a:prstGeom>
          <a:solidFill>
            <a:srgbClr val="FFFF00"/>
          </a:solidFill>
          <a:ln w="6350" algn="ctr">
            <a:solidFill>
              <a:srgbClr val="00B050"/>
            </a:solidFill>
            <a:miter lim="800000"/>
            <a:headEnd/>
            <a:tailEnd/>
          </a:ln>
          <a:scene3d>
            <a:camera prst="orthographicFront"/>
            <a:lightRig rig="threePt" dir="t"/>
          </a:scene3d>
          <a:sp3d>
            <a:bevelT w="165100" prst="coolSlant"/>
          </a:sp3d>
        </p:spPr>
        <p:txBody>
          <a:bodyPr wrap="square" anchor="ctr">
            <a:spAutoFit/>
          </a:bodyPr>
          <a:lstStyle/>
          <a:p>
            <a:pPr algn="ctr">
              <a:defRPr/>
            </a:pPr>
            <a:r>
              <a:rPr lang="zh-CN" altLang="en-US" b="1" dirty="0">
                <a:latin typeface="微软雅黑" panose="020B0503020204020204" pitchFamily="34" charset="-122"/>
                <a:ea typeface="微软雅黑" panose="020B0503020204020204" pitchFamily="34" charset="-122"/>
              </a:rPr>
              <a:t>机电工程学院：化工装备（智能）技术双高专业群</a:t>
            </a:r>
            <a:endParaRPr lang="en-US" altLang="zh-CN" b="1" dirty="0">
              <a:latin typeface="微软雅黑" panose="020B0503020204020204" pitchFamily="34" charset="-122"/>
              <a:ea typeface="微软雅黑" panose="020B0503020204020204" pitchFamily="34" charset="-122"/>
            </a:endParaRPr>
          </a:p>
        </p:txBody>
      </p:sp>
      <p:sp>
        <p:nvSpPr>
          <p:cNvPr id="16" name="矩形 15">
            <a:extLst/>
          </p:cNvPr>
          <p:cNvSpPr/>
          <p:nvPr/>
        </p:nvSpPr>
        <p:spPr>
          <a:xfrm>
            <a:off x="779463" y="3392487"/>
            <a:ext cx="1068387" cy="523875"/>
          </a:xfrm>
          <a:prstGeom prst="rect">
            <a:avLst/>
          </a:prstGeom>
          <a:solidFill>
            <a:srgbClr val="00CCFF"/>
          </a:solidFill>
          <a:ln>
            <a:solidFill>
              <a:srgbClr val="00B050"/>
            </a:solidFill>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spAutoFit/>
          </a:bodyPr>
          <a:lstStyle/>
          <a:p>
            <a:pPr algn="ctr" fontAlgn="auto">
              <a:spcBef>
                <a:spcPts val="0"/>
              </a:spcBef>
              <a:spcAft>
                <a:spcPts val="0"/>
              </a:spcAft>
              <a:defRPr/>
            </a:pPr>
            <a:r>
              <a:rPr lang="zh-CN" altLang="en-US" sz="1400" b="1">
                <a:ln w="0"/>
                <a:solidFill>
                  <a:schemeClr val="bg1"/>
                </a:solidFill>
                <a:effectLst>
                  <a:outerShdw blurRad="38100" dist="19050" dir="2700000" algn="tl" rotWithShape="0">
                    <a:schemeClr val="dk1">
                      <a:alpha val="40000"/>
                    </a:schemeClr>
                  </a:outerShdw>
                </a:effectLst>
              </a:rPr>
              <a:t>管理规范</a:t>
            </a:r>
            <a:endParaRPr lang="en-US" altLang="zh-CN" sz="1400" b="1" dirty="0">
              <a:ln w="0"/>
              <a:solidFill>
                <a:schemeClr val="bg1"/>
              </a:solidFill>
              <a:effectLst>
                <a:outerShdw blurRad="38100" dist="19050" dir="2700000" algn="tl" rotWithShape="0">
                  <a:schemeClr val="dk1">
                    <a:alpha val="40000"/>
                  </a:schemeClr>
                </a:outerShdw>
              </a:effectLst>
            </a:endParaRPr>
          </a:p>
          <a:p>
            <a:pPr algn="ctr" fontAlgn="auto">
              <a:spcBef>
                <a:spcPts val="0"/>
              </a:spcBef>
              <a:spcAft>
                <a:spcPts val="0"/>
              </a:spcAft>
              <a:defRPr/>
            </a:pPr>
            <a:r>
              <a:rPr lang="zh-CN" altLang="en-US" sz="1400" b="1">
                <a:ln w="0"/>
                <a:solidFill>
                  <a:schemeClr val="bg1"/>
                </a:solidFill>
                <a:effectLst>
                  <a:outerShdw blurRad="38100" dist="19050" dir="2700000" algn="tl" rotWithShape="0">
                    <a:schemeClr val="dk1">
                      <a:alpha val="40000"/>
                    </a:schemeClr>
                  </a:outerShdw>
                </a:effectLst>
              </a:rPr>
              <a:t>考核优秀</a:t>
            </a:r>
            <a:endParaRPr lang="en-US" altLang="zh-CN" sz="1400" b="1" dirty="0">
              <a:ln w="0"/>
              <a:solidFill>
                <a:schemeClr val="bg1"/>
              </a:solidFill>
              <a:effectLst>
                <a:outerShdw blurRad="38100" dist="19050" dir="2700000" algn="tl" rotWithShape="0">
                  <a:schemeClr val="dk1">
                    <a:alpha val="40000"/>
                  </a:schemeClr>
                </a:outerShdw>
              </a:effectLst>
            </a:endParaRPr>
          </a:p>
        </p:txBody>
      </p:sp>
      <p:sp>
        <p:nvSpPr>
          <p:cNvPr id="17" name="矩形 16">
            <a:extLst/>
          </p:cNvPr>
          <p:cNvSpPr/>
          <p:nvPr/>
        </p:nvSpPr>
        <p:spPr>
          <a:xfrm>
            <a:off x="2120900" y="3403927"/>
            <a:ext cx="1219200" cy="523220"/>
          </a:xfrm>
          <a:prstGeom prst="rect">
            <a:avLst/>
          </a:prstGeom>
          <a:solidFill>
            <a:srgbClr val="00CCFF"/>
          </a:solidFill>
          <a:ln>
            <a:solidFill>
              <a:srgbClr val="00B050"/>
            </a:solidFill>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spAutoFit/>
          </a:bodyPr>
          <a:lstStyle/>
          <a:p>
            <a:pPr algn="ctr">
              <a:defRPr/>
            </a:pPr>
            <a:r>
              <a:rPr lang="zh-CN" altLang="en-US" sz="1400" b="1" dirty="0" smtClean="0">
                <a:solidFill>
                  <a:schemeClr val="bg1"/>
                </a:solidFill>
                <a:effectLst>
                  <a:outerShdw blurRad="38100" dist="38100" dir="2700000" algn="tl">
                    <a:srgbClr val="000000"/>
                  </a:outerShdw>
                </a:effectLst>
              </a:rPr>
              <a:t>工匠型</a:t>
            </a:r>
            <a:endParaRPr lang="en-US" altLang="zh-CN" sz="1400" b="1" dirty="0" smtClean="0">
              <a:solidFill>
                <a:schemeClr val="bg1"/>
              </a:solidFill>
              <a:effectLst>
                <a:outerShdw blurRad="38100" dist="38100" dir="2700000" algn="tl">
                  <a:srgbClr val="000000"/>
                </a:outerShdw>
              </a:effectLst>
            </a:endParaRPr>
          </a:p>
          <a:p>
            <a:pPr algn="ctr">
              <a:defRPr/>
            </a:pPr>
            <a:r>
              <a:rPr lang="zh-CN" altLang="en-US" sz="1400" b="1" dirty="0" smtClean="0">
                <a:solidFill>
                  <a:schemeClr val="bg1"/>
                </a:solidFill>
                <a:effectLst>
                  <a:outerShdw blurRad="38100" dist="38100" dir="2700000" algn="tl">
                    <a:srgbClr val="000000"/>
                  </a:outerShdw>
                </a:effectLst>
              </a:rPr>
              <a:t>专业</a:t>
            </a:r>
            <a:r>
              <a:rPr lang="zh-CN" altLang="en-US" sz="1400" b="1" dirty="0">
                <a:solidFill>
                  <a:schemeClr val="bg1"/>
                </a:solidFill>
                <a:effectLst>
                  <a:outerShdw blurRad="38100" dist="38100" dir="2700000" algn="tl">
                    <a:srgbClr val="000000"/>
                  </a:outerShdw>
                </a:effectLst>
              </a:rPr>
              <a:t>群</a:t>
            </a:r>
            <a:endParaRPr lang="en-US" altLang="zh-CN" sz="1400" b="1" dirty="0">
              <a:solidFill>
                <a:schemeClr val="bg1"/>
              </a:solidFill>
              <a:effectLst>
                <a:outerShdw blurRad="38100" dist="38100" dir="2700000" algn="tl">
                  <a:srgbClr val="000000"/>
                </a:outerShdw>
              </a:effectLst>
            </a:endParaRPr>
          </a:p>
        </p:txBody>
      </p:sp>
      <p:sp>
        <p:nvSpPr>
          <p:cNvPr id="18" name="矩形 17">
            <a:extLst/>
          </p:cNvPr>
          <p:cNvSpPr/>
          <p:nvPr/>
        </p:nvSpPr>
        <p:spPr>
          <a:xfrm>
            <a:off x="3614738" y="3403927"/>
            <a:ext cx="1311275" cy="523220"/>
          </a:xfrm>
          <a:prstGeom prst="rect">
            <a:avLst/>
          </a:prstGeom>
          <a:solidFill>
            <a:srgbClr val="00CCFF"/>
          </a:solidFill>
          <a:ln>
            <a:solidFill>
              <a:srgbClr val="00B050"/>
            </a:solidFill>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spAutoFit/>
          </a:bodyPr>
          <a:lstStyle/>
          <a:p>
            <a:pPr algn="ctr">
              <a:defRPr/>
            </a:pPr>
            <a:r>
              <a:rPr lang="zh-CN" altLang="en-US" sz="1400" b="1" dirty="0" smtClean="0">
                <a:solidFill>
                  <a:schemeClr val="bg1"/>
                </a:solidFill>
                <a:effectLst>
                  <a:outerShdw blurRad="38100" dist="38100" dir="2700000" algn="tl">
                    <a:srgbClr val="000000"/>
                  </a:outerShdw>
                </a:effectLst>
              </a:rPr>
              <a:t>线</a:t>
            </a:r>
            <a:r>
              <a:rPr lang="zh-CN" altLang="en-US" sz="1400" b="1" dirty="0">
                <a:solidFill>
                  <a:schemeClr val="bg1"/>
                </a:solidFill>
                <a:effectLst>
                  <a:outerShdw blurRad="38100" dist="38100" dir="2700000" algn="tl">
                    <a:srgbClr val="000000"/>
                  </a:outerShdw>
                </a:effectLst>
              </a:rPr>
              <a:t>上线下</a:t>
            </a:r>
          </a:p>
          <a:p>
            <a:pPr algn="ctr">
              <a:defRPr/>
            </a:pPr>
            <a:r>
              <a:rPr lang="zh-CN" altLang="en-US" sz="1400" b="1" dirty="0">
                <a:solidFill>
                  <a:schemeClr val="bg1"/>
                </a:solidFill>
                <a:effectLst>
                  <a:outerShdw blurRad="38100" dist="38100" dir="2700000" algn="tl">
                    <a:srgbClr val="000000"/>
                  </a:outerShdw>
                </a:effectLst>
              </a:rPr>
              <a:t>资源课程</a:t>
            </a:r>
            <a:endParaRPr lang="en-US" altLang="zh-CN" sz="1400" b="1" dirty="0">
              <a:solidFill>
                <a:schemeClr val="bg1"/>
              </a:solidFill>
              <a:effectLst>
                <a:outerShdw blurRad="38100" dist="38100" dir="2700000" algn="tl">
                  <a:srgbClr val="000000"/>
                </a:outerShdw>
              </a:effectLst>
            </a:endParaRPr>
          </a:p>
        </p:txBody>
      </p:sp>
      <p:sp>
        <p:nvSpPr>
          <p:cNvPr id="19" name="矩形 18">
            <a:extLst/>
          </p:cNvPr>
          <p:cNvSpPr/>
          <p:nvPr/>
        </p:nvSpPr>
        <p:spPr>
          <a:xfrm>
            <a:off x="5199063" y="3403599"/>
            <a:ext cx="1311275" cy="523875"/>
          </a:xfrm>
          <a:prstGeom prst="rect">
            <a:avLst/>
          </a:prstGeom>
          <a:solidFill>
            <a:srgbClr val="00CCFF"/>
          </a:solidFill>
          <a:ln>
            <a:solidFill>
              <a:srgbClr val="00B050"/>
            </a:solidFill>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spAutoFit/>
          </a:bodyPr>
          <a:lstStyle/>
          <a:p>
            <a:pPr algn="ctr">
              <a:defRPr/>
            </a:pPr>
            <a:r>
              <a:rPr lang="zh-CN" altLang="en-US" sz="1400" b="1">
                <a:solidFill>
                  <a:schemeClr val="bg1"/>
                </a:solidFill>
                <a:effectLst>
                  <a:outerShdw blurRad="38100" dist="38100" dir="2700000" algn="tl">
                    <a:srgbClr val="000000"/>
                  </a:outerShdw>
                </a:effectLst>
              </a:rPr>
              <a:t>梯队培养打造名师工匠团队</a:t>
            </a:r>
            <a:endParaRPr lang="en-US" altLang="zh-CN" sz="1400" b="1">
              <a:solidFill>
                <a:schemeClr val="bg1"/>
              </a:solidFill>
              <a:effectLst>
                <a:outerShdw blurRad="38100" dist="38100" dir="2700000" algn="tl">
                  <a:srgbClr val="000000"/>
                </a:outerShdw>
              </a:effectLst>
            </a:endParaRPr>
          </a:p>
        </p:txBody>
      </p:sp>
      <p:sp>
        <p:nvSpPr>
          <p:cNvPr id="20" name="矩形 18"/>
          <p:cNvSpPr>
            <a:spLocks noChangeArrowheads="1"/>
          </p:cNvSpPr>
          <p:nvPr/>
        </p:nvSpPr>
        <p:spPr bwMode="auto">
          <a:xfrm>
            <a:off x="6784975" y="3421062"/>
            <a:ext cx="1460500" cy="523875"/>
          </a:xfrm>
          <a:prstGeom prst="rect">
            <a:avLst/>
          </a:prstGeom>
          <a:solidFill>
            <a:srgbClr val="00CCFF"/>
          </a:solidFill>
          <a:ln w="6350" algn="ctr">
            <a:solidFill>
              <a:srgbClr val="00B050"/>
            </a:solidFill>
            <a:miter lim="800000"/>
            <a:headEnd/>
            <a:tailEnd/>
          </a:ln>
          <a:scene3d>
            <a:camera prst="orthographicFront"/>
            <a:lightRig rig="threePt" dir="t"/>
          </a:scene3d>
          <a:sp3d>
            <a:bevelT w="165100" prst="coolSlant"/>
          </a:sp3d>
        </p:spPr>
        <p:txBody>
          <a:bodyPr anchor="ctr">
            <a:spAutoFit/>
          </a:bodyPr>
          <a:lstStyle/>
          <a:p>
            <a:pPr algn="ctr">
              <a:defRPr/>
            </a:pPr>
            <a:r>
              <a:rPr lang="zh-CN" altLang="en-US" sz="1400" b="1">
                <a:solidFill>
                  <a:schemeClr val="bg1"/>
                </a:solidFill>
                <a:effectLst>
                  <a:outerShdw blurRad="38100" dist="38100" dir="2700000" algn="tl">
                    <a:srgbClr val="000000"/>
                  </a:outerShdw>
                </a:effectLst>
                <a:ea typeface="黑体" pitchFamily="49" charset="-122"/>
              </a:rPr>
              <a:t>分区发展</a:t>
            </a:r>
            <a:endParaRPr lang="en-US" altLang="zh-CN" sz="1400" b="1">
              <a:solidFill>
                <a:schemeClr val="bg1"/>
              </a:solidFill>
              <a:effectLst>
                <a:outerShdw blurRad="38100" dist="38100" dir="2700000" algn="tl">
                  <a:srgbClr val="000000"/>
                </a:outerShdw>
              </a:effectLst>
              <a:ea typeface="黑体" pitchFamily="49" charset="-122"/>
            </a:endParaRPr>
          </a:p>
          <a:p>
            <a:pPr algn="ctr">
              <a:defRPr/>
            </a:pPr>
            <a:r>
              <a:rPr lang="zh-CN" altLang="en-US" sz="1400" b="1">
                <a:solidFill>
                  <a:schemeClr val="bg1"/>
                </a:solidFill>
                <a:effectLst>
                  <a:outerShdw blurRad="38100" dist="38100" dir="2700000" algn="tl">
                    <a:srgbClr val="000000"/>
                  </a:outerShdw>
                </a:effectLst>
                <a:ea typeface="黑体" pitchFamily="49" charset="-122"/>
              </a:rPr>
              <a:t>培养高技能人才</a:t>
            </a:r>
            <a:endParaRPr lang="en-US" altLang="zh-CN" sz="1400" b="1">
              <a:solidFill>
                <a:schemeClr val="bg1"/>
              </a:solidFill>
              <a:effectLst>
                <a:outerShdw blurRad="38100" dist="38100" dir="2700000" algn="tl">
                  <a:srgbClr val="000000"/>
                </a:outerShdw>
              </a:effectLst>
              <a:ea typeface="黑体" pitchFamily="49" charset="-122"/>
            </a:endParaRPr>
          </a:p>
        </p:txBody>
      </p:sp>
      <p:sp>
        <p:nvSpPr>
          <p:cNvPr id="21" name="矩形 20">
            <a:extLst/>
          </p:cNvPr>
          <p:cNvSpPr/>
          <p:nvPr/>
        </p:nvSpPr>
        <p:spPr>
          <a:xfrm>
            <a:off x="954088" y="2856139"/>
            <a:ext cx="800219" cy="461665"/>
          </a:xfrm>
          <a:prstGeom prst="rect">
            <a:avLst/>
          </a:prstGeom>
        </p:spPr>
        <p:txBody>
          <a:bodyPr wrap="none">
            <a:spAutoFit/>
          </a:bodyPr>
          <a:lstStyle/>
          <a:p>
            <a:pPr>
              <a:defRPr/>
            </a:pPr>
            <a:r>
              <a:rPr lang="zh-CN" altLang="en-US" sz="1200" b="1">
                <a:effectLst>
                  <a:outerShdw blurRad="38100" dist="38100" dir="2700000" algn="tl">
                    <a:srgbClr val="C0C0C0"/>
                  </a:outerShdw>
                </a:effectLst>
                <a:latin typeface="微软雅黑" panose="020B0503020204020204" pitchFamily="34" charset="-122"/>
                <a:ea typeface="微软雅黑" panose="020B0503020204020204" pitchFamily="34" charset="-122"/>
              </a:rPr>
              <a:t>机电学院</a:t>
            </a:r>
            <a:endParaRPr lang="en-US" altLang="zh-CN" sz="1200" b="1">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defRPr/>
            </a:pPr>
            <a:r>
              <a:rPr lang="zh-CN" altLang="en-US" sz="1200" b="1">
                <a:effectLst>
                  <a:outerShdw blurRad="38100" dist="38100" dir="2700000" algn="tl">
                    <a:srgbClr val="C0C0C0"/>
                  </a:outerShdw>
                </a:effectLst>
                <a:latin typeface="微软雅黑" panose="020B0503020204020204" pitchFamily="34" charset="-122"/>
                <a:ea typeface="微软雅黑" panose="020B0503020204020204" pitchFamily="34" charset="-122"/>
              </a:rPr>
              <a:t>管理目标</a:t>
            </a:r>
            <a:endParaRPr lang="zh-CN" altLang="en-US" sz="1200">
              <a:latin typeface="微软雅黑" panose="020B0503020204020204" pitchFamily="34" charset="-122"/>
              <a:ea typeface="微软雅黑" panose="020B0503020204020204" pitchFamily="34" charset="-122"/>
            </a:endParaRPr>
          </a:p>
        </p:txBody>
      </p:sp>
      <p:sp>
        <p:nvSpPr>
          <p:cNvPr id="22" name="矩形 21">
            <a:extLst/>
          </p:cNvPr>
          <p:cNvSpPr/>
          <p:nvPr/>
        </p:nvSpPr>
        <p:spPr>
          <a:xfrm>
            <a:off x="2170152" y="2856139"/>
            <a:ext cx="1107996" cy="461665"/>
          </a:xfrm>
          <a:prstGeom prst="rect">
            <a:avLst/>
          </a:prstGeom>
        </p:spPr>
        <p:txBody>
          <a:bodyPr wrap="none">
            <a:spAutoFit/>
          </a:bodyPr>
          <a:lstStyle/>
          <a:p>
            <a:pPr algn="ctr">
              <a:defRPr/>
            </a:pPr>
            <a:r>
              <a:rPr lang="zh-CN" altLang="en-US" sz="1200" b="1">
                <a:effectLst>
                  <a:outerShdw blurRad="38100" dist="38100" dir="2700000" algn="tl">
                    <a:srgbClr val="C0C0C0"/>
                  </a:outerShdw>
                </a:effectLst>
                <a:latin typeface="微软雅黑" panose="020B0503020204020204" pitchFamily="34" charset="-122"/>
                <a:ea typeface="微软雅黑" panose="020B0503020204020204" pitchFamily="34" charset="-122"/>
              </a:rPr>
              <a:t>机电学院</a:t>
            </a:r>
            <a:endParaRPr lang="en-US" altLang="zh-CN" sz="1200" b="1">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a:defRPr/>
            </a:pPr>
            <a:r>
              <a:rPr lang="zh-CN" altLang="en-US" sz="1200" b="1">
                <a:effectLst>
                  <a:outerShdw blurRad="38100" dist="38100" dir="2700000" algn="tl">
                    <a:srgbClr val="C0C0C0"/>
                  </a:outerShdw>
                </a:effectLst>
                <a:latin typeface="微软雅黑" panose="020B0503020204020204" pitchFamily="34" charset="-122"/>
                <a:ea typeface="微软雅黑" panose="020B0503020204020204" pitchFamily="34" charset="-122"/>
              </a:rPr>
              <a:t>专业建设目标</a:t>
            </a:r>
            <a:endParaRPr lang="zh-CN" altLang="en-US" sz="1200">
              <a:latin typeface="微软雅黑" panose="020B0503020204020204" pitchFamily="34" charset="-122"/>
              <a:ea typeface="微软雅黑" panose="020B0503020204020204" pitchFamily="34" charset="-122"/>
            </a:endParaRPr>
          </a:p>
        </p:txBody>
      </p:sp>
      <p:sp>
        <p:nvSpPr>
          <p:cNvPr id="23" name="矩形 22">
            <a:extLst/>
          </p:cNvPr>
          <p:cNvSpPr/>
          <p:nvPr/>
        </p:nvSpPr>
        <p:spPr>
          <a:xfrm>
            <a:off x="5300702" y="2873602"/>
            <a:ext cx="1107996" cy="461665"/>
          </a:xfrm>
          <a:prstGeom prst="rect">
            <a:avLst/>
          </a:prstGeom>
        </p:spPr>
        <p:txBody>
          <a:bodyPr wrap="none">
            <a:spAutoFit/>
          </a:bodyPr>
          <a:lstStyle/>
          <a:p>
            <a:pPr algn="ctr">
              <a:defRPr/>
            </a:pPr>
            <a:r>
              <a:rPr lang="zh-CN" altLang="en-US" sz="1200" b="1">
                <a:effectLst>
                  <a:outerShdw blurRad="38100" dist="38100" dir="2700000" algn="tl">
                    <a:srgbClr val="C0C0C0"/>
                  </a:outerShdw>
                </a:effectLst>
                <a:latin typeface="微软雅黑" panose="020B0503020204020204" pitchFamily="34" charset="-122"/>
                <a:ea typeface="微软雅黑" panose="020B0503020204020204" pitchFamily="34" charset="-122"/>
              </a:rPr>
              <a:t>机电学院</a:t>
            </a:r>
            <a:endParaRPr lang="en-US" altLang="zh-CN" sz="1200" b="1">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a:defRPr/>
            </a:pPr>
            <a:r>
              <a:rPr lang="zh-CN" altLang="en-US" sz="1200" b="1">
                <a:effectLst>
                  <a:outerShdw blurRad="38100" dist="38100" dir="2700000" algn="tl">
                    <a:srgbClr val="C0C0C0"/>
                  </a:outerShdw>
                </a:effectLst>
                <a:latin typeface="微软雅黑" panose="020B0503020204020204" pitchFamily="34" charset="-122"/>
                <a:ea typeface="微软雅黑" panose="020B0503020204020204" pitchFamily="34" charset="-122"/>
              </a:rPr>
              <a:t>教师发展目标</a:t>
            </a:r>
            <a:endParaRPr lang="zh-CN" altLang="en-US" sz="1200">
              <a:latin typeface="微软雅黑" panose="020B0503020204020204" pitchFamily="34" charset="-122"/>
              <a:ea typeface="微软雅黑" panose="020B0503020204020204" pitchFamily="34" charset="-122"/>
            </a:endParaRPr>
          </a:p>
        </p:txBody>
      </p:sp>
      <p:sp>
        <p:nvSpPr>
          <p:cNvPr id="24" name="矩形 23">
            <a:extLst/>
          </p:cNvPr>
          <p:cNvSpPr/>
          <p:nvPr/>
        </p:nvSpPr>
        <p:spPr>
          <a:xfrm>
            <a:off x="6897727" y="2886302"/>
            <a:ext cx="1107996" cy="461665"/>
          </a:xfrm>
          <a:prstGeom prst="rect">
            <a:avLst/>
          </a:prstGeom>
        </p:spPr>
        <p:txBody>
          <a:bodyPr wrap="none">
            <a:spAutoFit/>
          </a:bodyPr>
          <a:lstStyle/>
          <a:p>
            <a:pPr algn="ctr">
              <a:defRPr/>
            </a:pPr>
            <a:r>
              <a:rPr lang="zh-CN" altLang="en-US" sz="1200" b="1">
                <a:effectLst>
                  <a:outerShdw blurRad="38100" dist="38100" dir="2700000" algn="tl">
                    <a:srgbClr val="C0C0C0"/>
                  </a:outerShdw>
                </a:effectLst>
                <a:latin typeface="微软雅黑" panose="020B0503020204020204" pitchFamily="34" charset="-122"/>
                <a:ea typeface="微软雅黑" panose="020B0503020204020204" pitchFamily="34" charset="-122"/>
              </a:rPr>
              <a:t>机电学院</a:t>
            </a:r>
            <a:endParaRPr lang="en-US" altLang="zh-CN" sz="1200" b="1">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a:defRPr/>
            </a:pPr>
            <a:r>
              <a:rPr lang="zh-CN" altLang="en-US" sz="1200" b="1">
                <a:effectLst>
                  <a:outerShdw blurRad="38100" dist="38100" dir="2700000" algn="tl">
                    <a:srgbClr val="C0C0C0"/>
                  </a:outerShdw>
                </a:effectLst>
                <a:latin typeface="微软雅黑" panose="020B0503020204020204" pitchFamily="34" charset="-122"/>
                <a:ea typeface="微软雅黑" panose="020B0503020204020204" pitchFamily="34" charset="-122"/>
              </a:rPr>
              <a:t>学生发展目标</a:t>
            </a:r>
            <a:endParaRPr lang="zh-CN" altLang="en-US" sz="1200">
              <a:latin typeface="微软雅黑" panose="020B0503020204020204" pitchFamily="34" charset="-122"/>
              <a:ea typeface="微软雅黑" panose="020B0503020204020204" pitchFamily="34" charset="-122"/>
            </a:endParaRPr>
          </a:p>
        </p:txBody>
      </p:sp>
      <p:sp>
        <p:nvSpPr>
          <p:cNvPr id="25" name="矩形 24">
            <a:extLst/>
          </p:cNvPr>
          <p:cNvSpPr/>
          <p:nvPr/>
        </p:nvSpPr>
        <p:spPr>
          <a:xfrm>
            <a:off x="3697327" y="2862149"/>
            <a:ext cx="1107996" cy="461665"/>
          </a:xfrm>
          <a:prstGeom prst="rect">
            <a:avLst/>
          </a:prstGeom>
        </p:spPr>
        <p:txBody>
          <a:bodyPr wrap="none">
            <a:spAutoFit/>
          </a:bodyPr>
          <a:lstStyle/>
          <a:p>
            <a:pPr algn="ctr">
              <a:defRPr/>
            </a:pPr>
            <a:r>
              <a:rPr lang="zh-CN" altLang="en-US" sz="12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机电学院</a:t>
            </a:r>
            <a:endParaRPr lang="en-US" altLang="zh-CN" sz="1200" b="1"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a:defRPr/>
            </a:pPr>
            <a:r>
              <a:rPr lang="zh-CN" altLang="en-US" sz="12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课程建设目标</a:t>
            </a:r>
            <a:endParaRPr lang="zh-CN" altLang="en-US" sz="1200" dirty="0">
              <a:latin typeface="微软雅黑" panose="020B0503020204020204" pitchFamily="34" charset="-122"/>
              <a:ea typeface="微软雅黑" panose="020B0503020204020204" pitchFamily="34" charset="-122"/>
            </a:endParaRPr>
          </a:p>
        </p:txBody>
      </p:sp>
      <p:grpSp>
        <p:nvGrpSpPr>
          <p:cNvPr id="26" name="组合 25"/>
          <p:cNvGrpSpPr>
            <a:grpSpLocks/>
          </p:cNvGrpSpPr>
          <p:nvPr/>
        </p:nvGrpSpPr>
        <p:grpSpPr bwMode="auto">
          <a:xfrm>
            <a:off x="1328738" y="2341563"/>
            <a:ext cx="6122987" cy="560387"/>
            <a:chOff x="1316041" y="1479079"/>
            <a:chExt cx="6124009" cy="831094"/>
          </a:xfrm>
        </p:grpSpPr>
        <p:cxnSp>
          <p:nvCxnSpPr>
            <p:cNvPr id="27" name="直接连接符 26">
              <a:extLst/>
            </p:cNvPr>
            <p:cNvCxnSpPr>
              <a:cxnSpLocks/>
            </p:cNvCxnSpPr>
            <p:nvPr/>
          </p:nvCxnSpPr>
          <p:spPr>
            <a:xfrm>
              <a:off x="4228002" y="1479079"/>
              <a:ext cx="0" cy="816968"/>
            </a:xfrm>
            <a:prstGeom prst="line">
              <a:avLst/>
            </a:prstGeom>
            <a:ln w="1270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28" name="直接连接符 27">
              <a:extLst/>
            </p:cNvPr>
            <p:cNvCxnSpPr>
              <a:cxnSpLocks/>
            </p:cNvCxnSpPr>
            <p:nvPr/>
          </p:nvCxnSpPr>
          <p:spPr>
            <a:xfrm flipH="1">
              <a:off x="1316041" y="1768667"/>
              <a:ext cx="294212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9" name="直接连接符 28">
              <a:extLst/>
            </p:cNvPr>
            <p:cNvCxnSpPr>
              <a:cxnSpLocks/>
            </p:cNvCxnSpPr>
            <p:nvPr/>
          </p:nvCxnSpPr>
          <p:spPr>
            <a:xfrm>
              <a:off x="1316041" y="1768667"/>
              <a:ext cx="0" cy="4991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p:cNvPr>
            <p:cNvCxnSpPr>
              <a:cxnSpLocks/>
            </p:cNvCxnSpPr>
            <p:nvPr/>
          </p:nvCxnSpPr>
          <p:spPr>
            <a:xfrm>
              <a:off x="2721213" y="1768667"/>
              <a:ext cx="0" cy="4991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p:cNvPr>
            <p:cNvCxnSpPr>
              <a:cxnSpLocks/>
            </p:cNvCxnSpPr>
            <p:nvPr/>
          </p:nvCxnSpPr>
          <p:spPr>
            <a:xfrm>
              <a:off x="5849109" y="1778084"/>
              <a:ext cx="0" cy="4991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p:cNvPr>
            <p:cNvCxnSpPr>
              <a:cxnSpLocks/>
            </p:cNvCxnSpPr>
            <p:nvPr/>
          </p:nvCxnSpPr>
          <p:spPr>
            <a:xfrm flipH="1">
              <a:off x="7433699" y="1775730"/>
              <a:ext cx="6351" cy="5344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p:cNvPr>
            <p:cNvCxnSpPr>
              <a:cxnSpLocks/>
            </p:cNvCxnSpPr>
            <p:nvPr/>
          </p:nvCxnSpPr>
          <p:spPr>
            <a:xfrm>
              <a:off x="4228002" y="1768667"/>
              <a:ext cx="3212048" cy="117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矩形 33"/>
          <p:cNvSpPr>
            <a:spLocks noChangeArrowheads="1"/>
          </p:cNvSpPr>
          <p:nvPr/>
        </p:nvSpPr>
        <p:spPr bwMode="auto">
          <a:xfrm>
            <a:off x="788988" y="4232275"/>
            <a:ext cx="2117725" cy="646113"/>
          </a:xfrm>
          <a:prstGeom prst="rect">
            <a:avLst/>
          </a:prstGeom>
          <a:solidFill>
            <a:srgbClr val="FF0000"/>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600" b="1">
              <a:solidFill>
                <a:srgbClr val="FFFFFF"/>
              </a:solidFill>
              <a:latin typeface="微软雅黑" panose="020B0503020204020204" pitchFamily="34" charset="-122"/>
              <a:ea typeface="微软雅黑" panose="020B0503020204020204" pitchFamily="34" charset="-122"/>
            </a:endParaRPr>
          </a:p>
        </p:txBody>
      </p:sp>
      <p:sp>
        <p:nvSpPr>
          <p:cNvPr id="35" name="矩形 27"/>
          <p:cNvSpPr>
            <a:spLocks noChangeArrowheads="1"/>
          </p:cNvSpPr>
          <p:nvPr/>
        </p:nvSpPr>
        <p:spPr bwMode="auto">
          <a:xfrm>
            <a:off x="788988" y="4251325"/>
            <a:ext cx="2117725" cy="615950"/>
          </a:xfrm>
          <a:prstGeom prst="rect">
            <a:avLst/>
          </a:prstGeom>
          <a:solidFill>
            <a:srgbClr val="FF0000"/>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r>
              <a:rPr lang="zh-CN" altLang="en-US" sz="1600" b="1">
                <a:solidFill>
                  <a:srgbClr val="FFFFFF"/>
                </a:solidFill>
                <a:latin typeface="微软雅黑" panose="020B0503020204020204" pitchFamily="34" charset="-122"/>
                <a:ea typeface="微软雅黑" panose="020B0503020204020204" pitchFamily="34" charset="-122"/>
              </a:rPr>
              <a:t>机电一体化技术专业</a:t>
            </a:r>
            <a:endParaRPr lang="en-US" altLang="zh-CN" sz="1600" b="1">
              <a:solidFill>
                <a:srgbClr val="FFFFFF"/>
              </a:solidFill>
              <a:latin typeface="微软雅黑" panose="020B0503020204020204" pitchFamily="34" charset="-122"/>
              <a:ea typeface="微软雅黑" panose="020B0503020204020204" pitchFamily="34" charset="-122"/>
            </a:endParaRPr>
          </a:p>
          <a:p>
            <a:pPr algn="ctr"/>
            <a:r>
              <a:rPr lang="zh-CN" altLang="en-US" sz="1600" b="1">
                <a:solidFill>
                  <a:srgbClr val="FFFFFF"/>
                </a:solidFill>
                <a:latin typeface="微软雅黑" panose="020B0503020204020204" pitchFamily="34" charset="-122"/>
                <a:ea typeface="微软雅黑" panose="020B0503020204020204" pitchFamily="34" charset="-122"/>
              </a:rPr>
              <a:t>引领专业群发展</a:t>
            </a:r>
          </a:p>
        </p:txBody>
      </p:sp>
      <p:sp>
        <p:nvSpPr>
          <p:cNvPr id="36" name="矩形 35"/>
          <p:cNvSpPr>
            <a:spLocks noChangeArrowheads="1"/>
          </p:cNvSpPr>
          <p:nvPr/>
        </p:nvSpPr>
        <p:spPr bwMode="auto">
          <a:xfrm>
            <a:off x="6762750" y="4259263"/>
            <a:ext cx="1414463" cy="654050"/>
          </a:xfrm>
          <a:prstGeom prst="rect">
            <a:avLst/>
          </a:prstGeom>
          <a:solidFill>
            <a:srgbClr val="FF0000"/>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600" b="1">
              <a:solidFill>
                <a:srgbClr val="FFFFFF"/>
              </a:solidFill>
              <a:latin typeface="微软雅黑" panose="020B0503020204020204" pitchFamily="34" charset="-122"/>
              <a:ea typeface="微软雅黑" panose="020B0503020204020204" pitchFamily="34" charset="-122"/>
            </a:endParaRPr>
          </a:p>
        </p:txBody>
      </p:sp>
      <p:sp>
        <p:nvSpPr>
          <p:cNvPr id="37" name="矩形 27"/>
          <p:cNvSpPr>
            <a:spLocks noChangeArrowheads="1"/>
          </p:cNvSpPr>
          <p:nvPr/>
        </p:nvSpPr>
        <p:spPr bwMode="auto">
          <a:xfrm>
            <a:off x="6762750" y="4400550"/>
            <a:ext cx="1414463" cy="338138"/>
          </a:xfrm>
          <a:prstGeom prst="rect">
            <a:avLst/>
          </a:prstGeom>
          <a:solidFill>
            <a:srgbClr val="FF0000"/>
          </a:solidFill>
          <a:ln w="9525">
            <a:noFill/>
            <a:miter lim="800000"/>
            <a:headEnd/>
            <a:tailEnd/>
          </a:ln>
          <a:scene3d>
            <a:camera prst="orthographicFront"/>
            <a:lightRig rig="threePt" dir="t"/>
          </a:scene3d>
          <a:sp3d>
            <a:bevelT w="165100" prst="coolSlant"/>
          </a:sp3d>
        </p:spPr>
        <p:txBody>
          <a:bodyPr anchor="ctr">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学院特色专业</a:t>
            </a:r>
          </a:p>
        </p:txBody>
      </p:sp>
      <p:sp>
        <p:nvSpPr>
          <p:cNvPr id="38" name="矩形 37"/>
          <p:cNvSpPr>
            <a:spLocks noChangeArrowheads="1"/>
          </p:cNvSpPr>
          <p:nvPr/>
        </p:nvSpPr>
        <p:spPr bwMode="auto">
          <a:xfrm>
            <a:off x="4997450" y="4265613"/>
            <a:ext cx="1414463" cy="631825"/>
          </a:xfrm>
          <a:prstGeom prst="rect">
            <a:avLst/>
          </a:prstGeom>
          <a:solidFill>
            <a:srgbClr val="FF0000"/>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600" b="1">
              <a:solidFill>
                <a:srgbClr val="FFFFFF"/>
              </a:solidFill>
              <a:latin typeface="微软雅黑" panose="020B0503020204020204" pitchFamily="34" charset="-122"/>
              <a:ea typeface="微软雅黑" panose="020B0503020204020204" pitchFamily="34" charset="-122"/>
            </a:endParaRPr>
          </a:p>
        </p:txBody>
      </p:sp>
      <p:sp>
        <p:nvSpPr>
          <p:cNvPr id="39" name="矩形 27"/>
          <p:cNvSpPr>
            <a:spLocks noChangeArrowheads="1"/>
          </p:cNvSpPr>
          <p:nvPr/>
        </p:nvSpPr>
        <p:spPr bwMode="auto">
          <a:xfrm>
            <a:off x="4987925" y="4403725"/>
            <a:ext cx="1414463" cy="338138"/>
          </a:xfrm>
          <a:prstGeom prst="rect">
            <a:avLst/>
          </a:prstGeom>
          <a:solidFill>
            <a:srgbClr val="FF0000"/>
          </a:solidFill>
          <a:ln w="9525">
            <a:noFill/>
            <a:miter lim="800000"/>
            <a:headEnd/>
            <a:tailEnd/>
          </a:ln>
          <a:scene3d>
            <a:camera prst="orthographicFront"/>
            <a:lightRig rig="threePt" dir="t"/>
          </a:scene3d>
          <a:sp3d>
            <a:bevelT w="165100" prst="coolSlant"/>
          </a:sp3d>
        </p:spPr>
        <p:txBody>
          <a:bodyPr anchor="ctr">
            <a:spAutoFit/>
          </a:bodyPr>
          <a:lstStyle/>
          <a:p>
            <a:pPr algn="ctr"/>
            <a:r>
              <a:rPr lang="zh-CN" altLang="en-US" sz="1600" b="1">
                <a:solidFill>
                  <a:schemeClr val="bg1"/>
                </a:solidFill>
                <a:latin typeface="微软雅黑" panose="020B0503020204020204" pitchFamily="34" charset="-122"/>
                <a:ea typeface="微软雅黑" panose="020B0503020204020204" pitchFamily="34" charset="-122"/>
              </a:rPr>
              <a:t>省一流专业</a:t>
            </a:r>
          </a:p>
        </p:txBody>
      </p:sp>
      <p:sp>
        <p:nvSpPr>
          <p:cNvPr id="40" name="矩形 39"/>
          <p:cNvSpPr>
            <a:spLocks noChangeArrowheads="1"/>
          </p:cNvSpPr>
          <p:nvPr/>
        </p:nvSpPr>
        <p:spPr bwMode="auto">
          <a:xfrm>
            <a:off x="3214688" y="4251325"/>
            <a:ext cx="1414462" cy="606425"/>
          </a:xfrm>
          <a:prstGeom prst="rect">
            <a:avLst/>
          </a:prstGeom>
          <a:solidFill>
            <a:srgbClr val="FF0000"/>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600" b="1">
              <a:solidFill>
                <a:srgbClr val="FFFFFF"/>
              </a:solidFill>
              <a:latin typeface="微软雅黑" panose="020B0503020204020204" pitchFamily="34" charset="-122"/>
              <a:ea typeface="微软雅黑" panose="020B0503020204020204" pitchFamily="34" charset="-122"/>
            </a:endParaRPr>
          </a:p>
        </p:txBody>
      </p:sp>
      <p:sp>
        <p:nvSpPr>
          <p:cNvPr id="41" name="矩形 27"/>
          <p:cNvSpPr>
            <a:spLocks noChangeArrowheads="1"/>
          </p:cNvSpPr>
          <p:nvPr/>
        </p:nvSpPr>
        <p:spPr bwMode="auto">
          <a:xfrm>
            <a:off x="3214688" y="4410075"/>
            <a:ext cx="1414462" cy="338138"/>
          </a:xfrm>
          <a:prstGeom prst="rect">
            <a:avLst/>
          </a:prstGeom>
          <a:solidFill>
            <a:srgbClr val="FF0000"/>
          </a:solidFill>
          <a:ln w="9525">
            <a:noFill/>
            <a:miter lim="800000"/>
            <a:headEnd/>
            <a:tailEnd/>
          </a:ln>
          <a:scene3d>
            <a:camera prst="orthographicFront"/>
            <a:lightRig rig="threePt" dir="t"/>
          </a:scene3d>
          <a:sp3d>
            <a:bevelT w="165100" prst="coolSlant"/>
          </a:sp3d>
        </p:spPr>
        <p:txBody>
          <a:bodyPr anchor="ctr">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国内领先专业</a:t>
            </a:r>
          </a:p>
        </p:txBody>
      </p:sp>
      <p:sp>
        <p:nvSpPr>
          <p:cNvPr id="42" name="矩形 27"/>
          <p:cNvSpPr>
            <a:spLocks noChangeArrowheads="1"/>
          </p:cNvSpPr>
          <p:nvPr/>
        </p:nvSpPr>
        <p:spPr bwMode="auto">
          <a:xfrm>
            <a:off x="8829675" y="1423988"/>
            <a:ext cx="2859088" cy="338137"/>
          </a:xfrm>
          <a:prstGeom prst="rect">
            <a:avLst/>
          </a:prstGeom>
          <a:solidFill>
            <a:srgbClr val="66FF33"/>
          </a:solidFill>
          <a:ln w="9525">
            <a:noFill/>
            <a:miter lim="800000"/>
            <a:headEnd/>
            <a:tailEnd/>
          </a:ln>
          <a:scene3d>
            <a:camera prst="orthographicFront"/>
            <a:lightRig rig="threePt" dir="t"/>
          </a:scene3d>
          <a:sp3d>
            <a:bevelT w="165100" prst="coolSlant"/>
          </a:sp3d>
        </p:spPr>
        <p:txBody>
          <a:bodyPr>
            <a:spAutoFit/>
          </a:bodyPr>
          <a:lstStyle/>
          <a:p>
            <a:pPr algn="ctr"/>
            <a:r>
              <a:rPr lang="zh-CN" altLang="en-US" sz="1600" b="1" dirty="0">
                <a:latin typeface="微软雅黑" panose="020B0503020204020204" pitchFamily="34" charset="-122"/>
                <a:ea typeface="微软雅黑" panose="020B0503020204020204" pitchFamily="34" charset="-122"/>
              </a:rPr>
              <a:t>人才培养目标与企业需求对接</a:t>
            </a:r>
          </a:p>
        </p:txBody>
      </p:sp>
      <p:cxnSp>
        <p:nvCxnSpPr>
          <p:cNvPr id="43" name="直接箭头连接符 42">
            <a:extLst/>
          </p:cNvPr>
          <p:cNvCxnSpPr>
            <a:cxnSpLocks/>
            <a:stCxn id="36" idx="1"/>
            <a:endCxn id="38" idx="3"/>
          </p:cNvCxnSpPr>
          <p:nvPr/>
        </p:nvCxnSpPr>
        <p:spPr>
          <a:xfrm flipH="1" flipV="1">
            <a:off x="6411913" y="4581525"/>
            <a:ext cx="350837" cy="4763"/>
          </a:xfrm>
          <a:prstGeom prst="straightConnector1">
            <a:avLst/>
          </a:prstGeom>
          <a:ln>
            <a:solidFill>
              <a:schemeClr val="tx1"/>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44" name="直接箭头连接符 43">
            <a:extLst/>
          </p:cNvPr>
          <p:cNvCxnSpPr>
            <a:cxnSpLocks/>
            <a:stCxn id="38" idx="1"/>
            <a:endCxn id="41" idx="3"/>
          </p:cNvCxnSpPr>
          <p:nvPr/>
        </p:nvCxnSpPr>
        <p:spPr>
          <a:xfrm flipH="1" flipV="1">
            <a:off x="4629150" y="4578350"/>
            <a:ext cx="368300" cy="3175"/>
          </a:xfrm>
          <a:prstGeom prst="straightConnector1">
            <a:avLst/>
          </a:prstGeom>
          <a:ln>
            <a:solidFill>
              <a:schemeClr val="tx1"/>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45" name="直接箭头连接符 44">
            <a:extLst/>
          </p:cNvPr>
          <p:cNvCxnSpPr>
            <a:cxnSpLocks/>
            <a:stCxn id="40" idx="1"/>
            <a:endCxn id="35" idx="3"/>
          </p:cNvCxnSpPr>
          <p:nvPr/>
        </p:nvCxnSpPr>
        <p:spPr>
          <a:xfrm flipH="1">
            <a:off x="2906713" y="4554538"/>
            <a:ext cx="307975" cy="4762"/>
          </a:xfrm>
          <a:prstGeom prst="straightConnector1">
            <a:avLst/>
          </a:prstGeom>
          <a:ln>
            <a:solidFill>
              <a:schemeClr val="tx1"/>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46" name="矩形 47"/>
          <p:cNvSpPr>
            <a:spLocks noChangeArrowheads="1"/>
          </p:cNvSpPr>
          <p:nvPr/>
        </p:nvSpPr>
        <p:spPr bwMode="auto">
          <a:xfrm>
            <a:off x="8829675" y="2005012"/>
            <a:ext cx="2859088" cy="523875"/>
          </a:xfrm>
          <a:prstGeom prst="rect">
            <a:avLst/>
          </a:prstGeom>
          <a:solidFill>
            <a:srgbClr val="66FF33"/>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500" b="1">
              <a:latin typeface="微软雅黑" panose="020B0503020204020204" pitchFamily="34" charset="-122"/>
              <a:ea typeface="微软雅黑" panose="020B0503020204020204" pitchFamily="34" charset="-122"/>
            </a:endParaRPr>
          </a:p>
        </p:txBody>
      </p:sp>
      <p:sp>
        <p:nvSpPr>
          <p:cNvPr id="47" name="矩形 27"/>
          <p:cNvSpPr>
            <a:spLocks noChangeArrowheads="1"/>
          </p:cNvSpPr>
          <p:nvPr/>
        </p:nvSpPr>
        <p:spPr bwMode="auto">
          <a:xfrm>
            <a:off x="8845550" y="2122488"/>
            <a:ext cx="2859088" cy="338137"/>
          </a:xfrm>
          <a:prstGeom prst="rect">
            <a:avLst/>
          </a:prstGeom>
          <a:solidFill>
            <a:srgbClr val="66FF33"/>
          </a:solidFill>
          <a:ln w="9525">
            <a:noFill/>
            <a:miter lim="800000"/>
            <a:headEnd/>
            <a:tailEnd/>
          </a:ln>
          <a:scene3d>
            <a:camera prst="orthographicFront"/>
            <a:lightRig rig="threePt" dir="t"/>
          </a:scene3d>
          <a:sp3d>
            <a:bevelT w="165100" prst="coolSlant"/>
          </a:sp3d>
        </p:spPr>
        <p:txBody>
          <a:bodyPr>
            <a:spAutoFit/>
          </a:bodyPr>
          <a:lstStyle/>
          <a:p>
            <a:pPr algn="ctr"/>
            <a:r>
              <a:rPr lang="zh-CN" altLang="en-US" sz="1600" b="1" dirty="0">
                <a:latin typeface="微软雅黑" panose="020B0503020204020204" pitchFamily="34" charset="-122"/>
                <a:ea typeface="微软雅黑" panose="020B0503020204020204" pitchFamily="34" charset="-122"/>
              </a:rPr>
              <a:t>课程体系支持人才培养</a:t>
            </a:r>
          </a:p>
        </p:txBody>
      </p:sp>
      <p:sp>
        <p:nvSpPr>
          <p:cNvPr id="48" name="矩形 49"/>
          <p:cNvSpPr>
            <a:spLocks noChangeArrowheads="1"/>
          </p:cNvSpPr>
          <p:nvPr/>
        </p:nvSpPr>
        <p:spPr bwMode="auto">
          <a:xfrm>
            <a:off x="8856663" y="2736850"/>
            <a:ext cx="2860675" cy="523875"/>
          </a:xfrm>
          <a:prstGeom prst="rect">
            <a:avLst/>
          </a:prstGeom>
          <a:solidFill>
            <a:srgbClr val="66FF33"/>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500" b="1">
              <a:latin typeface="微软雅黑" panose="020B0503020204020204" pitchFamily="34" charset="-122"/>
              <a:ea typeface="微软雅黑" panose="020B0503020204020204" pitchFamily="34" charset="-122"/>
            </a:endParaRPr>
          </a:p>
        </p:txBody>
      </p:sp>
      <p:sp>
        <p:nvSpPr>
          <p:cNvPr id="49" name="矩形 27"/>
          <p:cNvSpPr>
            <a:spLocks noChangeArrowheads="1"/>
          </p:cNvSpPr>
          <p:nvPr/>
        </p:nvSpPr>
        <p:spPr bwMode="auto">
          <a:xfrm>
            <a:off x="8856663" y="2830513"/>
            <a:ext cx="2860675" cy="336550"/>
          </a:xfrm>
          <a:prstGeom prst="rect">
            <a:avLst/>
          </a:prstGeom>
          <a:solidFill>
            <a:srgbClr val="66FF33"/>
          </a:solidFill>
          <a:ln w="9525">
            <a:noFill/>
            <a:miter lim="800000"/>
            <a:headEnd/>
            <a:tailEnd/>
          </a:ln>
          <a:scene3d>
            <a:camera prst="orthographicFront"/>
            <a:lightRig rig="threePt" dir="t"/>
          </a:scene3d>
          <a:sp3d>
            <a:bevelT w="165100" prst="coolSlant"/>
          </a:sp3d>
        </p:spPr>
        <p:txBody>
          <a:bodyPr>
            <a:spAutoFit/>
          </a:bodyPr>
          <a:lstStyle/>
          <a:p>
            <a:pPr algn="ctr"/>
            <a:r>
              <a:rPr lang="zh-CN" altLang="en-US" sz="1600" b="1" dirty="0" smtClean="0">
                <a:latin typeface="微软雅黑" panose="020B0503020204020204" pitchFamily="34" charset="-122"/>
                <a:ea typeface="微软雅黑" panose="020B0503020204020204" pitchFamily="34" charset="-122"/>
              </a:rPr>
              <a:t>工匠型技能</a:t>
            </a:r>
            <a:r>
              <a:rPr lang="zh-CN" altLang="en-US" sz="1600" b="1" dirty="0">
                <a:latin typeface="微软雅黑" pitchFamily="34" charset="-122"/>
                <a:ea typeface="微软雅黑" pitchFamily="34" charset="-122"/>
              </a:rPr>
              <a:t>团队</a:t>
            </a:r>
          </a:p>
        </p:txBody>
      </p:sp>
      <p:sp>
        <p:nvSpPr>
          <p:cNvPr id="50" name="矩形 51"/>
          <p:cNvSpPr>
            <a:spLocks noChangeArrowheads="1"/>
          </p:cNvSpPr>
          <p:nvPr/>
        </p:nvSpPr>
        <p:spPr bwMode="auto">
          <a:xfrm>
            <a:off x="8845550" y="3465513"/>
            <a:ext cx="2859088" cy="522287"/>
          </a:xfrm>
          <a:prstGeom prst="rect">
            <a:avLst/>
          </a:prstGeom>
          <a:solidFill>
            <a:srgbClr val="66FF33"/>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500" b="1">
              <a:latin typeface="微软雅黑" panose="020B0503020204020204" pitchFamily="34" charset="-122"/>
              <a:ea typeface="微软雅黑" panose="020B0503020204020204" pitchFamily="34" charset="-122"/>
            </a:endParaRPr>
          </a:p>
        </p:txBody>
      </p:sp>
      <p:sp>
        <p:nvSpPr>
          <p:cNvPr id="51" name="矩形 27"/>
          <p:cNvSpPr>
            <a:spLocks noChangeArrowheads="1"/>
          </p:cNvSpPr>
          <p:nvPr/>
        </p:nvSpPr>
        <p:spPr bwMode="auto">
          <a:xfrm>
            <a:off x="8856663" y="3565525"/>
            <a:ext cx="2832100" cy="338138"/>
          </a:xfrm>
          <a:prstGeom prst="rect">
            <a:avLst/>
          </a:prstGeom>
          <a:solidFill>
            <a:srgbClr val="66FF33"/>
          </a:solidFill>
          <a:ln w="9525">
            <a:noFill/>
            <a:miter lim="800000"/>
            <a:headEnd/>
            <a:tailEnd/>
          </a:ln>
          <a:scene3d>
            <a:camera prst="orthographicFront"/>
            <a:lightRig rig="threePt" dir="t"/>
          </a:scene3d>
          <a:sp3d>
            <a:bevelT w="165100" prst="coolSlant"/>
          </a:sp3d>
        </p:spPr>
        <p:txBody>
          <a:bodyPr>
            <a:spAutoFit/>
          </a:bodyPr>
          <a:lstStyle/>
          <a:p>
            <a:pPr algn="ctr"/>
            <a:r>
              <a:rPr lang="zh-CN" altLang="en-US" sz="1600" b="1">
                <a:latin typeface="微软雅黑" panose="020B0503020204020204" pitchFamily="34" charset="-122"/>
                <a:ea typeface="微软雅黑" panose="020B0503020204020204" pitchFamily="34" charset="-122"/>
              </a:rPr>
              <a:t>优质的课程教学资源库</a:t>
            </a:r>
          </a:p>
        </p:txBody>
      </p:sp>
      <p:sp>
        <p:nvSpPr>
          <p:cNvPr id="52" name="矩形 53"/>
          <p:cNvSpPr>
            <a:spLocks noChangeArrowheads="1"/>
          </p:cNvSpPr>
          <p:nvPr/>
        </p:nvSpPr>
        <p:spPr bwMode="auto">
          <a:xfrm>
            <a:off x="8856663" y="4122738"/>
            <a:ext cx="2860675" cy="522287"/>
          </a:xfrm>
          <a:prstGeom prst="rect">
            <a:avLst/>
          </a:prstGeom>
          <a:solidFill>
            <a:srgbClr val="66FF33"/>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500" b="1">
              <a:latin typeface="微软雅黑" panose="020B0503020204020204" pitchFamily="34" charset="-122"/>
              <a:ea typeface="微软雅黑" panose="020B0503020204020204" pitchFamily="34" charset="-122"/>
            </a:endParaRPr>
          </a:p>
        </p:txBody>
      </p:sp>
      <p:sp>
        <p:nvSpPr>
          <p:cNvPr id="53" name="矩形 27"/>
          <p:cNvSpPr>
            <a:spLocks noChangeArrowheads="1"/>
          </p:cNvSpPr>
          <p:nvPr/>
        </p:nvSpPr>
        <p:spPr bwMode="auto">
          <a:xfrm>
            <a:off x="8856663" y="4165600"/>
            <a:ext cx="2860675" cy="338138"/>
          </a:xfrm>
          <a:prstGeom prst="rect">
            <a:avLst/>
          </a:prstGeom>
          <a:solidFill>
            <a:srgbClr val="66FF33"/>
          </a:solidFill>
          <a:ln w="9525">
            <a:noFill/>
            <a:miter lim="800000"/>
            <a:headEnd/>
            <a:tailEnd/>
          </a:ln>
          <a:scene3d>
            <a:camera prst="orthographicFront"/>
            <a:lightRig rig="threePt" dir="t"/>
          </a:scene3d>
          <a:sp3d>
            <a:bevelT w="165100" prst="coolSlant"/>
          </a:sp3d>
        </p:spPr>
        <p:txBody>
          <a:bodyPr>
            <a:spAutoFit/>
          </a:bodyPr>
          <a:lstStyle/>
          <a:p>
            <a:pPr algn="ctr"/>
            <a:r>
              <a:rPr lang="zh-CN" altLang="en-US" sz="1600" b="1">
                <a:latin typeface="微软雅黑" panose="020B0503020204020204" pitchFamily="34" charset="-122"/>
                <a:ea typeface="微软雅黑" panose="020B0503020204020204" pitchFamily="34" charset="-122"/>
              </a:rPr>
              <a:t>第三方的评价体系</a:t>
            </a:r>
          </a:p>
        </p:txBody>
      </p:sp>
      <p:sp>
        <p:nvSpPr>
          <p:cNvPr id="54" name="矩形 55"/>
          <p:cNvSpPr>
            <a:spLocks noChangeArrowheads="1"/>
          </p:cNvSpPr>
          <p:nvPr/>
        </p:nvSpPr>
        <p:spPr bwMode="auto">
          <a:xfrm>
            <a:off x="8848725" y="4827588"/>
            <a:ext cx="2859088" cy="523875"/>
          </a:xfrm>
          <a:prstGeom prst="rect">
            <a:avLst/>
          </a:prstGeom>
          <a:solidFill>
            <a:srgbClr val="66FF33"/>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500" b="1">
              <a:latin typeface="微软雅黑" panose="020B0503020204020204" pitchFamily="34" charset="-122"/>
              <a:ea typeface="微软雅黑" panose="020B0503020204020204" pitchFamily="34" charset="-122"/>
            </a:endParaRPr>
          </a:p>
        </p:txBody>
      </p:sp>
      <p:sp>
        <p:nvSpPr>
          <p:cNvPr id="55" name="矩形 27"/>
          <p:cNvSpPr>
            <a:spLocks noChangeArrowheads="1"/>
          </p:cNvSpPr>
          <p:nvPr/>
        </p:nvSpPr>
        <p:spPr bwMode="auto">
          <a:xfrm>
            <a:off x="8845550" y="4808538"/>
            <a:ext cx="2859088" cy="581025"/>
          </a:xfrm>
          <a:prstGeom prst="rect">
            <a:avLst/>
          </a:prstGeom>
          <a:solidFill>
            <a:srgbClr val="66FF33"/>
          </a:solidFill>
          <a:ln w="9525">
            <a:noFill/>
            <a:miter lim="800000"/>
            <a:headEnd/>
            <a:tailEnd/>
          </a:ln>
          <a:scene3d>
            <a:camera prst="orthographicFront"/>
            <a:lightRig rig="threePt" dir="t"/>
          </a:scene3d>
          <a:sp3d>
            <a:bevelT w="165100" prst="coolSlant"/>
          </a:sp3d>
        </p:spPr>
        <p:txBody>
          <a:bodyPr>
            <a:spAutoFit/>
          </a:bodyPr>
          <a:lstStyle/>
          <a:p>
            <a:pPr algn="ctr"/>
            <a:r>
              <a:rPr lang="zh-CN" altLang="en-US" sz="1600" b="1">
                <a:latin typeface="微软雅黑" pitchFamily="34" charset="-122"/>
                <a:ea typeface="微软雅黑" pitchFamily="34" charset="-122"/>
              </a:rPr>
              <a:t>服务长株潭区</a:t>
            </a:r>
            <a:endParaRPr lang="en-US" altLang="zh-CN" sz="1600" b="1">
              <a:latin typeface="微软雅黑" pitchFamily="34" charset="-122"/>
              <a:ea typeface="微软雅黑" pitchFamily="34" charset="-122"/>
            </a:endParaRPr>
          </a:p>
          <a:p>
            <a:pPr algn="ctr"/>
            <a:r>
              <a:rPr lang="zh-CN" altLang="en-US" sz="1600" b="1">
                <a:latin typeface="微软雅黑" pitchFamily="34" charset="-122"/>
                <a:ea typeface="微软雅黑" pitchFamily="34" charset="-122"/>
              </a:rPr>
              <a:t>域经济的发展模式</a:t>
            </a:r>
          </a:p>
        </p:txBody>
      </p:sp>
      <p:sp>
        <p:nvSpPr>
          <p:cNvPr id="56" name="矩形 57"/>
          <p:cNvSpPr>
            <a:spLocks noChangeArrowheads="1"/>
          </p:cNvSpPr>
          <p:nvPr/>
        </p:nvSpPr>
        <p:spPr bwMode="auto">
          <a:xfrm>
            <a:off x="8829675" y="5461000"/>
            <a:ext cx="2859088" cy="523875"/>
          </a:xfrm>
          <a:prstGeom prst="rect">
            <a:avLst/>
          </a:prstGeom>
          <a:solidFill>
            <a:srgbClr val="66FF33"/>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500" b="1">
              <a:latin typeface="微软雅黑" panose="020B0503020204020204" pitchFamily="34" charset="-122"/>
              <a:ea typeface="微软雅黑" panose="020B0503020204020204" pitchFamily="34" charset="-122"/>
            </a:endParaRPr>
          </a:p>
        </p:txBody>
      </p:sp>
      <p:sp>
        <p:nvSpPr>
          <p:cNvPr id="57" name="矩形 27"/>
          <p:cNvSpPr>
            <a:spLocks noChangeArrowheads="1"/>
          </p:cNvSpPr>
          <p:nvPr/>
        </p:nvSpPr>
        <p:spPr bwMode="auto">
          <a:xfrm>
            <a:off x="8829675" y="5551488"/>
            <a:ext cx="2859088" cy="336550"/>
          </a:xfrm>
          <a:prstGeom prst="rect">
            <a:avLst/>
          </a:prstGeom>
          <a:solidFill>
            <a:srgbClr val="66FF33"/>
          </a:solidFill>
          <a:ln w="9525">
            <a:noFill/>
            <a:miter lim="800000"/>
            <a:headEnd/>
            <a:tailEnd/>
          </a:ln>
          <a:scene3d>
            <a:camera prst="orthographicFront"/>
            <a:lightRig rig="threePt" dir="t"/>
          </a:scene3d>
          <a:sp3d>
            <a:bevelT w="165100" prst="coolSlant"/>
          </a:sp3d>
        </p:spPr>
        <p:txBody>
          <a:bodyPr>
            <a:spAutoFit/>
          </a:bodyPr>
          <a:lstStyle/>
          <a:p>
            <a:pPr algn="ctr"/>
            <a:r>
              <a:rPr lang="zh-CN" altLang="en-US" sz="1600" b="1">
                <a:latin typeface="微软雅黑" panose="020B0503020204020204" pitchFamily="34" charset="-122"/>
                <a:ea typeface="微软雅黑" panose="020B0503020204020204" pitchFamily="34" charset="-122"/>
              </a:rPr>
              <a:t>形成持续改进的诊改机制</a:t>
            </a:r>
          </a:p>
        </p:txBody>
      </p:sp>
      <p:sp>
        <p:nvSpPr>
          <p:cNvPr id="58" name="左大括号 57">
            <a:extLst/>
          </p:cNvPr>
          <p:cNvSpPr/>
          <p:nvPr/>
        </p:nvSpPr>
        <p:spPr>
          <a:xfrm>
            <a:off x="8229600" y="1717675"/>
            <a:ext cx="552450" cy="4159250"/>
          </a:xfrm>
          <a:prstGeom prst="leftBrace">
            <a:avLst>
              <a:gd name="adj1" fmla="val 8333"/>
              <a:gd name="adj2" fmla="val 68922"/>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59" name="直接箭头连接符 58">
            <a:extLst/>
          </p:cNvPr>
          <p:cNvCxnSpPr>
            <a:stCxn id="56" idx="2"/>
            <a:endCxn id="56" idx="2"/>
          </p:cNvCxnSpPr>
          <p:nvPr/>
        </p:nvCxnSpPr>
        <p:spPr>
          <a:xfrm>
            <a:off x="10258425" y="5984875"/>
            <a:ext cx="0" cy="0"/>
          </a:xfrm>
          <a:prstGeom prst="straightConnector1">
            <a:avLst/>
          </a:prstGeom>
          <a:ln>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0" name="直接箭头连接符 59">
            <a:extLst/>
          </p:cNvPr>
          <p:cNvCxnSpPr>
            <a:endCxn id="56" idx="2"/>
          </p:cNvCxnSpPr>
          <p:nvPr/>
        </p:nvCxnSpPr>
        <p:spPr>
          <a:xfrm flipV="1">
            <a:off x="10260013" y="5994400"/>
            <a:ext cx="0" cy="282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a:extLst/>
          </p:cNvPr>
          <p:cNvCxnSpPr/>
          <p:nvPr/>
        </p:nvCxnSpPr>
        <p:spPr>
          <a:xfrm flipV="1">
            <a:off x="1847850" y="4837339"/>
            <a:ext cx="0" cy="15335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p:cNvPr>
          <p:cNvCxnSpPr/>
          <p:nvPr/>
        </p:nvCxnSpPr>
        <p:spPr>
          <a:xfrm flipV="1">
            <a:off x="3941763" y="4864100"/>
            <a:ext cx="0" cy="15319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p:cNvPr>
          <p:cNvCxnSpPr/>
          <p:nvPr/>
        </p:nvCxnSpPr>
        <p:spPr>
          <a:xfrm flipV="1">
            <a:off x="5695950" y="4822825"/>
            <a:ext cx="0" cy="15335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a:extLst/>
          </p:cNvPr>
          <p:cNvCxnSpPr/>
          <p:nvPr/>
        </p:nvCxnSpPr>
        <p:spPr>
          <a:xfrm flipV="1">
            <a:off x="7440613" y="4864100"/>
            <a:ext cx="0" cy="15319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矩形 27"/>
          <p:cNvSpPr>
            <a:spLocks noChangeArrowheads="1"/>
          </p:cNvSpPr>
          <p:nvPr/>
        </p:nvSpPr>
        <p:spPr bwMode="auto">
          <a:xfrm>
            <a:off x="660400" y="6381750"/>
            <a:ext cx="11056938" cy="476250"/>
          </a:xfrm>
          <a:prstGeom prst="rect">
            <a:avLst/>
          </a:prstGeom>
          <a:noFill/>
          <a:ln w="19050">
            <a:solidFill>
              <a:schemeClr val="tx1"/>
            </a:solidFill>
            <a:miter lim="800000"/>
            <a:headEnd/>
            <a:tailEnd/>
          </a:ln>
          <a:effectLst>
            <a:glow rad="228600">
              <a:schemeClr val="accent5">
                <a:satMod val="175000"/>
                <a:alpha val="40000"/>
              </a:schemeClr>
            </a:glow>
          </a:effectLst>
        </p:spPr>
        <p:txBody>
          <a:bodyPr>
            <a:spAutoFit/>
          </a:bodyPr>
          <a:lstStyle/>
          <a:p>
            <a:pPr algn="ctr"/>
            <a:r>
              <a:rPr lang="zh-CN" altLang="en-US" sz="2000" dirty="0">
                <a:latin typeface="微软雅黑" pitchFamily="34" charset="-122"/>
                <a:ea typeface="微软雅黑" pitchFamily="34" charset="-122"/>
              </a:rPr>
              <a:t>专业技能竞赛链：机电一体化技术专业建设发展规划（</a:t>
            </a:r>
            <a:r>
              <a:rPr lang="en-US" altLang="zh-CN" sz="2000" dirty="0" smtClean="0">
                <a:latin typeface="微软雅黑" pitchFamily="34" charset="-122"/>
                <a:ea typeface="微软雅黑" pitchFamily="34" charset="-122"/>
              </a:rPr>
              <a:t>2016-2020</a:t>
            </a:r>
            <a:r>
              <a:rPr lang="zh-CN" altLang="en-US" sz="2400" dirty="0">
                <a:latin typeface="微软雅黑" pitchFamily="34" charset="-122"/>
                <a:ea typeface="微软雅黑" pitchFamily="34" charset="-122"/>
              </a:rPr>
              <a:t>）</a:t>
            </a:r>
          </a:p>
        </p:txBody>
      </p:sp>
    </p:spTree>
    <p:extLst>
      <p:ext uri="{BB962C8B-B14F-4D97-AF65-F5344CB8AC3E}">
        <p14:creationId xmlns:p14="http://schemas.microsoft.com/office/powerpoint/2010/main" val="41507385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white">
          <a:xfrm>
            <a:off x="860425" y="649287"/>
            <a:ext cx="4061199" cy="487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itchFamily="34" charset="0"/>
              </a:defRPr>
            </a:lvl2pPr>
            <a:lvl3pPr algn="l" rtl="0" eaLnBrk="0" fontAlgn="base" hangingPunct="0">
              <a:spcBef>
                <a:spcPct val="0"/>
              </a:spcBef>
              <a:spcAft>
                <a:spcPct val="0"/>
              </a:spcAft>
              <a:defRPr sz="2800" b="1">
                <a:solidFill>
                  <a:schemeClr val="bg1"/>
                </a:solidFill>
                <a:latin typeface="Arial" pitchFamily="34" charset="0"/>
              </a:defRPr>
            </a:lvl3pPr>
            <a:lvl4pPr algn="l" rtl="0" eaLnBrk="0" fontAlgn="base" hangingPunct="0">
              <a:spcBef>
                <a:spcPct val="0"/>
              </a:spcBef>
              <a:spcAft>
                <a:spcPct val="0"/>
              </a:spcAft>
              <a:defRPr sz="2800" b="1">
                <a:solidFill>
                  <a:schemeClr val="bg1"/>
                </a:solidFill>
                <a:latin typeface="Arial" pitchFamily="34" charset="0"/>
              </a:defRPr>
            </a:lvl4pPr>
            <a:lvl5pPr algn="l" rtl="0" eaLnBrk="0" fontAlgn="base" hangingPunct="0">
              <a:spcBef>
                <a:spcPct val="0"/>
              </a:spcBef>
              <a:spcAft>
                <a:spcPct val="0"/>
              </a:spcAft>
              <a:defRPr sz="2800" b="1">
                <a:solidFill>
                  <a:schemeClr val="bg1"/>
                </a:solidFill>
                <a:latin typeface="Arial" pitchFamily="34" charset="0"/>
              </a:defRPr>
            </a:lvl5pPr>
            <a:lvl6pPr marL="457200" algn="l" rtl="0" fontAlgn="base">
              <a:spcBef>
                <a:spcPct val="0"/>
              </a:spcBef>
              <a:spcAft>
                <a:spcPct val="0"/>
              </a:spcAft>
              <a:defRPr sz="2800" b="1">
                <a:solidFill>
                  <a:schemeClr val="bg1"/>
                </a:solidFill>
                <a:latin typeface="Arial" pitchFamily="34" charset="0"/>
              </a:defRPr>
            </a:lvl6pPr>
            <a:lvl7pPr marL="914400" algn="l" rtl="0" fontAlgn="base">
              <a:spcBef>
                <a:spcPct val="0"/>
              </a:spcBef>
              <a:spcAft>
                <a:spcPct val="0"/>
              </a:spcAft>
              <a:defRPr sz="2800" b="1">
                <a:solidFill>
                  <a:schemeClr val="bg1"/>
                </a:solidFill>
                <a:latin typeface="Arial" pitchFamily="34" charset="0"/>
              </a:defRPr>
            </a:lvl7pPr>
            <a:lvl8pPr marL="1371600" algn="l" rtl="0" fontAlgn="base">
              <a:spcBef>
                <a:spcPct val="0"/>
              </a:spcBef>
              <a:spcAft>
                <a:spcPct val="0"/>
              </a:spcAft>
              <a:defRPr sz="2800" b="1">
                <a:solidFill>
                  <a:schemeClr val="bg1"/>
                </a:solidFill>
                <a:latin typeface="Arial" pitchFamily="34" charset="0"/>
              </a:defRPr>
            </a:lvl8pPr>
            <a:lvl9pPr marL="1828800" algn="l" rtl="0" fontAlgn="base">
              <a:spcBef>
                <a:spcPct val="0"/>
              </a:spcBef>
              <a:spcAft>
                <a:spcPct val="0"/>
              </a:spcAft>
              <a:defRPr sz="2800" b="1">
                <a:solidFill>
                  <a:schemeClr val="bg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j-cs"/>
              </a:rPr>
              <a:t>专业改进计划</a:t>
            </a:r>
          </a:p>
        </p:txBody>
      </p:sp>
      <p:grpSp>
        <p:nvGrpSpPr>
          <p:cNvPr id="6" name="组合 5"/>
          <p:cNvGrpSpPr/>
          <p:nvPr/>
        </p:nvGrpSpPr>
        <p:grpSpPr>
          <a:xfrm>
            <a:off x="153756" y="529383"/>
            <a:ext cx="719138" cy="792163"/>
            <a:chOff x="193223" y="540839"/>
            <a:chExt cx="719138" cy="792163"/>
          </a:xfrm>
        </p:grpSpPr>
        <p:grpSp>
          <p:nvGrpSpPr>
            <p:cNvPr id="7" name="组合 2"/>
            <p:cNvGrpSpPr>
              <a:grpSpLocks/>
            </p:cNvGrpSpPr>
            <p:nvPr/>
          </p:nvGrpSpPr>
          <p:grpSpPr bwMode="auto">
            <a:xfrm>
              <a:off x="193223" y="540839"/>
              <a:ext cx="719138" cy="719138"/>
              <a:chOff x="1840435" y="17621"/>
              <a:chExt cx="6192688" cy="972108"/>
            </a:xfrm>
          </p:grpSpPr>
          <p:sp>
            <p:nvSpPr>
              <p:cNvPr id="9" name="矩形 3"/>
              <p:cNvSpPr/>
              <p:nvPr/>
            </p:nvSpPr>
            <p:spPr>
              <a:xfrm>
                <a:off x="1840435" y="17621"/>
                <a:ext cx="6192688" cy="972108"/>
              </a:xfrm>
              <a:prstGeom prst="rect">
                <a:avLst/>
              </a:prstGeom>
              <a:solidFill>
                <a:srgbClr val="3FA9FD"/>
              </a:solidFill>
              <a:ln>
                <a:no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l" defTabSz="914400" rtl="0" eaLnBrk="1" fontAlgn="base" latinLnBrk="0" hangingPunct="1">
                  <a:lnSpc>
                    <a:spcPts val="3000"/>
                  </a:lnSpc>
                  <a:spcBef>
                    <a:spcPct val="0"/>
                  </a:spcBef>
                  <a:spcAft>
                    <a:spcPct val="0"/>
                  </a:spcAft>
                  <a:buClrTx/>
                  <a:buSzTx/>
                  <a:buFontTx/>
                  <a:buNone/>
                  <a:tabLst/>
                  <a:defRPr/>
                </a:pPr>
                <a:endParaRPr kumimoji="0" lang="zh-CN" altLang="en-US" sz="6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pitchFamily="34" charset="0"/>
                  <a:ea typeface="华文宋体" charset="-122"/>
                  <a:cs typeface="+mn-cs"/>
                </a:endParaRPr>
              </a:p>
            </p:txBody>
          </p:sp>
          <p:sp>
            <p:nvSpPr>
              <p:cNvPr id="10" name="直角三角形 4"/>
              <p:cNvSpPr>
                <a:spLocks noChangeArrowheads="1"/>
              </p:cNvSpPr>
              <p:nvPr/>
            </p:nvSpPr>
            <p:spPr bwMode="auto">
              <a:xfrm flipH="1" flipV="1">
                <a:off x="5449416" y="17621"/>
                <a:ext cx="2583707" cy="356225"/>
              </a:xfrm>
              <a:prstGeom prst="rtTriangle">
                <a:avLst/>
              </a:prstGeom>
              <a:solidFill>
                <a:srgbClr val="F2F2F2"/>
              </a:solidFill>
              <a:ln w="9525">
                <a:noFill/>
                <a:miter lim="800000"/>
                <a:headEnd/>
                <a:tailEnd/>
              </a:ln>
            </p:spPr>
            <p:txBody>
              <a:bodyPr rot="1080000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宋体" charset="-122"/>
                  <a:ea typeface="宋体" charset="-122"/>
                  <a:cs typeface="+mn-cs"/>
                </a:endParaRPr>
              </a:p>
            </p:txBody>
          </p:sp>
        </p:grpSp>
        <p:sp>
          <p:nvSpPr>
            <p:cNvPr id="8" name="TextBox 1"/>
            <p:cNvSpPr txBox="1">
              <a:spLocks noChangeArrowheads="1"/>
            </p:cNvSpPr>
            <p:nvPr/>
          </p:nvSpPr>
          <p:spPr bwMode="auto">
            <a:xfrm>
              <a:off x="323398" y="601164"/>
              <a:ext cx="576263" cy="731838"/>
            </a:xfrm>
            <a:prstGeom prst="rect">
              <a:avLst/>
            </a:prstGeom>
            <a:noFill/>
            <a:ln w="9525">
              <a:noFill/>
              <a:miter lim="800000"/>
              <a:headEnd/>
              <a:tailEnd/>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0" i="0" u="none" strike="noStrike" kern="1200" cap="none" spc="0" normalizeH="0" baseline="0" noProof="0" dirty="0">
                  <a:ln>
                    <a:noFill/>
                  </a:ln>
                  <a:solidFill>
                    <a:srgbClr val="FF0000"/>
                  </a:solidFill>
                  <a:effectLst/>
                  <a:uLnTx/>
                  <a:uFillTx/>
                  <a:latin typeface="Arial Black" pitchFamily="34" charset="0"/>
                  <a:ea typeface="宋体" charset="-122"/>
                  <a:cs typeface="+mn-cs"/>
                </a:rPr>
                <a:t>4</a:t>
              </a:r>
            </a:p>
          </p:txBody>
        </p:sp>
      </p:grpSp>
      <p:sp>
        <p:nvSpPr>
          <p:cNvPr id="14" name="文本占位符 11"/>
          <p:cNvSpPr txBox="1">
            <a:spLocks/>
          </p:cNvSpPr>
          <p:nvPr/>
        </p:nvSpPr>
        <p:spPr bwMode="auto">
          <a:xfrm>
            <a:off x="283931" y="1441450"/>
            <a:ext cx="4535810" cy="574675"/>
          </a:xfrm>
          <a:prstGeom prst="rect">
            <a:avLst/>
          </a:prstGeom>
          <a:noFill/>
          <a:ln w="9525">
            <a:noFill/>
            <a:miter lim="800000"/>
            <a:headEnd/>
            <a:tailEnd/>
          </a:ln>
        </p:spPr>
        <p:txBody>
          <a:bodyPr lIns="81638" tIns="40819" rIns="81638" bIns="40819"/>
          <a:lstStyle>
            <a:defPPr>
              <a:defRPr lang="zh-CN"/>
            </a:defPPr>
            <a:lvl1pPr defTabSz="815975" eaLnBrk="0" hangingPunct="0">
              <a:spcBef>
                <a:spcPct val="20000"/>
              </a:spcBef>
              <a:buFont typeface="Arial" charset="0"/>
              <a:buNone/>
              <a:defRPr sz="2400" b="1">
                <a:solidFill>
                  <a:srgbClr val="FF0000"/>
                </a:solidFill>
                <a:latin typeface="微软雅黑" pitchFamily="34" charset="-122"/>
                <a:ea typeface="微软雅黑" pitchFamily="34" charset="-122"/>
              </a:defRPr>
            </a:lvl1pPr>
          </a:lstStyle>
          <a:p>
            <a:r>
              <a:rPr lang="en-US" altLang="zh-CN" dirty="0" smtClean="0"/>
              <a:t>3</a:t>
            </a:r>
            <a:r>
              <a:rPr lang="zh-CN" altLang="en-US" dirty="0" smtClean="0"/>
              <a:t>、</a:t>
            </a:r>
            <a:r>
              <a:rPr lang="zh-CN" altLang="en-US" dirty="0" smtClean="0"/>
              <a:t>打造专业技能训练基础链</a:t>
            </a:r>
            <a:endParaRPr lang="en-US" altLang="zh-CN" dirty="0"/>
          </a:p>
        </p:txBody>
      </p:sp>
      <p:pic>
        <p:nvPicPr>
          <p:cNvPr id="2" name="图片 1"/>
          <p:cNvPicPr>
            <a:picLocks noChangeAspect="1"/>
          </p:cNvPicPr>
          <p:nvPr/>
        </p:nvPicPr>
        <p:blipFill rotWithShape="1">
          <a:blip r:embed="rId2"/>
          <a:srcRect b="66034"/>
          <a:stretch/>
        </p:blipFill>
        <p:spPr>
          <a:xfrm>
            <a:off x="872893" y="2594836"/>
            <a:ext cx="10828641" cy="32108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803132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2"/>
          <p:cNvSpPr>
            <a:spLocks noGrp="1" noChangeArrowheads="1"/>
          </p:cNvSpPr>
          <p:nvPr>
            <p:ph type="title"/>
          </p:nvPr>
        </p:nvSpPr>
        <p:spPr>
          <a:xfrm>
            <a:off x="990369" y="645270"/>
            <a:ext cx="4458788" cy="487363"/>
          </a:xfrm>
        </p:spPr>
        <p:txBody>
          <a:bodyPr/>
          <a:lstStyle/>
          <a:p>
            <a:pPr eaLnBrk="1" hangingPunct="1"/>
            <a:r>
              <a:rPr lang="zh-CN" altLang="en-US" sz="2800" b="1" dirty="0" smtClean="0">
                <a:solidFill>
                  <a:srgbClr val="FFFF00"/>
                </a:solidFill>
                <a:latin typeface="微软雅黑" panose="020B0503020204020204" pitchFamily="34" charset="-122"/>
                <a:ea typeface="微软雅黑" panose="020B0503020204020204" pitchFamily="34" charset="-122"/>
              </a:rPr>
              <a:t>持续改进策略与机制</a:t>
            </a:r>
            <a:endParaRPr lang="en-US" altLang="zh-CN" sz="2800" b="1" dirty="0" smtClean="0">
              <a:solidFill>
                <a:srgbClr val="FFFF00"/>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153756" y="529383"/>
            <a:ext cx="719138" cy="792163"/>
            <a:chOff x="193223" y="540839"/>
            <a:chExt cx="719138" cy="792163"/>
          </a:xfrm>
        </p:grpSpPr>
        <p:grpSp>
          <p:nvGrpSpPr>
            <p:cNvPr id="40" name="组合 2"/>
            <p:cNvGrpSpPr>
              <a:grpSpLocks/>
            </p:cNvGrpSpPr>
            <p:nvPr/>
          </p:nvGrpSpPr>
          <p:grpSpPr bwMode="auto">
            <a:xfrm>
              <a:off x="193223" y="540839"/>
              <a:ext cx="719138" cy="719138"/>
              <a:chOff x="1840435" y="17621"/>
              <a:chExt cx="6192688" cy="972108"/>
            </a:xfrm>
          </p:grpSpPr>
          <p:sp>
            <p:nvSpPr>
              <p:cNvPr id="42" name="矩形 3"/>
              <p:cNvSpPr/>
              <p:nvPr/>
            </p:nvSpPr>
            <p:spPr>
              <a:xfrm>
                <a:off x="1840435" y="17621"/>
                <a:ext cx="6192688" cy="972108"/>
              </a:xfrm>
              <a:prstGeom prst="rect">
                <a:avLst/>
              </a:prstGeom>
              <a:solidFill>
                <a:srgbClr val="3FA9FD"/>
              </a:solidFill>
              <a:ln>
                <a:no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l" defTabSz="914400" rtl="0" eaLnBrk="1" fontAlgn="base" latinLnBrk="0" hangingPunct="1">
                  <a:lnSpc>
                    <a:spcPts val="3000"/>
                  </a:lnSpc>
                  <a:spcBef>
                    <a:spcPct val="0"/>
                  </a:spcBef>
                  <a:spcAft>
                    <a:spcPct val="0"/>
                  </a:spcAft>
                  <a:buClrTx/>
                  <a:buSzTx/>
                  <a:buFontTx/>
                  <a:buNone/>
                  <a:tabLst/>
                  <a:defRPr/>
                </a:pPr>
                <a:endParaRPr kumimoji="0" lang="zh-CN" altLang="en-US" sz="6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pitchFamily="34" charset="0"/>
                  <a:ea typeface="华文宋体" charset="-122"/>
                  <a:cs typeface="+mn-cs"/>
                </a:endParaRPr>
              </a:p>
            </p:txBody>
          </p:sp>
          <p:sp>
            <p:nvSpPr>
              <p:cNvPr id="43" name="直角三角形 4"/>
              <p:cNvSpPr>
                <a:spLocks noChangeArrowheads="1"/>
              </p:cNvSpPr>
              <p:nvPr/>
            </p:nvSpPr>
            <p:spPr bwMode="auto">
              <a:xfrm flipH="1" flipV="1">
                <a:off x="5449416" y="17621"/>
                <a:ext cx="2583707" cy="356225"/>
              </a:xfrm>
              <a:prstGeom prst="rtTriangle">
                <a:avLst/>
              </a:prstGeom>
              <a:solidFill>
                <a:srgbClr val="F2F2F2"/>
              </a:solidFill>
              <a:ln w="9525">
                <a:noFill/>
                <a:miter lim="800000"/>
                <a:headEnd/>
                <a:tailEnd/>
              </a:ln>
            </p:spPr>
            <p:txBody>
              <a:bodyPr rot="1080000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宋体" charset="-122"/>
                  <a:ea typeface="宋体" charset="-122"/>
                  <a:cs typeface="+mn-cs"/>
                </a:endParaRPr>
              </a:p>
            </p:txBody>
          </p:sp>
        </p:grpSp>
        <p:sp>
          <p:nvSpPr>
            <p:cNvPr id="41" name="TextBox 1"/>
            <p:cNvSpPr txBox="1">
              <a:spLocks noChangeArrowheads="1"/>
            </p:cNvSpPr>
            <p:nvPr/>
          </p:nvSpPr>
          <p:spPr bwMode="auto">
            <a:xfrm>
              <a:off x="323398" y="601164"/>
              <a:ext cx="576263" cy="731838"/>
            </a:xfrm>
            <a:prstGeom prst="rect">
              <a:avLst/>
            </a:prstGeom>
            <a:noFill/>
            <a:ln w="9525">
              <a:noFill/>
              <a:miter lim="800000"/>
              <a:headEnd/>
              <a:tailEnd/>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0" i="0" u="none" strike="noStrike" kern="1200" cap="none" spc="0" normalizeH="0" baseline="0" noProof="0" dirty="0" smtClean="0">
                  <a:ln>
                    <a:noFill/>
                  </a:ln>
                  <a:solidFill>
                    <a:srgbClr val="FF0000"/>
                  </a:solidFill>
                  <a:effectLst/>
                  <a:uLnTx/>
                  <a:uFillTx/>
                  <a:latin typeface="Arial Black" pitchFamily="34" charset="0"/>
                  <a:ea typeface="宋体" charset="-122"/>
                  <a:cs typeface="+mn-cs"/>
                </a:rPr>
                <a:t>5</a:t>
              </a:r>
              <a:endParaRPr kumimoji="0" lang="en-US" altLang="zh-CN" sz="4800" b="0" i="0" u="none" strike="noStrike" kern="1200" cap="none" spc="0" normalizeH="0" baseline="0" noProof="0" dirty="0">
                <a:ln>
                  <a:noFill/>
                </a:ln>
                <a:solidFill>
                  <a:srgbClr val="FF0000"/>
                </a:solidFill>
                <a:effectLst/>
                <a:uLnTx/>
                <a:uFillTx/>
                <a:latin typeface="Arial Black" pitchFamily="34" charset="0"/>
                <a:ea typeface="宋体" charset="-122"/>
                <a:cs typeface="+mn-cs"/>
              </a:endParaRPr>
            </a:p>
          </p:txBody>
        </p:sp>
      </p:grpSp>
      <p:sp>
        <p:nvSpPr>
          <p:cNvPr id="46" name="矩形 45"/>
          <p:cNvSpPr/>
          <p:nvPr/>
        </p:nvSpPr>
        <p:spPr>
          <a:xfrm>
            <a:off x="990369" y="2379640"/>
            <a:ext cx="10009187" cy="830263"/>
          </a:xfrm>
          <a:prstGeom prst="rect">
            <a:avLst/>
          </a:prstGeom>
          <a:ln w="12700">
            <a:solidFill>
              <a:srgbClr val="FF0000"/>
            </a:solidFill>
          </a:ln>
          <a:effectLst>
            <a:glow rad="228600">
              <a:schemeClr val="accent5">
                <a:satMod val="175000"/>
                <a:alpha val="40000"/>
              </a:schemeClr>
            </a:glow>
          </a:effectLst>
        </p:spPr>
        <p:txBody>
          <a:bodyPr>
            <a:spAutoFit/>
          </a:bodyPr>
          <a:lstStyle/>
          <a:p>
            <a:pPr algn="just">
              <a:defRPr/>
            </a:pPr>
            <a:r>
              <a:rPr lang="zh-CN" altLang="en-US" sz="2400" dirty="0">
                <a:latin typeface="+mj-ea"/>
                <a:ea typeface="+mn-ea"/>
              </a:rPr>
              <a:t>       成立项目管理委员会，实行模块化管理，责任到人，项目完成情况作为考评重要依据。</a:t>
            </a:r>
          </a:p>
        </p:txBody>
      </p:sp>
      <p:sp>
        <p:nvSpPr>
          <p:cNvPr id="47" name="矩形 10"/>
          <p:cNvSpPr>
            <a:spLocks noChangeArrowheads="1"/>
          </p:cNvSpPr>
          <p:nvPr/>
        </p:nvSpPr>
        <p:spPr bwMode="auto">
          <a:xfrm>
            <a:off x="990369" y="1920033"/>
            <a:ext cx="2302283" cy="461665"/>
          </a:xfrm>
          <a:prstGeom prst="rect">
            <a:avLst/>
          </a:prstGeom>
          <a:solidFill>
            <a:srgbClr val="0000FF"/>
          </a:solidFill>
          <a:ln w="12700">
            <a:solidFill>
              <a:srgbClr val="FF0000"/>
            </a:solidFill>
            <a:miter lim="800000"/>
            <a:headEnd/>
            <a:tailEnd/>
          </a:ln>
          <a:effectLst>
            <a:glow rad="228600">
              <a:schemeClr val="accent5">
                <a:satMod val="175000"/>
                <a:alpha val="40000"/>
              </a:schemeClr>
            </a:glow>
          </a:effectLst>
        </p:spPr>
        <p:txBody>
          <a:bodyPr wrap="square">
            <a:spAutoFit/>
          </a:bodyPr>
          <a:lstStyle/>
          <a:p>
            <a:r>
              <a:rPr lang="zh-CN" altLang="en-US" sz="2400" b="1" dirty="0">
                <a:solidFill>
                  <a:schemeClr val="bg1"/>
                </a:solidFill>
              </a:rPr>
              <a:t>二级</a:t>
            </a:r>
            <a:r>
              <a:rPr lang="zh-CN" altLang="en-US" sz="2400" b="1" dirty="0" smtClean="0">
                <a:solidFill>
                  <a:schemeClr val="bg1"/>
                </a:solidFill>
              </a:rPr>
              <a:t>学院</a:t>
            </a:r>
            <a:r>
              <a:rPr lang="zh-CN" altLang="en-US" sz="2400" b="1" dirty="0">
                <a:solidFill>
                  <a:schemeClr val="bg1"/>
                </a:solidFill>
              </a:rPr>
              <a:t>层面：</a:t>
            </a:r>
          </a:p>
        </p:txBody>
      </p:sp>
      <p:sp>
        <p:nvSpPr>
          <p:cNvPr id="48" name="矩形 47"/>
          <p:cNvSpPr/>
          <p:nvPr/>
        </p:nvSpPr>
        <p:spPr>
          <a:xfrm>
            <a:off x="990369" y="3984576"/>
            <a:ext cx="10009187" cy="830262"/>
          </a:xfrm>
          <a:prstGeom prst="rect">
            <a:avLst/>
          </a:prstGeom>
          <a:ln w="12700">
            <a:solidFill>
              <a:srgbClr val="FF0000"/>
            </a:solidFill>
          </a:ln>
          <a:effectLst>
            <a:glow rad="228600">
              <a:schemeClr val="accent5">
                <a:satMod val="175000"/>
                <a:alpha val="40000"/>
              </a:schemeClr>
            </a:glow>
          </a:effectLst>
        </p:spPr>
        <p:txBody>
          <a:bodyPr>
            <a:spAutoFit/>
          </a:bodyPr>
          <a:lstStyle/>
          <a:p>
            <a:pPr algn="just">
              <a:defRPr/>
            </a:pPr>
            <a:r>
              <a:rPr lang="zh-CN" altLang="en-US" sz="2400" dirty="0">
                <a:latin typeface="+mj-ea"/>
                <a:ea typeface="+mn-ea"/>
              </a:rPr>
              <a:t>       依据每届毕业生调查结果建立预警机制，建立重点项目攻关小组，确保专业健康稳步发展。</a:t>
            </a:r>
          </a:p>
        </p:txBody>
      </p:sp>
      <p:sp>
        <p:nvSpPr>
          <p:cNvPr id="49" name="矩形 13"/>
          <p:cNvSpPr>
            <a:spLocks noChangeArrowheads="1"/>
          </p:cNvSpPr>
          <p:nvPr/>
        </p:nvSpPr>
        <p:spPr bwMode="auto">
          <a:xfrm>
            <a:off x="990369" y="3524201"/>
            <a:ext cx="1800225" cy="460375"/>
          </a:xfrm>
          <a:prstGeom prst="rect">
            <a:avLst/>
          </a:prstGeom>
          <a:solidFill>
            <a:srgbClr val="0000FF"/>
          </a:solidFill>
          <a:ln w="12700">
            <a:solidFill>
              <a:srgbClr val="FF0000"/>
            </a:solidFill>
            <a:miter lim="800000"/>
            <a:headEnd/>
            <a:tailEnd/>
          </a:ln>
          <a:effectLst>
            <a:glow rad="228600">
              <a:schemeClr val="accent5">
                <a:satMod val="175000"/>
                <a:alpha val="40000"/>
              </a:schemeClr>
            </a:glow>
          </a:effectLst>
        </p:spPr>
        <p:txBody>
          <a:bodyPr>
            <a:spAutoFit/>
          </a:bodyPr>
          <a:lstStyle/>
          <a:p>
            <a:r>
              <a:rPr lang="zh-CN" altLang="en-US" sz="2400" b="1" dirty="0">
                <a:solidFill>
                  <a:schemeClr val="bg1"/>
                </a:solidFill>
              </a:rPr>
              <a:t>专业层面：</a:t>
            </a:r>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2"/>
          <p:cNvSpPr>
            <a:spLocks noGrp="1" noChangeArrowheads="1"/>
          </p:cNvSpPr>
          <p:nvPr>
            <p:ph type="title"/>
          </p:nvPr>
        </p:nvSpPr>
        <p:spPr>
          <a:xfrm>
            <a:off x="990369" y="645270"/>
            <a:ext cx="4458788" cy="487363"/>
          </a:xfrm>
        </p:spPr>
        <p:txBody>
          <a:bodyPr/>
          <a:lstStyle/>
          <a:p>
            <a:pPr eaLnBrk="1" hangingPunct="1"/>
            <a:r>
              <a:rPr lang="zh-CN" altLang="en-US" sz="2800" b="1" dirty="0" smtClean="0">
                <a:solidFill>
                  <a:srgbClr val="FFFF00"/>
                </a:solidFill>
                <a:latin typeface="微软雅黑" panose="020B0503020204020204" pitchFamily="34" charset="-122"/>
                <a:ea typeface="微软雅黑" panose="020B0503020204020204" pitchFamily="34" charset="-122"/>
              </a:rPr>
              <a:t>持续改进策略与机制</a:t>
            </a:r>
            <a:endParaRPr lang="en-US" altLang="zh-CN" sz="2800" b="1" dirty="0" smtClean="0">
              <a:solidFill>
                <a:srgbClr val="FFFF00"/>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153756" y="529383"/>
            <a:ext cx="719138" cy="792163"/>
            <a:chOff x="193223" y="540839"/>
            <a:chExt cx="719138" cy="792163"/>
          </a:xfrm>
        </p:grpSpPr>
        <p:grpSp>
          <p:nvGrpSpPr>
            <p:cNvPr id="40" name="组合 2"/>
            <p:cNvGrpSpPr>
              <a:grpSpLocks/>
            </p:cNvGrpSpPr>
            <p:nvPr/>
          </p:nvGrpSpPr>
          <p:grpSpPr bwMode="auto">
            <a:xfrm>
              <a:off x="193223" y="540839"/>
              <a:ext cx="719138" cy="719138"/>
              <a:chOff x="1840435" y="17621"/>
              <a:chExt cx="6192688" cy="972108"/>
            </a:xfrm>
          </p:grpSpPr>
          <p:sp>
            <p:nvSpPr>
              <p:cNvPr id="42" name="矩形 3"/>
              <p:cNvSpPr/>
              <p:nvPr/>
            </p:nvSpPr>
            <p:spPr>
              <a:xfrm>
                <a:off x="1840435" y="17621"/>
                <a:ext cx="6192688" cy="972108"/>
              </a:xfrm>
              <a:prstGeom prst="rect">
                <a:avLst/>
              </a:prstGeom>
              <a:solidFill>
                <a:srgbClr val="3FA9FD"/>
              </a:solidFill>
              <a:ln>
                <a:no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l" defTabSz="914400" rtl="0" eaLnBrk="1" fontAlgn="base" latinLnBrk="0" hangingPunct="1">
                  <a:lnSpc>
                    <a:spcPts val="3000"/>
                  </a:lnSpc>
                  <a:spcBef>
                    <a:spcPct val="0"/>
                  </a:spcBef>
                  <a:spcAft>
                    <a:spcPct val="0"/>
                  </a:spcAft>
                  <a:buClrTx/>
                  <a:buSzTx/>
                  <a:buFontTx/>
                  <a:buNone/>
                  <a:tabLst/>
                  <a:defRPr/>
                </a:pPr>
                <a:endParaRPr kumimoji="0" lang="zh-CN" altLang="en-US" sz="6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pitchFamily="34" charset="0"/>
                  <a:ea typeface="华文宋体" charset="-122"/>
                  <a:cs typeface="+mn-cs"/>
                </a:endParaRPr>
              </a:p>
            </p:txBody>
          </p:sp>
          <p:sp>
            <p:nvSpPr>
              <p:cNvPr id="43" name="直角三角形 4"/>
              <p:cNvSpPr>
                <a:spLocks noChangeArrowheads="1"/>
              </p:cNvSpPr>
              <p:nvPr/>
            </p:nvSpPr>
            <p:spPr bwMode="auto">
              <a:xfrm flipH="1" flipV="1">
                <a:off x="5449416" y="17621"/>
                <a:ext cx="2583707" cy="356225"/>
              </a:xfrm>
              <a:prstGeom prst="rtTriangle">
                <a:avLst/>
              </a:prstGeom>
              <a:solidFill>
                <a:srgbClr val="F2F2F2"/>
              </a:solidFill>
              <a:ln w="9525">
                <a:noFill/>
                <a:miter lim="800000"/>
                <a:headEnd/>
                <a:tailEnd/>
              </a:ln>
            </p:spPr>
            <p:txBody>
              <a:bodyPr rot="1080000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宋体" charset="-122"/>
                  <a:ea typeface="宋体" charset="-122"/>
                  <a:cs typeface="+mn-cs"/>
                </a:endParaRPr>
              </a:p>
            </p:txBody>
          </p:sp>
        </p:grpSp>
        <p:sp>
          <p:nvSpPr>
            <p:cNvPr id="41" name="TextBox 1"/>
            <p:cNvSpPr txBox="1">
              <a:spLocks noChangeArrowheads="1"/>
            </p:cNvSpPr>
            <p:nvPr/>
          </p:nvSpPr>
          <p:spPr bwMode="auto">
            <a:xfrm>
              <a:off x="323398" y="601164"/>
              <a:ext cx="576263" cy="731838"/>
            </a:xfrm>
            <a:prstGeom prst="rect">
              <a:avLst/>
            </a:prstGeom>
            <a:noFill/>
            <a:ln w="9525">
              <a:noFill/>
              <a:miter lim="800000"/>
              <a:headEnd/>
              <a:tailEnd/>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0" i="0" u="none" strike="noStrike" kern="1200" cap="none" spc="0" normalizeH="0" baseline="0" noProof="0" dirty="0" smtClean="0">
                  <a:ln>
                    <a:noFill/>
                  </a:ln>
                  <a:solidFill>
                    <a:srgbClr val="FF0000"/>
                  </a:solidFill>
                  <a:effectLst/>
                  <a:uLnTx/>
                  <a:uFillTx/>
                  <a:latin typeface="Arial Black" pitchFamily="34" charset="0"/>
                  <a:ea typeface="宋体" charset="-122"/>
                  <a:cs typeface="+mn-cs"/>
                </a:rPr>
                <a:t>5</a:t>
              </a:r>
              <a:endParaRPr kumimoji="0" lang="en-US" altLang="zh-CN" sz="4800" b="0" i="0" u="none" strike="noStrike" kern="1200" cap="none" spc="0" normalizeH="0" baseline="0" noProof="0" dirty="0">
                <a:ln>
                  <a:noFill/>
                </a:ln>
                <a:solidFill>
                  <a:srgbClr val="FF0000"/>
                </a:solidFill>
                <a:effectLst/>
                <a:uLnTx/>
                <a:uFillTx/>
                <a:latin typeface="Arial Black" pitchFamily="34" charset="0"/>
                <a:ea typeface="宋体" charset="-122"/>
                <a:cs typeface="+mn-cs"/>
              </a:endParaRPr>
            </a:p>
          </p:txBody>
        </p:sp>
      </p:grpSp>
      <p:sp>
        <p:nvSpPr>
          <p:cNvPr id="8" name="TextBox 25"/>
          <p:cNvSpPr>
            <a:spLocks noChangeArrowheads="1"/>
          </p:cNvSpPr>
          <p:nvPr/>
        </p:nvSpPr>
        <p:spPr bwMode="auto">
          <a:xfrm>
            <a:off x="153756" y="1883126"/>
            <a:ext cx="6587132" cy="3323987"/>
          </a:xfrm>
          <a:prstGeom prst="rect">
            <a:avLst/>
          </a:prstGeom>
          <a:noFill/>
          <a:ln w="9525">
            <a:noFill/>
            <a:miter lim="800000"/>
            <a:headEnd/>
            <a:tailEnd/>
          </a:ln>
        </p:spPr>
        <p:txBody>
          <a:bodyPr wrap="square">
            <a:spAutoFit/>
          </a:bodyPr>
          <a:lstStyle/>
          <a:p>
            <a:pPr>
              <a:lnSpc>
                <a:spcPct val="150000"/>
              </a:lnSpc>
              <a:defRPr/>
            </a:pPr>
            <a:r>
              <a:rPr lang="zh-CN" altLang="en-US" sz="2000" b="1" dirty="0">
                <a:solidFill>
                  <a:srgbClr val="FF3300"/>
                </a:solidFill>
                <a:latin typeface="微软雅黑" pitchFamily="34" charset="-122"/>
                <a:ea typeface="微软雅黑" pitchFamily="34" charset="-122"/>
                <a:sym typeface="微软雅黑" pitchFamily="34" charset="-122"/>
              </a:rPr>
              <a:t>调整改进（每年发布毕业生调查问卷）：</a:t>
            </a:r>
            <a:endParaRPr lang="en-US" altLang="zh-CN" sz="2000" b="1" dirty="0">
              <a:solidFill>
                <a:srgbClr val="FF3300"/>
              </a:solidFill>
              <a:latin typeface="微软雅黑" pitchFamily="34" charset="-122"/>
              <a:ea typeface="微软雅黑" pitchFamily="34" charset="-122"/>
              <a:sym typeface="微软雅黑" pitchFamily="34" charset="-122"/>
            </a:endParaRPr>
          </a:p>
          <a:p>
            <a:pPr marL="342900" indent="-342900">
              <a:lnSpc>
                <a:spcPct val="150000"/>
              </a:lnSpc>
              <a:defRPr/>
            </a:pPr>
            <a:r>
              <a:rPr lang="en-US" altLang="zh-CN" sz="2000" b="1" dirty="0">
                <a:solidFill>
                  <a:schemeClr val="bg1">
                    <a:lumMod val="50000"/>
                  </a:schemeClr>
                </a:solidFill>
                <a:latin typeface="微软雅黑" pitchFamily="34" charset="-122"/>
                <a:ea typeface="微软雅黑" pitchFamily="34" charset="-122"/>
                <a:sym typeface="微软雅黑" pitchFamily="34" charset="-122"/>
              </a:rPr>
              <a:t>  </a:t>
            </a:r>
            <a:r>
              <a:rPr lang="en-US" altLang="zh-CN" sz="2000" b="1" dirty="0" smtClean="0">
                <a:solidFill>
                  <a:schemeClr val="bg1">
                    <a:lumMod val="50000"/>
                  </a:schemeClr>
                </a:solidFill>
                <a:latin typeface="微软雅黑" pitchFamily="34" charset="-122"/>
                <a:ea typeface="微软雅黑" pitchFamily="34" charset="-122"/>
                <a:sym typeface="微软雅黑" pitchFamily="34" charset="-122"/>
              </a:rPr>
              <a:t>1</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、实习单位对毕业生的专业知识结构与能力结构的具体要求情况；  </a:t>
            </a:r>
          </a:p>
          <a:p>
            <a:pPr marL="342900" indent="-342900">
              <a:lnSpc>
                <a:spcPct val="150000"/>
              </a:lnSpc>
              <a:defRPr/>
            </a:pPr>
            <a:r>
              <a:rPr lang="zh-CN" altLang="en-US" sz="2000" b="1" dirty="0">
                <a:solidFill>
                  <a:schemeClr val="bg1">
                    <a:lumMod val="50000"/>
                  </a:schemeClr>
                </a:solidFill>
                <a:latin typeface="微软雅黑" pitchFamily="34" charset="-122"/>
                <a:ea typeface="微软雅黑" pitchFamily="34" charset="-122"/>
                <a:sym typeface="微软雅黑" pitchFamily="34" charset="-122"/>
              </a:rPr>
              <a:t> </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 </a:t>
            </a:r>
            <a:r>
              <a:rPr lang="en-US" altLang="zh-CN" sz="2000" b="1" dirty="0">
                <a:solidFill>
                  <a:schemeClr val="bg1">
                    <a:lumMod val="50000"/>
                  </a:schemeClr>
                </a:solidFill>
                <a:latin typeface="微软雅黑" pitchFamily="34" charset="-122"/>
                <a:ea typeface="微软雅黑" pitchFamily="34" charset="-122"/>
                <a:sym typeface="微软雅黑" pitchFamily="34" charset="-122"/>
              </a:rPr>
              <a:t>2</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、毕业生就业实习的现状（具体岗位、实习单位所属地区、单位性质、工资待遇等）；</a:t>
            </a:r>
          </a:p>
          <a:p>
            <a:pPr marL="342900" indent="-342900">
              <a:lnSpc>
                <a:spcPct val="150000"/>
              </a:lnSpc>
              <a:defRPr/>
            </a:pPr>
            <a:r>
              <a:rPr lang="zh-CN" altLang="en-US" sz="2000" b="1" dirty="0">
                <a:solidFill>
                  <a:schemeClr val="bg1">
                    <a:lumMod val="50000"/>
                  </a:schemeClr>
                </a:solidFill>
                <a:latin typeface="微软雅黑" pitchFamily="34" charset="-122"/>
                <a:ea typeface="微软雅黑" pitchFamily="34" charset="-122"/>
                <a:sym typeface="微软雅黑" pitchFamily="34" charset="-122"/>
              </a:rPr>
              <a:t>  </a:t>
            </a:r>
            <a:r>
              <a:rPr lang="en-US" altLang="zh-CN" sz="2000" b="1" dirty="0" smtClean="0">
                <a:solidFill>
                  <a:schemeClr val="bg1">
                    <a:lumMod val="50000"/>
                  </a:schemeClr>
                </a:solidFill>
                <a:latin typeface="微软雅黑" pitchFamily="34" charset="-122"/>
                <a:ea typeface="微软雅黑" pitchFamily="34" charset="-122"/>
                <a:sym typeface="微软雅黑" pitchFamily="34" charset="-122"/>
              </a:rPr>
              <a:t>3</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、所学专业知识对实习工作的用处有多大；</a:t>
            </a:r>
          </a:p>
          <a:p>
            <a:pPr marL="342900" indent="-342900">
              <a:lnSpc>
                <a:spcPct val="150000"/>
              </a:lnSpc>
              <a:defRPr/>
            </a:pPr>
            <a:r>
              <a:rPr lang="zh-CN" altLang="en-US" sz="2000" b="1" dirty="0">
                <a:solidFill>
                  <a:schemeClr val="bg1">
                    <a:lumMod val="50000"/>
                  </a:schemeClr>
                </a:solidFill>
                <a:latin typeface="微软雅黑" pitchFamily="34" charset="-122"/>
                <a:ea typeface="微软雅黑" pitchFamily="34" charset="-122"/>
                <a:sym typeface="微软雅黑" pitchFamily="34" charset="-122"/>
              </a:rPr>
              <a:t>  </a:t>
            </a:r>
            <a:r>
              <a:rPr lang="en-US" altLang="zh-CN" sz="2000" b="1" dirty="0" smtClean="0">
                <a:solidFill>
                  <a:schemeClr val="bg1">
                    <a:lumMod val="50000"/>
                  </a:schemeClr>
                </a:solidFill>
                <a:latin typeface="微软雅黑" pitchFamily="34" charset="-122"/>
                <a:ea typeface="微软雅黑" pitchFamily="34" charset="-122"/>
                <a:sym typeface="微软雅黑" pitchFamily="34" charset="-122"/>
              </a:rPr>
              <a:t>4</a:t>
            </a:r>
            <a:r>
              <a:rPr lang="zh-CN" altLang="en-US" sz="2000" b="1" dirty="0">
                <a:solidFill>
                  <a:schemeClr val="bg1">
                    <a:lumMod val="50000"/>
                  </a:schemeClr>
                </a:solidFill>
                <a:latin typeface="微软雅黑" pitchFamily="34" charset="-122"/>
                <a:ea typeface="微软雅黑" pitchFamily="34" charset="-122"/>
                <a:sym typeface="微软雅黑" pitchFamily="34" charset="-122"/>
              </a:rPr>
              <a:t>、毕业生对学校的教学改革建议等</a:t>
            </a:r>
            <a:r>
              <a:rPr lang="zh-CN" altLang="en-US" sz="2000" b="1" dirty="0" smtClean="0">
                <a:solidFill>
                  <a:schemeClr val="bg1">
                    <a:lumMod val="50000"/>
                  </a:schemeClr>
                </a:solidFill>
                <a:latin typeface="微软雅黑" pitchFamily="34" charset="-122"/>
                <a:ea typeface="微软雅黑" pitchFamily="34" charset="-122"/>
                <a:sym typeface="微软雅黑" pitchFamily="34" charset="-122"/>
              </a:rPr>
              <a:t>。</a:t>
            </a:r>
            <a:endParaRPr lang="zh-CN" altLang="en-US" sz="2000" b="1" dirty="0">
              <a:solidFill>
                <a:schemeClr val="bg1">
                  <a:lumMod val="50000"/>
                </a:schemeClr>
              </a:solidFill>
              <a:latin typeface="微软雅黑" pitchFamily="34" charset="-122"/>
              <a:ea typeface="微软雅黑" pitchFamily="34" charset="-122"/>
              <a:sym typeface="微软雅黑" pitchFamily="34" charset="-122"/>
            </a:endParaRPr>
          </a:p>
        </p:txBody>
      </p:sp>
      <p:grpSp>
        <p:nvGrpSpPr>
          <p:cNvPr id="9" name="Group 2"/>
          <p:cNvGrpSpPr>
            <a:grpSpLocks/>
          </p:cNvGrpSpPr>
          <p:nvPr/>
        </p:nvGrpSpPr>
        <p:grpSpPr bwMode="auto">
          <a:xfrm>
            <a:off x="6740888" y="1883126"/>
            <a:ext cx="5114925" cy="2479675"/>
            <a:chOff x="1202" y="482"/>
            <a:chExt cx="3401" cy="1957"/>
          </a:xfrm>
          <a:effectLst>
            <a:glow rad="228600">
              <a:schemeClr val="accent2">
                <a:satMod val="175000"/>
                <a:alpha val="40000"/>
              </a:schemeClr>
            </a:glow>
          </a:effectLst>
        </p:grpSpPr>
        <p:grpSp>
          <p:nvGrpSpPr>
            <p:cNvPr id="10" name="Group 3"/>
            <p:cNvGrpSpPr>
              <a:grpSpLocks/>
            </p:cNvGrpSpPr>
            <p:nvPr/>
          </p:nvGrpSpPr>
          <p:grpSpPr bwMode="auto">
            <a:xfrm>
              <a:off x="1202" y="482"/>
              <a:ext cx="2598" cy="1540"/>
              <a:chOff x="1338" y="482"/>
              <a:chExt cx="2598" cy="1540"/>
            </a:xfrm>
          </p:grpSpPr>
          <p:grpSp>
            <p:nvGrpSpPr>
              <p:cNvPr id="12" name="Group 4"/>
              <p:cNvGrpSpPr>
                <a:grpSpLocks/>
              </p:cNvGrpSpPr>
              <p:nvPr/>
            </p:nvGrpSpPr>
            <p:grpSpPr bwMode="auto">
              <a:xfrm>
                <a:off x="1338" y="482"/>
                <a:ext cx="2172" cy="1540"/>
                <a:chOff x="1338" y="482"/>
                <a:chExt cx="2172" cy="1540"/>
              </a:xfrm>
            </p:grpSpPr>
            <p:pic>
              <p:nvPicPr>
                <p:cNvPr id="14" name="Picture 5"/>
                <p:cNvPicPr>
                  <a:picLocks noChangeAspect="1"/>
                </p:cNvPicPr>
                <p:nvPr/>
              </p:nvPicPr>
              <p:blipFill>
                <a:blip r:embed="rId4"/>
                <a:srcRect/>
                <a:stretch>
                  <a:fillRect/>
                </a:stretch>
              </p:blipFill>
              <p:spPr bwMode="auto">
                <a:xfrm rot="-1379671">
                  <a:off x="1338" y="709"/>
                  <a:ext cx="1693" cy="1313"/>
                </a:xfrm>
                <a:prstGeom prst="rect">
                  <a:avLst/>
                </a:prstGeom>
                <a:noFill/>
                <a:ln w="9525">
                  <a:solidFill>
                    <a:srgbClr val="01FF07"/>
                  </a:solidFill>
                  <a:miter lim="800000"/>
                  <a:headEnd/>
                  <a:tailEnd/>
                </a:ln>
                <a:scene3d>
                  <a:camera prst="orthographicFront"/>
                  <a:lightRig rig="threePt" dir="t"/>
                </a:scene3d>
                <a:sp3d>
                  <a:bevelT w="165100" prst="coolSlant"/>
                </a:sp3d>
              </p:spPr>
            </p:pic>
            <p:pic>
              <p:nvPicPr>
                <p:cNvPr id="15" name="Picture 6" descr="2010机电专业人才调查表1"/>
                <p:cNvPicPr>
                  <a:picLocks noChangeAspect="1"/>
                </p:cNvPicPr>
                <p:nvPr/>
              </p:nvPicPr>
              <p:blipFill>
                <a:blip r:embed="rId5"/>
                <a:srcRect/>
                <a:stretch>
                  <a:fillRect/>
                </a:stretch>
              </p:blipFill>
              <p:spPr bwMode="auto">
                <a:xfrm rot="261857">
                  <a:off x="2472" y="482"/>
                  <a:ext cx="1038" cy="1468"/>
                </a:xfrm>
                <a:prstGeom prst="rect">
                  <a:avLst/>
                </a:prstGeom>
                <a:noFill/>
                <a:ln w="9525">
                  <a:solidFill>
                    <a:srgbClr val="01FF07"/>
                  </a:solidFill>
                  <a:miter lim="800000"/>
                  <a:headEnd/>
                  <a:tailEnd/>
                </a:ln>
                <a:scene3d>
                  <a:camera prst="orthographicFront"/>
                  <a:lightRig rig="threePt" dir="t"/>
                </a:scene3d>
                <a:sp3d>
                  <a:bevelT w="165100" prst="coolSlant"/>
                </a:sp3d>
              </p:spPr>
            </p:pic>
          </p:grpSp>
          <p:pic>
            <p:nvPicPr>
              <p:cNvPr id="13" name="Picture 7" descr="用人单位考核意见2010"/>
              <p:cNvPicPr>
                <a:picLocks noChangeAspect="1"/>
              </p:cNvPicPr>
              <p:nvPr/>
            </p:nvPicPr>
            <p:blipFill>
              <a:blip r:embed="rId6"/>
              <a:srcRect/>
              <a:stretch>
                <a:fillRect/>
              </a:stretch>
            </p:blipFill>
            <p:spPr bwMode="auto">
              <a:xfrm rot="1271527">
                <a:off x="2911" y="557"/>
                <a:ext cx="1025" cy="1452"/>
              </a:xfrm>
              <a:prstGeom prst="rect">
                <a:avLst/>
              </a:prstGeom>
              <a:noFill/>
              <a:ln w="9525">
                <a:solidFill>
                  <a:srgbClr val="01FF07"/>
                </a:solidFill>
                <a:miter lim="800000"/>
                <a:headEnd/>
                <a:tailEnd/>
              </a:ln>
              <a:scene3d>
                <a:camera prst="orthographicFront"/>
                <a:lightRig rig="threePt" dir="t"/>
              </a:scene3d>
              <a:sp3d>
                <a:bevelT w="165100" prst="coolSlant"/>
              </a:sp3d>
            </p:spPr>
          </p:pic>
        </p:grpSp>
        <p:pic>
          <p:nvPicPr>
            <p:cNvPr id="11" name="Picture 8" descr="用人单位考核意见2010（1）"/>
            <p:cNvPicPr>
              <a:picLocks noChangeAspect="1"/>
            </p:cNvPicPr>
            <p:nvPr/>
          </p:nvPicPr>
          <p:blipFill>
            <a:blip r:embed="rId7"/>
            <a:srcRect/>
            <a:stretch>
              <a:fillRect/>
            </a:stretch>
          </p:blipFill>
          <p:spPr bwMode="auto">
            <a:xfrm rot="2764368">
              <a:off x="3171" y="1007"/>
              <a:ext cx="1186" cy="1678"/>
            </a:xfrm>
            <a:prstGeom prst="rect">
              <a:avLst/>
            </a:prstGeom>
            <a:noFill/>
            <a:ln w="9525">
              <a:solidFill>
                <a:srgbClr val="01FF07"/>
              </a:solidFill>
              <a:miter lim="800000"/>
              <a:headEnd/>
              <a:tailEnd/>
            </a:ln>
            <a:scene3d>
              <a:camera prst="orthographicFront"/>
              <a:lightRig rig="threePt" dir="t"/>
            </a:scene3d>
            <a:sp3d>
              <a:bevelT w="165100" prst="coolSlant"/>
            </a:sp3d>
          </p:spPr>
        </p:pic>
      </p:grpSp>
      <p:pic>
        <p:nvPicPr>
          <p:cNvPr id="16" name="Picture 32"/>
          <p:cNvPicPr>
            <a:picLocks noChangeAspect="1"/>
          </p:cNvPicPr>
          <p:nvPr/>
        </p:nvPicPr>
        <p:blipFill>
          <a:blip r:embed="rId8"/>
          <a:srcRect/>
          <a:stretch>
            <a:fillRect/>
          </a:stretch>
        </p:blipFill>
        <p:spPr bwMode="auto">
          <a:xfrm>
            <a:off x="7526650" y="4698813"/>
            <a:ext cx="2350720" cy="1904938"/>
          </a:xfrm>
          <a:prstGeom prst="rect">
            <a:avLst/>
          </a:prstGeom>
          <a:noFill/>
          <a:ln w="9525">
            <a:noFill/>
            <a:miter lim="800000"/>
            <a:headEnd/>
            <a:tailEnd/>
          </a:ln>
          <a:scene3d>
            <a:camera prst="orthographicFront"/>
            <a:lightRig rig="threePt" dir="t"/>
          </a:scene3d>
          <a:sp3d>
            <a:bevelT w="165100" prst="coolSlant"/>
          </a:sp3d>
        </p:spPr>
      </p:pic>
    </p:spTree>
    <p:custDataLst>
      <p:tags r:id="rId1"/>
    </p:custDataLst>
    <p:extLst>
      <p:ext uri="{BB962C8B-B14F-4D97-AF65-F5344CB8AC3E}">
        <p14:creationId xmlns:p14="http://schemas.microsoft.com/office/powerpoint/2010/main" val="341820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2"/>
          <p:cNvSpPr>
            <a:spLocks noGrp="1" noChangeArrowheads="1"/>
          </p:cNvSpPr>
          <p:nvPr>
            <p:ph type="title"/>
          </p:nvPr>
        </p:nvSpPr>
        <p:spPr>
          <a:xfrm>
            <a:off x="990369" y="645270"/>
            <a:ext cx="4458788" cy="487363"/>
          </a:xfrm>
        </p:spPr>
        <p:txBody>
          <a:bodyPr/>
          <a:lstStyle/>
          <a:p>
            <a:pPr eaLnBrk="1" hangingPunct="1"/>
            <a:r>
              <a:rPr lang="zh-CN" altLang="en-US" sz="2800" b="1" dirty="0" smtClean="0">
                <a:solidFill>
                  <a:srgbClr val="FFFF00"/>
                </a:solidFill>
                <a:latin typeface="微软雅黑" panose="020B0503020204020204" pitchFamily="34" charset="-122"/>
                <a:ea typeface="微软雅黑" panose="020B0503020204020204" pitchFamily="34" charset="-122"/>
              </a:rPr>
              <a:t>持续改进策略与机制</a:t>
            </a:r>
            <a:endParaRPr lang="en-US" altLang="zh-CN" sz="2800" b="1" dirty="0" smtClean="0">
              <a:solidFill>
                <a:srgbClr val="FFFF00"/>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153756" y="529383"/>
            <a:ext cx="719138" cy="792163"/>
            <a:chOff x="193223" y="540839"/>
            <a:chExt cx="719138" cy="792163"/>
          </a:xfrm>
        </p:grpSpPr>
        <p:grpSp>
          <p:nvGrpSpPr>
            <p:cNvPr id="40" name="组合 2"/>
            <p:cNvGrpSpPr>
              <a:grpSpLocks/>
            </p:cNvGrpSpPr>
            <p:nvPr/>
          </p:nvGrpSpPr>
          <p:grpSpPr bwMode="auto">
            <a:xfrm>
              <a:off x="193223" y="540839"/>
              <a:ext cx="719138" cy="719138"/>
              <a:chOff x="1840435" y="17621"/>
              <a:chExt cx="6192688" cy="972108"/>
            </a:xfrm>
          </p:grpSpPr>
          <p:sp>
            <p:nvSpPr>
              <p:cNvPr id="42" name="矩形 3"/>
              <p:cNvSpPr/>
              <p:nvPr/>
            </p:nvSpPr>
            <p:spPr>
              <a:xfrm>
                <a:off x="1840435" y="17621"/>
                <a:ext cx="6192688" cy="972108"/>
              </a:xfrm>
              <a:prstGeom prst="rect">
                <a:avLst/>
              </a:prstGeom>
              <a:solidFill>
                <a:srgbClr val="3FA9FD"/>
              </a:solidFill>
              <a:ln>
                <a:no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l" defTabSz="914400" rtl="0" eaLnBrk="1" fontAlgn="base" latinLnBrk="0" hangingPunct="1">
                  <a:lnSpc>
                    <a:spcPts val="3000"/>
                  </a:lnSpc>
                  <a:spcBef>
                    <a:spcPct val="0"/>
                  </a:spcBef>
                  <a:spcAft>
                    <a:spcPct val="0"/>
                  </a:spcAft>
                  <a:buClrTx/>
                  <a:buSzTx/>
                  <a:buFontTx/>
                  <a:buNone/>
                  <a:tabLst/>
                  <a:defRPr/>
                </a:pPr>
                <a:endParaRPr kumimoji="0" lang="zh-CN" altLang="en-US" sz="6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pitchFamily="34" charset="0"/>
                  <a:ea typeface="华文宋体" charset="-122"/>
                  <a:cs typeface="+mn-cs"/>
                </a:endParaRPr>
              </a:p>
            </p:txBody>
          </p:sp>
          <p:sp>
            <p:nvSpPr>
              <p:cNvPr id="43" name="直角三角形 4"/>
              <p:cNvSpPr>
                <a:spLocks noChangeArrowheads="1"/>
              </p:cNvSpPr>
              <p:nvPr/>
            </p:nvSpPr>
            <p:spPr bwMode="auto">
              <a:xfrm flipH="1" flipV="1">
                <a:off x="5449416" y="17621"/>
                <a:ext cx="2583707" cy="356225"/>
              </a:xfrm>
              <a:prstGeom prst="rtTriangle">
                <a:avLst/>
              </a:prstGeom>
              <a:solidFill>
                <a:srgbClr val="F2F2F2"/>
              </a:solidFill>
              <a:ln w="9525">
                <a:noFill/>
                <a:miter lim="800000"/>
                <a:headEnd/>
                <a:tailEnd/>
              </a:ln>
            </p:spPr>
            <p:txBody>
              <a:bodyPr rot="1080000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宋体" charset="-122"/>
                  <a:ea typeface="宋体" charset="-122"/>
                  <a:cs typeface="+mn-cs"/>
                </a:endParaRPr>
              </a:p>
            </p:txBody>
          </p:sp>
        </p:grpSp>
        <p:sp>
          <p:nvSpPr>
            <p:cNvPr id="41" name="TextBox 1"/>
            <p:cNvSpPr txBox="1">
              <a:spLocks noChangeArrowheads="1"/>
            </p:cNvSpPr>
            <p:nvPr/>
          </p:nvSpPr>
          <p:spPr bwMode="auto">
            <a:xfrm>
              <a:off x="323398" y="601164"/>
              <a:ext cx="576263" cy="731838"/>
            </a:xfrm>
            <a:prstGeom prst="rect">
              <a:avLst/>
            </a:prstGeom>
            <a:noFill/>
            <a:ln w="9525">
              <a:noFill/>
              <a:miter lim="800000"/>
              <a:headEnd/>
              <a:tailEnd/>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0" i="0" u="none" strike="noStrike" kern="1200" cap="none" spc="0" normalizeH="0" baseline="0" noProof="0" dirty="0" smtClean="0">
                  <a:ln>
                    <a:noFill/>
                  </a:ln>
                  <a:solidFill>
                    <a:srgbClr val="FF0000"/>
                  </a:solidFill>
                  <a:effectLst/>
                  <a:uLnTx/>
                  <a:uFillTx/>
                  <a:latin typeface="Arial Black" pitchFamily="34" charset="0"/>
                  <a:ea typeface="宋体" charset="-122"/>
                  <a:cs typeface="+mn-cs"/>
                </a:rPr>
                <a:t>5</a:t>
              </a:r>
              <a:endParaRPr kumimoji="0" lang="en-US" altLang="zh-CN" sz="4800" b="0" i="0" u="none" strike="noStrike" kern="1200" cap="none" spc="0" normalizeH="0" baseline="0" noProof="0" dirty="0">
                <a:ln>
                  <a:noFill/>
                </a:ln>
                <a:solidFill>
                  <a:srgbClr val="FF0000"/>
                </a:solidFill>
                <a:effectLst/>
                <a:uLnTx/>
                <a:uFillTx/>
                <a:latin typeface="Arial Black" pitchFamily="34" charset="0"/>
                <a:ea typeface="宋体" charset="-122"/>
                <a:cs typeface="+mn-cs"/>
              </a:endParaRPr>
            </a:p>
          </p:txBody>
        </p:sp>
      </p:grpSp>
      <p:pic>
        <p:nvPicPr>
          <p:cNvPr id="2" name="图片 1"/>
          <p:cNvPicPr>
            <a:picLocks noChangeAspect="1"/>
          </p:cNvPicPr>
          <p:nvPr/>
        </p:nvPicPr>
        <p:blipFill>
          <a:blip r:embed="rId4"/>
          <a:stretch>
            <a:fillRect/>
          </a:stretch>
        </p:blipFill>
        <p:spPr>
          <a:xfrm>
            <a:off x="1570644" y="1744139"/>
            <a:ext cx="8815580" cy="4310246"/>
          </a:xfrm>
          <a:prstGeom prst="rect">
            <a:avLst/>
          </a:prstGeom>
        </p:spPr>
      </p:pic>
    </p:spTree>
    <p:custDataLst>
      <p:tags r:id="rId1"/>
    </p:custDataLst>
    <p:extLst>
      <p:ext uri="{BB962C8B-B14F-4D97-AF65-F5344CB8AC3E}">
        <p14:creationId xmlns:p14="http://schemas.microsoft.com/office/powerpoint/2010/main" val="35528633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990369" y="645270"/>
            <a:ext cx="4458788" cy="487363"/>
          </a:xfrm>
        </p:spPr>
        <p:txBody>
          <a:bodyPr/>
          <a:lstStyle/>
          <a:p>
            <a:pPr eaLnBrk="1" hangingPunct="1"/>
            <a:r>
              <a:rPr lang="zh-CN" altLang="en-US" sz="2800" b="1" dirty="0" smtClean="0">
                <a:solidFill>
                  <a:srgbClr val="FFFF00"/>
                </a:solidFill>
                <a:latin typeface="微软雅黑" panose="020B0503020204020204" pitchFamily="34" charset="-122"/>
                <a:ea typeface="微软雅黑" panose="020B0503020204020204" pitchFamily="34" charset="-122"/>
              </a:rPr>
              <a:t>持续改进策略与机制</a:t>
            </a:r>
            <a:endParaRPr lang="en-US" altLang="zh-CN" sz="2800" b="1" dirty="0" smtClean="0">
              <a:solidFill>
                <a:srgbClr val="FFFF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53756" y="529383"/>
            <a:ext cx="719138" cy="792163"/>
            <a:chOff x="193223" y="540839"/>
            <a:chExt cx="719138" cy="792163"/>
          </a:xfrm>
        </p:grpSpPr>
        <p:grpSp>
          <p:nvGrpSpPr>
            <p:cNvPr id="5" name="组合 2"/>
            <p:cNvGrpSpPr>
              <a:grpSpLocks/>
            </p:cNvGrpSpPr>
            <p:nvPr/>
          </p:nvGrpSpPr>
          <p:grpSpPr bwMode="auto">
            <a:xfrm>
              <a:off x="193223" y="540839"/>
              <a:ext cx="719138" cy="719138"/>
              <a:chOff x="1840435" y="17621"/>
              <a:chExt cx="6192688" cy="972108"/>
            </a:xfrm>
          </p:grpSpPr>
          <p:sp>
            <p:nvSpPr>
              <p:cNvPr id="7" name="矩形 3"/>
              <p:cNvSpPr/>
              <p:nvPr/>
            </p:nvSpPr>
            <p:spPr>
              <a:xfrm>
                <a:off x="1840435" y="17621"/>
                <a:ext cx="6192688" cy="972108"/>
              </a:xfrm>
              <a:prstGeom prst="rect">
                <a:avLst/>
              </a:prstGeom>
              <a:solidFill>
                <a:srgbClr val="3FA9FD"/>
              </a:solidFill>
              <a:ln>
                <a:no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l" defTabSz="914400" rtl="0" eaLnBrk="1" fontAlgn="base" latinLnBrk="0" hangingPunct="1">
                  <a:lnSpc>
                    <a:spcPts val="3000"/>
                  </a:lnSpc>
                  <a:spcBef>
                    <a:spcPct val="0"/>
                  </a:spcBef>
                  <a:spcAft>
                    <a:spcPct val="0"/>
                  </a:spcAft>
                  <a:buClrTx/>
                  <a:buSzTx/>
                  <a:buFontTx/>
                  <a:buNone/>
                  <a:tabLst/>
                  <a:defRPr/>
                </a:pPr>
                <a:endParaRPr kumimoji="0" lang="zh-CN" altLang="en-US" sz="6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pitchFamily="34" charset="0"/>
                  <a:ea typeface="华文宋体" charset="-122"/>
                  <a:cs typeface="+mn-cs"/>
                </a:endParaRPr>
              </a:p>
            </p:txBody>
          </p:sp>
          <p:sp>
            <p:nvSpPr>
              <p:cNvPr id="8" name="直角三角形 4"/>
              <p:cNvSpPr>
                <a:spLocks noChangeArrowheads="1"/>
              </p:cNvSpPr>
              <p:nvPr/>
            </p:nvSpPr>
            <p:spPr bwMode="auto">
              <a:xfrm flipH="1" flipV="1">
                <a:off x="5449416" y="17621"/>
                <a:ext cx="2583707" cy="356225"/>
              </a:xfrm>
              <a:prstGeom prst="rtTriangle">
                <a:avLst/>
              </a:prstGeom>
              <a:solidFill>
                <a:srgbClr val="F2F2F2"/>
              </a:solidFill>
              <a:ln w="9525">
                <a:noFill/>
                <a:miter lim="800000"/>
                <a:headEnd/>
                <a:tailEnd/>
              </a:ln>
            </p:spPr>
            <p:txBody>
              <a:bodyPr rot="1080000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宋体" charset="-122"/>
                  <a:ea typeface="宋体" charset="-122"/>
                  <a:cs typeface="+mn-cs"/>
                </a:endParaRPr>
              </a:p>
            </p:txBody>
          </p:sp>
        </p:grpSp>
        <p:sp>
          <p:nvSpPr>
            <p:cNvPr id="6" name="TextBox 1"/>
            <p:cNvSpPr txBox="1">
              <a:spLocks noChangeArrowheads="1"/>
            </p:cNvSpPr>
            <p:nvPr/>
          </p:nvSpPr>
          <p:spPr bwMode="auto">
            <a:xfrm>
              <a:off x="323398" y="601164"/>
              <a:ext cx="576263" cy="731838"/>
            </a:xfrm>
            <a:prstGeom prst="rect">
              <a:avLst/>
            </a:prstGeom>
            <a:noFill/>
            <a:ln w="9525">
              <a:noFill/>
              <a:miter lim="800000"/>
              <a:headEnd/>
              <a:tailEnd/>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0" i="0" u="none" strike="noStrike" kern="1200" cap="none" spc="0" normalizeH="0" baseline="0" noProof="0" dirty="0" smtClean="0">
                  <a:ln>
                    <a:noFill/>
                  </a:ln>
                  <a:solidFill>
                    <a:srgbClr val="FF0000"/>
                  </a:solidFill>
                  <a:effectLst/>
                  <a:uLnTx/>
                  <a:uFillTx/>
                  <a:latin typeface="Arial Black" pitchFamily="34" charset="0"/>
                  <a:ea typeface="宋体" charset="-122"/>
                  <a:cs typeface="+mn-cs"/>
                </a:rPr>
                <a:t>5</a:t>
              </a:r>
              <a:endParaRPr kumimoji="0" lang="en-US" altLang="zh-CN" sz="4800" b="0" i="0" u="none" strike="noStrike" kern="1200" cap="none" spc="0" normalizeH="0" baseline="0" noProof="0" dirty="0">
                <a:ln>
                  <a:noFill/>
                </a:ln>
                <a:solidFill>
                  <a:srgbClr val="FF0000"/>
                </a:solidFill>
                <a:effectLst/>
                <a:uLnTx/>
                <a:uFillTx/>
                <a:latin typeface="Arial Black" pitchFamily="34" charset="0"/>
                <a:ea typeface="宋体" charset="-122"/>
                <a:cs typeface="+mn-cs"/>
              </a:endParaRPr>
            </a:p>
          </p:txBody>
        </p:sp>
      </p:grpSp>
      <p:grpSp>
        <p:nvGrpSpPr>
          <p:cNvPr id="2" name="组合 1"/>
          <p:cNvGrpSpPr/>
          <p:nvPr/>
        </p:nvGrpSpPr>
        <p:grpSpPr>
          <a:xfrm>
            <a:off x="585788" y="1863588"/>
            <a:ext cx="10785475" cy="3635876"/>
            <a:chOff x="585788" y="1863588"/>
            <a:chExt cx="10785475" cy="3635876"/>
          </a:xfrm>
        </p:grpSpPr>
        <p:sp>
          <p:nvSpPr>
            <p:cNvPr id="9" name="Rectangle 14">
              <a:extLst/>
            </p:cNvPr>
            <p:cNvSpPr>
              <a:spLocks noChangeArrowheads="1"/>
            </p:cNvSpPr>
            <p:nvPr/>
          </p:nvSpPr>
          <p:spPr bwMode="gray">
            <a:xfrm>
              <a:off x="585788" y="2508114"/>
              <a:ext cx="4824412" cy="2991350"/>
            </a:xfrm>
            <a:prstGeom prst="rect">
              <a:avLst/>
            </a:prstGeom>
            <a:solidFill>
              <a:srgbClr val="FFFFFF"/>
            </a:solidFill>
            <a:ln w="22225">
              <a:solidFill>
                <a:schemeClr val="accent1"/>
              </a:solidFill>
              <a:miter lim="800000"/>
              <a:headEnd/>
              <a:tailEnd/>
            </a:ln>
            <a:effectLst>
              <a:outerShdw dist="53882" dir="2700000" algn="ctr" rotWithShape="0">
                <a:srgbClr val="808080">
                  <a:alpha val="50000"/>
                </a:srgbClr>
              </a:outerShdw>
            </a:effectLst>
            <a:scene3d>
              <a:camera prst="orthographicFront"/>
              <a:lightRig rig="threePt" dir="t"/>
            </a:scene3d>
            <a:sp3d>
              <a:bevelT w="165100" prst="coolSlant"/>
            </a:sp3d>
          </p:spPr>
          <p:txBody>
            <a:bodyPr lIns="180000" tIns="216000" rIns="144000" bIns="72000"/>
            <a:lstStyle>
              <a:lvl1pPr marL="190500" indent="-190500"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9pPr>
            </a:lstStyle>
            <a:p>
              <a:pPr eaLnBrk="1" fontAlgn="auto" hangingPunct="1">
                <a:lnSpc>
                  <a:spcPct val="90000"/>
                </a:lnSpc>
                <a:spcBef>
                  <a:spcPts val="0"/>
                </a:spcBef>
                <a:spcAft>
                  <a:spcPct val="20000"/>
                </a:spcAft>
                <a:buClr>
                  <a:srgbClr val="292929"/>
                </a:buClr>
                <a:defRPr/>
              </a:pPr>
              <a:r>
                <a:rPr lang="zh-CN" altLang="en-US" sz="2400" b="1" dirty="0">
                  <a:solidFill>
                    <a:srgbClr val="153A58"/>
                  </a:solidFill>
                </a:rPr>
                <a:t>    通过“外引内培”加强教师队伍培养。“外引”要引进企业资深工程师任专职教师，担任科研社会服务团队带头人；“内培”将结合教师</a:t>
              </a:r>
              <a:r>
                <a:rPr lang="zh-CN" altLang="en-US" sz="2400" b="1" dirty="0" smtClean="0">
                  <a:solidFill>
                    <a:srgbClr val="153A58"/>
                  </a:solidFill>
                </a:rPr>
                <a:t>“技能大师”</a:t>
              </a:r>
              <a:r>
                <a:rPr lang="zh-CN" altLang="en-US" sz="2400" b="1" dirty="0">
                  <a:solidFill>
                    <a:srgbClr val="153A58"/>
                  </a:solidFill>
                </a:rPr>
                <a:t>，有计划有目的将教师派遣到企业，参加企业的实际工程项目，提升教师的社会服务能力。</a:t>
              </a:r>
              <a:endParaRPr lang="en-US" altLang="zh-CN" sz="2400" b="1" dirty="0">
                <a:solidFill>
                  <a:srgbClr val="153A58"/>
                </a:solidFill>
              </a:endParaRPr>
            </a:p>
          </p:txBody>
        </p:sp>
        <p:sp>
          <p:nvSpPr>
            <p:cNvPr id="10" name="Rectangle 7">
              <a:extLst/>
            </p:cNvPr>
            <p:cNvSpPr>
              <a:spLocks noChangeArrowheads="1"/>
            </p:cNvSpPr>
            <p:nvPr/>
          </p:nvSpPr>
          <p:spPr bwMode="gray">
            <a:xfrm>
              <a:off x="585788" y="1863588"/>
              <a:ext cx="4824412" cy="622300"/>
            </a:xfrm>
            <a:prstGeom prst="rect">
              <a:avLst/>
            </a:prstGeom>
            <a:solidFill>
              <a:srgbClr val="0000FF"/>
            </a:solidFill>
            <a:ln w="12700">
              <a:solidFill>
                <a:srgbClr val="DDDDDD"/>
              </a:solidFill>
              <a:miter lim="800000"/>
              <a:headEnd/>
              <a:tailEnd/>
            </a:ln>
            <a:effectLst>
              <a:outerShdw dist="53882" dir="2700000" algn="ctr" rotWithShape="0">
                <a:srgbClr val="808080">
                  <a:alpha val="50000"/>
                </a:srgbClr>
              </a:outerShdw>
            </a:effectLst>
            <a:scene3d>
              <a:camera prst="orthographicFront"/>
              <a:lightRig rig="threePt" dir="t"/>
            </a:scene3d>
            <a:sp3d>
              <a:bevelT w="165100" prst="coolSlant"/>
            </a:sp3d>
          </p:spPr>
          <p:txBody>
            <a:bodyPr lIns="0" tIns="0" rIns="0" bIns="0" anchor="ctr"/>
            <a:lstStyle>
              <a:lvl1pPr defTabSz="801688" eaLnBrk="0" hangingPunct="0">
                <a:defRPr>
                  <a:solidFill>
                    <a:schemeClr val="tx1"/>
                  </a:solidFill>
                  <a:latin typeface="Arial" panose="020B0604020202020204" pitchFamily="34" charset="0"/>
                  <a:ea typeface="华文细黑" panose="02010600040101010101" pitchFamily="2" charset="-122"/>
                </a:defRPr>
              </a:lvl1pPr>
              <a:lvl2pPr marL="742950" indent="-285750" defTabSz="801688" eaLnBrk="0" hangingPunct="0">
                <a:defRPr>
                  <a:solidFill>
                    <a:schemeClr val="tx1"/>
                  </a:solidFill>
                  <a:latin typeface="Arial" panose="020B0604020202020204" pitchFamily="34" charset="0"/>
                  <a:ea typeface="华文细黑" panose="02010600040101010101" pitchFamily="2" charset="-122"/>
                </a:defRPr>
              </a:lvl2pPr>
              <a:lvl3pPr marL="1143000" indent="-228600" defTabSz="801688" eaLnBrk="0" hangingPunct="0">
                <a:defRPr>
                  <a:solidFill>
                    <a:schemeClr val="tx1"/>
                  </a:solidFill>
                  <a:latin typeface="Arial" panose="020B0604020202020204" pitchFamily="34" charset="0"/>
                  <a:ea typeface="华文细黑" panose="02010600040101010101" pitchFamily="2" charset="-122"/>
                </a:defRPr>
              </a:lvl3pPr>
              <a:lvl4pPr marL="1600200" indent="-228600" defTabSz="801688" eaLnBrk="0" hangingPunct="0">
                <a:defRPr>
                  <a:solidFill>
                    <a:schemeClr val="tx1"/>
                  </a:solidFill>
                  <a:latin typeface="Arial" panose="020B0604020202020204" pitchFamily="34" charset="0"/>
                  <a:ea typeface="华文细黑" panose="02010600040101010101" pitchFamily="2" charset="-122"/>
                </a:defRPr>
              </a:lvl4pPr>
              <a:lvl5pPr marL="2057400" indent="-228600" defTabSz="801688" eaLnBrk="0" hangingPunct="0">
                <a:defRPr>
                  <a:solidFill>
                    <a:schemeClr val="tx1"/>
                  </a:solidFill>
                  <a:latin typeface="Arial" panose="020B0604020202020204" pitchFamily="34" charset="0"/>
                  <a:ea typeface="华文细黑" panose="02010600040101010101" pitchFamily="2" charset="-122"/>
                </a:defRPr>
              </a:lvl5pPr>
              <a:lvl6pPr marL="25146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6pPr>
              <a:lvl7pPr marL="29718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7pPr>
              <a:lvl8pPr marL="34290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8pPr>
              <a:lvl9pPr marL="38862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9pPr>
            </a:lstStyle>
            <a:p>
              <a:pPr algn="ctr" fontAlgn="auto">
                <a:spcBef>
                  <a:spcPts val="0"/>
                </a:spcBef>
                <a:spcAft>
                  <a:spcPts val="0"/>
                </a:spcAft>
                <a:defRPr/>
              </a:pPr>
              <a:r>
                <a:rPr lang="zh-CN" altLang="en-US" sz="2400" b="1" dirty="0">
                  <a:solidFill>
                    <a:schemeClr val="bg1"/>
                  </a:solidFill>
                  <a:latin typeface="微软雅黑" panose="020B0503020204020204" pitchFamily="34" charset="-122"/>
                  <a:ea typeface="微软雅黑" panose="020B0503020204020204" pitchFamily="34" charset="-122"/>
                </a:rPr>
                <a:t>加强教师产学研能力培养</a:t>
              </a:r>
              <a:endParaRPr lang="en-GB" altLang="zh-CN" sz="2400" b="1" dirty="0">
                <a:solidFill>
                  <a:schemeClr val="bg1"/>
                </a:solidFill>
                <a:latin typeface="微软雅黑" panose="020B0503020204020204" pitchFamily="34" charset="-122"/>
                <a:ea typeface="微软雅黑" panose="020B0503020204020204" pitchFamily="34" charset="-122"/>
              </a:endParaRPr>
            </a:p>
          </p:txBody>
        </p:sp>
        <p:sp>
          <p:nvSpPr>
            <p:cNvPr id="11" name="Rectangle 5">
              <a:extLst/>
            </p:cNvPr>
            <p:cNvSpPr>
              <a:spLocks noChangeArrowheads="1"/>
            </p:cNvSpPr>
            <p:nvPr/>
          </p:nvSpPr>
          <p:spPr bwMode="gray">
            <a:xfrm>
              <a:off x="6008688" y="2519225"/>
              <a:ext cx="5362575" cy="2980239"/>
            </a:xfrm>
            <a:prstGeom prst="rect">
              <a:avLst/>
            </a:prstGeom>
            <a:solidFill>
              <a:srgbClr val="FFFFFF"/>
            </a:solidFill>
            <a:ln w="22225">
              <a:solidFill>
                <a:srgbClr val="00B050"/>
              </a:solidFill>
              <a:miter lim="800000"/>
              <a:headEnd/>
              <a:tailEnd/>
            </a:ln>
            <a:effectLst>
              <a:outerShdw dist="53882" dir="2700000" algn="ctr" rotWithShape="0">
                <a:srgbClr val="808080">
                  <a:alpha val="50000"/>
                </a:srgbClr>
              </a:outerShdw>
            </a:effectLst>
            <a:scene3d>
              <a:camera prst="orthographicFront"/>
              <a:lightRig rig="threePt" dir="t"/>
            </a:scene3d>
            <a:sp3d>
              <a:bevelT w="165100" prst="coolSlant"/>
            </a:sp3d>
          </p:spPr>
          <p:txBody>
            <a:bodyPr lIns="180000" tIns="216000" rIns="144000" bIns="72000"/>
            <a:lstStyle>
              <a:lvl1pPr marL="190500" indent="-190500"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9pPr>
            </a:lstStyle>
            <a:p>
              <a:pPr eaLnBrk="1" fontAlgn="auto" hangingPunct="1">
                <a:lnSpc>
                  <a:spcPct val="90000"/>
                </a:lnSpc>
                <a:spcBef>
                  <a:spcPts val="0"/>
                </a:spcBef>
                <a:spcAft>
                  <a:spcPct val="20000"/>
                </a:spcAft>
                <a:buClr>
                  <a:srgbClr val="292929"/>
                </a:buClr>
                <a:defRPr/>
              </a:pPr>
              <a:r>
                <a:rPr lang="zh-CN" altLang="en-US" sz="2400" b="1" dirty="0">
                  <a:solidFill>
                    <a:srgbClr val="153A58"/>
                  </a:solidFill>
                </a:rPr>
                <a:t>   继续推行信息化教学手段在课堂教学中的应用，应用信息化课程平台和教学质量管理平台反馈的数据进行分析，改进教师课程资源建设、信息化课程教学、课堂教学方法等，从来提升人才培养质量。</a:t>
              </a:r>
            </a:p>
          </p:txBody>
        </p:sp>
        <p:sp>
          <p:nvSpPr>
            <p:cNvPr id="12" name="Rectangle 11">
              <a:extLst/>
            </p:cNvPr>
            <p:cNvSpPr>
              <a:spLocks noChangeArrowheads="1"/>
            </p:cNvSpPr>
            <p:nvPr/>
          </p:nvSpPr>
          <p:spPr bwMode="gray">
            <a:xfrm>
              <a:off x="6008688" y="1863588"/>
              <a:ext cx="5362575" cy="644525"/>
            </a:xfrm>
            <a:prstGeom prst="rect">
              <a:avLst/>
            </a:prstGeom>
            <a:solidFill>
              <a:schemeClr val="accent2">
                <a:lumMod val="40000"/>
                <a:lumOff val="60000"/>
              </a:schemeClr>
            </a:solidFill>
            <a:ln w="12700">
              <a:solidFill>
                <a:srgbClr val="DDDDDD"/>
              </a:solidFill>
              <a:miter lim="800000"/>
              <a:headEnd/>
              <a:tailEnd/>
            </a:ln>
            <a:effectLst>
              <a:outerShdw dist="53882" dir="2700000" algn="ctr" rotWithShape="0">
                <a:srgbClr val="808080">
                  <a:alpha val="50000"/>
                </a:srgbClr>
              </a:outerShdw>
            </a:effectLst>
            <a:scene3d>
              <a:camera prst="orthographicFront"/>
              <a:lightRig rig="threePt" dir="t"/>
            </a:scene3d>
            <a:sp3d>
              <a:bevelT w="165100" prst="coolSlant"/>
            </a:sp3d>
          </p:spPr>
          <p:txBody>
            <a:bodyPr lIns="0" tIns="0" rIns="0" bIns="0" anchor="ctr"/>
            <a:lstStyle>
              <a:lvl1pPr defTabSz="801688" eaLnBrk="0" hangingPunct="0">
                <a:defRPr>
                  <a:solidFill>
                    <a:schemeClr val="tx1"/>
                  </a:solidFill>
                  <a:latin typeface="Arial" panose="020B0604020202020204" pitchFamily="34" charset="0"/>
                  <a:ea typeface="华文细黑" panose="02010600040101010101" pitchFamily="2" charset="-122"/>
                </a:defRPr>
              </a:lvl1pPr>
              <a:lvl2pPr marL="742950" indent="-285750" defTabSz="801688" eaLnBrk="0" hangingPunct="0">
                <a:defRPr>
                  <a:solidFill>
                    <a:schemeClr val="tx1"/>
                  </a:solidFill>
                  <a:latin typeface="Arial" panose="020B0604020202020204" pitchFamily="34" charset="0"/>
                  <a:ea typeface="华文细黑" panose="02010600040101010101" pitchFamily="2" charset="-122"/>
                </a:defRPr>
              </a:lvl2pPr>
              <a:lvl3pPr marL="1143000" indent="-228600" defTabSz="801688" eaLnBrk="0" hangingPunct="0">
                <a:defRPr>
                  <a:solidFill>
                    <a:schemeClr val="tx1"/>
                  </a:solidFill>
                  <a:latin typeface="Arial" panose="020B0604020202020204" pitchFamily="34" charset="0"/>
                  <a:ea typeface="华文细黑" panose="02010600040101010101" pitchFamily="2" charset="-122"/>
                </a:defRPr>
              </a:lvl3pPr>
              <a:lvl4pPr marL="1600200" indent="-228600" defTabSz="801688" eaLnBrk="0" hangingPunct="0">
                <a:defRPr>
                  <a:solidFill>
                    <a:schemeClr val="tx1"/>
                  </a:solidFill>
                  <a:latin typeface="Arial" panose="020B0604020202020204" pitchFamily="34" charset="0"/>
                  <a:ea typeface="华文细黑" panose="02010600040101010101" pitchFamily="2" charset="-122"/>
                </a:defRPr>
              </a:lvl4pPr>
              <a:lvl5pPr marL="2057400" indent="-228600" defTabSz="801688" eaLnBrk="0" hangingPunct="0">
                <a:defRPr>
                  <a:solidFill>
                    <a:schemeClr val="tx1"/>
                  </a:solidFill>
                  <a:latin typeface="Arial" panose="020B0604020202020204" pitchFamily="34" charset="0"/>
                  <a:ea typeface="华文细黑" panose="02010600040101010101" pitchFamily="2" charset="-122"/>
                </a:defRPr>
              </a:lvl5pPr>
              <a:lvl6pPr marL="25146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6pPr>
              <a:lvl7pPr marL="29718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7pPr>
              <a:lvl8pPr marL="34290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8pPr>
              <a:lvl9pPr marL="38862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9pPr>
            </a:lstStyle>
            <a:p>
              <a:pPr algn="ctr" fontAlgn="auto">
                <a:spcBef>
                  <a:spcPts val="0"/>
                </a:spcBef>
                <a:spcAft>
                  <a:spcPts val="0"/>
                </a:spcAft>
                <a:defRPr/>
              </a:pPr>
              <a:r>
                <a:rPr lang="zh-CN" altLang="en-US" sz="2400" b="1" dirty="0">
                  <a:solidFill>
                    <a:schemeClr val="bg1"/>
                  </a:solidFill>
                  <a:latin typeface="微软雅黑" panose="020B0503020204020204" pitchFamily="34" charset="-122"/>
                  <a:ea typeface="微软雅黑" panose="020B0503020204020204" pitchFamily="34" charset="-122"/>
                </a:rPr>
                <a:t>应用信息化平台诊改课程教学</a:t>
              </a:r>
              <a:endParaRPr lang="en-GB" altLang="zh-CN" sz="240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173341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ChangeArrowheads="1"/>
          </p:cNvSpPr>
          <p:nvPr/>
        </p:nvSpPr>
        <p:spPr bwMode="auto">
          <a:xfrm>
            <a:off x="850899" y="417917"/>
            <a:ext cx="3173413" cy="857640"/>
          </a:xfrm>
          <a:prstGeom prst="rect">
            <a:avLst/>
          </a:prstGeom>
          <a:noFill/>
          <a:ln w="9525">
            <a:noFill/>
            <a:miter lim="800000"/>
            <a:headEnd/>
            <a:tailEnd/>
          </a:ln>
        </p:spPr>
        <p:txBody>
          <a:bodyPr lIns="69056" tIns="34529" rIns="69056" bIns="34529">
            <a:spAutoFit/>
          </a:bodyPr>
          <a:lstStyle/>
          <a:p>
            <a:pPr>
              <a:lnSpc>
                <a:spcPct val="160000"/>
              </a:lnSpc>
            </a:pPr>
            <a:r>
              <a:rPr lang="zh-CN" altLang="en-US" sz="3200" b="1" dirty="0">
                <a:solidFill>
                  <a:srgbClr val="FFFF00"/>
                </a:solidFill>
                <a:latin typeface="微软雅黑" pitchFamily="34" charset="-122"/>
                <a:ea typeface="黑体" pitchFamily="49" charset="-122"/>
              </a:rPr>
              <a:t>专业建设规划</a:t>
            </a:r>
          </a:p>
        </p:txBody>
      </p:sp>
      <p:sp>
        <p:nvSpPr>
          <p:cNvPr id="15365" name="文本占位符 11"/>
          <p:cNvSpPr txBox="1">
            <a:spLocks/>
          </p:cNvSpPr>
          <p:nvPr/>
        </p:nvSpPr>
        <p:spPr bwMode="auto">
          <a:xfrm>
            <a:off x="4656930" y="1442244"/>
            <a:ext cx="3442041" cy="574675"/>
          </a:xfrm>
          <a:prstGeom prst="rect">
            <a:avLst/>
          </a:prstGeom>
          <a:noFill/>
          <a:ln w="9525">
            <a:noFill/>
            <a:miter lim="800000"/>
            <a:headEnd/>
            <a:tailEnd/>
          </a:ln>
          <a:effectLst>
            <a:innerShdw blurRad="63500" dist="50800" dir="18900000">
              <a:prstClr val="black">
                <a:alpha val="50000"/>
              </a:prstClr>
            </a:innerShdw>
          </a:effectLst>
        </p:spPr>
        <p:txBody>
          <a:bodyPr lIns="81638" tIns="40819" rIns="81638" bIns="40819">
            <a:scene3d>
              <a:camera prst="orthographicFront"/>
              <a:lightRig rig="threePt" dir="t"/>
            </a:scene3d>
            <a:sp3d extrusionH="57150">
              <a:bevelT w="82550" h="38100" prst="coolSlant"/>
            </a:sp3d>
          </a:bodyPr>
          <a:lstStyle/>
          <a:p>
            <a:pPr defTabSz="815975" eaLnBrk="0" hangingPunct="0">
              <a:spcBef>
                <a:spcPct val="20000"/>
              </a:spcBef>
              <a:buFont typeface="Arial" charset="0"/>
              <a:buNone/>
            </a:pPr>
            <a:r>
              <a:rPr lang="zh-CN" altLang="en-US" sz="2400" b="1" dirty="0" smtClean="0">
                <a:solidFill>
                  <a:srgbClr val="CC0000"/>
                </a:solidFill>
                <a:latin typeface="微软雅黑" pitchFamily="34" charset="-122"/>
                <a:ea typeface="微软雅黑" pitchFamily="34" charset="-122"/>
              </a:rPr>
              <a:t>机电专业</a:t>
            </a:r>
            <a:r>
              <a:rPr lang="zh-CN" altLang="en-US" sz="2400" b="1" dirty="0">
                <a:solidFill>
                  <a:srgbClr val="CC0000"/>
                </a:solidFill>
                <a:latin typeface="微软雅黑" pitchFamily="34" charset="-122"/>
                <a:ea typeface="微软雅黑" pitchFamily="34" charset="-122"/>
              </a:rPr>
              <a:t>建设发展历程</a:t>
            </a:r>
            <a:endParaRPr lang="en-US" altLang="zh-CN" sz="2400" b="1" dirty="0">
              <a:solidFill>
                <a:srgbClr val="CC0000"/>
              </a:solidFill>
              <a:latin typeface="微软雅黑" pitchFamily="34" charset="-122"/>
              <a:ea typeface="微软雅黑" pitchFamily="34" charset="-122"/>
            </a:endParaRPr>
          </a:p>
        </p:txBody>
      </p:sp>
      <p:cxnSp>
        <p:nvCxnSpPr>
          <p:cNvPr id="15366" name="直接连接符 8"/>
          <p:cNvCxnSpPr>
            <a:cxnSpLocks noChangeShapeType="1"/>
            <a:endCxn id="15392" idx="1"/>
          </p:cNvCxnSpPr>
          <p:nvPr/>
        </p:nvCxnSpPr>
        <p:spPr bwMode="auto">
          <a:xfrm flipV="1">
            <a:off x="428625" y="4065587"/>
            <a:ext cx="9380538" cy="7938"/>
          </a:xfrm>
          <a:prstGeom prst="line">
            <a:avLst/>
          </a:prstGeom>
          <a:noFill/>
          <a:ln w="28575" algn="ctr">
            <a:solidFill>
              <a:srgbClr val="FF0000"/>
            </a:solidFill>
            <a:miter lim="800000"/>
            <a:headEnd/>
            <a:tailEnd type="triangle" w="med" len="med"/>
          </a:ln>
        </p:spPr>
      </p:cxnSp>
      <p:cxnSp>
        <p:nvCxnSpPr>
          <p:cNvPr id="11" name="肘形连接符 128"/>
          <p:cNvCxnSpPr>
            <a:cxnSpLocks/>
            <a:stCxn id="15374" idx="2"/>
            <a:endCxn id="15382" idx="1"/>
          </p:cNvCxnSpPr>
          <p:nvPr/>
        </p:nvCxnSpPr>
        <p:spPr bwMode="auto">
          <a:xfrm rot="10800000" flipH="1">
            <a:off x="850899" y="2620963"/>
            <a:ext cx="295273" cy="1252134"/>
          </a:xfrm>
          <a:prstGeom prst="bentConnector3">
            <a:avLst>
              <a:gd name="adj1" fmla="val -93280"/>
            </a:avLst>
          </a:prstGeom>
          <a:noFill/>
          <a:ln w="6350" algn="ctr">
            <a:solidFill>
              <a:srgbClr val="414455"/>
            </a:solidFill>
            <a:miter lim="800000"/>
            <a:headEnd/>
            <a:tailEnd/>
          </a:ln>
        </p:spPr>
      </p:cxnSp>
      <p:cxnSp>
        <p:nvCxnSpPr>
          <p:cNvPr id="13" name="肘形连接符 135"/>
          <p:cNvCxnSpPr>
            <a:cxnSpLocks/>
            <a:stCxn id="33" idx="2"/>
            <a:endCxn id="15384" idx="1"/>
          </p:cNvCxnSpPr>
          <p:nvPr/>
        </p:nvCxnSpPr>
        <p:spPr bwMode="auto">
          <a:xfrm rot="10800000" flipH="1">
            <a:off x="3836987" y="2695990"/>
            <a:ext cx="587375" cy="1177114"/>
          </a:xfrm>
          <a:prstGeom prst="bentConnector3">
            <a:avLst>
              <a:gd name="adj1" fmla="val -46892"/>
            </a:avLst>
          </a:prstGeom>
          <a:noFill/>
          <a:ln w="6350" algn="ctr">
            <a:solidFill>
              <a:srgbClr val="414455"/>
            </a:solidFill>
            <a:miter lim="800000"/>
            <a:headEnd/>
            <a:tailEnd/>
          </a:ln>
        </p:spPr>
      </p:cxnSp>
      <p:cxnSp>
        <p:nvCxnSpPr>
          <p:cNvPr id="15" name="肘形连接符 142"/>
          <p:cNvCxnSpPr>
            <a:cxnSpLocks/>
            <a:stCxn id="37" idx="2"/>
          </p:cNvCxnSpPr>
          <p:nvPr/>
        </p:nvCxnSpPr>
        <p:spPr bwMode="auto">
          <a:xfrm rot="-5400000">
            <a:off x="6673850" y="2914650"/>
            <a:ext cx="1255713" cy="373063"/>
          </a:xfrm>
          <a:prstGeom prst="bentConnector2">
            <a:avLst/>
          </a:prstGeom>
          <a:noFill/>
          <a:ln w="6350" algn="ctr">
            <a:solidFill>
              <a:srgbClr val="414455"/>
            </a:solidFill>
            <a:miter lim="800000"/>
            <a:headEnd/>
            <a:tailEnd/>
          </a:ln>
        </p:spPr>
      </p:cxnSp>
      <p:cxnSp>
        <p:nvCxnSpPr>
          <p:cNvPr id="21" name="肘形连接符 149"/>
          <p:cNvCxnSpPr>
            <a:cxnSpLocks/>
            <a:stCxn id="49" idx="2"/>
            <a:endCxn id="15388" idx="1"/>
          </p:cNvCxnSpPr>
          <p:nvPr/>
        </p:nvCxnSpPr>
        <p:spPr bwMode="auto">
          <a:xfrm rot="10800000" flipH="1">
            <a:off x="9872662" y="2664167"/>
            <a:ext cx="101327" cy="1209334"/>
          </a:xfrm>
          <a:prstGeom prst="bentConnector3">
            <a:avLst>
              <a:gd name="adj1" fmla="val -271041"/>
            </a:avLst>
          </a:prstGeom>
          <a:noFill/>
          <a:ln w="6350" algn="ctr">
            <a:solidFill>
              <a:srgbClr val="414455"/>
            </a:solidFill>
            <a:miter lim="800000"/>
            <a:headEnd/>
            <a:tailEnd/>
          </a:ln>
        </p:spPr>
      </p:cxnSp>
      <p:cxnSp>
        <p:nvCxnSpPr>
          <p:cNvPr id="23" name="肘形连接符 156"/>
          <p:cNvCxnSpPr>
            <a:cxnSpLocks/>
          </p:cNvCxnSpPr>
          <p:nvPr/>
        </p:nvCxnSpPr>
        <p:spPr bwMode="auto">
          <a:xfrm rot="10800000" flipH="1" flipV="1">
            <a:off x="2330450" y="4052888"/>
            <a:ext cx="457200" cy="1182687"/>
          </a:xfrm>
          <a:prstGeom prst="bentConnector3">
            <a:avLst>
              <a:gd name="adj1" fmla="val 72222"/>
            </a:avLst>
          </a:prstGeom>
          <a:noFill/>
          <a:ln w="6350" algn="ctr">
            <a:solidFill>
              <a:srgbClr val="414455"/>
            </a:solidFill>
            <a:miter lim="800000"/>
            <a:headEnd/>
            <a:tailEnd/>
          </a:ln>
        </p:spPr>
      </p:cxnSp>
      <p:cxnSp>
        <p:nvCxnSpPr>
          <p:cNvPr id="25" name="肘形连接符 163"/>
          <p:cNvCxnSpPr>
            <a:cxnSpLocks/>
          </p:cNvCxnSpPr>
          <p:nvPr/>
        </p:nvCxnSpPr>
        <p:spPr bwMode="auto">
          <a:xfrm rot="5400000" flipV="1">
            <a:off x="4923631" y="4342607"/>
            <a:ext cx="1419225" cy="534988"/>
          </a:xfrm>
          <a:prstGeom prst="bentConnector4">
            <a:avLst>
              <a:gd name="adj1" fmla="val 100222"/>
              <a:gd name="adj2" fmla="val 76856"/>
            </a:avLst>
          </a:prstGeom>
          <a:noFill/>
          <a:ln w="6350" algn="ctr">
            <a:solidFill>
              <a:srgbClr val="414455"/>
            </a:solidFill>
            <a:miter lim="800000"/>
            <a:headEnd/>
            <a:tailEnd/>
          </a:ln>
        </p:spPr>
      </p:cxnSp>
      <p:cxnSp>
        <p:nvCxnSpPr>
          <p:cNvPr id="27" name="肘形连接符 170"/>
          <p:cNvCxnSpPr>
            <a:cxnSpLocks/>
            <a:stCxn id="46" idx="2"/>
            <a:endCxn id="15387" idx="1"/>
          </p:cNvCxnSpPr>
          <p:nvPr/>
        </p:nvCxnSpPr>
        <p:spPr bwMode="auto">
          <a:xfrm rot="10800000" flipH="1" flipV="1">
            <a:off x="8316912" y="3873103"/>
            <a:ext cx="214765" cy="1382019"/>
          </a:xfrm>
          <a:prstGeom prst="bentConnector3">
            <a:avLst>
              <a:gd name="adj1" fmla="val -128248"/>
            </a:avLst>
          </a:prstGeom>
          <a:noFill/>
          <a:ln w="6350" algn="ctr">
            <a:solidFill>
              <a:srgbClr val="414455"/>
            </a:solidFill>
            <a:miter lim="800000"/>
            <a:headEnd/>
            <a:tailEnd/>
          </a:ln>
        </p:spPr>
      </p:cxnSp>
      <p:sp>
        <p:nvSpPr>
          <p:cNvPr id="15374" name="六边形 29"/>
          <p:cNvSpPr>
            <a:spLocks noChangeArrowheads="1"/>
          </p:cNvSpPr>
          <p:nvPr/>
        </p:nvSpPr>
        <p:spPr bwMode="auto">
          <a:xfrm rot="5400000">
            <a:off x="804069" y="3774281"/>
            <a:ext cx="676275" cy="582613"/>
          </a:xfrm>
          <a:prstGeom prst="hexagon">
            <a:avLst>
              <a:gd name="adj" fmla="val 24999"/>
              <a:gd name="vf" fmla="val 115470"/>
            </a:avLst>
          </a:prstGeom>
          <a:solidFill>
            <a:srgbClr val="170CF4"/>
          </a:solidFill>
          <a:ln w="12700" algn="ctr">
            <a:noFill/>
            <a:miter lim="800000"/>
            <a:headEnd/>
            <a:tailEnd/>
          </a:ln>
          <a:scene3d>
            <a:camera prst="orthographicFront"/>
            <a:lightRig rig="threePt" dir="t"/>
          </a:scene3d>
          <a:sp3d>
            <a:bevelT w="165100" prst="coolSlant"/>
          </a:sp3d>
        </p:spPr>
        <p:txBody>
          <a:bodyPr rot="10800000" vert="eaVert" anchor="ctr"/>
          <a:lstStyle/>
          <a:p>
            <a:pPr algn="ctr"/>
            <a:endParaRPr lang="zh-CN" altLang="en-US" sz="1600" b="1">
              <a:solidFill>
                <a:schemeClr val="bg1"/>
              </a:solidFill>
              <a:latin typeface="微软雅黑" pitchFamily="34" charset="-122"/>
              <a:ea typeface="微软雅黑" pitchFamily="34" charset="-122"/>
            </a:endParaRPr>
          </a:p>
        </p:txBody>
      </p:sp>
      <p:sp>
        <p:nvSpPr>
          <p:cNvPr id="15375" name="文本框 64"/>
          <p:cNvSpPr txBox="1">
            <a:spLocks noChangeArrowheads="1"/>
          </p:cNvSpPr>
          <p:nvPr/>
        </p:nvSpPr>
        <p:spPr bwMode="auto">
          <a:xfrm>
            <a:off x="841375" y="3948113"/>
            <a:ext cx="577850" cy="260350"/>
          </a:xfrm>
          <a:prstGeom prst="rect">
            <a:avLst/>
          </a:prstGeom>
          <a:noFill/>
          <a:ln w="9525">
            <a:noFill/>
            <a:miter lim="800000"/>
            <a:headEnd/>
            <a:tailEnd/>
          </a:ln>
        </p:spPr>
        <p:txBody>
          <a:bodyPr>
            <a:spAutoFit/>
          </a:bodyPr>
          <a:lstStyle/>
          <a:p>
            <a:pPr algn="ctr"/>
            <a:r>
              <a:rPr lang="en-US" altLang="zh-CN" sz="1100" b="1" dirty="0">
                <a:solidFill>
                  <a:schemeClr val="bg1"/>
                </a:solidFill>
                <a:latin typeface="微软雅黑" pitchFamily="34" charset="-122"/>
                <a:ea typeface="微软雅黑" pitchFamily="34" charset="-122"/>
              </a:rPr>
              <a:t>2008</a:t>
            </a:r>
            <a:endParaRPr lang="zh-CN" altLang="en-US" sz="1100" b="1" dirty="0">
              <a:solidFill>
                <a:schemeClr val="bg1"/>
              </a:solidFill>
              <a:latin typeface="微软雅黑" pitchFamily="34" charset="-122"/>
              <a:ea typeface="微软雅黑" pitchFamily="34" charset="-122"/>
            </a:endParaRPr>
          </a:p>
        </p:txBody>
      </p:sp>
      <p:grpSp>
        <p:nvGrpSpPr>
          <p:cNvPr id="32" name="组合 31"/>
          <p:cNvGrpSpPr>
            <a:grpSpLocks/>
          </p:cNvGrpSpPr>
          <p:nvPr/>
        </p:nvGrpSpPr>
        <p:grpSpPr bwMode="auto">
          <a:xfrm>
            <a:off x="3836988" y="3727450"/>
            <a:ext cx="582612" cy="676275"/>
            <a:chOff x="3786406" y="3672263"/>
            <a:chExt cx="582582" cy="676235"/>
          </a:xfrm>
          <a:solidFill>
            <a:srgbClr val="170CF4"/>
          </a:solidFill>
        </p:grpSpPr>
        <p:sp>
          <p:nvSpPr>
            <p:cNvPr id="33" name="六边形 32">
              <a:extLst/>
            </p:cNvPr>
            <p:cNvSpPr/>
            <p:nvPr/>
          </p:nvSpPr>
          <p:spPr>
            <a:xfrm rot="5400000">
              <a:off x="3739579" y="3719090"/>
              <a:ext cx="676235" cy="582582"/>
            </a:xfrm>
            <a:prstGeom prst="hexagon">
              <a:avLst/>
            </a:prstGeom>
            <a:gr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b="1">
                <a:solidFill>
                  <a:schemeClr val="bg1"/>
                </a:solidFill>
                <a:latin typeface="微软雅黑" pitchFamily="34" charset="-122"/>
                <a:ea typeface="微软雅黑" pitchFamily="34" charset="-122"/>
              </a:endParaRPr>
            </a:p>
          </p:txBody>
        </p:sp>
        <p:sp>
          <p:nvSpPr>
            <p:cNvPr id="15402" name="文本框 72"/>
            <p:cNvSpPr txBox="1">
              <a:spLocks noChangeArrowheads="1"/>
            </p:cNvSpPr>
            <p:nvPr/>
          </p:nvSpPr>
          <p:spPr bwMode="auto">
            <a:xfrm>
              <a:off x="3791646" y="3879606"/>
              <a:ext cx="577341" cy="261549"/>
            </a:xfrm>
            <a:prstGeom prst="rect">
              <a:avLst/>
            </a:prstGeom>
            <a:grpFill/>
            <a:ln w="9525">
              <a:noFill/>
              <a:miter lim="800000"/>
              <a:headEnd/>
              <a:tailEnd/>
            </a:ln>
            <a:scene3d>
              <a:camera prst="orthographicFront"/>
              <a:lightRig rig="threePt" dir="t"/>
            </a:scene3d>
            <a:sp3d>
              <a:bevelT w="165100" prst="coolSlant"/>
            </a:sp3d>
          </p:spPr>
          <p:txBody>
            <a:bodyPr>
              <a:spAutoFit/>
            </a:bodyPr>
            <a:lstStyle/>
            <a:p>
              <a:pPr algn="ctr"/>
              <a:r>
                <a:rPr lang="en-US" altLang="zh-CN" sz="1100" b="1">
                  <a:solidFill>
                    <a:schemeClr val="bg1"/>
                  </a:solidFill>
                  <a:latin typeface="微软雅黑" pitchFamily="34" charset="-122"/>
                  <a:ea typeface="微软雅黑" pitchFamily="34" charset="-122"/>
                </a:rPr>
                <a:t>2013</a:t>
              </a:r>
              <a:endParaRPr lang="zh-CN" altLang="en-US" sz="1100" b="1">
                <a:solidFill>
                  <a:schemeClr val="bg1"/>
                </a:solidFill>
                <a:latin typeface="微软雅黑" pitchFamily="34" charset="-122"/>
                <a:ea typeface="微软雅黑" pitchFamily="34" charset="-122"/>
              </a:endParaRPr>
            </a:p>
          </p:txBody>
        </p:sp>
      </p:grpSp>
      <p:grpSp>
        <p:nvGrpSpPr>
          <p:cNvPr id="35" name="组合 34"/>
          <p:cNvGrpSpPr>
            <a:grpSpLocks/>
          </p:cNvGrpSpPr>
          <p:nvPr/>
        </p:nvGrpSpPr>
        <p:grpSpPr bwMode="auto">
          <a:xfrm>
            <a:off x="6823075" y="3727450"/>
            <a:ext cx="582613" cy="676275"/>
            <a:chOff x="6772870" y="3672263"/>
            <a:chExt cx="582582" cy="676235"/>
          </a:xfrm>
          <a:solidFill>
            <a:srgbClr val="170CF4"/>
          </a:solidFill>
        </p:grpSpPr>
        <p:sp>
          <p:nvSpPr>
            <p:cNvPr id="37" name="六边形 36">
              <a:extLst/>
            </p:cNvPr>
            <p:cNvSpPr/>
            <p:nvPr/>
          </p:nvSpPr>
          <p:spPr>
            <a:xfrm rot="5400000">
              <a:off x="6726044" y="3719090"/>
              <a:ext cx="676235" cy="582582"/>
            </a:xfrm>
            <a:prstGeom prst="hexagon">
              <a:avLst/>
            </a:prstGeom>
            <a:gr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b="1">
                <a:solidFill>
                  <a:schemeClr val="bg1"/>
                </a:solidFill>
                <a:latin typeface="微软雅黑" pitchFamily="34" charset="-122"/>
                <a:ea typeface="微软雅黑" pitchFamily="34" charset="-122"/>
              </a:endParaRPr>
            </a:p>
          </p:txBody>
        </p:sp>
        <p:sp>
          <p:nvSpPr>
            <p:cNvPr id="15400" name="文本框 79"/>
            <p:cNvSpPr txBox="1">
              <a:spLocks noChangeArrowheads="1"/>
            </p:cNvSpPr>
            <p:nvPr/>
          </p:nvSpPr>
          <p:spPr bwMode="auto">
            <a:xfrm>
              <a:off x="6778110" y="3879606"/>
              <a:ext cx="577341" cy="261549"/>
            </a:xfrm>
            <a:prstGeom prst="rect">
              <a:avLst/>
            </a:prstGeom>
            <a:grpFill/>
            <a:ln w="9525">
              <a:noFill/>
              <a:miter lim="800000"/>
              <a:headEnd/>
              <a:tailEnd/>
            </a:ln>
            <a:scene3d>
              <a:camera prst="orthographicFront"/>
              <a:lightRig rig="threePt" dir="t"/>
            </a:scene3d>
            <a:sp3d>
              <a:bevelT w="165100" prst="coolSlant"/>
            </a:sp3d>
          </p:spPr>
          <p:txBody>
            <a:bodyPr>
              <a:spAutoFit/>
            </a:bodyPr>
            <a:lstStyle/>
            <a:p>
              <a:pPr algn="ctr"/>
              <a:r>
                <a:rPr lang="en-US" altLang="zh-CN" sz="1100" b="1">
                  <a:solidFill>
                    <a:schemeClr val="bg1"/>
                  </a:solidFill>
                  <a:latin typeface="微软雅黑" pitchFamily="34" charset="-122"/>
                  <a:ea typeface="微软雅黑" pitchFamily="34" charset="-122"/>
                </a:rPr>
                <a:t>2016</a:t>
              </a:r>
              <a:endParaRPr lang="zh-CN" altLang="en-US" sz="1100" b="1">
                <a:solidFill>
                  <a:schemeClr val="bg1"/>
                </a:solidFill>
                <a:latin typeface="微软雅黑" pitchFamily="34" charset="-122"/>
                <a:ea typeface="微软雅黑" pitchFamily="34" charset="-122"/>
              </a:endParaRPr>
            </a:p>
          </p:txBody>
        </p:sp>
      </p:grpSp>
      <p:grpSp>
        <p:nvGrpSpPr>
          <p:cNvPr id="39" name="组合 38"/>
          <p:cNvGrpSpPr>
            <a:grpSpLocks/>
          </p:cNvGrpSpPr>
          <p:nvPr/>
        </p:nvGrpSpPr>
        <p:grpSpPr bwMode="auto">
          <a:xfrm>
            <a:off x="2343150" y="3727450"/>
            <a:ext cx="582613" cy="676275"/>
            <a:chOff x="2293174" y="3672263"/>
            <a:chExt cx="582582" cy="676235"/>
          </a:xfrm>
          <a:solidFill>
            <a:srgbClr val="170CF4"/>
          </a:solidFill>
        </p:grpSpPr>
        <p:sp>
          <p:nvSpPr>
            <p:cNvPr id="40" name="六边形 39">
              <a:extLst/>
            </p:cNvPr>
            <p:cNvSpPr/>
            <p:nvPr/>
          </p:nvSpPr>
          <p:spPr>
            <a:xfrm rot="5400000">
              <a:off x="2246348" y="3719090"/>
              <a:ext cx="676235" cy="582582"/>
            </a:xfrm>
            <a:prstGeom prst="hexagon">
              <a:avLst/>
            </a:prstGeom>
            <a:gr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b="1">
                <a:solidFill>
                  <a:schemeClr val="bg1"/>
                </a:solidFill>
                <a:latin typeface="微软雅黑" pitchFamily="34" charset="-122"/>
                <a:ea typeface="微软雅黑" pitchFamily="34" charset="-122"/>
              </a:endParaRPr>
            </a:p>
          </p:txBody>
        </p:sp>
        <p:sp>
          <p:nvSpPr>
            <p:cNvPr id="15398" name="文本框 93"/>
            <p:cNvSpPr txBox="1">
              <a:spLocks noChangeArrowheads="1"/>
            </p:cNvSpPr>
            <p:nvPr/>
          </p:nvSpPr>
          <p:spPr bwMode="auto">
            <a:xfrm>
              <a:off x="2298414" y="3879606"/>
              <a:ext cx="577341" cy="261549"/>
            </a:xfrm>
            <a:prstGeom prst="rect">
              <a:avLst/>
            </a:prstGeom>
            <a:grpFill/>
            <a:ln w="9525">
              <a:noFill/>
              <a:miter lim="800000"/>
              <a:headEnd/>
              <a:tailEnd/>
            </a:ln>
          </p:spPr>
          <p:txBody>
            <a:bodyPr>
              <a:spAutoFit/>
            </a:bodyPr>
            <a:lstStyle/>
            <a:p>
              <a:pPr algn="ctr"/>
              <a:r>
                <a:rPr lang="en-US" altLang="zh-CN" sz="1100" b="1">
                  <a:solidFill>
                    <a:schemeClr val="bg1"/>
                  </a:solidFill>
                  <a:latin typeface="微软雅黑" pitchFamily="34" charset="-122"/>
                  <a:ea typeface="微软雅黑" pitchFamily="34" charset="-122"/>
                </a:rPr>
                <a:t>2009</a:t>
              </a:r>
              <a:endParaRPr lang="zh-CN" altLang="en-US" sz="1100" b="1">
                <a:solidFill>
                  <a:schemeClr val="bg1"/>
                </a:solidFill>
                <a:latin typeface="微软雅黑" pitchFamily="34" charset="-122"/>
                <a:ea typeface="微软雅黑" pitchFamily="34" charset="-122"/>
              </a:endParaRPr>
            </a:p>
          </p:txBody>
        </p:sp>
      </p:grpSp>
      <p:grpSp>
        <p:nvGrpSpPr>
          <p:cNvPr id="42" name="组合 41"/>
          <p:cNvGrpSpPr>
            <a:grpSpLocks/>
          </p:cNvGrpSpPr>
          <p:nvPr/>
        </p:nvGrpSpPr>
        <p:grpSpPr bwMode="auto">
          <a:xfrm>
            <a:off x="5330825" y="3727450"/>
            <a:ext cx="582613" cy="676275"/>
            <a:chOff x="5279638" y="3672263"/>
            <a:chExt cx="582582" cy="676235"/>
          </a:xfrm>
          <a:solidFill>
            <a:srgbClr val="170CF4"/>
          </a:solidFill>
        </p:grpSpPr>
        <p:sp>
          <p:nvSpPr>
            <p:cNvPr id="43" name="六边形 42">
              <a:extLst/>
            </p:cNvPr>
            <p:cNvSpPr/>
            <p:nvPr/>
          </p:nvSpPr>
          <p:spPr>
            <a:xfrm rot="5400000">
              <a:off x="5232812" y="3719090"/>
              <a:ext cx="676235" cy="582582"/>
            </a:xfrm>
            <a:prstGeom prst="hexagon">
              <a:avLst/>
            </a:prstGeom>
            <a:gr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b="1">
                <a:solidFill>
                  <a:schemeClr val="bg1"/>
                </a:solidFill>
                <a:latin typeface="微软雅黑" pitchFamily="34" charset="-122"/>
                <a:ea typeface="微软雅黑" pitchFamily="34" charset="-122"/>
              </a:endParaRPr>
            </a:p>
          </p:txBody>
        </p:sp>
        <p:sp>
          <p:nvSpPr>
            <p:cNvPr id="15396" name="文本框 101"/>
            <p:cNvSpPr txBox="1">
              <a:spLocks noChangeArrowheads="1"/>
            </p:cNvSpPr>
            <p:nvPr/>
          </p:nvSpPr>
          <p:spPr bwMode="auto">
            <a:xfrm>
              <a:off x="5284878" y="3879606"/>
              <a:ext cx="577341" cy="261549"/>
            </a:xfrm>
            <a:prstGeom prst="rect">
              <a:avLst/>
            </a:prstGeom>
            <a:grpFill/>
            <a:ln w="9525">
              <a:noFill/>
              <a:miter lim="800000"/>
              <a:headEnd/>
              <a:tailEnd/>
            </a:ln>
          </p:spPr>
          <p:txBody>
            <a:bodyPr>
              <a:spAutoFit/>
            </a:bodyPr>
            <a:lstStyle/>
            <a:p>
              <a:pPr algn="ctr"/>
              <a:r>
                <a:rPr lang="en-US" altLang="zh-CN" sz="1100" b="1">
                  <a:solidFill>
                    <a:schemeClr val="bg1"/>
                  </a:solidFill>
                  <a:latin typeface="微软雅黑" pitchFamily="34" charset="-122"/>
                  <a:ea typeface="微软雅黑" pitchFamily="34" charset="-122"/>
                </a:rPr>
                <a:t>2015</a:t>
              </a:r>
              <a:endParaRPr lang="zh-CN" altLang="en-US" sz="1100" b="1">
                <a:solidFill>
                  <a:schemeClr val="bg1"/>
                </a:solidFill>
                <a:latin typeface="微软雅黑" pitchFamily="34" charset="-122"/>
                <a:ea typeface="微软雅黑" pitchFamily="34" charset="-122"/>
              </a:endParaRPr>
            </a:p>
          </p:txBody>
        </p:sp>
      </p:grpSp>
      <p:grpSp>
        <p:nvGrpSpPr>
          <p:cNvPr id="45" name="组合 44"/>
          <p:cNvGrpSpPr>
            <a:grpSpLocks/>
          </p:cNvGrpSpPr>
          <p:nvPr/>
        </p:nvGrpSpPr>
        <p:grpSpPr bwMode="auto">
          <a:xfrm>
            <a:off x="8316913" y="3727450"/>
            <a:ext cx="582612" cy="676275"/>
            <a:chOff x="8266102" y="3672263"/>
            <a:chExt cx="582582" cy="676235"/>
          </a:xfrm>
          <a:solidFill>
            <a:srgbClr val="170CF4"/>
          </a:solidFill>
        </p:grpSpPr>
        <p:sp>
          <p:nvSpPr>
            <p:cNvPr id="46" name="六边形 45">
              <a:extLst/>
            </p:cNvPr>
            <p:cNvSpPr/>
            <p:nvPr/>
          </p:nvSpPr>
          <p:spPr>
            <a:xfrm rot="5400000">
              <a:off x="8219275" y="3719090"/>
              <a:ext cx="676235" cy="582582"/>
            </a:xfrm>
            <a:prstGeom prst="hexagon">
              <a:avLst/>
            </a:prstGeom>
            <a:gr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b="1">
                <a:solidFill>
                  <a:schemeClr val="bg1"/>
                </a:solidFill>
                <a:latin typeface="微软雅黑" pitchFamily="34" charset="-122"/>
                <a:ea typeface="微软雅黑" pitchFamily="34" charset="-122"/>
              </a:endParaRPr>
            </a:p>
          </p:txBody>
        </p:sp>
        <p:sp>
          <p:nvSpPr>
            <p:cNvPr id="15394" name="文本框 108"/>
            <p:cNvSpPr txBox="1">
              <a:spLocks noChangeArrowheads="1"/>
            </p:cNvSpPr>
            <p:nvPr/>
          </p:nvSpPr>
          <p:spPr bwMode="auto">
            <a:xfrm>
              <a:off x="8271342" y="3879606"/>
              <a:ext cx="577341" cy="261549"/>
            </a:xfrm>
            <a:prstGeom prst="rect">
              <a:avLst/>
            </a:prstGeom>
            <a:grpFill/>
            <a:ln w="9525">
              <a:noFill/>
              <a:miter lim="800000"/>
              <a:headEnd/>
              <a:tailEnd/>
            </a:ln>
            <a:scene3d>
              <a:camera prst="orthographicFront"/>
              <a:lightRig rig="threePt" dir="t"/>
            </a:scene3d>
            <a:sp3d>
              <a:bevelT w="165100" prst="coolSlant"/>
            </a:sp3d>
          </p:spPr>
          <p:txBody>
            <a:bodyPr>
              <a:spAutoFit/>
            </a:bodyPr>
            <a:lstStyle/>
            <a:p>
              <a:pPr algn="ctr"/>
              <a:r>
                <a:rPr lang="en-US" altLang="zh-CN" sz="1100" b="1">
                  <a:solidFill>
                    <a:schemeClr val="bg1"/>
                  </a:solidFill>
                  <a:latin typeface="微软雅黑" pitchFamily="34" charset="-122"/>
                  <a:ea typeface="微软雅黑" pitchFamily="34" charset="-122"/>
                </a:rPr>
                <a:t>2017</a:t>
              </a:r>
              <a:endParaRPr lang="zh-CN" altLang="en-US" sz="1100" b="1">
                <a:solidFill>
                  <a:schemeClr val="bg1"/>
                </a:solidFill>
                <a:latin typeface="微软雅黑" pitchFamily="34" charset="-122"/>
                <a:ea typeface="微软雅黑" pitchFamily="34" charset="-122"/>
              </a:endParaRPr>
            </a:p>
          </p:txBody>
        </p:sp>
      </p:grpSp>
      <p:grpSp>
        <p:nvGrpSpPr>
          <p:cNvPr id="48" name="组合 47"/>
          <p:cNvGrpSpPr>
            <a:grpSpLocks/>
          </p:cNvGrpSpPr>
          <p:nvPr/>
        </p:nvGrpSpPr>
        <p:grpSpPr bwMode="auto">
          <a:xfrm>
            <a:off x="9809163" y="3727450"/>
            <a:ext cx="682625" cy="676275"/>
            <a:chOff x="9759335" y="3672263"/>
            <a:chExt cx="681560" cy="676235"/>
          </a:xfrm>
          <a:solidFill>
            <a:srgbClr val="FF0000"/>
          </a:solidFill>
        </p:grpSpPr>
        <p:sp>
          <p:nvSpPr>
            <p:cNvPr id="49" name="六边形 48">
              <a:extLst/>
            </p:cNvPr>
            <p:cNvSpPr/>
            <p:nvPr/>
          </p:nvSpPr>
          <p:spPr>
            <a:xfrm rot="5400000">
              <a:off x="9776262" y="3718737"/>
              <a:ext cx="676235" cy="583289"/>
            </a:xfrm>
            <a:prstGeom prst="hexagon">
              <a:avLst/>
            </a:prstGeom>
            <a:gr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b="1">
                <a:solidFill>
                  <a:schemeClr val="bg1"/>
                </a:solidFill>
                <a:latin typeface="微软雅黑" pitchFamily="34" charset="-122"/>
                <a:ea typeface="微软雅黑" pitchFamily="34" charset="-122"/>
              </a:endParaRPr>
            </a:p>
          </p:txBody>
        </p:sp>
        <p:sp>
          <p:nvSpPr>
            <p:cNvPr id="15392" name="文本框 114"/>
            <p:cNvSpPr txBox="1">
              <a:spLocks noChangeArrowheads="1"/>
            </p:cNvSpPr>
            <p:nvPr/>
          </p:nvSpPr>
          <p:spPr bwMode="auto">
            <a:xfrm>
              <a:off x="9759335" y="3879606"/>
              <a:ext cx="681560" cy="261549"/>
            </a:xfrm>
            <a:prstGeom prst="rect">
              <a:avLst/>
            </a:prstGeom>
            <a:grpFill/>
            <a:ln w="9525">
              <a:noFill/>
              <a:miter lim="800000"/>
              <a:headEnd/>
              <a:tailEnd/>
            </a:ln>
            <a:scene3d>
              <a:camera prst="orthographicFront"/>
              <a:lightRig rig="threePt" dir="t"/>
            </a:scene3d>
            <a:sp3d>
              <a:bevelT w="165100" prst="coolSlant"/>
            </a:sp3d>
          </p:spPr>
          <p:txBody>
            <a:bodyPr>
              <a:spAutoFit/>
            </a:bodyPr>
            <a:lstStyle/>
            <a:p>
              <a:pPr algn="ctr"/>
              <a:r>
                <a:rPr lang="en-US" altLang="zh-CN" sz="1100" b="1">
                  <a:solidFill>
                    <a:schemeClr val="bg1"/>
                  </a:solidFill>
                  <a:latin typeface="微软雅黑" pitchFamily="34" charset="-122"/>
                  <a:ea typeface="微软雅黑" pitchFamily="34" charset="-122"/>
                </a:rPr>
                <a:t>2018</a:t>
              </a:r>
              <a:endParaRPr lang="zh-CN" altLang="en-US" sz="1100" b="1">
                <a:solidFill>
                  <a:schemeClr val="bg1"/>
                </a:solidFill>
                <a:latin typeface="微软雅黑" pitchFamily="34" charset="-122"/>
                <a:ea typeface="微软雅黑" pitchFamily="34" charset="-122"/>
              </a:endParaRPr>
            </a:p>
          </p:txBody>
        </p:sp>
      </p:grpSp>
      <p:sp>
        <p:nvSpPr>
          <p:cNvPr id="15382" name="Rectangle 23"/>
          <p:cNvSpPr>
            <a:spLocks noChangeArrowheads="1"/>
          </p:cNvSpPr>
          <p:nvPr/>
        </p:nvSpPr>
        <p:spPr bwMode="auto">
          <a:xfrm>
            <a:off x="1146173" y="2278063"/>
            <a:ext cx="2154239" cy="685800"/>
          </a:xfrm>
          <a:prstGeom prst="rect">
            <a:avLst/>
          </a:prstGeom>
          <a:solidFill>
            <a:schemeClr val="accent5">
              <a:lumMod val="20000"/>
              <a:lumOff val="80000"/>
            </a:schemeClr>
          </a:solidFill>
          <a:ln w="6350">
            <a:solidFill>
              <a:srgbClr val="FF0000"/>
            </a:solidFill>
            <a:miter lim="800000"/>
            <a:headEnd/>
            <a:tailEnd/>
          </a:ln>
          <a:scene3d>
            <a:camera prst="orthographicFront"/>
            <a:lightRig rig="threePt" dir="t"/>
          </a:scene3d>
          <a:sp3d>
            <a:bevelT w="114300" prst="artDeco"/>
          </a:sp3d>
        </p:spPr>
        <p:txBody>
          <a:bodyPr wrap="square">
            <a:spAutoFit/>
          </a:bodyPr>
          <a:lstStyle/>
          <a:p>
            <a:pPr algn="ctr">
              <a:lnSpc>
                <a:spcPct val="120000"/>
              </a:lnSpc>
            </a:pPr>
            <a:r>
              <a:rPr lang="zh-CN" altLang="en-US" sz="1600" b="1" dirty="0">
                <a:latin typeface="黑体" pitchFamily="49" charset="-122"/>
                <a:ea typeface="黑体" pitchFamily="49" charset="-122"/>
              </a:rPr>
              <a:t>机电一体化技术专业</a:t>
            </a:r>
            <a:r>
              <a:rPr lang="zh-CN" altLang="en-US" sz="1600" b="1" dirty="0" smtClean="0">
                <a:latin typeface="黑体" pitchFamily="49" charset="-122"/>
                <a:ea typeface="黑体" pitchFamily="49" charset="-122"/>
              </a:rPr>
              <a:t>高职招生</a:t>
            </a:r>
            <a:endParaRPr lang="zh-CN" altLang="en-US" sz="1600" b="1" dirty="0">
              <a:latin typeface="黑体" pitchFamily="49" charset="-122"/>
              <a:ea typeface="黑体" pitchFamily="49" charset="-122"/>
            </a:endParaRPr>
          </a:p>
        </p:txBody>
      </p:sp>
      <p:sp>
        <p:nvSpPr>
          <p:cNvPr id="15383" name="Rectangle 23"/>
          <p:cNvSpPr>
            <a:spLocks noChangeArrowheads="1"/>
          </p:cNvSpPr>
          <p:nvPr/>
        </p:nvSpPr>
        <p:spPr bwMode="auto">
          <a:xfrm>
            <a:off x="2801938" y="4613275"/>
            <a:ext cx="1617661" cy="1274195"/>
          </a:xfrm>
          <a:prstGeom prst="rect">
            <a:avLst/>
          </a:prstGeom>
          <a:solidFill>
            <a:schemeClr val="accent6">
              <a:lumMod val="40000"/>
              <a:lumOff val="60000"/>
            </a:schemeClr>
          </a:solidFill>
          <a:ln w="6350" algn="ctr">
            <a:solidFill>
              <a:srgbClr val="FF0000"/>
            </a:solidFill>
            <a:miter lim="800000"/>
            <a:headEnd/>
            <a:tailEnd/>
          </a:ln>
          <a:scene3d>
            <a:camera prst="orthographicFront"/>
            <a:lightRig rig="threePt" dir="t"/>
          </a:scene3d>
          <a:sp3d>
            <a:bevelT w="165100" prst="coolSlant"/>
          </a:sp3d>
        </p:spPr>
        <p:txBody>
          <a:bodyPr wrap="square">
            <a:spAutoFit/>
          </a:bodyPr>
          <a:lstStyle/>
          <a:p>
            <a:pPr>
              <a:lnSpc>
                <a:spcPct val="120000"/>
              </a:lnSpc>
            </a:pPr>
            <a:r>
              <a:rPr lang="zh-CN" altLang="en-US" sz="1600" b="1" dirty="0" smtClean="0">
                <a:latin typeface="黑体" pitchFamily="49" charset="-122"/>
                <a:ea typeface="黑体" pitchFamily="49" charset="-122"/>
              </a:rPr>
              <a:t>全国高职院校技能</a:t>
            </a:r>
            <a:r>
              <a:rPr lang="zh-CN" altLang="en-US" sz="1600" b="1" dirty="0">
                <a:latin typeface="黑体" pitchFamily="49" charset="-122"/>
                <a:ea typeface="黑体" pitchFamily="49" charset="-122"/>
              </a:rPr>
              <a:t>竞赛数控机床维修与调试赛项二等奖</a:t>
            </a:r>
          </a:p>
        </p:txBody>
      </p:sp>
      <p:sp>
        <p:nvSpPr>
          <p:cNvPr id="15384" name="Rectangle 23"/>
          <p:cNvSpPr>
            <a:spLocks noChangeArrowheads="1"/>
          </p:cNvSpPr>
          <p:nvPr/>
        </p:nvSpPr>
        <p:spPr bwMode="auto">
          <a:xfrm>
            <a:off x="4424363" y="2206625"/>
            <a:ext cx="2154238" cy="978729"/>
          </a:xfrm>
          <a:prstGeom prst="rect">
            <a:avLst/>
          </a:prstGeom>
          <a:solidFill>
            <a:schemeClr val="accent6">
              <a:lumMod val="40000"/>
              <a:lumOff val="60000"/>
            </a:schemeClr>
          </a:solidFill>
          <a:ln w="6350" algn="ctr">
            <a:solidFill>
              <a:srgbClr val="FF0000"/>
            </a:solidFill>
            <a:miter lim="800000"/>
            <a:headEnd/>
            <a:tailEnd/>
          </a:ln>
          <a:scene3d>
            <a:camera prst="orthographicFront"/>
            <a:lightRig rig="threePt" dir="t"/>
          </a:scene3d>
          <a:sp3d>
            <a:bevelT w="165100" prst="coolSlant"/>
          </a:sp3d>
        </p:spPr>
        <p:txBody>
          <a:bodyPr wrap="square">
            <a:spAutoFit/>
          </a:bodyPr>
          <a:lstStyle/>
          <a:p>
            <a:pPr>
              <a:lnSpc>
                <a:spcPct val="120000"/>
              </a:lnSpc>
            </a:pPr>
            <a:r>
              <a:rPr lang="zh-CN" altLang="en-US" sz="1600" b="1" dirty="0">
                <a:latin typeface="黑体" pitchFamily="49" charset="-122"/>
                <a:ea typeface="黑体" pitchFamily="49" charset="-122"/>
              </a:rPr>
              <a:t>全国</a:t>
            </a:r>
            <a:r>
              <a:rPr lang="zh-CN" altLang="en-US" sz="1600" b="1" dirty="0" smtClean="0">
                <a:latin typeface="黑体" pitchFamily="49" charset="-122"/>
                <a:ea typeface="黑体" pitchFamily="49" charset="-122"/>
              </a:rPr>
              <a:t>首届高职院校技能竞赛工业机器人</a:t>
            </a:r>
            <a:r>
              <a:rPr lang="zh-CN" altLang="en-US" sz="1600" b="1" dirty="0">
                <a:latin typeface="黑体" pitchFamily="49" charset="-122"/>
                <a:ea typeface="黑体" pitchFamily="49" charset="-122"/>
              </a:rPr>
              <a:t>技术应用赛</a:t>
            </a:r>
            <a:r>
              <a:rPr lang="zh-CN" altLang="en-US" sz="1600" b="1" dirty="0" smtClean="0">
                <a:latin typeface="黑体" pitchFamily="49" charset="-122"/>
                <a:ea typeface="黑体" pitchFamily="49" charset="-122"/>
              </a:rPr>
              <a:t>项三等奖</a:t>
            </a:r>
            <a:endParaRPr lang="zh-CN" altLang="en-US" sz="1600" b="1" dirty="0">
              <a:latin typeface="黑体" pitchFamily="49" charset="-122"/>
              <a:ea typeface="黑体" pitchFamily="49" charset="-122"/>
            </a:endParaRPr>
          </a:p>
        </p:txBody>
      </p:sp>
      <p:sp>
        <p:nvSpPr>
          <p:cNvPr id="15385" name="Rectangle 23"/>
          <p:cNvSpPr>
            <a:spLocks noChangeArrowheads="1"/>
          </p:cNvSpPr>
          <p:nvPr/>
        </p:nvSpPr>
        <p:spPr bwMode="auto">
          <a:xfrm>
            <a:off x="5675971" y="4636318"/>
            <a:ext cx="1758292" cy="1274195"/>
          </a:xfrm>
          <a:prstGeom prst="rect">
            <a:avLst/>
          </a:prstGeom>
          <a:solidFill>
            <a:schemeClr val="accent6">
              <a:lumMod val="40000"/>
              <a:lumOff val="60000"/>
            </a:schemeClr>
          </a:solidFill>
          <a:ln w="6350" algn="ctr">
            <a:solidFill>
              <a:srgbClr val="FF0000"/>
            </a:solidFill>
            <a:miter lim="800000"/>
            <a:headEnd/>
            <a:tailEnd/>
          </a:ln>
          <a:scene3d>
            <a:camera prst="orthographicFront"/>
            <a:lightRig rig="threePt" dir="t"/>
          </a:scene3d>
          <a:sp3d>
            <a:bevelT w="165100" prst="coolSlant"/>
          </a:sp3d>
        </p:spPr>
        <p:txBody>
          <a:bodyPr wrap="square">
            <a:spAutoFit/>
          </a:bodyPr>
          <a:lstStyle/>
          <a:p>
            <a:pPr>
              <a:lnSpc>
                <a:spcPct val="120000"/>
              </a:lnSpc>
            </a:pPr>
            <a:r>
              <a:rPr lang="zh-CN" altLang="en-US" sz="1600" b="1" dirty="0" smtClean="0">
                <a:latin typeface="黑体" pitchFamily="49" charset="-122"/>
                <a:ea typeface="黑体" pitchFamily="49" charset="-122"/>
              </a:rPr>
              <a:t>全国高职院校技能竞赛工业机器人</a:t>
            </a:r>
            <a:r>
              <a:rPr lang="zh-CN" altLang="en-US" sz="1600" b="1" dirty="0">
                <a:latin typeface="黑体" pitchFamily="49" charset="-122"/>
                <a:ea typeface="黑体" pitchFamily="49" charset="-122"/>
              </a:rPr>
              <a:t>技术应用赛项二等奖</a:t>
            </a:r>
          </a:p>
        </p:txBody>
      </p:sp>
      <p:sp>
        <p:nvSpPr>
          <p:cNvPr id="15386" name="Rectangle 23"/>
          <p:cNvSpPr>
            <a:spLocks noChangeArrowheads="1"/>
          </p:cNvSpPr>
          <p:nvPr/>
        </p:nvSpPr>
        <p:spPr bwMode="auto">
          <a:xfrm>
            <a:off x="7434263" y="2195513"/>
            <a:ext cx="1901825" cy="978729"/>
          </a:xfrm>
          <a:prstGeom prst="rect">
            <a:avLst/>
          </a:prstGeom>
          <a:solidFill>
            <a:schemeClr val="accent6">
              <a:lumMod val="40000"/>
              <a:lumOff val="60000"/>
            </a:schemeClr>
          </a:solidFill>
          <a:ln w="6350" algn="ctr">
            <a:solidFill>
              <a:srgbClr val="FF0000"/>
            </a:solidFill>
            <a:miter lim="800000"/>
            <a:headEnd/>
            <a:tailEnd/>
          </a:ln>
          <a:scene3d>
            <a:camera prst="orthographicFront"/>
            <a:lightRig rig="threePt" dir="t"/>
          </a:scene3d>
          <a:sp3d>
            <a:bevelT w="165100" prst="coolSlant"/>
          </a:sp3d>
        </p:spPr>
        <p:txBody>
          <a:bodyPr wrap="square">
            <a:spAutoFit/>
          </a:bodyPr>
          <a:lstStyle/>
          <a:p>
            <a:pPr>
              <a:lnSpc>
                <a:spcPct val="120000"/>
              </a:lnSpc>
            </a:pPr>
            <a:r>
              <a:rPr lang="zh-CN" altLang="en-US" sz="1600" b="1" dirty="0" smtClean="0">
                <a:latin typeface="黑体" pitchFamily="49" charset="-122"/>
                <a:ea typeface="黑体" pitchFamily="49" charset="-122"/>
              </a:rPr>
              <a:t>全国高职院校技能竞赛工业机器人</a:t>
            </a:r>
            <a:r>
              <a:rPr lang="zh-CN" altLang="en-US" sz="1600" b="1" dirty="0">
                <a:latin typeface="黑体" pitchFamily="49" charset="-122"/>
                <a:ea typeface="黑体" pitchFamily="49" charset="-122"/>
              </a:rPr>
              <a:t>技术应用赛项二等奖</a:t>
            </a:r>
          </a:p>
        </p:txBody>
      </p:sp>
      <p:sp>
        <p:nvSpPr>
          <p:cNvPr id="15387" name="Rectangle 23"/>
          <p:cNvSpPr>
            <a:spLocks noChangeArrowheads="1"/>
          </p:cNvSpPr>
          <p:nvPr/>
        </p:nvSpPr>
        <p:spPr bwMode="auto">
          <a:xfrm>
            <a:off x="8531678" y="4618025"/>
            <a:ext cx="1442312" cy="1274195"/>
          </a:xfrm>
          <a:prstGeom prst="rect">
            <a:avLst/>
          </a:prstGeom>
          <a:solidFill>
            <a:schemeClr val="accent6">
              <a:lumMod val="40000"/>
              <a:lumOff val="60000"/>
            </a:schemeClr>
          </a:solidFill>
          <a:ln w="6350" algn="ctr">
            <a:solidFill>
              <a:srgbClr val="FF0000"/>
            </a:solidFill>
            <a:miter lim="800000"/>
            <a:headEnd/>
            <a:tailEnd/>
          </a:ln>
          <a:scene3d>
            <a:camera prst="orthographicFront"/>
            <a:lightRig rig="threePt" dir="t"/>
          </a:scene3d>
          <a:sp3d>
            <a:bevelT w="165100" prst="coolSlant"/>
          </a:sp3d>
        </p:spPr>
        <p:txBody>
          <a:bodyPr wrap="square">
            <a:spAutoFit/>
          </a:bodyPr>
          <a:lstStyle/>
          <a:p>
            <a:pPr>
              <a:lnSpc>
                <a:spcPct val="120000"/>
              </a:lnSpc>
            </a:pPr>
            <a:r>
              <a:rPr lang="zh-CN" altLang="en-US" sz="1600" b="1" dirty="0" smtClean="0">
                <a:latin typeface="黑体" pitchFamily="49" charset="-122"/>
                <a:ea typeface="黑体" pitchFamily="49" charset="-122"/>
              </a:rPr>
              <a:t>全国高职院校技能竞赛工业机器人</a:t>
            </a:r>
            <a:r>
              <a:rPr lang="zh-CN" altLang="en-US" sz="1600" b="1" dirty="0">
                <a:latin typeface="黑体" pitchFamily="49" charset="-122"/>
                <a:ea typeface="黑体" pitchFamily="49" charset="-122"/>
              </a:rPr>
              <a:t>技术应用赛项三等奖</a:t>
            </a:r>
          </a:p>
        </p:txBody>
      </p:sp>
      <p:sp>
        <p:nvSpPr>
          <p:cNvPr id="15388" name="Rectangle 23"/>
          <p:cNvSpPr>
            <a:spLocks noChangeArrowheads="1"/>
          </p:cNvSpPr>
          <p:nvPr/>
        </p:nvSpPr>
        <p:spPr bwMode="auto">
          <a:xfrm>
            <a:off x="9973990" y="2174802"/>
            <a:ext cx="1995760" cy="978729"/>
          </a:xfrm>
          <a:prstGeom prst="rect">
            <a:avLst/>
          </a:prstGeom>
          <a:solidFill>
            <a:schemeClr val="accent6">
              <a:lumMod val="40000"/>
              <a:lumOff val="60000"/>
            </a:schemeClr>
          </a:solidFill>
          <a:ln w="6350" algn="ctr">
            <a:solidFill>
              <a:srgbClr val="FF0000"/>
            </a:solidFill>
            <a:miter lim="800000"/>
            <a:headEnd/>
            <a:tailEnd/>
          </a:ln>
          <a:scene3d>
            <a:camera prst="orthographicFront"/>
            <a:lightRig rig="threePt" dir="t"/>
          </a:scene3d>
          <a:sp3d>
            <a:bevelT w="165100" prst="coolSlant"/>
          </a:sp3d>
        </p:spPr>
        <p:txBody>
          <a:bodyPr wrap="square">
            <a:spAutoFit/>
          </a:bodyPr>
          <a:lstStyle/>
          <a:p>
            <a:pPr>
              <a:lnSpc>
                <a:spcPct val="120000"/>
              </a:lnSpc>
            </a:pPr>
            <a:r>
              <a:rPr lang="zh-CN" altLang="en-US" sz="1600" b="1" dirty="0" smtClean="0">
                <a:latin typeface="黑体" pitchFamily="49" charset="-122"/>
                <a:ea typeface="黑体" pitchFamily="49" charset="-122"/>
              </a:rPr>
              <a:t>全国</a:t>
            </a:r>
            <a:r>
              <a:rPr lang="zh-CN" altLang="en-US" sz="1600" b="1" dirty="0">
                <a:latin typeface="黑体" pitchFamily="49" charset="-122"/>
                <a:ea typeface="黑体" pitchFamily="49" charset="-122"/>
              </a:rPr>
              <a:t>高职</a:t>
            </a:r>
            <a:r>
              <a:rPr lang="zh-CN" altLang="en-US" sz="1600" b="1" dirty="0" smtClean="0">
                <a:latin typeface="黑体" pitchFamily="49" charset="-122"/>
                <a:ea typeface="黑体" pitchFamily="49" charset="-122"/>
              </a:rPr>
              <a:t>院校技能竞赛工业机器人</a:t>
            </a:r>
            <a:r>
              <a:rPr lang="zh-CN" altLang="en-US" sz="1600" b="1" dirty="0">
                <a:latin typeface="黑体" pitchFamily="49" charset="-122"/>
                <a:ea typeface="黑体" pitchFamily="49" charset="-122"/>
              </a:rPr>
              <a:t>技术应用赛项二等奖</a:t>
            </a:r>
          </a:p>
        </p:txBody>
      </p:sp>
      <p:cxnSp>
        <p:nvCxnSpPr>
          <p:cNvPr id="2" name="肘形连接符 170"/>
          <p:cNvCxnSpPr>
            <a:cxnSpLocks/>
            <a:endCxn id="15390" idx="1"/>
          </p:cNvCxnSpPr>
          <p:nvPr/>
        </p:nvCxnSpPr>
        <p:spPr bwMode="auto">
          <a:xfrm rot="16200000" flipH="1">
            <a:off x="9874002" y="4672260"/>
            <a:ext cx="876797" cy="288925"/>
          </a:xfrm>
          <a:prstGeom prst="bentConnector2">
            <a:avLst/>
          </a:prstGeom>
          <a:noFill/>
          <a:ln w="6350" algn="ctr">
            <a:solidFill>
              <a:srgbClr val="414455"/>
            </a:solidFill>
            <a:miter lim="800000"/>
            <a:headEnd/>
            <a:tailEnd/>
          </a:ln>
        </p:spPr>
      </p:cxnSp>
      <p:sp>
        <p:nvSpPr>
          <p:cNvPr id="15390" name="Rectangle 23"/>
          <p:cNvSpPr>
            <a:spLocks noChangeArrowheads="1"/>
          </p:cNvSpPr>
          <p:nvPr/>
        </p:nvSpPr>
        <p:spPr bwMode="auto">
          <a:xfrm>
            <a:off x="10456863" y="4913490"/>
            <a:ext cx="1700212" cy="683264"/>
          </a:xfrm>
          <a:prstGeom prst="rect">
            <a:avLst/>
          </a:prstGeom>
          <a:solidFill>
            <a:schemeClr val="accent6">
              <a:lumMod val="40000"/>
              <a:lumOff val="60000"/>
            </a:schemeClr>
          </a:solidFill>
          <a:ln w="6350" algn="ctr">
            <a:solidFill>
              <a:srgbClr val="FF0000"/>
            </a:solidFill>
            <a:miter lim="800000"/>
            <a:headEnd/>
            <a:tailEnd/>
          </a:ln>
          <a:scene3d>
            <a:camera prst="orthographicFront"/>
            <a:lightRig rig="threePt" dir="t"/>
          </a:scene3d>
          <a:sp3d>
            <a:bevelT w="165100" prst="coolSlant"/>
          </a:sp3d>
        </p:spPr>
        <p:txBody>
          <a:bodyPr wrap="square">
            <a:spAutoFit/>
          </a:bodyPr>
          <a:lstStyle/>
          <a:p>
            <a:pPr>
              <a:lnSpc>
                <a:spcPct val="120000"/>
              </a:lnSpc>
            </a:pPr>
            <a:r>
              <a:rPr lang="zh-CN" altLang="en-US" sz="1600" b="1" dirty="0">
                <a:latin typeface="黑体" pitchFamily="49" charset="-122"/>
                <a:ea typeface="黑体" pitchFamily="49" charset="-122"/>
              </a:rPr>
              <a:t>湖南省技能</a:t>
            </a:r>
            <a:r>
              <a:rPr lang="zh-CN" altLang="en-US" sz="1600" b="1" dirty="0">
                <a:latin typeface="黑体" pitchFamily="49" charset="-122"/>
                <a:ea typeface="黑体" pitchFamily="49" charset="-122"/>
              </a:rPr>
              <a:t>抽查一等奖</a:t>
            </a:r>
            <a:endParaRPr lang="zh-CN" altLang="en-US" sz="1600" b="1" dirty="0">
              <a:latin typeface="黑体" pitchFamily="49" charset="-122"/>
              <a:ea typeface="黑体" pitchFamily="49" charset="-122"/>
            </a:endParaRPr>
          </a:p>
        </p:txBody>
      </p:sp>
      <p:grpSp>
        <p:nvGrpSpPr>
          <p:cNvPr id="61" name="组合 60"/>
          <p:cNvGrpSpPr/>
          <p:nvPr/>
        </p:nvGrpSpPr>
        <p:grpSpPr>
          <a:xfrm>
            <a:off x="122237" y="503782"/>
            <a:ext cx="719138" cy="792163"/>
            <a:chOff x="193223" y="540839"/>
            <a:chExt cx="719138" cy="792163"/>
          </a:xfrm>
        </p:grpSpPr>
        <p:grpSp>
          <p:nvGrpSpPr>
            <p:cNvPr id="62" name="组合 2"/>
            <p:cNvGrpSpPr>
              <a:grpSpLocks/>
            </p:cNvGrpSpPr>
            <p:nvPr/>
          </p:nvGrpSpPr>
          <p:grpSpPr bwMode="auto">
            <a:xfrm>
              <a:off x="193223" y="540839"/>
              <a:ext cx="719138" cy="719138"/>
              <a:chOff x="1840435" y="17621"/>
              <a:chExt cx="6192688" cy="972108"/>
            </a:xfrm>
          </p:grpSpPr>
          <p:sp>
            <p:nvSpPr>
              <p:cNvPr id="64" name="矩形 3"/>
              <p:cNvSpPr/>
              <p:nvPr/>
            </p:nvSpPr>
            <p:spPr>
              <a:xfrm>
                <a:off x="1840435" y="17621"/>
                <a:ext cx="6192688" cy="972108"/>
              </a:xfrm>
              <a:prstGeom prst="rect">
                <a:avLst/>
              </a:prstGeom>
              <a:solidFill>
                <a:srgbClr val="3FA9FD"/>
              </a:solidFill>
              <a:ln>
                <a:no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l" defTabSz="914400" rtl="0" eaLnBrk="1" fontAlgn="base" latinLnBrk="0" hangingPunct="1">
                  <a:lnSpc>
                    <a:spcPts val="3000"/>
                  </a:lnSpc>
                  <a:spcBef>
                    <a:spcPct val="0"/>
                  </a:spcBef>
                  <a:spcAft>
                    <a:spcPct val="0"/>
                  </a:spcAft>
                  <a:buClrTx/>
                  <a:buSzTx/>
                  <a:buFontTx/>
                  <a:buNone/>
                  <a:tabLst/>
                  <a:defRPr/>
                </a:pPr>
                <a:endParaRPr kumimoji="0" lang="zh-CN" altLang="en-US" sz="6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pitchFamily="34" charset="0"/>
                  <a:ea typeface="华文宋体" charset="-122"/>
                  <a:cs typeface="+mn-cs"/>
                </a:endParaRPr>
              </a:p>
            </p:txBody>
          </p:sp>
          <p:sp>
            <p:nvSpPr>
              <p:cNvPr id="65" name="直角三角形 4"/>
              <p:cNvSpPr>
                <a:spLocks noChangeArrowheads="1"/>
              </p:cNvSpPr>
              <p:nvPr/>
            </p:nvSpPr>
            <p:spPr bwMode="auto">
              <a:xfrm flipH="1" flipV="1">
                <a:off x="5449416" y="17621"/>
                <a:ext cx="2583707" cy="356225"/>
              </a:xfrm>
              <a:prstGeom prst="rtTriangle">
                <a:avLst/>
              </a:prstGeom>
              <a:solidFill>
                <a:srgbClr val="F2F2F2"/>
              </a:solidFill>
              <a:ln w="9525">
                <a:noFill/>
                <a:miter lim="800000"/>
                <a:headEnd/>
                <a:tailEnd/>
              </a:ln>
            </p:spPr>
            <p:txBody>
              <a:bodyPr rot="1080000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宋体" charset="-122"/>
                  <a:ea typeface="宋体" charset="-122"/>
                  <a:cs typeface="+mn-cs"/>
                </a:endParaRPr>
              </a:p>
            </p:txBody>
          </p:sp>
        </p:grpSp>
        <p:sp>
          <p:nvSpPr>
            <p:cNvPr id="63" name="TextBox 1"/>
            <p:cNvSpPr txBox="1">
              <a:spLocks noChangeArrowheads="1"/>
            </p:cNvSpPr>
            <p:nvPr/>
          </p:nvSpPr>
          <p:spPr bwMode="auto">
            <a:xfrm>
              <a:off x="323398" y="601164"/>
              <a:ext cx="576263" cy="731838"/>
            </a:xfrm>
            <a:prstGeom prst="rect">
              <a:avLst/>
            </a:prstGeom>
            <a:noFill/>
            <a:ln w="9525">
              <a:noFill/>
              <a:miter lim="800000"/>
              <a:headEnd/>
              <a:tailEnd/>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0" i="0" u="none" strike="noStrike" kern="1200" cap="none" spc="0" normalizeH="0" baseline="0" noProof="0" dirty="0" smtClean="0">
                  <a:ln>
                    <a:noFill/>
                  </a:ln>
                  <a:solidFill>
                    <a:srgbClr val="FF0000"/>
                  </a:solidFill>
                  <a:effectLst/>
                  <a:uLnTx/>
                  <a:uFillTx/>
                  <a:latin typeface="Arial Black" pitchFamily="34" charset="0"/>
                  <a:ea typeface="宋体" charset="-122"/>
                  <a:cs typeface="+mn-cs"/>
                </a:rPr>
                <a:t>1</a:t>
              </a:r>
              <a:endParaRPr kumimoji="0" lang="en-US" altLang="zh-CN" sz="4800" b="0" i="0" u="none" strike="noStrike" kern="1200" cap="none" spc="0" normalizeH="0" baseline="0" noProof="0" dirty="0">
                <a:ln>
                  <a:noFill/>
                </a:ln>
                <a:solidFill>
                  <a:srgbClr val="FF0000"/>
                </a:solidFill>
                <a:effectLst/>
                <a:uLnTx/>
                <a:uFillTx/>
                <a:latin typeface="Arial Black" pitchFamily="34" charset="0"/>
                <a:ea typeface="宋体" charset="-122"/>
                <a:cs typeface="+mn-cs"/>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wipe(left)">
                                      <p:cBhvr>
                                        <p:cTn id="7" dur="1250"/>
                                        <p:tgtEl>
                                          <p:spTgt spid="15366"/>
                                        </p:tgtEl>
                                      </p:cBhvr>
                                    </p:animEffect>
                                  </p:childTnLst>
                                </p:cTn>
                              </p:par>
                            </p:childTnLst>
                          </p:cTn>
                        </p:par>
                        <p:par>
                          <p:cTn id="8" fill="hold">
                            <p:stCondLst>
                              <p:cond delay="125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750"/>
                            </p:stCondLst>
                            <p:childTnLst>
                              <p:par>
                                <p:cTn id="13" presetID="12" presetClass="entr" presetSubtype="4" fill="hold" grpId="0" nodeType="afterEffect">
                                  <p:stCondLst>
                                    <p:cond delay="0"/>
                                  </p:stCondLst>
                                  <p:childTnLst>
                                    <p:set>
                                      <p:cBhvr>
                                        <p:cTn id="14" dur="1" fill="hold">
                                          <p:stCondLst>
                                            <p:cond delay="0"/>
                                          </p:stCondLst>
                                        </p:cTn>
                                        <p:tgtEl>
                                          <p:spTgt spid="15382"/>
                                        </p:tgtEl>
                                        <p:attrNameLst>
                                          <p:attrName>style.visibility</p:attrName>
                                        </p:attrNameLst>
                                      </p:cBhvr>
                                      <p:to>
                                        <p:strVal val="visible"/>
                                      </p:to>
                                    </p:set>
                                    <p:anim calcmode="lin" valueType="num">
                                      <p:cBhvr additive="base">
                                        <p:cTn id="15" dur="500"/>
                                        <p:tgtEl>
                                          <p:spTgt spid="15382"/>
                                        </p:tgtEl>
                                        <p:attrNameLst>
                                          <p:attrName>ppt_y</p:attrName>
                                        </p:attrNameLst>
                                      </p:cBhvr>
                                      <p:tavLst>
                                        <p:tav tm="0">
                                          <p:val>
                                            <p:strVal val="#ppt_y+#ppt_h*1.125000"/>
                                          </p:val>
                                        </p:tav>
                                        <p:tav tm="100000">
                                          <p:val>
                                            <p:strVal val="#ppt_y"/>
                                          </p:val>
                                        </p:tav>
                                      </p:tavLst>
                                    </p:anim>
                                    <p:animEffect transition="in" filter="wipe(up)">
                                      <p:cBhvr>
                                        <p:cTn id="16" dur="500"/>
                                        <p:tgtEl>
                                          <p:spTgt spid="15382"/>
                                        </p:tgtEl>
                                      </p:cBhvr>
                                    </p:animEffect>
                                  </p:childTnLst>
                                </p:cTn>
                              </p:par>
                            </p:childTnLst>
                          </p:cTn>
                        </p:par>
                        <p:par>
                          <p:cTn id="17" fill="hold">
                            <p:stCondLst>
                              <p:cond delay="225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par>
                          <p:cTn id="21" fill="hold">
                            <p:stCondLst>
                              <p:cond delay="2750"/>
                            </p:stCondLst>
                            <p:childTnLst>
                              <p:par>
                                <p:cTn id="22" presetID="26" presetClass="emph" presetSubtype="0" fill="hold" nodeType="afterEffect">
                                  <p:stCondLst>
                                    <p:cond delay="0"/>
                                  </p:stCondLst>
                                  <p:childTnLst>
                                    <p:animEffect transition="out" filter="fade">
                                      <p:cBhvr>
                                        <p:cTn id="23" dur="500" tmFilter="0, 0; .2, .5; .8, .5; 1, 0"/>
                                        <p:tgtEl>
                                          <p:spTgt spid="39"/>
                                        </p:tgtEl>
                                      </p:cBhvr>
                                    </p:animEffect>
                                    <p:animScale>
                                      <p:cBhvr>
                                        <p:cTn id="24" dur="250" autoRev="1" fill="hold"/>
                                        <p:tgtEl>
                                          <p:spTgt spid="39"/>
                                        </p:tgtEl>
                                      </p:cBhvr>
                                      <p:by x="105000" y="105000"/>
                                    </p:animScale>
                                  </p:childTnLst>
                                </p:cTn>
                              </p:par>
                            </p:childTnLst>
                          </p:cTn>
                        </p:par>
                        <p:par>
                          <p:cTn id="25" fill="hold">
                            <p:stCondLst>
                              <p:cond delay="3250"/>
                            </p:stCondLst>
                            <p:childTnLst>
                              <p:par>
                                <p:cTn id="26" presetID="22" presetClass="entr" presetSubtype="1"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par>
                          <p:cTn id="33" fill="hold">
                            <p:stCondLst>
                              <p:cond delay="4250"/>
                            </p:stCondLst>
                            <p:childTnLst>
                              <p:par>
                                <p:cTn id="34" presetID="26" presetClass="emph" presetSubtype="0" fill="hold" nodeType="afterEffect">
                                  <p:stCondLst>
                                    <p:cond delay="0"/>
                                  </p:stCondLst>
                                  <p:childTnLst>
                                    <p:animEffect transition="out" filter="fade">
                                      <p:cBhvr>
                                        <p:cTn id="35" dur="500" tmFilter="0, 0; .2, .5; .8, .5; 1, 0"/>
                                        <p:tgtEl>
                                          <p:spTgt spid="32"/>
                                        </p:tgtEl>
                                      </p:cBhvr>
                                    </p:animEffect>
                                    <p:animScale>
                                      <p:cBhvr>
                                        <p:cTn id="36" dur="250" autoRev="1" fill="hold"/>
                                        <p:tgtEl>
                                          <p:spTgt spid="32"/>
                                        </p:tgtEl>
                                      </p:cBhvr>
                                      <p:by x="105000" y="105000"/>
                                    </p:animScale>
                                  </p:childTnLst>
                                </p:cTn>
                              </p:par>
                            </p:childTnLst>
                          </p:cTn>
                        </p:par>
                        <p:par>
                          <p:cTn id="37" fill="hold">
                            <p:stCondLst>
                              <p:cond delay="4750"/>
                            </p:stCondLst>
                            <p:childTnLst>
                              <p:par>
                                <p:cTn id="38" presetID="22" presetClass="entr" presetSubtype="4"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par>
                          <p:cTn id="41" fill="hold">
                            <p:stCondLst>
                              <p:cond delay="5250"/>
                            </p:stCondLst>
                            <p:childTnLst>
                              <p:par>
                                <p:cTn id="42" presetID="10" presetClass="entr" presetSubtype="0"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par>
                          <p:cTn id="45" fill="hold">
                            <p:stCondLst>
                              <p:cond delay="5750"/>
                            </p:stCondLst>
                            <p:childTnLst>
                              <p:par>
                                <p:cTn id="46" presetID="26" presetClass="emph" presetSubtype="0" fill="hold" nodeType="afterEffect">
                                  <p:stCondLst>
                                    <p:cond delay="0"/>
                                  </p:stCondLst>
                                  <p:childTnLst>
                                    <p:animEffect transition="out" filter="fade">
                                      <p:cBhvr>
                                        <p:cTn id="47" dur="500" tmFilter="0, 0; .2, .5; .8, .5; 1, 0"/>
                                        <p:tgtEl>
                                          <p:spTgt spid="42"/>
                                        </p:tgtEl>
                                      </p:cBhvr>
                                    </p:animEffect>
                                    <p:animScale>
                                      <p:cBhvr>
                                        <p:cTn id="48" dur="250" autoRev="1" fill="hold"/>
                                        <p:tgtEl>
                                          <p:spTgt spid="42"/>
                                        </p:tgtEl>
                                      </p:cBhvr>
                                      <p:by x="105000" y="105000"/>
                                    </p:animScale>
                                  </p:childTnLst>
                                </p:cTn>
                              </p:par>
                            </p:childTnLst>
                          </p:cTn>
                        </p:par>
                        <p:par>
                          <p:cTn id="49" fill="hold">
                            <p:stCondLst>
                              <p:cond delay="6250"/>
                            </p:stCondLst>
                            <p:childTnLst>
                              <p:par>
                                <p:cTn id="50" presetID="22" presetClass="entr" presetSubtype="1" fill="hold"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childTnLst>
                          </p:cTn>
                        </p:par>
                        <p:par>
                          <p:cTn id="53" fill="hold">
                            <p:stCondLst>
                              <p:cond delay="6750"/>
                            </p:stCondLst>
                            <p:childTnLst>
                              <p:par>
                                <p:cTn id="54" presetID="10" presetClass="entr" presetSubtype="0" fill="hold"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par>
                          <p:cTn id="57" fill="hold">
                            <p:stCondLst>
                              <p:cond delay="7250"/>
                            </p:stCondLst>
                            <p:childTnLst>
                              <p:par>
                                <p:cTn id="58" presetID="26" presetClass="emph" presetSubtype="0" fill="hold" nodeType="afterEffect">
                                  <p:stCondLst>
                                    <p:cond delay="0"/>
                                  </p:stCondLst>
                                  <p:childTnLst>
                                    <p:animEffect transition="out" filter="fade">
                                      <p:cBhvr>
                                        <p:cTn id="59" dur="500" tmFilter="0, 0; .2, .5; .8, .5; 1, 0"/>
                                        <p:tgtEl>
                                          <p:spTgt spid="35"/>
                                        </p:tgtEl>
                                      </p:cBhvr>
                                    </p:animEffect>
                                    <p:animScale>
                                      <p:cBhvr>
                                        <p:cTn id="60" dur="250" autoRev="1" fill="hold"/>
                                        <p:tgtEl>
                                          <p:spTgt spid="35"/>
                                        </p:tgtEl>
                                      </p:cBhvr>
                                      <p:by x="105000" y="105000"/>
                                    </p:animScale>
                                  </p:childTnLst>
                                </p:cTn>
                              </p:par>
                            </p:childTnLst>
                          </p:cTn>
                        </p:par>
                        <p:par>
                          <p:cTn id="61" fill="hold">
                            <p:stCondLst>
                              <p:cond delay="7750"/>
                            </p:stCondLst>
                            <p:childTnLst>
                              <p:par>
                                <p:cTn id="62" presetID="22" presetClass="entr" presetSubtype="4"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00"/>
                                        <p:tgtEl>
                                          <p:spTgt spid="15"/>
                                        </p:tgtEl>
                                      </p:cBhvr>
                                    </p:animEffect>
                                  </p:childTnLst>
                                </p:cTn>
                              </p:par>
                            </p:childTnLst>
                          </p:cTn>
                        </p:par>
                        <p:par>
                          <p:cTn id="65" fill="hold">
                            <p:stCondLst>
                              <p:cond delay="8250"/>
                            </p:stCondLst>
                            <p:childTnLst>
                              <p:par>
                                <p:cTn id="66" presetID="10" presetClass="entr" presetSubtype="0" fill="hold"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childTnLst>
                          </p:cTn>
                        </p:par>
                        <p:par>
                          <p:cTn id="69" fill="hold">
                            <p:stCondLst>
                              <p:cond delay="8750"/>
                            </p:stCondLst>
                            <p:childTnLst>
                              <p:par>
                                <p:cTn id="70" presetID="26" presetClass="emph" presetSubtype="0" fill="hold" nodeType="afterEffect">
                                  <p:stCondLst>
                                    <p:cond delay="0"/>
                                  </p:stCondLst>
                                  <p:childTnLst>
                                    <p:animEffect transition="out" filter="fade">
                                      <p:cBhvr>
                                        <p:cTn id="71" dur="500" tmFilter="0, 0; .2, .5; .8, .5; 1, 0"/>
                                        <p:tgtEl>
                                          <p:spTgt spid="45"/>
                                        </p:tgtEl>
                                      </p:cBhvr>
                                    </p:animEffect>
                                    <p:animScale>
                                      <p:cBhvr>
                                        <p:cTn id="72" dur="250" autoRev="1" fill="hold"/>
                                        <p:tgtEl>
                                          <p:spTgt spid="45"/>
                                        </p:tgtEl>
                                      </p:cBhvr>
                                      <p:by x="105000" y="105000"/>
                                    </p:animScale>
                                  </p:childTnLst>
                                </p:cTn>
                              </p:par>
                            </p:childTnLst>
                          </p:cTn>
                        </p:par>
                        <p:par>
                          <p:cTn id="73" fill="hold">
                            <p:stCondLst>
                              <p:cond delay="9250"/>
                            </p:stCondLst>
                            <p:childTnLst>
                              <p:par>
                                <p:cTn id="74" presetID="22" presetClass="entr" presetSubtype="1" fill="hold"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up)">
                                      <p:cBhvr>
                                        <p:cTn id="76" dur="500"/>
                                        <p:tgtEl>
                                          <p:spTgt spid="27"/>
                                        </p:tgtEl>
                                      </p:cBhvr>
                                    </p:animEffect>
                                  </p:childTnLst>
                                </p:cTn>
                              </p:par>
                            </p:childTnLst>
                          </p:cTn>
                        </p:par>
                        <p:par>
                          <p:cTn id="77" fill="hold">
                            <p:stCondLst>
                              <p:cond delay="9750"/>
                            </p:stCondLst>
                            <p:childTnLst>
                              <p:par>
                                <p:cTn id="78" presetID="10" presetClass="entr" presetSubtype="0" fill="hold" nodeType="after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500"/>
                                        <p:tgtEl>
                                          <p:spTgt spid="48"/>
                                        </p:tgtEl>
                                      </p:cBhvr>
                                    </p:animEffect>
                                  </p:childTnLst>
                                </p:cTn>
                              </p:par>
                            </p:childTnLst>
                          </p:cTn>
                        </p:par>
                        <p:par>
                          <p:cTn id="81" fill="hold">
                            <p:stCondLst>
                              <p:cond delay="10250"/>
                            </p:stCondLst>
                            <p:childTnLst>
                              <p:par>
                                <p:cTn id="82" presetID="26" presetClass="emph" presetSubtype="0" fill="hold" nodeType="afterEffect">
                                  <p:stCondLst>
                                    <p:cond delay="0"/>
                                  </p:stCondLst>
                                  <p:childTnLst>
                                    <p:animEffect transition="out" filter="fade">
                                      <p:cBhvr>
                                        <p:cTn id="83" dur="500" tmFilter="0, 0; .2, .5; .8, .5; 1, 0"/>
                                        <p:tgtEl>
                                          <p:spTgt spid="48"/>
                                        </p:tgtEl>
                                      </p:cBhvr>
                                    </p:animEffect>
                                    <p:animScale>
                                      <p:cBhvr>
                                        <p:cTn id="84" dur="250" autoRev="1" fill="hold"/>
                                        <p:tgtEl>
                                          <p:spTgt spid="48"/>
                                        </p:tgtEl>
                                      </p:cBhvr>
                                      <p:by x="105000" y="105000"/>
                                    </p:animScale>
                                  </p:childTnLst>
                                </p:cTn>
                              </p:par>
                            </p:childTnLst>
                          </p:cTn>
                        </p:par>
                        <p:par>
                          <p:cTn id="85" fill="hold">
                            <p:stCondLst>
                              <p:cond delay="10750"/>
                            </p:stCondLst>
                            <p:childTnLst>
                              <p:par>
                                <p:cTn id="86" presetID="22" presetClass="entr" presetSubtype="4" fill="hold" nodeType="after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wipe(down)">
                                      <p:cBhvr>
                                        <p:cTn id="88" dur="500"/>
                                        <p:tgtEl>
                                          <p:spTgt spid="21"/>
                                        </p:tgtEl>
                                      </p:cBhvr>
                                    </p:animEffect>
                                  </p:childTnLst>
                                </p:cTn>
                              </p:par>
                            </p:childTnLst>
                          </p:cTn>
                        </p:par>
                        <p:par>
                          <p:cTn id="89" fill="hold">
                            <p:stCondLst>
                              <p:cond delay="11250"/>
                            </p:stCondLst>
                            <p:childTnLst>
                              <p:par>
                                <p:cTn id="90" presetID="12" presetClass="entr" presetSubtype="4" fill="hold" grpId="0" nodeType="afterEffect">
                                  <p:stCondLst>
                                    <p:cond delay="0"/>
                                  </p:stCondLst>
                                  <p:childTnLst>
                                    <p:set>
                                      <p:cBhvr>
                                        <p:cTn id="91" dur="1" fill="hold">
                                          <p:stCondLst>
                                            <p:cond delay="0"/>
                                          </p:stCondLst>
                                        </p:cTn>
                                        <p:tgtEl>
                                          <p:spTgt spid="15383"/>
                                        </p:tgtEl>
                                        <p:attrNameLst>
                                          <p:attrName>style.visibility</p:attrName>
                                        </p:attrNameLst>
                                      </p:cBhvr>
                                      <p:to>
                                        <p:strVal val="visible"/>
                                      </p:to>
                                    </p:set>
                                    <p:anim calcmode="lin" valueType="num">
                                      <p:cBhvr additive="base">
                                        <p:cTn id="92" dur="500"/>
                                        <p:tgtEl>
                                          <p:spTgt spid="15383"/>
                                        </p:tgtEl>
                                        <p:attrNameLst>
                                          <p:attrName>ppt_y</p:attrName>
                                        </p:attrNameLst>
                                      </p:cBhvr>
                                      <p:tavLst>
                                        <p:tav tm="0">
                                          <p:val>
                                            <p:strVal val="#ppt_y+#ppt_h*1.125000"/>
                                          </p:val>
                                        </p:tav>
                                        <p:tav tm="100000">
                                          <p:val>
                                            <p:strVal val="#ppt_y"/>
                                          </p:val>
                                        </p:tav>
                                      </p:tavLst>
                                    </p:anim>
                                    <p:animEffect transition="in" filter="wipe(up)">
                                      <p:cBhvr>
                                        <p:cTn id="93" dur="500"/>
                                        <p:tgtEl>
                                          <p:spTgt spid="15383"/>
                                        </p:tgtEl>
                                      </p:cBhvr>
                                    </p:animEffect>
                                  </p:childTnLst>
                                </p:cTn>
                              </p:par>
                            </p:childTnLst>
                          </p:cTn>
                        </p:par>
                        <p:par>
                          <p:cTn id="94" fill="hold">
                            <p:stCondLst>
                              <p:cond delay="11750"/>
                            </p:stCondLst>
                            <p:childTnLst>
                              <p:par>
                                <p:cTn id="95" presetID="12" presetClass="entr" presetSubtype="4" fill="hold" grpId="0" nodeType="afterEffect">
                                  <p:stCondLst>
                                    <p:cond delay="0"/>
                                  </p:stCondLst>
                                  <p:childTnLst>
                                    <p:set>
                                      <p:cBhvr>
                                        <p:cTn id="96" dur="1" fill="hold">
                                          <p:stCondLst>
                                            <p:cond delay="0"/>
                                          </p:stCondLst>
                                        </p:cTn>
                                        <p:tgtEl>
                                          <p:spTgt spid="15384"/>
                                        </p:tgtEl>
                                        <p:attrNameLst>
                                          <p:attrName>style.visibility</p:attrName>
                                        </p:attrNameLst>
                                      </p:cBhvr>
                                      <p:to>
                                        <p:strVal val="visible"/>
                                      </p:to>
                                    </p:set>
                                    <p:anim calcmode="lin" valueType="num">
                                      <p:cBhvr additive="base">
                                        <p:cTn id="97" dur="500"/>
                                        <p:tgtEl>
                                          <p:spTgt spid="15384"/>
                                        </p:tgtEl>
                                        <p:attrNameLst>
                                          <p:attrName>ppt_y</p:attrName>
                                        </p:attrNameLst>
                                      </p:cBhvr>
                                      <p:tavLst>
                                        <p:tav tm="0">
                                          <p:val>
                                            <p:strVal val="#ppt_y+#ppt_h*1.125000"/>
                                          </p:val>
                                        </p:tav>
                                        <p:tav tm="100000">
                                          <p:val>
                                            <p:strVal val="#ppt_y"/>
                                          </p:val>
                                        </p:tav>
                                      </p:tavLst>
                                    </p:anim>
                                    <p:animEffect transition="in" filter="wipe(up)">
                                      <p:cBhvr>
                                        <p:cTn id="98" dur="500"/>
                                        <p:tgtEl>
                                          <p:spTgt spid="15384"/>
                                        </p:tgtEl>
                                      </p:cBhvr>
                                    </p:animEffect>
                                  </p:childTnLst>
                                </p:cTn>
                              </p:par>
                            </p:childTnLst>
                          </p:cTn>
                        </p:par>
                        <p:par>
                          <p:cTn id="99" fill="hold">
                            <p:stCondLst>
                              <p:cond delay="12250"/>
                            </p:stCondLst>
                            <p:childTnLst>
                              <p:par>
                                <p:cTn id="100" presetID="12" presetClass="entr" presetSubtype="4" fill="hold" grpId="0" nodeType="afterEffect">
                                  <p:stCondLst>
                                    <p:cond delay="0"/>
                                  </p:stCondLst>
                                  <p:childTnLst>
                                    <p:set>
                                      <p:cBhvr>
                                        <p:cTn id="101" dur="1" fill="hold">
                                          <p:stCondLst>
                                            <p:cond delay="0"/>
                                          </p:stCondLst>
                                        </p:cTn>
                                        <p:tgtEl>
                                          <p:spTgt spid="15385"/>
                                        </p:tgtEl>
                                        <p:attrNameLst>
                                          <p:attrName>style.visibility</p:attrName>
                                        </p:attrNameLst>
                                      </p:cBhvr>
                                      <p:to>
                                        <p:strVal val="visible"/>
                                      </p:to>
                                    </p:set>
                                    <p:anim calcmode="lin" valueType="num">
                                      <p:cBhvr additive="base">
                                        <p:cTn id="102" dur="500"/>
                                        <p:tgtEl>
                                          <p:spTgt spid="15385"/>
                                        </p:tgtEl>
                                        <p:attrNameLst>
                                          <p:attrName>ppt_y</p:attrName>
                                        </p:attrNameLst>
                                      </p:cBhvr>
                                      <p:tavLst>
                                        <p:tav tm="0">
                                          <p:val>
                                            <p:strVal val="#ppt_y+#ppt_h*1.125000"/>
                                          </p:val>
                                        </p:tav>
                                        <p:tav tm="100000">
                                          <p:val>
                                            <p:strVal val="#ppt_y"/>
                                          </p:val>
                                        </p:tav>
                                      </p:tavLst>
                                    </p:anim>
                                    <p:animEffect transition="in" filter="wipe(up)">
                                      <p:cBhvr>
                                        <p:cTn id="103" dur="500"/>
                                        <p:tgtEl>
                                          <p:spTgt spid="15385"/>
                                        </p:tgtEl>
                                      </p:cBhvr>
                                    </p:animEffect>
                                  </p:childTnLst>
                                </p:cTn>
                              </p:par>
                            </p:childTnLst>
                          </p:cTn>
                        </p:par>
                        <p:par>
                          <p:cTn id="104" fill="hold">
                            <p:stCondLst>
                              <p:cond delay="12750"/>
                            </p:stCondLst>
                            <p:childTnLst>
                              <p:par>
                                <p:cTn id="105" presetID="12" presetClass="entr" presetSubtype="4" fill="hold" grpId="0" nodeType="afterEffect">
                                  <p:stCondLst>
                                    <p:cond delay="0"/>
                                  </p:stCondLst>
                                  <p:childTnLst>
                                    <p:set>
                                      <p:cBhvr>
                                        <p:cTn id="106" dur="1" fill="hold">
                                          <p:stCondLst>
                                            <p:cond delay="0"/>
                                          </p:stCondLst>
                                        </p:cTn>
                                        <p:tgtEl>
                                          <p:spTgt spid="15386"/>
                                        </p:tgtEl>
                                        <p:attrNameLst>
                                          <p:attrName>style.visibility</p:attrName>
                                        </p:attrNameLst>
                                      </p:cBhvr>
                                      <p:to>
                                        <p:strVal val="visible"/>
                                      </p:to>
                                    </p:set>
                                    <p:anim calcmode="lin" valueType="num">
                                      <p:cBhvr additive="base">
                                        <p:cTn id="107" dur="500"/>
                                        <p:tgtEl>
                                          <p:spTgt spid="15386"/>
                                        </p:tgtEl>
                                        <p:attrNameLst>
                                          <p:attrName>ppt_y</p:attrName>
                                        </p:attrNameLst>
                                      </p:cBhvr>
                                      <p:tavLst>
                                        <p:tav tm="0">
                                          <p:val>
                                            <p:strVal val="#ppt_y+#ppt_h*1.125000"/>
                                          </p:val>
                                        </p:tav>
                                        <p:tav tm="100000">
                                          <p:val>
                                            <p:strVal val="#ppt_y"/>
                                          </p:val>
                                        </p:tav>
                                      </p:tavLst>
                                    </p:anim>
                                    <p:animEffect transition="in" filter="wipe(up)">
                                      <p:cBhvr>
                                        <p:cTn id="108" dur="500"/>
                                        <p:tgtEl>
                                          <p:spTgt spid="15386"/>
                                        </p:tgtEl>
                                      </p:cBhvr>
                                    </p:animEffect>
                                  </p:childTnLst>
                                </p:cTn>
                              </p:par>
                            </p:childTnLst>
                          </p:cTn>
                        </p:par>
                        <p:par>
                          <p:cTn id="109" fill="hold">
                            <p:stCondLst>
                              <p:cond delay="13250"/>
                            </p:stCondLst>
                            <p:childTnLst>
                              <p:par>
                                <p:cTn id="110" presetID="12" presetClass="entr" presetSubtype="4" fill="hold" grpId="0" nodeType="afterEffect">
                                  <p:stCondLst>
                                    <p:cond delay="0"/>
                                  </p:stCondLst>
                                  <p:childTnLst>
                                    <p:set>
                                      <p:cBhvr>
                                        <p:cTn id="111" dur="1" fill="hold">
                                          <p:stCondLst>
                                            <p:cond delay="0"/>
                                          </p:stCondLst>
                                        </p:cTn>
                                        <p:tgtEl>
                                          <p:spTgt spid="15387"/>
                                        </p:tgtEl>
                                        <p:attrNameLst>
                                          <p:attrName>style.visibility</p:attrName>
                                        </p:attrNameLst>
                                      </p:cBhvr>
                                      <p:to>
                                        <p:strVal val="visible"/>
                                      </p:to>
                                    </p:set>
                                    <p:anim calcmode="lin" valueType="num">
                                      <p:cBhvr additive="base">
                                        <p:cTn id="112" dur="500"/>
                                        <p:tgtEl>
                                          <p:spTgt spid="15387"/>
                                        </p:tgtEl>
                                        <p:attrNameLst>
                                          <p:attrName>ppt_y</p:attrName>
                                        </p:attrNameLst>
                                      </p:cBhvr>
                                      <p:tavLst>
                                        <p:tav tm="0">
                                          <p:val>
                                            <p:strVal val="#ppt_y+#ppt_h*1.125000"/>
                                          </p:val>
                                        </p:tav>
                                        <p:tav tm="100000">
                                          <p:val>
                                            <p:strVal val="#ppt_y"/>
                                          </p:val>
                                        </p:tav>
                                      </p:tavLst>
                                    </p:anim>
                                    <p:animEffect transition="in" filter="wipe(up)">
                                      <p:cBhvr>
                                        <p:cTn id="113" dur="500"/>
                                        <p:tgtEl>
                                          <p:spTgt spid="15387"/>
                                        </p:tgtEl>
                                      </p:cBhvr>
                                    </p:animEffect>
                                  </p:childTnLst>
                                </p:cTn>
                              </p:par>
                            </p:childTnLst>
                          </p:cTn>
                        </p:par>
                        <p:par>
                          <p:cTn id="114" fill="hold">
                            <p:stCondLst>
                              <p:cond delay="13750"/>
                            </p:stCondLst>
                            <p:childTnLst>
                              <p:par>
                                <p:cTn id="115" presetID="12" presetClass="entr" presetSubtype="4" fill="hold" grpId="0" nodeType="afterEffect">
                                  <p:stCondLst>
                                    <p:cond delay="0"/>
                                  </p:stCondLst>
                                  <p:childTnLst>
                                    <p:set>
                                      <p:cBhvr>
                                        <p:cTn id="116" dur="1" fill="hold">
                                          <p:stCondLst>
                                            <p:cond delay="0"/>
                                          </p:stCondLst>
                                        </p:cTn>
                                        <p:tgtEl>
                                          <p:spTgt spid="15388"/>
                                        </p:tgtEl>
                                        <p:attrNameLst>
                                          <p:attrName>style.visibility</p:attrName>
                                        </p:attrNameLst>
                                      </p:cBhvr>
                                      <p:to>
                                        <p:strVal val="visible"/>
                                      </p:to>
                                    </p:set>
                                    <p:anim calcmode="lin" valueType="num">
                                      <p:cBhvr additive="base">
                                        <p:cTn id="117" dur="500"/>
                                        <p:tgtEl>
                                          <p:spTgt spid="15388"/>
                                        </p:tgtEl>
                                        <p:attrNameLst>
                                          <p:attrName>ppt_y</p:attrName>
                                        </p:attrNameLst>
                                      </p:cBhvr>
                                      <p:tavLst>
                                        <p:tav tm="0">
                                          <p:val>
                                            <p:strVal val="#ppt_y+#ppt_h*1.125000"/>
                                          </p:val>
                                        </p:tav>
                                        <p:tav tm="100000">
                                          <p:val>
                                            <p:strVal val="#ppt_y"/>
                                          </p:val>
                                        </p:tav>
                                      </p:tavLst>
                                    </p:anim>
                                    <p:animEffect transition="in" filter="wipe(up)">
                                      <p:cBhvr>
                                        <p:cTn id="118" dur="500"/>
                                        <p:tgtEl>
                                          <p:spTgt spid="15388"/>
                                        </p:tgtEl>
                                      </p:cBhvr>
                                    </p:animEffect>
                                  </p:childTnLst>
                                </p:cTn>
                              </p:par>
                            </p:childTnLst>
                          </p:cTn>
                        </p:par>
                        <p:par>
                          <p:cTn id="119" fill="hold">
                            <p:stCondLst>
                              <p:cond delay="14250"/>
                            </p:stCondLst>
                            <p:childTnLst>
                              <p:par>
                                <p:cTn id="120" presetID="22" presetClass="entr" presetSubtype="1" fill="hold" nodeType="afterEffect">
                                  <p:stCondLst>
                                    <p:cond delay="0"/>
                                  </p:stCondLst>
                                  <p:childTnLst>
                                    <p:set>
                                      <p:cBhvr>
                                        <p:cTn id="121" dur="1" fill="hold">
                                          <p:stCondLst>
                                            <p:cond delay="0"/>
                                          </p:stCondLst>
                                        </p:cTn>
                                        <p:tgtEl>
                                          <p:spTgt spid="2"/>
                                        </p:tgtEl>
                                        <p:attrNameLst>
                                          <p:attrName>style.visibility</p:attrName>
                                        </p:attrNameLst>
                                      </p:cBhvr>
                                      <p:to>
                                        <p:strVal val="visible"/>
                                      </p:to>
                                    </p:set>
                                    <p:animEffect transition="in" filter="wipe(up)">
                                      <p:cBhvr>
                                        <p:cTn id="122" dur="500"/>
                                        <p:tgtEl>
                                          <p:spTgt spid="2"/>
                                        </p:tgtEl>
                                      </p:cBhvr>
                                    </p:animEffect>
                                  </p:childTnLst>
                                </p:cTn>
                              </p:par>
                            </p:childTnLst>
                          </p:cTn>
                        </p:par>
                        <p:par>
                          <p:cTn id="123" fill="hold">
                            <p:stCondLst>
                              <p:cond delay="14750"/>
                            </p:stCondLst>
                            <p:childTnLst>
                              <p:par>
                                <p:cTn id="124" presetID="12" presetClass="entr" presetSubtype="4" fill="hold" grpId="0" nodeType="afterEffect">
                                  <p:stCondLst>
                                    <p:cond delay="0"/>
                                  </p:stCondLst>
                                  <p:childTnLst>
                                    <p:set>
                                      <p:cBhvr>
                                        <p:cTn id="125" dur="1" fill="hold">
                                          <p:stCondLst>
                                            <p:cond delay="0"/>
                                          </p:stCondLst>
                                        </p:cTn>
                                        <p:tgtEl>
                                          <p:spTgt spid="15390"/>
                                        </p:tgtEl>
                                        <p:attrNameLst>
                                          <p:attrName>style.visibility</p:attrName>
                                        </p:attrNameLst>
                                      </p:cBhvr>
                                      <p:to>
                                        <p:strVal val="visible"/>
                                      </p:to>
                                    </p:set>
                                    <p:anim calcmode="lin" valueType="num">
                                      <p:cBhvr additive="base">
                                        <p:cTn id="126" dur="500"/>
                                        <p:tgtEl>
                                          <p:spTgt spid="15390"/>
                                        </p:tgtEl>
                                        <p:attrNameLst>
                                          <p:attrName>ppt_y</p:attrName>
                                        </p:attrNameLst>
                                      </p:cBhvr>
                                      <p:tavLst>
                                        <p:tav tm="0">
                                          <p:val>
                                            <p:strVal val="#ppt_y+#ppt_h*1.125000"/>
                                          </p:val>
                                        </p:tav>
                                        <p:tav tm="100000">
                                          <p:val>
                                            <p:strVal val="#ppt_y"/>
                                          </p:val>
                                        </p:tav>
                                      </p:tavLst>
                                    </p:anim>
                                    <p:animEffect transition="in" filter="wipe(up)">
                                      <p:cBhvr>
                                        <p:cTn id="127" dur="500"/>
                                        <p:tgtEl>
                                          <p:spTgt spid="15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2" grpId="0" animBg="1"/>
      <p:bldP spid="15383" grpId="0" animBg="1"/>
      <p:bldP spid="15384" grpId="0" animBg="1"/>
      <p:bldP spid="15385" grpId="0" animBg="1"/>
      <p:bldP spid="15386" grpId="0" animBg="1"/>
      <p:bldP spid="15387" grpId="0" animBg="1"/>
      <p:bldP spid="15388" grpId="0" animBg="1"/>
      <p:bldP spid="1539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990369" y="645270"/>
            <a:ext cx="4458788" cy="487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bg1"/>
                </a:solidFill>
                <a:latin typeface="+mj-lt"/>
                <a:ea typeface="+mj-ea"/>
                <a:cs typeface="+mj-cs"/>
              </a:defRPr>
            </a:lvl1pPr>
            <a:lvl2pPr algn="l" rtl="0" eaLnBrk="0" fontAlgn="base" hangingPunct="0">
              <a:lnSpc>
                <a:spcPct val="90000"/>
              </a:lnSpc>
              <a:spcBef>
                <a:spcPct val="0"/>
              </a:spcBef>
              <a:spcAft>
                <a:spcPct val="0"/>
              </a:spcAft>
              <a:defRPr sz="3600">
                <a:solidFill>
                  <a:schemeClr val="bg1"/>
                </a:solidFill>
                <a:latin typeface="Arial" charset="0"/>
                <a:ea typeface="黑体" pitchFamily="49" charset="-122"/>
              </a:defRPr>
            </a:lvl2pPr>
            <a:lvl3pPr algn="l" rtl="0" eaLnBrk="0" fontAlgn="base" hangingPunct="0">
              <a:lnSpc>
                <a:spcPct val="90000"/>
              </a:lnSpc>
              <a:spcBef>
                <a:spcPct val="0"/>
              </a:spcBef>
              <a:spcAft>
                <a:spcPct val="0"/>
              </a:spcAft>
              <a:defRPr sz="3600">
                <a:solidFill>
                  <a:schemeClr val="bg1"/>
                </a:solidFill>
                <a:latin typeface="Arial" charset="0"/>
                <a:ea typeface="黑体" pitchFamily="49" charset="-122"/>
              </a:defRPr>
            </a:lvl3pPr>
            <a:lvl4pPr algn="l" rtl="0" eaLnBrk="0" fontAlgn="base" hangingPunct="0">
              <a:lnSpc>
                <a:spcPct val="90000"/>
              </a:lnSpc>
              <a:spcBef>
                <a:spcPct val="0"/>
              </a:spcBef>
              <a:spcAft>
                <a:spcPct val="0"/>
              </a:spcAft>
              <a:defRPr sz="3600">
                <a:solidFill>
                  <a:schemeClr val="bg1"/>
                </a:solidFill>
                <a:latin typeface="Arial" charset="0"/>
                <a:ea typeface="黑体" pitchFamily="49" charset="-122"/>
              </a:defRPr>
            </a:lvl4pPr>
            <a:lvl5pPr algn="l" rtl="0" eaLnBrk="0" fontAlgn="base" hangingPunct="0">
              <a:lnSpc>
                <a:spcPct val="90000"/>
              </a:lnSpc>
              <a:spcBef>
                <a:spcPct val="0"/>
              </a:spcBef>
              <a:spcAft>
                <a:spcPct val="0"/>
              </a:spcAft>
              <a:defRPr sz="3600">
                <a:solidFill>
                  <a:schemeClr val="bg1"/>
                </a:solidFill>
                <a:latin typeface="Arial" charset="0"/>
                <a:ea typeface="黑体" pitchFamily="49" charset="-122"/>
              </a:defRPr>
            </a:lvl5pPr>
            <a:lvl6pPr marL="457200" algn="l" rtl="0" fontAlgn="base">
              <a:lnSpc>
                <a:spcPct val="90000"/>
              </a:lnSpc>
              <a:spcBef>
                <a:spcPct val="0"/>
              </a:spcBef>
              <a:spcAft>
                <a:spcPct val="0"/>
              </a:spcAft>
              <a:defRPr sz="3600">
                <a:solidFill>
                  <a:schemeClr val="bg1"/>
                </a:solidFill>
                <a:latin typeface="Arial" charset="0"/>
                <a:ea typeface="黑体" pitchFamily="49" charset="-122"/>
              </a:defRPr>
            </a:lvl6pPr>
            <a:lvl7pPr marL="914400" algn="l" rtl="0" fontAlgn="base">
              <a:lnSpc>
                <a:spcPct val="90000"/>
              </a:lnSpc>
              <a:spcBef>
                <a:spcPct val="0"/>
              </a:spcBef>
              <a:spcAft>
                <a:spcPct val="0"/>
              </a:spcAft>
              <a:defRPr sz="3600">
                <a:solidFill>
                  <a:schemeClr val="bg1"/>
                </a:solidFill>
                <a:latin typeface="Arial" charset="0"/>
                <a:ea typeface="黑体" pitchFamily="49" charset="-122"/>
              </a:defRPr>
            </a:lvl7pPr>
            <a:lvl8pPr marL="1371600" algn="l" rtl="0" fontAlgn="base">
              <a:lnSpc>
                <a:spcPct val="90000"/>
              </a:lnSpc>
              <a:spcBef>
                <a:spcPct val="0"/>
              </a:spcBef>
              <a:spcAft>
                <a:spcPct val="0"/>
              </a:spcAft>
              <a:defRPr sz="3600">
                <a:solidFill>
                  <a:schemeClr val="bg1"/>
                </a:solidFill>
                <a:latin typeface="Arial" charset="0"/>
                <a:ea typeface="黑体" pitchFamily="49" charset="-122"/>
              </a:defRPr>
            </a:lvl8pPr>
            <a:lvl9pPr marL="1828800" algn="l" rtl="0" fontAlgn="base">
              <a:lnSpc>
                <a:spcPct val="90000"/>
              </a:lnSpc>
              <a:spcBef>
                <a:spcPct val="0"/>
              </a:spcBef>
              <a:spcAft>
                <a:spcPct val="0"/>
              </a:spcAft>
              <a:defRPr sz="3600">
                <a:solidFill>
                  <a:schemeClr val="bg1"/>
                </a:solidFill>
                <a:latin typeface="Arial" charset="0"/>
                <a:ea typeface="黑体" pitchFamily="49" charset="-122"/>
              </a:defRPr>
            </a:lvl9pPr>
          </a:lstStyle>
          <a:p>
            <a:pPr eaLnBrk="1" hangingPunct="1"/>
            <a:r>
              <a:rPr lang="zh-CN" altLang="en-US" sz="2800" b="1" smtClean="0">
                <a:solidFill>
                  <a:srgbClr val="FFFF00"/>
                </a:solidFill>
                <a:latin typeface="微软雅黑" panose="020B0503020204020204" pitchFamily="34" charset="-122"/>
                <a:ea typeface="微软雅黑" panose="020B0503020204020204" pitchFamily="34" charset="-122"/>
              </a:rPr>
              <a:t>持续改进策略与机制</a:t>
            </a:r>
            <a:endParaRPr lang="en-US" altLang="zh-CN" sz="2800" b="1" dirty="0" smtClean="0">
              <a:solidFill>
                <a:srgbClr val="FFFF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53756" y="529383"/>
            <a:ext cx="719138" cy="792163"/>
            <a:chOff x="193223" y="540839"/>
            <a:chExt cx="719138" cy="792163"/>
          </a:xfrm>
        </p:grpSpPr>
        <p:grpSp>
          <p:nvGrpSpPr>
            <p:cNvPr id="5" name="组合 2"/>
            <p:cNvGrpSpPr>
              <a:grpSpLocks/>
            </p:cNvGrpSpPr>
            <p:nvPr/>
          </p:nvGrpSpPr>
          <p:grpSpPr bwMode="auto">
            <a:xfrm>
              <a:off x="193223" y="540839"/>
              <a:ext cx="719138" cy="719138"/>
              <a:chOff x="1840435" y="17621"/>
              <a:chExt cx="6192688" cy="972108"/>
            </a:xfrm>
          </p:grpSpPr>
          <p:sp>
            <p:nvSpPr>
              <p:cNvPr id="7" name="矩形 3"/>
              <p:cNvSpPr/>
              <p:nvPr/>
            </p:nvSpPr>
            <p:spPr>
              <a:xfrm>
                <a:off x="1840435" y="17621"/>
                <a:ext cx="6192688" cy="972108"/>
              </a:xfrm>
              <a:prstGeom prst="rect">
                <a:avLst/>
              </a:prstGeom>
              <a:solidFill>
                <a:srgbClr val="3FA9FD"/>
              </a:solidFill>
              <a:ln>
                <a:no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l" defTabSz="914400" rtl="0" eaLnBrk="1" fontAlgn="base" latinLnBrk="0" hangingPunct="1">
                  <a:lnSpc>
                    <a:spcPts val="3000"/>
                  </a:lnSpc>
                  <a:spcBef>
                    <a:spcPct val="0"/>
                  </a:spcBef>
                  <a:spcAft>
                    <a:spcPct val="0"/>
                  </a:spcAft>
                  <a:buClrTx/>
                  <a:buSzTx/>
                  <a:buFontTx/>
                  <a:buNone/>
                  <a:tabLst/>
                  <a:defRPr/>
                </a:pPr>
                <a:endParaRPr kumimoji="0" lang="zh-CN" altLang="en-US" sz="6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pitchFamily="34" charset="0"/>
                  <a:ea typeface="华文宋体" charset="-122"/>
                  <a:cs typeface="+mn-cs"/>
                </a:endParaRPr>
              </a:p>
            </p:txBody>
          </p:sp>
          <p:sp>
            <p:nvSpPr>
              <p:cNvPr id="8" name="直角三角形 4"/>
              <p:cNvSpPr>
                <a:spLocks noChangeArrowheads="1"/>
              </p:cNvSpPr>
              <p:nvPr/>
            </p:nvSpPr>
            <p:spPr bwMode="auto">
              <a:xfrm flipH="1" flipV="1">
                <a:off x="5449416" y="17621"/>
                <a:ext cx="2583707" cy="356225"/>
              </a:xfrm>
              <a:prstGeom prst="rtTriangle">
                <a:avLst/>
              </a:prstGeom>
              <a:solidFill>
                <a:srgbClr val="F2F2F2"/>
              </a:solidFill>
              <a:ln w="9525">
                <a:noFill/>
                <a:miter lim="800000"/>
                <a:headEnd/>
                <a:tailEnd/>
              </a:ln>
            </p:spPr>
            <p:txBody>
              <a:bodyPr rot="1080000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宋体" charset="-122"/>
                  <a:ea typeface="宋体" charset="-122"/>
                  <a:cs typeface="+mn-cs"/>
                </a:endParaRPr>
              </a:p>
            </p:txBody>
          </p:sp>
        </p:grpSp>
        <p:sp>
          <p:nvSpPr>
            <p:cNvPr id="6" name="TextBox 1"/>
            <p:cNvSpPr txBox="1">
              <a:spLocks noChangeArrowheads="1"/>
            </p:cNvSpPr>
            <p:nvPr/>
          </p:nvSpPr>
          <p:spPr bwMode="auto">
            <a:xfrm>
              <a:off x="323398" y="601164"/>
              <a:ext cx="576263" cy="731838"/>
            </a:xfrm>
            <a:prstGeom prst="rect">
              <a:avLst/>
            </a:prstGeom>
            <a:noFill/>
            <a:ln w="9525">
              <a:noFill/>
              <a:miter lim="800000"/>
              <a:headEnd/>
              <a:tailEnd/>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0" i="0" u="none" strike="noStrike" kern="1200" cap="none" spc="0" normalizeH="0" baseline="0" noProof="0" dirty="0" smtClean="0">
                  <a:ln>
                    <a:noFill/>
                  </a:ln>
                  <a:solidFill>
                    <a:srgbClr val="FF0000"/>
                  </a:solidFill>
                  <a:effectLst/>
                  <a:uLnTx/>
                  <a:uFillTx/>
                  <a:latin typeface="Arial Black" pitchFamily="34" charset="0"/>
                  <a:ea typeface="宋体" charset="-122"/>
                  <a:cs typeface="+mn-cs"/>
                </a:rPr>
                <a:t>5</a:t>
              </a:r>
              <a:endParaRPr kumimoji="0" lang="en-US" altLang="zh-CN" sz="4800" b="0" i="0" u="none" strike="noStrike" kern="1200" cap="none" spc="0" normalizeH="0" baseline="0" noProof="0" dirty="0">
                <a:ln>
                  <a:noFill/>
                </a:ln>
                <a:solidFill>
                  <a:srgbClr val="FF0000"/>
                </a:solidFill>
                <a:effectLst/>
                <a:uLnTx/>
                <a:uFillTx/>
                <a:latin typeface="Arial Black" pitchFamily="34" charset="0"/>
                <a:ea typeface="宋体" charset="-122"/>
                <a:cs typeface="+mn-cs"/>
              </a:endParaRPr>
            </a:p>
          </p:txBody>
        </p:sp>
      </p:grpSp>
      <p:grpSp>
        <p:nvGrpSpPr>
          <p:cNvPr id="2" name="组合 1"/>
          <p:cNvGrpSpPr/>
          <p:nvPr/>
        </p:nvGrpSpPr>
        <p:grpSpPr>
          <a:xfrm>
            <a:off x="585788" y="2268538"/>
            <a:ext cx="10785475" cy="3583622"/>
            <a:chOff x="585788" y="2268538"/>
            <a:chExt cx="10785475" cy="3583622"/>
          </a:xfrm>
        </p:grpSpPr>
        <p:sp>
          <p:nvSpPr>
            <p:cNvPr id="9" name="Rectangle 14">
              <a:extLst/>
            </p:cNvPr>
            <p:cNvSpPr>
              <a:spLocks noChangeArrowheads="1"/>
            </p:cNvSpPr>
            <p:nvPr/>
          </p:nvSpPr>
          <p:spPr bwMode="gray">
            <a:xfrm>
              <a:off x="585788" y="2913063"/>
              <a:ext cx="4824412" cy="2939097"/>
            </a:xfrm>
            <a:prstGeom prst="rect">
              <a:avLst/>
            </a:prstGeom>
            <a:solidFill>
              <a:srgbClr val="FFFFFF"/>
            </a:solidFill>
            <a:ln w="22225">
              <a:solidFill>
                <a:schemeClr val="accent1"/>
              </a:solidFill>
              <a:miter lim="800000"/>
              <a:headEnd/>
              <a:tailEnd/>
            </a:ln>
            <a:effectLst>
              <a:outerShdw dist="53882" dir="2700000" algn="ctr" rotWithShape="0">
                <a:srgbClr val="808080">
                  <a:alpha val="50000"/>
                </a:srgbClr>
              </a:outerShdw>
            </a:effectLst>
            <a:scene3d>
              <a:camera prst="orthographicFront"/>
              <a:lightRig rig="threePt" dir="t"/>
            </a:scene3d>
            <a:sp3d>
              <a:bevelT w="165100" prst="coolSlant"/>
            </a:sp3d>
          </p:spPr>
          <p:txBody>
            <a:bodyPr lIns="180000" tIns="216000" rIns="144000" bIns="72000"/>
            <a:lstStyle>
              <a:lvl1pPr marL="190500" indent="-190500"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9pPr>
            </a:lstStyle>
            <a:p>
              <a:pPr fontAlgn="auto">
                <a:lnSpc>
                  <a:spcPct val="90000"/>
                </a:lnSpc>
                <a:spcBef>
                  <a:spcPts val="0"/>
                </a:spcBef>
                <a:spcAft>
                  <a:spcPct val="20000"/>
                </a:spcAft>
                <a:buClr>
                  <a:srgbClr val="292929"/>
                </a:buClr>
                <a:defRPr/>
              </a:pPr>
              <a:r>
                <a:rPr lang="en-US" altLang="zh-CN" sz="2400" b="1" dirty="0">
                  <a:solidFill>
                    <a:srgbClr val="153A58"/>
                  </a:solidFill>
                </a:rPr>
                <a:t>   </a:t>
              </a:r>
              <a:r>
                <a:rPr lang="zh-CN" altLang="zh-CN" sz="2400" b="1" dirty="0">
                  <a:solidFill>
                    <a:srgbClr val="153A58"/>
                  </a:solidFill>
                </a:rPr>
                <a:t>完善内部质量体系，进一步明确责任主体，明确专业带头人为专业诊改的第一责任，明确教研室主任为教师诊改的第一责任人，明确课程负责人为课程诊改的第一责任人。每年应召开专家论证会，对专业人才培养方案、课程标准进行论证完善。</a:t>
              </a:r>
              <a:endParaRPr lang="en-US" altLang="zh-CN" sz="2400" b="1" dirty="0">
                <a:solidFill>
                  <a:srgbClr val="153A58"/>
                </a:solidFill>
              </a:endParaRPr>
            </a:p>
          </p:txBody>
        </p:sp>
        <p:sp>
          <p:nvSpPr>
            <p:cNvPr id="10" name="Rectangle 7">
              <a:extLst/>
            </p:cNvPr>
            <p:cNvSpPr>
              <a:spLocks noChangeArrowheads="1"/>
            </p:cNvSpPr>
            <p:nvPr/>
          </p:nvSpPr>
          <p:spPr bwMode="gray">
            <a:xfrm>
              <a:off x="585788" y="2268538"/>
              <a:ext cx="4824412" cy="622300"/>
            </a:xfrm>
            <a:prstGeom prst="rect">
              <a:avLst/>
            </a:prstGeom>
            <a:solidFill>
              <a:srgbClr val="00CCFF"/>
            </a:solidFill>
            <a:ln w="12700">
              <a:solidFill>
                <a:srgbClr val="DDDDDD"/>
              </a:solidFill>
              <a:miter lim="800000"/>
              <a:headEnd/>
              <a:tailEnd/>
            </a:ln>
            <a:effectLst>
              <a:outerShdw dist="53882" dir="2700000" algn="ctr" rotWithShape="0">
                <a:srgbClr val="808080">
                  <a:alpha val="50000"/>
                </a:srgbClr>
              </a:outerShdw>
            </a:effectLst>
            <a:scene3d>
              <a:camera prst="orthographicFront"/>
              <a:lightRig rig="threePt" dir="t"/>
            </a:scene3d>
            <a:sp3d>
              <a:bevelT w="165100" prst="coolSlant"/>
            </a:sp3d>
          </p:spPr>
          <p:txBody>
            <a:bodyPr lIns="0" tIns="0" rIns="0" bIns="0" anchor="ctr"/>
            <a:lstStyle>
              <a:lvl1pPr defTabSz="801688" eaLnBrk="0" hangingPunct="0">
                <a:defRPr>
                  <a:solidFill>
                    <a:schemeClr val="tx1"/>
                  </a:solidFill>
                  <a:latin typeface="Arial" panose="020B0604020202020204" pitchFamily="34" charset="0"/>
                  <a:ea typeface="华文细黑" panose="02010600040101010101" pitchFamily="2" charset="-122"/>
                </a:defRPr>
              </a:lvl1pPr>
              <a:lvl2pPr marL="742950" indent="-285750" defTabSz="801688" eaLnBrk="0" hangingPunct="0">
                <a:defRPr>
                  <a:solidFill>
                    <a:schemeClr val="tx1"/>
                  </a:solidFill>
                  <a:latin typeface="Arial" panose="020B0604020202020204" pitchFamily="34" charset="0"/>
                  <a:ea typeface="华文细黑" panose="02010600040101010101" pitchFamily="2" charset="-122"/>
                </a:defRPr>
              </a:lvl2pPr>
              <a:lvl3pPr marL="1143000" indent="-228600" defTabSz="801688" eaLnBrk="0" hangingPunct="0">
                <a:defRPr>
                  <a:solidFill>
                    <a:schemeClr val="tx1"/>
                  </a:solidFill>
                  <a:latin typeface="Arial" panose="020B0604020202020204" pitchFamily="34" charset="0"/>
                  <a:ea typeface="华文细黑" panose="02010600040101010101" pitchFamily="2" charset="-122"/>
                </a:defRPr>
              </a:lvl3pPr>
              <a:lvl4pPr marL="1600200" indent="-228600" defTabSz="801688" eaLnBrk="0" hangingPunct="0">
                <a:defRPr>
                  <a:solidFill>
                    <a:schemeClr val="tx1"/>
                  </a:solidFill>
                  <a:latin typeface="Arial" panose="020B0604020202020204" pitchFamily="34" charset="0"/>
                  <a:ea typeface="华文细黑" panose="02010600040101010101" pitchFamily="2" charset="-122"/>
                </a:defRPr>
              </a:lvl4pPr>
              <a:lvl5pPr marL="2057400" indent="-228600" defTabSz="801688" eaLnBrk="0" hangingPunct="0">
                <a:defRPr>
                  <a:solidFill>
                    <a:schemeClr val="tx1"/>
                  </a:solidFill>
                  <a:latin typeface="Arial" panose="020B0604020202020204" pitchFamily="34" charset="0"/>
                  <a:ea typeface="华文细黑" panose="02010600040101010101" pitchFamily="2" charset="-122"/>
                </a:defRPr>
              </a:lvl5pPr>
              <a:lvl6pPr marL="25146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6pPr>
              <a:lvl7pPr marL="29718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7pPr>
              <a:lvl8pPr marL="34290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8pPr>
              <a:lvl9pPr marL="38862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9pPr>
            </a:lstStyle>
            <a:p>
              <a:pPr algn="ctr" fontAlgn="auto">
                <a:spcBef>
                  <a:spcPts val="0"/>
                </a:spcBef>
                <a:spcAft>
                  <a:spcPts val="0"/>
                </a:spcAft>
                <a:defRPr/>
              </a:pPr>
              <a:r>
                <a:rPr lang="zh-CN" altLang="en-US" sz="2400" b="1" dirty="0">
                  <a:solidFill>
                    <a:schemeClr val="bg1"/>
                  </a:solidFill>
                  <a:latin typeface="微软雅黑" panose="020B0503020204020204" pitchFamily="34" charset="-122"/>
                  <a:ea typeface="微软雅黑" panose="020B0503020204020204" pitchFamily="34" charset="-122"/>
                </a:rPr>
                <a:t>完善内部质量体系</a:t>
              </a:r>
              <a:endParaRPr lang="en-GB" altLang="zh-CN" sz="2400" b="1" dirty="0">
                <a:solidFill>
                  <a:schemeClr val="bg1"/>
                </a:solidFill>
                <a:latin typeface="微软雅黑" panose="020B0503020204020204" pitchFamily="34" charset="-122"/>
                <a:ea typeface="微软雅黑" panose="020B0503020204020204" pitchFamily="34" charset="-122"/>
              </a:endParaRPr>
            </a:p>
          </p:txBody>
        </p:sp>
        <p:sp>
          <p:nvSpPr>
            <p:cNvPr id="11" name="Rectangle 5">
              <a:extLst/>
            </p:cNvPr>
            <p:cNvSpPr>
              <a:spLocks noChangeArrowheads="1"/>
            </p:cNvSpPr>
            <p:nvPr/>
          </p:nvSpPr>
          <p:spPr bwMode="gray">
            <a:xfrm>
              <a:off x="6008688" y="2924175"/>
              <a:ext cx="5362575" cy="2927985"/>
            </a:xfrm>
            <a:prstGeom prst="rect">
              <a:avLst/>
            </a:prstGeom>
            <a:solidFill>
              <a:srgbClr val="FFFFFF"/>
            </a:solidFill>
            <a:ln w="22225">
              <a:solidFill>
                <a:srgbClr val="00B050"/>
              </a:solidFill>
              <a:miter lim="800000"/>
              <a:headEnd/>
              <a:tailEnd/>
            </a:ln>
            <a:effectLst>
              <a:outerShdw dist="53882" dir="2700000" algn="ctr" rotWithShape="0">
                <a:srgbClr val="808080">
                  <a:alpha val="50000"/>
                </a:srgbClr>
              </a:outerShdw>
            </a:effectLst>
            <a:scene3d>
              <a:camera prst="orthographicFront"/>
              <a:lightRig rig="threePt" dir="t"/>
            </a:scene3d>
            <a:sp3d>
              <a:bevelT w="165100" prst="coolSlant"/>
            </a:sp3d>
          </p:spPr>
          <p:txBody>
            <a:bodyPr lIns="180000" tIns="216000" rIns="144000" bIns="72000"/>
            <a:lstStyle>
              <a:lvl1pPr marL="190500" indent="-190500"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9pPr>
            </a:lstStyle>
            <a:p>
              <a:pPr eaLnBrk="1" fontAlgn="auto" hangingPunct="1">
                <a:lnSpc>
                  <a:spcPct val="90000"/>
                </a:lnSpc>
                <a:spcBef>
                  <a:spcPts val="0"/>
                </a:spcBef>
                <a:spcAft>
                  <a:spcPct val="20000"/>
                </a:spcAft>
                <a:buClr>
                  <a:srgbClr val="292929"/>
                </a:buClr>
                <a:defRPr/>
              </a:pPr>
              <a:r>
                <a:rPr lang="zh-CN" altLang="en-US" sz="2400" b="1" dirty="0">
                  <a:solidFill>
                    <a:srgbClr val="153A58"/>
                  </a:solidFill>
                </a:rPr>
                <a:t>    加大教师课程团队建设，结合教师</a:t>
              </a:r>
              <a:r>
                <a:rPr lang="zh-CN" altLang="en-US" sz="2400" b="1" dirty="0" smtClean="0">
                  <a:solidFill>
                    <a:srgbClr val="153A58"/>
                  </a:solidFill>
                </a:rPr>
                <a:t>“技能大师”</a:t>
              </a:r>
              <a:r>
                <a:rPr lang="zh-CN" altLang="en-US" sz="2400" b="1" dirty="0">
                  <a:solidFill>
                    <a:srgbClr val="153A58"/>
                  </a:solidFill>
                </a:rPr>
                <a:t>工程，推动课程团队教师参加相关的培训和学习；加大课程建设激励机制，分层分级对教师团队进行奖励；加大课程开发资金支持力度，分层分级对课程建设进行资助。</a:t>
              </a:r>
            </a:p>
          </p:txBody>
        </p:sp>
        <p:sp>
          <p:nvSpPr>
            <p:cNvPr id="12" name="Rectangle 11">
              <a:extLst/>
            </p:cNvPr>
            <p:cNvSpPr>
              <a:spLocks noChangeArrowheads="1"/>
            </p:cNvSpPr>
            <p:nvPr/>
          </p:nvSpPr>
          <p:spPr bwMode="gray">
            <a:xfrm>
              <a:off x="6008688" y="2268538"/>
              <a:ext cx="5362575" cy="644525"/>
            </a:xfrm>
            <a:prstGeom prst="rect">
              <a:avLst/>
            </a:prstGeom>
            <a:solidFill>
              <a:schemeClr val="accent2">
                <a:lumMod val="60000"/>
                <a:lumOff val="40000"/>
              </a:schemeClr>
            </a:solidFill>
            <a:ln w="12700">
              <a:solidFill>
                <a:srgbClr val="DDDDDD"/>
              </a:solidFill>
              <a:miter lim="800000"/>
              <a:headEnd/>
              <a:tailEnd/>
            </a:ln>
            <a:effectLst>
              <a:outerShdw dist="53882" dir="2700000" algn="ctr" rotWithShape="0">
                <a:srgbClr val="808080">
                  <a:alpha val="50000"/>
                </a:srgbClr>
              </a:outerShdw>
            </a:effectLst>
            <a:scene3d>
              <a:camera prst="orthographicFront"/>
              <a:lightRig rig="threePt" dir="t"/>
            </a:scene3d>
            <a:sp3d>
              <a:bevelT w="165100" prst="coolSlant"/>
            </a:sp3d>
          </p:spPr>
          <p:txBody>
            <a:bodyPr lIns="0" tIns="0" rIns="0" bIns="0" anchor="ctr"/>
            <a:lstStyle>
              <a:lvl1pPr defTabSz="801688" eaLnBrk="0" hangingPunct="0">
                <a:defRPr>
                  <a:solidFill>
                    <a:schemeClr val="tx1"/>
                  </a:solidFill>
                  <a:latin typeface="Arial" panose="020B0604020202020204" pitchFamily="34" charset="0"/>
                  <a:ea typeface="华文细黑" panose="02010600040101010101" pitchFamily="2" charset="-122"/>
                </a:defRPr>
              </a:lvl1pPr>
              <a:lvl2pPr marL="742950" indent="-285750" defTabSz="801688" eaLnBrk="0" hangingPunct="0">
                <a:defRPr>
                  <a:solidFill>
                    <a:schemeClr val="tx1"/>
                  </a:solidFill>
                  <a:latin typeface="Arial" panose="020B0604020202020204" pitchFamily="34" charset="0"/>
                  <a:ea typeface="华文细黑" panose="02010600040101010101" pitchFamily="2" charset="-122"/>
                </a:defRPr>
              </a:lvl2pPr>
              <a:lvl3pPr marL="1143000" indent="-228600" defTabSz="801688" eaLnBrk="0" hangingPunct="0">
                <a:defRPr>
                  <a:solidFill>
                    <a:schemeClr val="tx1"/>
                  </a:solidFill>
                  <a:latin typeface="Arial" panose="020B0604020202020204" pitchFamily="34" charset="0"/>
                  <a:ea typeface="华文细黑" panose="02010600040101010101" pitchFamily="2" charset="-122"/>
                </a:defRPr>
              </a:lvl3pPr>
              <a:lvl4pPr marL="1600200" indent="-228600" defTabSz="801688" eaLnBrk="0" hangingPunct="0">
                <a:defRPr>
                  <a:solidFill>
                    <a:schemeClr val="tx1"/>
                  </a:solidFill>
                  <a:latin typeface="Arial" panose="020B0604020202020204" pitchFamily="34" charset="0"/>
                  <a:ea typeface="华文细黑" panose="02010600040101010101" pitchFamily="2" charset="-122"/>
                </a:defRPr>
              </a:lvl4pPr>
              <a:lvl5pPr marL="2057400" indent="-228600" defTabSz="801688" eaLnBrk="0" hangingPunct="0">
                <a:defRPr>
                  <a:solidFill>
                    <a:schemeClr val="tx1"/>
                  </a:solidFill>
                  <a:latin typeface="Arial" panose="020B0604020202020204" pitchFamily="34" charset="0"/>
                  <a:ea typeface="华文细黑" panose="02010600040101010101" pitchFamily="2" charset="-122"/>
                </a:defRPr>
              </a:lvl5pPr>
              <a:lvl6pPr marL="25146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6pPr>
              <a:lvl7pPr marL="29718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7pPr>
              <a:lvl8pPr marL="34290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8pPr>
              <a:lvl9pPr marL="3886200" indent="-228600" defTabSz="801688" eaLnBrk="0" fontAlgn="base" hangingPunct="0">
                <a:lnSpc>
                  <a:spcPct val="120000"/>
                </a:lnSpc>
                <a:spcBef>
                  <a:spcPct val="0"/>
                </a:spcBef>
                <a:spcAft>
                  <a:spcPct val="0"/>
                </a:spcAft>
                <a:buClr>
                  <a:srgbClr val="3080C2"/>
                </a:buClr>
                <a:buFont typeface="Wingdings" panose="05000000000000000000" pitchFamily="2" charset="2"/>
                <a:defRPr>
                  <a:solidFill>
                    <a:schemeClr val="tx1"/>
                  </a:solidFill>
                  <a:latin typeface="Arial" panose="020B0604020202020204" pitchFamily="34" charset="0"/>
                  <a:ea typeface="华文细黑" panose="02010600040101010101" pitchFamily="2" charset="-122"/>
                </a:defRPr>
              </a:lvl9pPr>
            </a:lstStyle>
            <a:p>
              <a:pPr algn="ctr" fontAlgn="auto">
                <a:spcBef>
                  <a:spcPts val="0"/>
                </a:spcBef>
                <a:spcAft>
                  <a:spcPts val="0"/>
                </a:spcAft>
                <a:defRPr/>
              </a:pPr>
              <a:r>
                <a:rPr lang="zh-CN" altLang="en-US" sz="2400" b="1" dirty="0">
                  <a:solidFill>
                    <a:schemeClr val="bg1"/>
                  </a:solidFill>
                  <a:latin typeface="微软雅黑" panose="020B0503020204020204" pitchFamily="34" charset="-122"/>
                  <a:ea typeface="微软雅黑" panose="020B0503020204020204" pitchFamily="34" charset="-122"/>
                </a:rPr>
                <a:t>加大教师课程团队建设</a:t>
              </a:r>
              <a:endParaRPr lang="en-GB" altLang="zh-CN" sz="240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6482244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xtBox 69"/>
          <p:cNvPicPr>
            <a:picLocks noChangeAspect="1" noChangeArrowheads="1"/>
          </p:cNvPicPr>
          <p:nvPr/>
        </p:nvPicPr>
        <p:blipFill>
          <a:blip r:embed="rId3"/>
          <a:srcRect/>
          <a:stretch>
            <a:fillRect/>
          </a:stretch>
        </p:blipFill>
        <p:spPr bwMode="auto">
          <a:xfrm>
            <a:off x="1657350" y="2322514"/>
            <a:ext cx="9150350" cy="3419475"/>
          </a:xfrm>
          <a:prstGeom prst="rect">
            <a:avLst/>
          </a:prstGeom>
          <a:noFill/>
          <a:ln w="9525">
            <a:noFill/>
            <a:miter lim="800000"/>
            <a:headEnd/>
            <a:tailEnd/>
          </a:ln>
        </p:spPr>
      </p:pic>
      <p:pic>
        <p:nvPicPr>
          <p:cNvPr id="3" name="图片 2" descr="幕帘1.png"/>
          <p:cNvPicPr>
            <a:picLocks noChangeAspect="1"/>
          </p:cNvPicPr>
          <p:nvPr/>
        </p:nvPicPr>
        <p:blipFill>
          <a:blip r:embed="rId4"/>
          <a:srcRect/>
          <a:stretch>
            <a:fillRect/>
          </a:stretch>
        </p:blipFill>
        <p:spPr bwMode="auto">
          <a:xfrm>
            <a:off x="-3930650" y="0"/>
            <a:ext cx="5464175" cy="6858000"/>
          </a:xfrm>
          <a:prstGeom prst="rect">
            <a:avLst/>
          </a:prstGeom>
          <a:noFill/>
          <a:ln w="9525">
            <a:noFill/>
            <a:miter lim="800000"/>
            <a:headEnd/>
            <a:tailEnd/>
          </a:ln>
        </p:spPr>
      </p:pic>
      <p:pic>
        <p:nvPicPr>
          <p:cNvPr id="4" name="图片 3" descr="幕帘2.png"/>
          <p:cNvPicPr>
            <a:picLocks noChangeAspect="1"/>
          </p:cNvPicPr>
          <p:nvPr/>
        </p:nvPicPr>
        <p:blipFill>
          <a:blip r:embed="rId5"/>
          <a:srcRect/>
          <a:stretch>
            <a:fillRect/>
          </a:stretch>
        </p:blipFill>
        <p:spPr bwMode="auto">
          <a:xfrm>
            <a:off x="12223750" y="-22225"/>
            <a:ext cx="5170488" cy="6858000"/>
          </a:xfrm>
          <a:prstGeom prst="rect">
            <a:avLst/>
          </a:prstGeom>
          <a:noFill/>
          <a:ln w="9525">
            <a:noFill/>
            <a:miter lim="800000"/>
            <a:headEnd/>
            <a:tailEnd/>
          </a:ln>
        </p:spPr>
      </p:pic>
      <p:pic>
        <p:nvPicPr>
          <p:cNvPr id="155652" name="图片 71" descr="10-1.png"/>
          <p:cNvPicPr>
            <a:picLocks noChangeAspect="1"/>
          </p:cNvPicPr>
          <p:nvPr/>
        </p:nvPicPr>
        <p:blipFill>
          <a:blip r:embed="rId6"/>
          <a:srcRect/>
          <a:stretch>
            <a:fillRect/>
          </a:stretch>
        </p:blipFill>
        <p:spPr bwMode="auto">
          <a:xfrm>
            <a:off x="1546225" y="0"/>
            <a:ext cx="9144000" cy="6858000"/>
          </a:xfrm>
          <a:prstGeom prst="rect">
            <a:avLst/>
          </a:prstGeom>
          <a:noFill/>
          <a:ln w="9525">
            <a:noFill/>
            <a:miter lim="800000"/>
            <a:headEnd/>
            <a:tailEnd/>
          </a:ln>
        </p:spPr>
      </p:pic>
      <p:pic>
        <p:nvPicPr>
          <p:cNvPr id="155653" name="图片 72" descr="10-2.png"/>
          <p:cNvPicPr>
            <a:picLocks noChangeAspect="1"/>
          </p:cNvPicPr>
          <p:nvPr/>
        </p:nvPicPr>
        <p:blipFill>
          <a:blip r:embed="rId7"/>
          <a:srcRect/>
          <a:stretch>
            <a:fillRect/>
          </a:stretch>
        </p:blipFill>
        <p:spPr bwMode="auto">
          <a:xfrm>
            <a:off x="1524000" y="-22225"/>
            <a:ext cx="9144000" cy="6858000"/>
          </a:xfrm>
          <a:prstGeom prst="rect">
            <a:avLst/>
          </a:prstGeom>
          <a:noFill/>
          <a:ln w="9525">
            <a:noFill/>
            <a:miter lim="800000"/>
            <a:headEnd/>
            <a:tailEnd/>
          </a:ln>
        </p:spPr>
      </p:pic>
      <p:pic>
        <p:nvPicPr>
          <p:cNvPr id="7" name="Picture 2" descr="PPECLOGO-eff-0-1"/>
          <p:cNvPicPr>
            <a:picLocks noChangeAspect="1"/>
          </p:cNvPicPr>
          <p:nvPr/>
        </p:nvPicPr>
        <p:blipFill>
          <a:blip r:embed="rId8"/>
          <a:srcRect/>
          <a:stretch>
            <a:fillRect/>
          </a:stretch>
        </p:blipFill>
        <p:spPr bwMode="auto">
          <a:xfrm>
            <a:off x="3219450" y="2274888"/>
            <a:ext cx="1060450" cy="798512"/>
          </a:xfrm>
          <a:prstGeom prst="rect">
            <a:avLst/>
          </a:prstGeom>
          <a:noFill/>
          <a:ln w="9525">
            <a:noFill/>
            <a:miter lim="800000"/>
            <a:headEnd/>
            <a:tailEnd/>
          </a:ln>
        </p:spPr>
      </p:pic>
      <p:pic>
        <p:nvPicPr>
          <p:cNvPr id="8" name="Picture 3" descr="PPECLOGO-eff-0-2"/>
          <p:cNvPicPr>
            <a:picLocks noChangeAspect="1"/>
          </p:cNvPicPr>
          <p:nvPr/>
        </p:nvPicPr>
        <p:blipFill>
          <a:blip r:embed="rId9"/>
          <a:srcRect/>
          <a:stretch>
            <a:fillRect/>
          </a:stretch>
        </p:blipFill>
        <p:spPr bwMode="auto">
          <a:xfrm>
            <a:off x="7616826" y="2235200"/>
            <a:ext cx="981075" cy="750888"/>
          </a:xfrm>
          <a:prstGeom prst="rect">
            <a:avLst/>
          </a:prstGeom>
          <a:noFill/>
          <a:ln w="9525">
            <a:noFill/>
            <a:miter lim="800000"/>
            <a:headEnd/>
            <a:tailEnd/>
          </a:ln>
        </p:spPr>
      </p:pic>
      <p:pic>
        <p:nvPicPr>
          <p:cNvPr id="9" name="Picture 5" descr="PPECLOGO-eff-0-1"/>
          <p:cNvPicPr>
            <a:picLocks noChangeAspect="1"/>
          </p:cNvPicPr>
          <p:nvPr/>
        </p:nvPicPr>
        <p:blipFill>
          <a:blip r:embed="rId10"/>
          <a:srcRect/>
          <a:stretch>
            <a:fillRect/>
          </a:stretch>
        </p:blipFill>
        <p:spPr bwMode="auto">
          <a:xfrm>
            <a:off x="3540126" y="3159125"/>
            <a:ext cx="523875" cy="395288"/>
          </a:xfrm>
          <a:prstGeom prst="rect">
            <a:avLst/>
          </a:prstGeom>
          <a:noFill/>
          <a:ln w="9525">
            <a:noFill/>
            <a:miter lim="800000"/>
            <a:headEnd/>
            <a:tailEnd/>
          </a:ln>
        </p:spPr>
      </p:pic>
      <p:pic>
        <p:nvPicPr>
          <p:cNvPr id="10" name="Picture 6" descr="PPECLOGO-eff-0-1"/>
          <p:cNvPicPr>
            <a:picLocks noChangeAspect="1"/>
          </p:cNvPicPr>
          <p:nvPr/>
        </p:nvPicPr>
        <p:blipFill>
          <a:blip r:embed="rId11"/>
          <a:srcRect/>
          <a:stretch>
            <a:fillRect/>
          </a:stretch>
        </p:blipFill>
        <p:spPr bwMode="auto">
          <a:xfrm>
            <a:off x="6448425" y="2292351"/>
            <a:ext cx="400050" cy="303213"/>
          </a:xfrm>
          <a:prstGeom prst="rect">
            <a:avLst/>
          </a:prstGeom>
          <a:noFill/>
          <a:ln w="9525">
            <a:noFill/>
            <a:miter lim="800000"/>
            <a:headEnd/>
            <a:tailEnd/>
          </a:ln>
        </p:spPr>
      </p:pic>
      <p:pic>
        <p:nvPicPr>
          <p:cNvPr id="11" name="Picture 9" descr="PPECLOGO-eff-5-4"/>
          <p:cNvPicPr>
            <a:picLocks noChangeAspect="1"/>
          </p:cNvPicPr>
          <p:nvPr/>
        </p:nvPicPr>
        <p:blipFill>
          <a:blip r:embed="rId12"/>
          <a:srcRect/>
          <a:stretch>
            <a:fillRect/>
          </a:stretch>
        </p:blipFill>
        <p:spPr bwMode="auto">
          <a:xfrm>
            <a:off x="2335214" y="2595563"/>
            <a:ext cx="1476375" cy="1122362"/>
          </a:xfrm>
          <a:prstGeom prst="rect">
            <a:avLst/>
          </a:prstGeom>
          <a:noFill/>
          <a:ln w="9525">
            <a:noFill/>
            <a:miter lim="800000"/>
            <a:headEnd/>
            <a:tailEnd/>
          </a:ln>
        </p:spPr>
      </p:pic>
      <p:pic>
        <p:nvPicPr>
          <p:cNvPr id="12" name="Picture 11" descr="PPECLOGO-eff-5-4"/>
          <p:cNvPicPr>
            <a:picLocks noChangeAspect="1"/>
          </p:cNvPicPr>
          <p:nvPr/>
        </p:nvPicPr>
        <p:blipFill>
          <a:blip r:embed="rId12"/>
          <a:srcRect/>
          <a:stretch>
            <a:fillRect/>
          </a:stretch>
        </p:blipFill>
        <p:spPr bwMode="auto">
          <a:xfrm>
            <a:off x="8956675" y="2112964"/>
            <a:ext cx="1117600" cy="852487"/>
          </a:xfrm>
          <a:prstGeom prst="rect">
            <a:avLst/>
          </a:prstGeom>
          <a:noFill/>
          <a:ln w="9525">
            <a:noFill/>
            <a:miter lim="800000"/>
            <a:headEnd/>
            <a:tailEnd/>
          </a:ln>
        </p:spPr>
      </p:pic>
      <p:pic>
        <p:nvPicPr>
          <p:cNvPr id="13" name="Picture 12" descr="PPECLOGO-eff-0-1"/>
          <p:cNvPicPr>
            <a:picLocks noChangeAspect="1"/>
          </p:cNvPicPr>
          <p:nvPr/>
        </p:nvPicPr>
        <p:blipFill>
          <a:blip r:embed="rId13"/>
          <a:srcRect/>
          <a:stretch>
            <a:fillRect/>
          </a:stretch>
        </p:blipFill>
        <p:spPr bwMode="auto">
          <a:xfrm>
            <a:off x="7015163" y="3013075"/>
            <a:ext cx="520700" cy="393700"/>
          </a:xfrm>
          <a:prstGeom prst="rect">
            <a:avLst/>
          </a:prstGeom>
          <a:noFill/>
          <a:ln w="9525">
            <a:noFill/>
            <a:miter lim="800000"/>
            <a:headEnd/>
            <a:tailEnd/>
          </a:ln>
        </p:spPr>
      </p:pic>
      <p:pic>
        <p:nvPicPr>
          <p:cNvPr id="14" name="Picture 13" descr="PPECLOGO-eff-0-1"/>
          <p:cNvPicPr>
            <a:picLocks noChangeAspect="1"/>
          </p:cNvPicPr>
          <p:nvPr/>
        </p:nvPicPr>
        <p:blipFill>
          <a:blip r:embed="rId13"/>
          <a:srcRect/>
          <a:stretch>
            <a:fillRect/>
          </a:stretch>
        </p:blipFill>
        <p:spPr bwMode="auto">
          <a:xfrm>
            <a:off x="10325100" y="1754188"/>
            <a:ext cx="522288" cy="392112"/>
          </a:xfrm>
          <a:prstGeom prst="rect">
            <a:avLst/>
          </a:prstGeom>
          <a:noFill/>
          <a:ln w="9525">
            <a:noFill/>
            <a:miter lim="800000"/>
            <a:headEnd/>
            <a:tailEnd/>
          </a:ln>
        </p:spPr>
      </p:pic>
      <p:pic>
        <p:nvPicPr>
          <p:cNvPr id="15" name="Picture 14" descr="PPECLOGO-eff2-1-2"/>
          <p:cNvPicPr>
            <a:picLocks noChangeAspect="1"/>
          </p:cNvPicPr>
          <p:nvPr/>
        </p:nvPicPr>
        <p:blipFill>
          <a:blip r:embed="rId14"/>
          <a:srcRect/>
          <a:stretch>
            <a:fillRect/>
          </a:stretch>
        </p:blipFill>
        <p:spPr bwMode="auto">
          <a:xfrm>
            <a:off x="1127125" y="2184400"/>
            <a:ext cx="1697038" cy="1428750"/>
          </a:xfrm>
          <a:prstGeom prst="rect">
            <a:avLst/>
          </a:prstGeom>
          <a:noFill/>
          <a:ln w="9525">
            <a:noFill/>
            <a:miter lim="800000"/>
            <a:headEnd/>
            <a:tailEnd/>
          </a:ln>
        </p:spPr>
      </p:pic>
      <p:pic>
        <p:nvPicPr>
          <p:cNvPr id="16" name="Picture 15" descr="PPECLOGO-eff2-1-3"/>
          <p:cNvPicPr>
            <a:picLocks noChangeAspect="1"/>
          </p:cNvPicPr>
          <p:nvPr/>
        </p:nvPicPr>
        <p:blipFill>
          <a:blip r:embed="rId15"/>
          <a:srcRect/>
          <a:stretch>
            <a:fillRect/>
          </a:stretch>
        </p:blipFill>
        <p:spPr bwMode="auto">
          <a:xfrm>
            <a:off x="3055938" y="2174876"/>
            <a:ext cx="438150" cy="365125"/>
          </a:xfrm>
          <a:prstGeom prst="rect">
            <a:avLst/>
          </a:prstGeom>
          <a:noFill/>
          <a:ln w="9525">
            <a:noFill/>
            <a:miter lim="800000"/>
            <a:headEnd/>
            <a:tailEnd/>
          </a:ln>
        </p:spPr>
      </p:pic>
      <p:pic>
        <p:nvPicPr>
          <p:cNvPr id="17" name="Picture 16" descr="PPECLOGO-eff2-1-4"/>
          <p:cNvPicPr>
            <a:picLocks noChangeAspect="1"/>
          </p:cNvPicPr>
          <p:nvPr/>
        </p:nvPicPr>
        <p:blipFill>
          <a:blip r:embed="rId16"/>
          <a:srcRect/>
          <a:stretch>
            <a:fillRect/>
          </a:stretch>
        </p:blipFill>
        <p:spPr bwMode="auto">
          <a:xfrm>
            <a:off x="7591426" y="2713039"/>
            <a:ext cx="703263" cy="587375"/>
          </a:xfrm>
          <a:prstGeom prst="rect">
            <a:avLst/>
          </a:prstGeom>
          <a:noFill/>
          <a:ln w="9525">
            <a:noFill/>
            <a:miter lim="800000"/>
            <a:headEnd/>
            <a:tailEnd/>
          </a:ln>
        </p:spPr>
      </p:pic>
      <p:pic>
        <p:nvPicPr>
          <p:cNvPr id="18" name="Picture 17" descr="PPECLOGO-eff2-1-3"/>
          <p:cNvPicPr>
            <a:picLocks noChangeAspect="1"/>
          </p:cNvPicPr>
          <p:nvPr/>
        </p:nvPicPr>
        <p:blipFill>
          <a:blip r:embed="rId15"/>
          <a:srcRect/>
          <a:stretch>
            <a:fillRect/>
          </a:stretch>
        </p:blipFill>
        <p:spPr bwMode="auto">
          <a:xfrm>
            <a:off x="8310563" y="2297113"/>
            <a:ext cx="360362" cy="303212"/>
          </a:xfrm>
          <a:prstGeom prst="rect">
            <a:avLst/>
          </a:prstGeom>
          <a:noFill/>
          <a:ln w="9525">
            <a:noFill/>
            <a:miter lim="800000"/>
            <a:headEnd/>
            <a:tailEnd/>
          </a:ln>
        </p:spPr>
      </p:pic>
      <p:pic>
        <p:nvPicPr>
          <p:cNvPr id="19" name="Picture 18" descr="PPECLOGO-eff2-1-3"/>
          <p:cNvPicPr>
            <a:picLocks noChangeAspect="1"/>
          </p:cNvPicPr>
          <p:nvPr/>
        </p:nvPicPr>
        <p:blipFill>
          <a:blip r:embed="rId15"/>
          <a:srcRect/>
          <a:stretch>
            <a:fillRect/>
          </a:stretch>
        </p:blipFill>
        <p:spPr bwMode="auto">
          <a:xfrm>
            <a:off x="8816975" y="2833689"/>
            <a:ext cx="280988" cy="236537"/>
          </a:xfrm>
          <a:prstGeom prst="rect">
            <a:avLst/>
          </a:prstGeom>
          <a:noFill/>
          <a:ln w="9525">
            <a:noFill/>
            <a:miter lim="800000"/>
            <a:headEnd/>
            <a:tailEnd/>
          </a:ln>
        </p:spPr>
      </p:pic>
      <p:pic>
        <p:nvPicPr>
          <p:cNvPr id="155667" name="Picture 7" descr="PPECLOGO-eff-0-1"/>
          <p:cNvPicPr>
            <a:picLocks noChangeAspect="1"/>
          </p:cNvPicPr>
          <p:nvPr/>
        </p:nvPicPr>
        <p:blipFill>
          <a:blip r:embed="rId17"/>
          <a:srcRect/>
          <a:stretch>
            <a:fillRect/>
          </a:stretch>
        </p:blipFill>
        <p:spPr bwMode="auto">
          <a:xfrm>
            <a:off x="4710114" y="2376489"/>
            <a:ext cx="198437" cy="149225"/>
          </a:xfrm>
          <a:prstGeom prst="rect">
            <a:avLst/>
          </a:prstGeom>
          <a:noFill/>
          <a:ln w="9525">
            <a:noFill/>
            <a:miter lim="800000"/>
            <a:headEnd/>
            <a:tailEnd/>
          </a:ln>
        </p:spPr>
      </p:pic>
      <p:sp>
        <p:nvSpPr>
          <p:cNvPr id="21" name="十六角星 20"/>
          <p:cNvSpPr/>
          <p:nvPr/>
        </p:nvSpPr>
        <p:spPr>
          <a:xfrm rot="1640119">
            <a:off x="4625975" y="382589"/>
            <a:ext cx="2928938" cy="2930525"/>
          </a:xfrm>
          <a:prstGeom prst="star16">
            <a:avLst>
              <a:gd name="adj" fmla="val 46670"/>
            </a:avLst>
          </a:prstGeom>
          <a:gradFill flip="none" rotWithShape="1">
            <a:gsLst>
              <a:gs pos="0">
                <a:schemeClr val="bg1"/>
              </a:gs>
              <a:gs pos="50000">
                <a:srgbClr val="F4D862">
                  <a:alpha val="8000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宋体" charset="-122"/>
              <a:ea typeface="宋体" panose="02010600030101010101" pitchFamily="2" charset="-122"/>
            </a:endParaRPr>
          </a:p>
        </p:txBody>
      </p:sp>
      <p:sp>
        <p:nvSpPr>
          <p:cNvPr id="22" name="十六角星 21"/>
          <p:cNvSpPr/>
          <p:nvPr/>
        </p:nvSpPr>
        <p:spPr>
          <a:xfrm rot="318539">
            <a:off x="4217989" y="-23813"/>
            <a:ext cx="3743325" cy="3743326"/>
          </a:xfrm>
          <a:prstGeom prst="star16">
            <a:avLst>
              <a:gd name="adj" fmla="val 44748"/>
            </a:avLst>
          </a:prstGeom>
          <a:gradFill flip="none" rotWithShape="1">
            <a:gsLst>
              <a:gs pos="0">
                <a:schemeClr val="bg1"/>
              </a:gs>
              <a:gs pos="50000">
                <a:srgbClr val="FFFF61">
                  <a:alpha val="3900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宋体" charset="-122"/>
              <a:ea typeface="宋体" panose="02010600030101010101" pitchFamily="2" charset="-122"/>
            </a:endParaRPr>
          </a:p>
        </p:txBody>
      </p:sp>
      <p:grpSp>
        <p:nvGrpSpPr>
          <p:cNvPr id="5" name="组合 185"/>
          <p:cNvGrpSpPr>
            <a:grpSpLocks/>
          </p:cNvGrpSpPr>
          <p:nvPr/>
        </p:nvGrpSpPr>
        <p:grpSpPr bwMode="auto">
          <a:xfrm>
            <a:off x="4705350" y="463550"/>
            <a:ext cx="2768600" cy="2768600"/>
            <a:chOff x="2571202" y="2695585"/>
            <a:chExt cx="2805306" cy="2803871"/>
          </a:xfrm>
        </p:grpSpPr>
        <p:sp>
          <p:nvSpPr>
            <p:cNvPr id="24" name="Rectangle 6"/>
            <p:cNvSpPr>
              <a:spLocks noChangeArrowheads="1"/>
            </p:cNvSpPr>
            <p:nvPr/>
          </p:nvSpPr>
          <p:spPr bwMode="auto">
            <a:xfrm rot="418273">
              <a:off x="4081628" y="2695585"/>
              <a:ext cx="64342" cy="728300"/>
            </a:xfrm>
            <a:prstGeom prst="rect">
              <a:avLst/>
            </a:prstGeom>
            <a:gradFill flip="none" rotWithShape="1">
              <a:gsLst>
                <a:gs pos="0">
                  <a:schemeClr val="bg1">
                    <a:alpha val="0"/>
                  </a:schemeClr>
                </a:gs>
                <a:gs pos="51000">
                  <a:srgbClr val="ECE370">
                    <a:alpha val="11000"/>
                  </a:srgbClr>
                </a:gs>
                <a:gs pos="100000">
                  <a:schemeClr val="bg1">
                    <a:alpha val="0"/>
                  </a:schemeClr>
                </a:gs>
              </a:gsLst>
              <a:path path="rect">
                <a:fillToRect l="100000" t="100000"/>
              </a:path>
              <a:tileRect r="-100000" b="-100000"/>
            </a:gradFill>
            <a:ln w="9525">
              <a:noFill/>
              <a:round/>
            </a:ln>
          </p:spPr>
          <p:txBody>
            <a:bodyPr/>
            <a:lstStyle/>
            <a:p>
              <a:pPr>
                <a:defRPr/>
              </a:pPr>
              <a:endParaRPr lang="zh-CN" altLang="en-US">
                <a:solidFill>
                  <a:prstClr val="black"/>
                </a:solidFill>
                <a:latin typeface="宋体" charset="-122"/>
              </a:endParaRPr>
            </a:p>
          </p:txBody>
        </p:sp>
        <p:sp>
          <p:nvSpPr>
            <p:cNvPr id="25" name="Freeform 8"/>
            <p:cNvSpPr/>
            <p:nvPr/>
          </p:nvSpPr>
          <p:spPr bwMode="auto">
            <a:xfrm rot="418273">
              <a:off x="3367433" y="2796872"/>
              <a:ext cx="419830" cy="665598"/>
            </a:xfrm>
            <a:custGeom>
              <a:avLst/>
              <a:gdLst/>
              <a:ahLst/>
              <a:cxnLst>
                <a:cxn ang="0">
                  <a:pos x="330" y="495"/>
                </a:cxn>
                <a:cxn ang="0">
                  <a:pos x="285" y="521"/>
                </a:cxn>
                <a:cxn ang="0">
                  <a:pos x="0" y="24"/>
                </a:cxn>
                <a:cxn ang="0">
                  <a:pos x="44" y="0"/>
                </a:cxn>
                <a:cxn ang="0">
                  <a:pos x="330" y="495"/>
                </a:cxn>
              </a:cxnLst>
              <a:rect l="0" t="0" r="r" b="b"/>
              <a:pathLst>
                <a:path w="330" h="521">
                  <a:moveTo>
                    <a:pt x="330" y="495"/>
                  </a:moveTo>
                  <a:lnTo>
                    <a:pt x="285" y="521"/>
                  </a:lnTo>
                  <a:lnTo>
                    <a:pt x="0" y="24"/>
                  </a:lnTo>
                  <a:lnTo>
                    <a:pt x="44" y="0"/>
                  </a:lnTo>
                  <a:lnTo>
                    <a:pt x="330" y="495"/>
                  </a:lnTo>
                  <a:close/>
                </a:path>
              </a:pathLst>
            </a:custGeom>
            <a:gradFill flip="none" rotWithShape="1">
              <a:gsLst>
                <a:gs pos="0">
                  <a:schemeClr val="bg1">
                    <a:alpha val="0"/>
                  </a:schemeClr>
                </a:gs>
                <a:gs pos="51000">
                  <a:srgbClr val="ECE370">
                    <a:alpha val="15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26" name="Freeform 10"/>
            <p:cNvSpPr/>
            <p:nvPr/>
          </p:nvSpPr>
          <p:spPr bwMode="auto">
            <a:xfrm rot="418273">
              <a:off x="2812484" y="3248642"/>
              <a:ext cx="662721" cy="422832"/>
            </a:xfrm>
            <a:custGeom>
              <a:avLst/>
              <a:gdLst/>
              <a:ahLst/>
              <a:cxnLst>
                <a:cxn ang="0">
                  <a:pos x="521" y="285"/>
                </a:cxn>
                <a:cxn ang="0">
                  <a:pos x="495" y="330"/>
                </a:cxn>
                <a:cxn ang="0">
                  <a:pos x="0" y="42"/>
                </a:cxn>
                <a:cxn ang="0">
                  <a:pos x="26" y="0"/>
                </a:cxn>
                <a:cxn ang="0">
                  <a:pos x="521" y="285"/>
                </a:cxn>
              </a:cxnLst>
              <a:rect l="0" t="0" r="r" b="b"/>
              <a:pathLst>
                <a:path w="521" h="330">
                  <a:moveTo>
                    <a:pt x="521" y="285"/>
                  </a:moveTo>
                  <a:lnTo>
                    <a:pt x="495" y="330"/>
                  </a:lnTo>
                  <a:lnTo>
                    <a:pt x="0" y="42"/>
                  </a:lnTo>
                  <a:lnTo>
                    <a:pt x="26" y="0"/>
                  </a:lnTo>
                  <a:lnTo>
                    <a:pt x="521" y="285"/>
                  </a:lnTo>
                  <a:close/>
                </a:path>
              </a:pathLst>
            </a:custGeom>
            <a:gradFill flip="none" rotWithShape="1">
              <a:gsLst>
                <a:gs pos="0">
                  <a:schemeClr val="bg1">
                    <a:alpha val="0"/>
                  </a:schemeClr>
                </a:gs>
                <a:gs pos="51000">
                  <a:srgbClr val="ECE370">
                    <a:alpha val="19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27" name="Rectangle 12"/>
            <p:cNvSpPr>
              <a:spLocks noChangeArrowheads="1"/>
            </p:cNvSpPr>
            <p:nvPr/>
          </p:nvSpPr>
          <p:spPr bwMode="auto">
            <a:xfrm rot="418273">
              <a:off x="2571202" y="3927102"/>
              <a:ext cx="730280" cy="65917"/>
            </a:xfrm>
            <a:prstGeom prst="rect">
              <a:avLst/>
            </a:prstGeom>
            <a:gradFill flip="none" rotWithShape="1">
              <a:gsLst>
                <a:gs pos="0">
                  <a:schemeClr val="bg1">
                    <a:alpha val="0"/>
                  </a:schemeClr>
                </a:gs>
                <a:gs pos="51000">
                  <a:srgbClr val="ECE370">
                    <a:alpha val="11000"/>
                  </a:srgbClr>
                </a:gs>
                <a:gs pos="100000">
                  <a:schemeClr val="bg1">
                    <a:alpha val="0"/>
                  </a:schemeClr>
                </a:gs>
              </a:gsLst>
              <a:path path="rect">
                <a:fillToRect l="100000" t="100000"/>
              </a:path>
              <a:tileRect r="-100000" b="-100000"/>
            </a:gradFill>
            <a:ln w="9525">
              <a:noFill/>
              <a:round/>
            </a:ln>
          </p:spPr>
          <p:txBody>
            <a:bodyPr/>
            <a:lstStyle/>
            <a:p>
              <a:pPr>
                <a:defRPr/>
              </a:pPr>
              <a:endParaRPr lang="zh-CN" altLang="en-US">
                <a:solidFill>
                  <a:prstClr val="black"/>
                </a:solidFill>
                <a:latin typeface="宋体" charset="-122"/>
              </a:endParaRPr>
            </a:p>
          </p:txBody>
        </p:sp>
        <p:sp>
          <p:nvSpPr>
            <p:cNvPr id="28" name="Freeform 14"/>
            <p:cNvSpPr/>
            <p:nvPr/>
          </p:nvSpPr>
          <p:spPr bwMode="auto">
            <a:xfrm rot="418273">
              <a:off x="2672541" y="4285625"/>
              <a:ext cx="665938" cy="421224"/>
            </a:xfrm>
            <a:custGeom>
              <a:avLst/>
              <a:gdLst/>
              <a:ahLst/>
              <a:cxnLst>
                <a:cxn ang="0">
                  <a:pos x="495" y="0"/>
                </a:cxn>
                <a:cxn ang="0">
                  <a:pos x="521" y="44"/>
                </a:cxn>
                <a:cxn ang="0">
                  <a:pos x="26" y="330"/>
                </a:cxn>
                <a:cxn ang="0">
                  <a:pos x="0" y="286"/>
                </a:cxn>
                <a:cxn ang="0">
                  <a:pos x="495" y="0"/>
                </a:cxn>
              </a:cxnLst>
              <a:rect l="0" t="0" r="r" b="b"/>
              <a:pathLst>
                <a:path w="521" h="330">
                  <a:moveTo>
                    <a:pt x="495" y="0"/>
                  </a:moveTo>
                  <a:lnTo>
                    <a:pt x="521" y="44"/>
                  </a:lnTo>
                  <a:lnTo>
                    <a:pt x="26" y="330"/>
                  </a:lnTo>
                  <a:lnTo>
                    <a:pt x="0" y="286"/>
                  </a:lnTo>
                  <a:lnTo>
                    <a:pt x="495" y="0"/>
                  </a:lnTo>
                  <a:close/>
                </a:path>
              </a:pathLst>
            </a:custGeom>
            <a:gradFill flip="none" rotWithShape="1">
              <a:gsLst>
                <a:gs pos="0">
                  <a:schemeClr val="bg1">
                    <a:alpha val="0"/>
                  </a:schemeClr>
                </a:gs>
                <a:gs pos="51000">
                  <a:srgbClr val="ECE370">
                    <a:alpha val="15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29" name="Freeform 16"/>
            <p:cNvSpPr/>
            <p:nvPr/>
          </p:nvSpPr>
          <p:spPr bwMode="auto">
            <a:xfrm rot="418273">
              <a:off x="3124542" y="4595915"/>
              <a:ext cx="419831" cy="662382"/>
            </a:xfrm>
            <a:custGeom>
              <a:avLst/>
              <a:gdLst/>
              <a:ahLst/>
              <a:cxnLst>
                <a:cxn ang="0">
                  <a:pos x="285" y="0"/>
                </a:cxn>
                <a:cxn ang="0">
                  <a:pos x="330" y="25"/>
                </a:cxn>
                <a:cxn ang="0">
                  <a:pos x="44" y="520"/>
                </a:cxn>
                <a:cxn ang="0">
                  <a:pos x="0" y="495"/>
                </a:cxn>
                <a:cxn ang="0">
                  <a:pos x="285" y="0"/>
                </a:cxn>
              </a:cxnLst>
              <a:rect l="0" t="0" r="r" b="b"/>
              <a:pathLst>
                <a:path w="330" h="520">
                  <a:moveTo>
                    <a:pt x="285" y="0"/>
                  </a:moveTo>
                  <a:lnTo>
                    <a:pt x="330" y="25"/>
                  </a:lnTo>
                  <a:lnTo>
                    <a:pt x="44" y="520"/>
                  </a:lnTo>
                  <a:lnTo>
                    <a:pt x="0" y="495"/>
                  </a:lnTo>
                  <a:lnTo>
                    <a:pt x="285" y="0"/>
                  </a:lnTo>
                  <a:close/>
                </a:path>
              </a:pathLst>
            </a:custGeom>
            <a:gradFill flip="none" rotWithShape="1">
              <a:gsLst>
                <a:gs pos="0">
                  <a:schemeClr val="bg1">
                    <a:alpha val="0"/>
                  </a:schemeClr>
                </a:gs>
                <a:gs pos="51000">
                  <a:srgbClr val="ECE370">
                    <a:alpha val="19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30" name="Rectangle 18"/>
            <p:cNvSpPr>
              <a:spLocks noChangeArrowheads="1"/>
            </p:cNvSpPr>
            <p:nvPr/>
          </p:nvSpPr>
          <p:spPr bwMode="auto">
            <a:xfrm rot="418273">
              <a:off x="3801741" y="4771157"/>
              <a:ext cx="64342" cy="728299"/>
            </a:xfrm>
            <a:prstGeom prst="rect">
              <a:avLst/>
            </a:prstGeom>
            <a:gradFill flip="none" rotWithShape="1">
              <a:gsLst>
                <a:gs pos="0">
                  <a:schemeClr val="bg1">
                    <a:alpha val="0"/>
                  </a:schemeClr>
                </a:gs>
                <a:gs pos="51000">
                  <a:srgbClr val="ECE370">
                    <a:alpha val="11000"/>
                  </a:srgbClr>
                </a:gs>
                <a:gs pos="100000">
                  <a:schemeClr val="bg1">
                    <a:alpha val="0"/>
                  </a:schemeClr>
                </a:gs>
              </a:gsLst>
              <a:path path="rect">
                <a:fillToRect l="100000" t="100000"/>
              </a:path>
              <a:tileRect r="-100000" b="-100000"/>
            </a:gradFill>
            <a:ln w="9525">
              <a:noFill/>
              <a:round/>
            </a:ln>
          </p:spPr>
          <p:txBody>
            <a:bodyPr/>
            <a:lstStyle/>
            <a:p>
              <a:pPr>
                <a:defRPr/>
              </a:pPr>
              <a:endParaRPr lang="zh-CN" altLang="en-US">
                <a:solidFill>
                  <a:prstClr val="black"/>
                </a:solidFill>
                <a:latin typeface="宋体" charset="-122"/>
              </a:endParaRPr>
            </a:p>
          </p:txBody>
        </p:sp>
        <p:sp>
          <p:nvSpPr>
            <p:cNvPr id="31" name="Freeform 20"/>
            <p:cNvSpPr/>
            <p:nvPr/>
          </p:nvSpPr>
          <p:spPr bwMode="auto">
            <a:xfrm rot="418273">
              <a:off x="4162056" y="4734179"/>
              <a:ext cx="421439" cy="665598"/>
            </a:xfrm>
            <a:custGeom>
              <a:avLst/>
              <a:gdLst/>
              <a:ahLst/>
              <a:cxnLst>
                <a:cxn ang="0">
                  <a:pos x="0" y="26"/>
                </a:cxn>
                <a:cxn ang="0">
                  <a:pos x="45" y="0"/>
                </a:cxn>
                <a:cxn ang="0">
                  <a:pos x="330" y="495"/>
                </a:cxn>
                <a:cxn ang="0">
                  <a:pos x="286" y="521"/>
                </a:cxn>
                <a:cxn ang="0">
                  <a:pos x="0" y="26"/>
                </a:cxn>
              </a:cxnLst>
              <a:rect l="0" t="0" r="r" b="b"/>
              <a:pathLst>
                <a:path w="330" h="521">
                  <a:moveTo>
                    <a:pt x="0" y="26"/>
                  </a:moveTo>
                  <a:lnTo>
                    <a:pt x="45" y="0"/>
                  </a:lnTo>
                  <a:lnTo>
                    <a:pt x="330" y="495"/>
                  </a:lnTo>
                  <a:lnTo>
                    <a:pt x="286" y="521"/>
                  </a:lnTo>
                  <a:lnTo>
                    <a:pt x="0" y="26"/>
                  </a:lnTo>
                  <a:close/>
                </a:path>
              </a:pathLst>
            </a:custGeom>
            <a:gradFill flip="none" rotWithShape="1">
              <a:gsLst>
                <a:gs pos="0">
                  <a:schemeClr val="bg1">
                    <a:alpha val="0"/>
                  </a:schemeClr>
                </a:gs>
                <a:gs pos="51000">
                  <a:srgbClr val="ECE370">
                    <a:alpha val="15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32" name="Freeform 22"/>
            <p:cNvSpPr/>
            <p:nvPr/>
          </p:nvSpPr>
          <p:spPr bwMode="auto">
            <a:xfrm rot="418273">
              <a:off x="4472505" y="4528391"/>
              <a:ext cx="661113" cy="421224"/>
            </a:xfrm>
            <a:custGeom>
              <a:avLst/>
              <a:gdLst/>
              <a:ahLst/>
              <a:cxnLst>
                <a:cxn ang="0">
                  <a:pos x="0" y="44"/>
                </a:cxn>
                <a:cxn ang="0">
                  <a:pos x="24" y="0"/>
                </a:cxn>
                <a:cxn ang="0">
                  <a:pos x="519" y="286"/>
                </a:cxn>
                <a:cxn ang="0">
                  <a:pos x="495" y="330"/>
                </a:cxn>
                <a:cxn ang="0">
                  <a:pos x="0" y="44"/>
                </a:cxn>
              </a:cxnLst>
              <a:rect l="0" t="0" r="r" b="b"/>
              <a:pathLst>
                <a:path w="519" h="330">
                  <a:moveTo>
                    <a:pt x="0" y="44"/>
                  </a:moveTo>
                  <a:lnTo>
                    <a:pt x="24" y="0"/>
                  </a:lnTo>
                  <a:lnTo>
                    <a:pt x="519" y="286"/>
                  </a:lnTo>
                  <a:lnTo>
                    <a:pt x="495" y="330"/>
                  </a:lnTo>
                  <a:lnTo>
                    <a:pt x="0" y="44"/>
                  </a:lnTo>
                  <a:close/>
                </a:path>
              </a:pathLst>
            </a:custGeom>
            <a:gradFill flip="none" rotWithShape="1">
              <a:gsLst>
                <a:gs pos="0">
                  <a:schemeClr val="bg1">
                    <a:alpha val="0"/>
                  </a:schemeClr>
                </a:gs>
                <a:gs pos="51000">
                  <a:srgbClr val="ECE370">
                    <a:alpha val="19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33" name="Rectangle 24"/>
            <p:cNvSpPr>
              <a:spLocks noChangeArrowheads="1"/>
            </p:cNvSpPr>
            <p:nvPr/>
          </p:nvSpPr>
          <p:spPr bwMode="auto">
            <a:xfrm rot="418273">
              <a:off x="4647837" y="4202023"/>
              <a:ext cx="728671" cy="67524"/>
            </a:xfrm>
            <a:prstGeom prst="rect">
              <a:avLst/>
            </a:prstGeom>
            <a:gradFill flip="none" rotWithShape="1">
              <a:gsLst>
                <a:gs pos="0">
                  <a:schemeClr val="bg1">
                    <a:alpha val="0"/>
                  </a:schemeClr>
                </a:gs>
                <a:gs pos="51000">
                  <a:srgbClr val="ECE370">
                    <a:alpha val="11000"/>
                  </a:srgbClr>
                </a:gs>
                <a:gs pos="100000">
                  <a:schemeClr val="bg1">
                    <a:alpha val="0"/>
                  </a:schemeClr>
                </a:gs>
              </a:gsLst>
              <a:path path="rect">
                <a:fillToRect l="100000" t="100000"/>
              </a:path>
              <a:tileRect r="-100000" b="-100000"/>
            </a:gradFill>
            <a:ln w="9525">
              <a:noFill/>
              <a:round/>
            </a:ln>
          </p:spPr>
          <p:txBody>
            <a:bodyPr/>
            <a:lstStyle/>
            <a:p>
              <a:pPr>
                <a:defRPr/>
              </a:pPr>
              <a:endParaRPr lang="zh-CN" altLang="en-US">
                <a:solidFill>
                  <a:prstClr val="black"/>
                </a:solidFill>
                <a:latin typeface="宋体" charset="-122"/>
              </a:endParaRPr>
            </a:p>
          </p:txBody>
        </p:sp>
        <p:sp>
          <p:nvSpPr>
            <p:cNvPr id="34" name="Freeform 26"/>
            <p:cNvSpPr/>
            <p:nvPr/>
          </p:nvSpPr>
          <p:spPr bwMode="auto">
            <a:xfrm rot="418273">
              <a:off x="4610840" y="3488194"/>
              <a:ext cx="664330" cy="422831"/>
            </a:xfrm>
            <a:custGeom>
              <a:avLst/>
              <a:gdLst/>
              <a:ahLst/>
              <a:cxnLst>
                <a:cxn ang="0">
                  <a:pos x="26" y="331"/>
                </a:cxn>
                <a:cxn ang="0">
                  <a:pos x="0" y="287"/>
                </a:cxn>
                <a:cxn ang="0">
                  <a:pos x="495" y="0"/>
                </a:cxn>
                <a:cxn ang="0">
                  <a:pos x="521" y="44"/>
                </a:cxn>
                <a:cxn ang="0">
                  <a:pos x="26" y="331"/>
                </a:cxn>
              </a:cxnLst>
              <a:rect l="0" t="0" r="r" b="b"/>
              <a:pathLst>
                <a:path w="521" h="331">
                  <a:moveTo>
                    <a:pt x="26" y="331"/>
                  </a:moveTo>
                  <a:lnTo>
                    <a:pt x="0" y="287"/>
                  </a:lnTo>
                  <a:lnTo>
                    <a:pt x="495" y="0"/>
                  </a:lnTo>
                  <a:lnTo>
                    <a:pt x="521" y="44"/>
                  </a:lnTo>
                  <a:lnTo>
                    <a:pt x="26" y="331"/>
                  </a:lnTo>
                  <a:close/>
                </a:path>
              </a:pathLst>
            </a:custGeom>
            <a:gradFill flip="none" rotWithShape="1">
              <a:gsLst>
                <a:gs pos="0">
                  <a:schemeClr val="bg1">
                    <a:alpha val="0"/>
                  </a:schemeClr>
                </a:gs>
                <a:gs pos="51000">
                  <a:srgbClr val="ECE370">
                    <a:alpha val="15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35" name="Freeform 28"/>
            <p:cNvSpPr/>
            <p:nvPr/>
          </p:nvSpPr>
          <p:spPr bwMode="auto">
            <a:xfrm rot="418273">
              <a:off x="4403338" y="2936744"/>
              <a:ext cx="419830" cy="665598"/>
            </a:xfrm>
            <a:custGeom>
              <a:avLst/>
              <a:gdLst/>
              <a:ahLst/>
              <a:cxnLst>
                <a:cxn ang="0">
                  <a:pos x="44" y="521"/>
                </a:cxn>
                <a:cxn ang="0">
                  <a:pos x="0" y="495"/>
                </a:cxn>
                <a:cxn ang="0">
                  <a:pos x="286" y="0"/>
                </a:cxn>
                <a:cxn ang="0">
                  <a:pos x="330" y="26"/>
                </a:cxn>
                <a:cxn ang="0">
                  <a:pos x="44" y="521"/>
                </a:cxn>
              </a:cxnLst>
              <a:rect l="0" t="0" r="r" b="b"/>
              <a:pathLst>
                <a:path w="330" h="521">
                  <a:moveTo>
                    <a:pt x="44" y="521"/>
                  </a:moveTo>
                  <a:lnTo>
                    <a:pt x="0" y="495"/>
                  </a:lnTo>
                  <a:lnTo>
                    <a:pt x="286" y="0"/>
                  </a:lnTo>
                  <a:lnTo>
                    <a:pt x="330" y="26"/>
                  </a:lnTo>
                  <a:lnTo>
                    <a:pt x="44" y="521"/>
                  </a:lnTo>
                  <a:close/>
                </a:path>
              </a:pathLst>
            </a:custGeom>
            <a:gradFill flip="none" rotWithShape="1">
              <a:gsLst>
                <a:gs pos="0">
                  <a:schemeClr val="bg1">
                    <a:alpha val="0"/>
                  </a:schemeClr>
                </a:gs>
                <a:gs pos="51000">
                  <a:srgbClr val="ECE370">
                    <a:alpha val="19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grpSp>
      <p:grpSp>
        <p:nvGrpSpPr>
          <p:cNvPr id="6" name="组合 199"/>
          <p:cNvGrpSpPr>
            <a:grpSpLocks/>
          </p:cNvGrpSpPr>
          <p:nvPr/>
        </p:nvGrpSpPr>
        <p:grpSpPr bwMode="auto">
          <a:xfrm rot="2801918">
            <a:off x="4678363" y="438151"/>
            <a:ext cx="2822575" cy="2819400"/>
            <a:chOff x="2571202" y="2695585"/>
            <a:chExt cx="2805306" cy="2803871"/>
          </a:xfrm>
        </p:grpSpPr>
        <p:sp>
          <p:nvSpPr>
            <p:cNvPr id="37" name="Rectangle 6"/>
            <p:cNvSpPr>
              <a:spLocks noChangeArrowheads="1"/>
            </p:cNvSpPr>
            <p:nvPr/>
          </p:nvSpPr>
          <p:spPr bwMode="auto">
            <a:xfrm rot="418273">
              <a:off x="4077374" y="2694578"/>
              <a:ext cx="66267" cy="729385"/>
            </a:xfrm>
            <a:prstGeom prst="rect">
              <a:avLst/>
            </a:prstGeom>
            <a:gradFill flip="none" rotWithShape="1">
              <a:gsLst>
                <a:gs pos="0">
                  <a:schemeClr val="bg1">
                    <a:alpha val="0"/>
                  </a:schemeClr>
                </a:gs>
                <a:gs pos="51000">
                  <a:srgbClr val="ECE370">
                    <a:alpha val="11000"/>
                  </a:srgbClr>
                </a:gs>
                <a:gs pos="100000">
                  <a:schemeClr val="bg1">
                    <a:alpha val="0"/>
                  </a:schemeClr>
                </a:gs>
              </a:gsLst>
              <a:path path="rect">
                <a:fillToRect l="100000" t="100000"/>
              </a:path>
              <a:tileRect r="-100000" b="-100000"/>
            </a:gradFill>
            <a:ln w="9525">
              <a:noFill/>
              <a:round/>
            </a:ln>
          </p:spPr>
          <p:txBody>
            <a:bodyPr/>
            <a:lstStyle/>
            <a:p>
              <a:pPr>
                <a:defRPr/>
              </a:pPr>
              <a:endParaRPr lang="zh-CN" altLang="en-US">
                <a:solidFill>
                  <a:prstClr val="black"/>
                </a:solidFill>
                <a:latin typeface="宋体" charset="-122"/>
              </a:endParaRPr>
            </a:p>
          </p:txBody>
        </p:sp>
        <p:sp>
          <p:nvSpPr>
            <p:cNvPr id="38" name="Freeform 8"/>
            <p:cNvSpPr/>
            <p:nvPr/>
          </p:nvSpPr>
          <p:spPr bwMode="auto">
            <a:xfrm rot="418273">
              <a:off x="3364305" y="2796746"/>
              <a:ext cx="422847" cy="666235"/>
            </a:xfrm>
            <a:custGeom>
              <a:avLst/>
              <a:gdLst/>
              <a:ahLst/>
              <a:cxnLst>
                <a:cxn ang="0">
                  <a:pos x="330" y="495"/>
                </a:cxn>
                <a:cxn ang="0">
                  <a:pos x="285" y="521"/>
                </a:cxn>
                <a:cxn ang="0">
                  <a:pos x="0" y="24"/>
                </a:cxn>
                <a:cxn ang="0">
                  <a:pos x="44" y="0"/>
                </a:cxn>
                <a:cxn ang="0">
                  <a:pos x="330" y="495"/>
                </a:cxn>
              </a:cxnLst>
              <a:rect l="0" t="0" r="r" b="b"/>
              <a:pathLst>
                <a:path w="330" h="521">
                  <a:moveTo>
                    <a:pt x="330" y="495"/>
                  </a:moveTo>
                  <a:lnTo>
                    <a:pt x="285" y="521"/>
                  </a:lnTo>
                  <a:lnTo>
                    <a:pt x="0" y="24"/>
                  </a:lnTo>
                  <a:lnTo>
                    <a:pt x="44" y="0"/>
                  </a:lnTo>
                  <a:lnTo>
                    <a:pt x="330" y="495"/>
                  </a:lnTo>
                  <a:close/>
                </a:path>
              </a:pathLst>
            </a:custGeom>
            <a:gradFill flip="none" rotWithShape="1">
              <a:gsLst>
                <a:gs pos="0">
                  <a:schemeClr val="bg1">
                    <a:alpha val="0"/>
                  </a:schemeClr>
                </a:gs>
                <a:gs pos="51000">
                  <a:srgbClr val="ECE370">
                    <a:alpha val="15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39" name="Freeform 10"/>
            <p:cNvSpPr/>
            <p:nvPr/>
          </p:nvSpPr>
          <p:spPr bwMode="auto">
            <a:xfrm rot="418273">
              <a:off x="2809600" y="3246042"/>
              <a:ext cx="664248" cy="419949"/>
            </a:xfrm>
            <a:custGeom>
              <a:avLst/>
              <a:gdLst/>
              <a:ahLst/>
              <a:cxnLst>
                <a:cxn ang="0">
                  <a:pos x="521" y="285"/>
                </a:cxn>
                <a:cxn ang="0">
                  <a:pos x="495" y="330"/>
                </a:cxn>
                <a:cxn ang="0">
                  <a:pos x="0" y="42"/>
                </a:cxn>
                <a:cxn ang="0">
                  <a:pos x="26" y="0"/>
                </a:cxn>
                <a:cxn ang="0">
                  <a:pos x="521" y="285"/>
                </a:cxn>
              </a:cxnLst>
              <a:rect l="0" t="0" r="r" b="b"/>
              <a:pathLst>
                <a:path w="521" h="330">
                  <a:moveTo>
                    <a:pt x="521" y="285"/>
                  </a:moveTo>
                  <a:lnTo>
                    <a:pt x="495" y="330"/>
                  </a:lnTo>
                  <a:lnTo>
                    <a:pt x="0" y="42"/>
                  </a:lnTo>
                  <a:lnTo>
                    <a:pt x="26" y="0"/>
                  </a:lnTo>
                  <a:lnTo>
                    <a:pt x="521" y="285"/>
                  </a:lnTo>
                  <a:close/>
                </a:path>
              </a:pathLst>
            </a:custGeom>
            <a:gradFill flip="none" rotWithShape="1">
              <a:gsLst>
                <a:gs pos="0">
                  <a:schemeClr val="bg1">
                    <a:alpha val="0"/>
                  </a:schemeClr>
                </a:gs>
                <a:gs pos="51000">
                  <a:srgbClr val="ECE370">
                    <a:alpha val="19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40" name="Rectangle 12"/>
            <p:cNvSpPr>
              <a:spLocks noChangeArrowheads="1"/>
            </p:cNvSpPr>
            <p:nvPr/>
          </p:nvSpPr>
          <p:spPr bwMode="auto">
            <a:xfrm rot="418273">
              <a:off x="2561143" y="3923430"/>
              <a:ext cx="732093" cy="66308"/>
            </a:xfrm>
            <a:prstGeom prst="rect">
              <a:avLst/>
            </a:prstGeom>
            <a:gradFill flip="none" rotWithShape="1">
              <a:gsLst>
                <a:gs pos="0">
                  <a:schemeClr val="bg1">
                    <a:alpha val="0"/>
                  </a:schemeClr>
                </a:gs>
                <a:gs pos="51000">
                  <a:srgbClr val="ECE370">
                    <a:alpha val="11000"/>
                  </a:srgbClr>
                </a:gs>
                <a:gs pos="100000">
                  <a:schemeClr val="bg1">
                    <a:alpha val="0"/>
                  </a:schemeClr>
                </a:gs>
              </a:gsLst>
              <a:path path="rect">
                <a:fillToRect l="100000" t="100000"/>
              </a:path>
              <a:tileRect r="-100000" b="-100000"/>
            </a:gradFill>
            <a:ln w="9525">
              <a:noFill/>
              <a:round/>
            </a:ln>
          </p:spPr>
          <p:txBody>
            <a:bodyPr/>
            <a:lstStyle/>
            <a:p>
              <a:pPr>
                <a:defRPr/>
              </a:pPr>
              <a:endParaRPr lang="zh-CN" altLang="en-US">
                <a:solidFill>
                  <a:prstClr val="black"/>
                </a:solidFill>
                <a:latin typeface="宋体" charset="-122"/>
              </a:endParaRPr>
            </a:p>
          </p:txBody>
        </p:sp>
        <p:sp>
          <p:nvSpPr>
            <p:cNvPr id="41" name="Freeform 14"/>
            <p:cNvSpPr/>
            <p:nvPr/>
          </p:nvSpPr>
          <p:spPr bwMode="auto">
            <a:xfrm rot="418273">
              <a:off x="2662547" y="4270736"/>
              <a:ext cx="664248" cy="423107"/>
            </a:xfrm>
            <a:custGeom>
              <a:avLst/>
              <a:gdLst/>
              <a:ahLst/>
              <a:cxnLst>
                <a:cxn ang="0">
                  <a:pos x="495" y="0"/>
                </a:cxn>
                <a:cxn ang="0">
                  <a:pos x="521" y="44"/>
                </a:cxn>
                <a:cxn ang="0">
                  <a:pos x="26" y="330"/>
                </a:cxn>
                <a:cxn ang="0">
                  <a:pos x="0" y="286"/>
                </a:cxn>
                <a:cxn ang="0">
                  <a:pos x="495" y="0"/>
                </a:cxn>
              </a:cxnLst>
              <a:rect l="0" t="0" r="r" b="b"/>
              <a:pathLst>
                <a:path w="521" h="330">
                  <a:moveTo>
                    <a:pt x="495" y="0"/>
                  </a:moveTo>
                  <a:lnTo>
                    <a:pt x="521" y="44"/>
                  </a:lnTo>
                  <a:lnTo>
                    <a:pt x="26" y="330"/>
                  </a:lnTo>
                  <a:lnTo>
                    <a:pt x="0" y="286"/>
                  </a:lnTo>
                  <a:lnTo>
                    <a:pt x="495" y="0"/>
                  </a:lnTo>
                  <a:close/>
                </a:path>
              </a:pathLst>
            </a:custGeom>
            <a:gradFill flip="none" rotWithShape="1">
              <a:gsLst>
                <a:gs pos="0">
                  <a:schemeClr val="bg1">
                    <a:alpha val="0"/>
                  </a:schemeClr>
                </a:gs>
                <a:gs pos="51000">
                  <a:srgbClr val="ECE370">
                    <a:alpha val="15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42" name="Freeform 16"/>
            <p:cNvSpPr/>
            <p:nvPr/>
          </p:nvSpPr>
          <p:spPr bwMode="auto">
            <a:xfrm rot="418273">
              <a:off x="3113239" y="4592767"/>
              <a:ext cx="419691" cy="663078"/>
            </a:xfrm>
            <a:custGeom>
              <a:avLst/>
              <a:gdLst/>
              <a:ahLst/>
              <a:cxnLst>
                <a:cxn ang="0">
                  <a:pos x="285" y="0"/>
                </a:cxn>
                <a:cxn ang="0">
                  <a:pos x="330" y="25"/>
                </a:cxn>
                <a:cxn ang="0">
                  <a:pos x="44" y="520"/>
                </a:cxn>
                <a:cxn ang="0">
                  <a:pos x="0" y="495"/>
                </a:cxn>
                <a:cxn ang="0">
                  <a:pos x="285" y="0"/>
                </a:cxn>
              </a:cxnLst>
              <a:rect l="0" t="0" r="r" b="b"/>
              <a:pathLst>
                <a:path w="330" h="520">
                  <a:moveTo>
                    <a:pt x="285" y="0"/>
                  </a:moveTo>
                  <a:lnTo>
                    <a:pt x="330" y="25"/>
                  </a:lnTo>
                  <a:lnTo>
                    <a:pt x="44" y="520"/>
                  </a:lnTo>
                  <a:lnTo>
                    <a:pt x="0" y="495"/>
                  </a:lnTo>
                  <a:lnTo>
                    <a:pt x="285" y="0"/>
                  </a:lnTo>
                  <a:close/>
                </a:path>
              </a:pathLst>
            </a:custGeom>
            <a:gradFill flip="none" rotWithShape="1">
              <a:gsLst>
                <a:gs pos="0">
                  <a:schemeClr val="bg1">
                    <a:alpha val="0"/>
                  </a:schemeClr>
                </a:gs>
                <a:gs pos="51000">
                  <a:srgbClr val="ECE370">
                    <a:alpha val="19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43" name="Rectangle 18"/>
            <p:cNvSpPr>
              <a:spLocks noChangeArrowheads="1"/>
            </p:cNvSpPr>
            <p:nvPr/>
          </p:nvSpPr>
          <p:spPr bwMode="auto">
            <a:xfrm rot="418273">
              <a:off x="3798460" y="4770125"/>
              <a:ext cx="66267" cy="729385"/>
            </a:xfrm>
            <a:prstGeom prst="rect">
              <a:avLst/>
            </a:prstGeom>
            <a:gradFill flip="none" rotWithShape="1">
              <a:gsLst>
                <a:gs pos="0">
                  <a:schemeClr val="bg1">
                    <a:alpha val="0"/>
                  </a:schemeClr>
                </a:gs>
                <a:gs pos="51000">
                  <a:srgbClr val="ECE370">
                    <a:alpha val="11000"/>
                  </a:srgbClr>
                </a:gs>
                <a:gs pos="100000">
                  <a:schemeClr val="bg1">
                    <a:alpha val="0"/>
                  </a:schemeClr>
                </a:gs>
              </a:gsLst>
              <a:path path="rect">
                <a:fillToRect l="100000" t="100000"/>
              </a:path>
              <a:tileRect r="-100000" b="-100000"/>
            </a:gradFill>
            <a:ln w="9525">
              <a:noFill/>
              <a:round/>
            </a:ln>
          </p:spPr>
          <p:txBody>
            <a:bodyPr/>
            <a:lstStyle/>
            <a:p>
              <a:pPr>
                <a:defRPr/>
              </a:pPr>
              <a:endParaRPr lang="zh-CN" altLang="en-US">
                <a:solidFill>
                  <a:prstClr val="black"/>
                </a:solidFill>
                <a:latin typeface="宋体" charset="-122"/>
              </a:endParaRPr>
            </a:p>
          </p:txBody>
        </p:sp>
        <p:sp>
          <p:nvSpPr>
            <p:cNvPr id="44" name="Freeform 20"/>
            <p:cNvSpPr/>
            <p:nvPr/>
          </p:nvSpPr>
          <p:spPr bwMode="auto">
            <a:xfrm rot="418273">
              <a:off x="4136574" y="4755383"/>
              <a:ext cx="419691" cy="664656"/>
            </a:xfrm>
            <a:custGeom>
              <a:avLst/>
              <a:gdLst/>
              <a:ahLst/>
              <a:cxnLst>
                <a:cxn ang="0">
                  <a:pos x="0" y="26"/>
                </a:cxn>
                <a:cxn ang="0">
                  <a:pos x="45" y="0"/>
                </a:cxn>
                <a:cxn ang="0">
                  <a:pos x="330" y="495"/>
                </a:cxn>
                <a:cxn ang="0">
                  <a:pos x="286" y="521"/>
                </a:cxn>
                <a:cxn ang="0">
                  <a:pos x="0" y="26"/>
                </a:cxn>
              </a:cxnLst>
              <a:rect l="0" t="0" r="r" b="b"/>
              <a:pathLst>
                <a:path w="330" h="521">
                  <a:moveTo>
                    <a:pt x="0" y="26"/>
                  </a:moveTo>
                  <a:lnTo>
                    <a:pt x="45" y="0"/>
                  </a:lnTo>
                  <a:lnTo>
                    <a:pt x="330" y="495"/>
                  </a:lnTo>
                  <a:lnTo>
                    <a:pt x="286" y="521"/>
                  </a:lnTo>
                  <a:lnTo>
                    <a:pt x="0" y="26"/>
                  </a:lnTo>
                  <a:close/>
                </a:path>
              </a:pathLst>
            </a:custGeom>
            <a:gradFill flip="none" rotWithShape="1">
              <a:gsLst>
                <a:gs pos="0">
                  <a:schemeClr val="bg1">
                    <a:alpha val="0"/>
                  </a:schemeClr>
                </a:gs>
                <a:gs pos="51000">
                  <a:srgbClr val="ECE370">
                    <a:alpha val="15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45" name="Freeform 22"/>
            <p:cNvSpPr/>
            <p:nvPr/>
          </p:nvSpPr>
          <p:spPr bwMode="auto">
            <a:xfrm rot="418273">
              <a:off x="4468616" y="4524783"/>
              <a:ext cx="661093" cy="419949"/>
            </a:xfrm>
            <a:custGeom>
              <a:avLst/>
              <a:gdLst/>
              <a:ahLst/>
              <a:cxnLst>
                <a:cxn ang="0">
                  <a:pos x="0" y="44"/>
                </a:cxn>
                <a:cxn ang="0">
                  <a:pos x="24" y="0"/>
                </a:cxn>
                <a:cxn ang="0">
                  <a:pos x="519" y="286"/>
                </a:cxn>
                <a:cxn ang="0">
                  <a:pos x="495" y="330"/>
                </a:cxn>
                <a:cxn ang="0">
                  <a:pos x="0" y="44"/>
                </a:cxn>
              </a:cxnLst>
              <a:rect l="0" t="0" r="r" b="b"/>
              <a:pathLst>
                <a:path w="519" h="330">
                  <a:moveTo>
                    <a:pt x="0" y="44"/>
                  </a:moveTo>
                  <a:lnTo>
                    <a:pt x="24" y="0"/>
                  </a:lnTo>
                  <a:lnTo>
                    <a:pt x="519" y="286"/>
                  </a:lnTo>
                  <a:lnTo>
                    <a:pt x="495" y="330"/>
                  </a:lnTo>
                  <a:lnTo>
                    <a:pt x="0" y="44"/>
                  </a:lnTo>
                  <a:close/>
                </a:path>
              </a:pathLst>
            </a:custGeom>
            <a:gradFill flip="none" rotWithShape="1">
              <a:gsLst>
                <a:gs pos="0">
                  <a:schemeClr val="bg1">
                    <a:alpha val="0"/>
                  </a:schemeClr>
                </a:gs>
                <a:gs pos="51000">
                  <a:srgbClr val="ECE370">
                    <a:alpha val="19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46" name="Rectangle 24"/>
            <p:cNvSpPr>
              <a:spLocks noChangeArrowheads="1"/>
            </p:cNvSpPr>
            <p:nvPr/>
          </p:nvSpPr>
          <p:spPr bwMode="auto">
            <a:xfrm rot="418273">
              <a:off x="4647278" y="4202792"/>
              <a:ext cx="727360" cy="66308"/>
            </a:xfrm>
            <a:prstGeom prst="rect">
              <a:avLst/>
            </a:prstGeom>
            <a:gradFill flip="none" rotWithShape="1">
              <a:gsLst>
                <a:gs pos="0">
                  <a:schemeClr val="bg1">
                    <a:alpha val="0"/>
                  </a:schemeClr>
                </a:gs>
                <a:gs pos="51000">
                  <a:srgbClr val="ECE370">
                    <a:alpha val="11000"/>
                  </a:srgbClr>
                </a:gs>
                <a:gs pos="100000">
                  <a:schemeClr val="bg1">
                    <a:alpha val="0"/>
                  </a:schemeClr>
                </a:gs>
              </a:gsLst>
              <a:path path="rect">
                <a:fillToRect l="100000" t="100000"/>
              </a:path>
              <a:tileRect r="-100000" b="-100000"/>
            </a:gradFill>
            <a:ln w="9525">
              <a:noFill/>
              <a:round/>
            </a:ln>
          </p:spPr>
          <p:txBody>
            <a:bodyPr/>
            <a:lstStyle/>
            <a:p>
              <a:pPr>
                <a:defRPr/>
              </a:pPr>
              <a:endParaRPr lang="zh-CN" altLang="en-US">
                <a:solidFill>
                  <a:prstClr val="black"/>
                </a:solidFill>
                <a:latin typeface="宋体" charset="-122"/>
              </a:endParaRPr>
            </a:p>
          </p:txBody>
        </p:sp>
        <p:sp>
          <p:nvSpPr>
            <p:cNvPr id="47" name="Freeform 26"/>
            <p:cNvSpPr/>
            <p:nvPr/>
          </p:nvSpPr>
          <p:spPr bwMode="auto">
            <a:xfrm rot="418273">
              <a:off x="4587331" y="3509707"/>
              <a:ext cx="662671" cy="421527"/>
            </a:xfrm>
            <a:custGeom>
              <a:avLst/>
              <a:gdLst/>
              <a:ahLst/>
              <a:cxnLst>
                <a:cxn ang="0">
                  <a:pos x="26" y="331"/>
                </a:cxn>
                <a:cxn ang="0">
                  <a:pos x="0" y="287"/>
                </a:cxn>
                <a:cxn ang="0">
                  <a:pos x="495" y="0"/>
                </a:cxn>
                <a:cxn ang="0">
                  <a:pos x="521" y="44"/>
                </a:cxn>
                <a:cxn ang="0">
                  <a:pos x="26" y="331"/>
                </a:cxn>
              </a:cxnLst>
              <a:rect l="0" t="0" r="r" b="b"/>
              <a:pathLst>
                <a:path w="521" h="331">
                  <a:moveTo>
                    <a:pt x="26" y="331"/>
                  </a:moveTo>
                  <a:lnTo>
                    <a:pt x="0" y="287"/>
                  </a:lnTo>
                  <a:lnTo>
                    <a:pt x="495" y="0"/>
                  </a:lnTo>
                  <a:lnTo>
                    <a:pt x="521" y="44"/>
                  </a:lnTo>
                  <a:lnTo>
                    <a:pt x="26" y="331"/>
                  </a:lnTo>
                  <a:close/>
                </a:path>
              </a:pathLst>
            </a:custGeom>
            <a:gradFill flip="none" rotWithShape="1">
              <a:gsLst>
                <a:gs pos="0">
                  <a:schemeClr val="bg1">
                    <a:alpha val="0"/>
                  </a:schemeClr>
                </a:gs>
                <a:gs pos="51000">
                  <a:srgbClr val="ECE370">
                    <a:alpha val="15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48" name="Freeform 28"/>
            <p:cNvSpPr/>
            <p:nvPr/>
          </p:nvSpPr>
          <p:spPr bwMode="auto">
            <a:xfrm rot="418273">
              <a:off x="4396115" y="2937819"/>
              <a:ext cx="421269" cy="664657"/>
            </a:xfrm>
            <a:custGeom>
              <a:avLst/>
              <a:gdLst/>
              <a:ahLst/>
              <a:cxnLst>
                <a:cxn ang="0">
                  <a:pos x="44" y="521"/>
                </a:cxn>
                <a:cxn ang="0">
                  <a:pos x="0" y="495"/>
                </a:cxn>
                <a:cxn ang="0">
                  <a:pos x="286" y="0"/>
                </a:cxn>
                <a:cxn ang="0">
                  <a:pos x="330" y="26"/>
                </a:cxn>
                <a:cxn ang="0">
                  <a:pos x="44" y="521"/>
                </a:cxn>
              </a:cxnLst>
              <a:rect l="0" t="0" r="r" b="b"/>
              <a:pathLst>
                <a:path w="330" h="521">
                  <a:moveTo>
                    <a:pt x="44" y="521"/>
                  </a:moveTo>
                  <a:lnTo>
                    <a:pt x="0" y="495"/>
                  </a:lnTo>
                  <a:lnTo>
                    <a:pt x="286" y="0"/>
                  </a:lnTo>
                  <a:lnTo>
                    <a:pt x="330" y="26"/>
                  </a:lnTo>
                  <a:lnTo>
                    <a:pt x="44" y="521"/>
                  </a:lnTo>
                  <a:close/>
                </a:path>
              </a:pathLst>
            </a:custGeom>
            <a:gradFill flip="none" rotWithShape="1">
              <a:gsLst>
                <a:gs pos="0">
                  <a:schemeClr val="bg1">
                    <a:alpha val="0"/>
                  </a:schemeClr>
                </a:gs>
                <a:gs pos="51000">
                  <a:srgbClr val="ECE370">
                    <a:alpha val="19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grpSp>
      <p:grpSp>
        <p:nvGrpSpPr>
          <p:cNvPr id="20" name="组合 213"/>
          <p:cNvGrpSpPr>
            <a:grpSpLocks/>
          </p:cNvGrpSpPr>
          <p:nvPr/>
        </p:nvGrpSpPr>
        <p:grpSpPr bwMode="auto">
          <a:xfrm rot="1116119">
            <a:off x="4951414" y="709614"/>
            <a:ext cx="2276475" cy="2276475"/>
            <a:chOff x="2571202" y="2695585"/>
            <a:chExt cx="2805306" cy="2803871"/>
          </a:xfrm>
        </p:grpSpPr>
        <p:sp>
          <p:nvSpPr>
            <p:cNvPr id="50" name="Rectangle 6"/>
            <p:cNvSpPr>
              <a:spLocks noChangeArrowheads="1"/>
            </p:cNvSpPr>
            <p:nvPr/>
          </p:nvSpPr>
          <p:spPr bwMode="auto">
            <a:xfrm rot="418273">
              <a:off x="4051675" y="2683564"/>
              <a:ext cx="66514" cy="729319"/>
            </a:xfrm>
            <a:prstGeom prst="rect">
              <a:avLst/>
            </a:prstGeom>
            <a:gradFill flip="none" rotWithShape="1">
              <a:gsLst>
                <a:gs pos="0">
                  <a:schemeClr val="bg1">
                    <a:alpha val="0"/>
                  </a:schemeClr>
                </a:gs>
                <a:gs pos="51000">
                  <a:srgbClr val="ECE370">
                    <a:alpha val="11000"/>
                  </a:srgbClr>
                </a:gs>
                <a:gs pos="100000">
                  <a:schemeClr val="bg1">
                    <a:alpha val="0"/>
                  </a:schemeClr>
                </a:gs>
              </a:gsLst>
              <a:path path="rect">
                <a:fillToRect l="100000" t="100000"/>
              </a:path>
              <a:tileRect r="-100000" b="-100000"/>
            </a:gradFill>
            <a:ln w="9525">
              <a:noFill/>
              <a:round/>
            </a:ln>
          </p:spPr>
          <p:txBody>
            <a:bodyPr/>
            <a:lstStyle/>
            <a:p>
              <a:pPr>
                <a:defRPr/>
              </a:pPr>
              <a:endParaRPr lang="zh-CN" altLang="en-US">
                <a:solidFill>
                  <a:prstClr val="black"/>
                </a:solidFill>
                <a:latin typeface="宋体" charset="-122"/>
              </a:endParaRPr>
            </a:p>
          </p:txBody>
        </p:sp>
        <p:sp>
          <p:nvSpPr>
            <p:cNvPr id="51" name="Freeform 8"/>
            <p:cNvSpPr/>
            <p:nvPr/>
          </p:nvSpPr>
          <p:spPr bwMode="auto">
            <a:xfrm rot="418273">
              <a:off x="3340654" y="2787201"/>
              <a:ext cx="420600" cy="666750"/>
            </a:xfrm>
            <a:custGeom>
              <a:avLst/>
              <a:gdLst/>
              <a:ahLst/>
              <a:cxnLst>
                <a:cxn ang="0">
                  <a:pos x="330" y="495"/>
                </a:cxn>
                <a:cxn ang="0">
                  <a:pos x="285" y="521"/>
                </a:cxn>
                <a:cxn ang="0">
                  <a:pos x="0" y="24"/>
                </a:cxn>
                <a:cxn ang="0">
                  <a:pos x="44" y="0"/>
                </a:cxn>
                <a:cxn ang="0">
                  <a:pos x="330" y="495"/>
                </a:cxn>
              </a:cxnLst>
              <a:rect l="0" t="0" r="r" b="b"/>
              <a:pathLst>
                <a:path w="330" h="521">
                  <a:moveTo>
                    <a:pt x="330" y="495"/>
                  </a:moveTo>
                  <a:lnTo>
                    <a:pt x="285" y="521"/>
                  </a:lnTo>
                  <a:lnTo>
                    <a:pt x="0" y="24"/>
                  </a:lnTo>
                  <a:lnTo>
                    <a:pt x="44" y="0"/>
                  </a:lnTo>
                  <a:lnTo>
                    <a:pt x="330" y="495"/>
                  </a:lnTo>
                  <a:close/>
                </a:path>
              </a:pathLst>
            </a:custGeom>
            <a:gradFill flip="none" rotWithShape="1">
              <a:gsLst>
                <a:gs pos="0">
                  <a:schemeClr val="bg1">
                    <a:alpha val="0"/>
                  </a:schemeClr>
                </a:gs>
                <a:gs pos="51000">
                  <a:srgbClr val="ECE370">
                    <a:alpha val="15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52" name="Freeform 10"/>
            <p:cNvSpPr/>
            <p:nvPr/>
          </p:nvSpPr>
          <p:spPr bwMode="auto">
            <a:xfrm rot="418273">
              <a:off x="2809253" y="3244283"/>
              <a:ext cx="663180" cy="418430"/>
            </a:xfrm>
            <a:custGeom>
              <a:avLst/>
              <a:gdLst/>
              <a:ahLst/>
              <a:cxnLst>
                <a:cxn ang="0">
                  <a:pos x="521" y="285"/>
                </a:cxn>
                <a:cxn ang="0">
                  <a:pos x="495" y="330"/>
                </a:cxn>
                <a:cxn ang="0">
                  <a:pos x="0" y="42"/>
                </a:cxn>
                <a:cxn ang="0">
                  <a:pos x="26" y="0"/>
                </a:cxn>
                <a:cxn ang="0">
                  <a:pos x="521" y="285"/>
                </a:cxn>
              </a:cxnLst>
              <a:rect l="0" t="0" r="r" b="b"/>
              <a:pathLst>
                <a:path w="521" h="330">
                  <a:moveTo>
                    <a:pt x="521" y="285"/>
                  </a:moveTo>
                  <a:lnTo>
                    <a:pt x="495" y="330"/>
                  </a:lnTo>
                  <a:lnTo>
                    <a:pt x="0" y="42"/>
                  </a:lnTo>
                  <a:lnTo>
                    <a:pt x="26" y="0"/>
                  </a:lnTo>
                  <a:lnTo>
                    <a:pt x="521" y="285"/>
                  </a:lnTo>
                  <a:close/>
                </a:path>
              </a:pathLst>
            </a:custGeom>
            <a:gradFill flip="none" rotWithShape="1">
              <a:gsLst>
                <a:gs pos="0">
                  <a:schemeClr val="bg1">
                    <a:alpha val="0"/>
                  </a:schemeClr>
                </a:gs>
                <a:gs pos="51000">
                  <a:srgbClr val="ECE370">
                    <a:alpha val="19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53" name="Rectangle 12"/>
            <p:cNvSpPr>
              <a:spLocks noChangeArrowheads="1"/>
            </p:cNvSpPr>
            <p:nvPr/>
          </p:nvSpPr>
          <p:spPr bwMode="auto">
            <a:xfrm rot="418273">
              <a:off x="2556867" y="3922708"/>
              <a:ext cx="731649" cy="64524"/>
            </a:xfrm>
            <a:prstGeom prst="rect">
              <a:avLst/>
            </a:prstGeom>
            <a:gradFill flip="none" rotWithShape="1">
              <a:gsLst>
                <a:gs pos="0">
                  <a:schemeClr val="bg1">
                    <a:alpha val="0"/>
                  </a:schemeClr>
                </a:gs>
                <a:gs pos="51000">
                  <a:srgbClr val="ECE370">
                    <a:alpha val="11000"/>
                  </a:srgbClr>
                </a:gs>
                <a:gs pos="100000">
                  <a:schemeClr val="bg1">
                    <a:alpha val="0"/>
                  </a:schemeClr>
                </a:gs>
              </a:gsLst>
              <a:path path="rect">
                <a:fillToRect l="100000" t="100000"/>
              </a:path>
              <a:tileRect r="-100000" b="-100000"/>
            </a:gradFill>
            <a:ln w="9525">
              <a:noFill/>
              <a:round/>
            </a:ln>
          </p:spPr>
          <p:txBody>
            <a:bodyPr/>
            <a:lstStyle/>
            <a:p>
              <a:pPr>
                <a:defRPr/>
              </a:pPr>
              <a:endParaRPr lang="zh-CN" altLang="en-US">
                <a:solidFill>
                  <a:prstClr val="black"/>
                </a:solidFill>
                <a:latin typeface="宋体" charset="-122"/>
              </a:endParaRPr>
            </a:p>
          </p:txBody>
        </p:sp>
        <p:sp>
          <p:nvSpPr>
            <p:cNvPr id="54" name="Freeform 14"/>
            <p:cNvSpPr/>
            <p:nvPr/>
          </p:nvSpPr>
          <p:spPr bwMode="auto">
            <a:xfrm rot="418273">
              <a:off x="2661233" y="4279670"/>
              <a:ext cx="667091" cy="422340"/>
            </a:xfrm>
            <a:custGeom>
              <a:avLst/>
              <a:gdLst/>
              <a:ahLst/>
              <a:cxnLst>
                <a:cxn ang="0">
                  <a:pos x="495" y="0"/>
                </a:cxn>
                <a:cxn ang="0">
                  <a:pos x="521" y="44"/>
                </a:cxn>
                <a:cxn ang="0">
                  <a:pos x="26" y="330"/>
                </a:cxn>
                <a:cxn ang="0">
                  <a:pos x="0" y="286"/>
                </a:cxn>
                <a:cxn ang="0">
                  <a:pos x="495" y="0"/>
                </a:cxn>
              </a:cxnLst>
              <a:rect l="0" t="0" r="r" b="b"/>
              <a:pathLst>
                <a:path w="521" h="330">
                  <a:moveTo>
                    <a:pt x="495" y="0"/>
                  </a:moveTo>
                  <a:lnTo>
                    <a:pt x="521" y="44"/>
                  </a:lnTo>
                  <a:lnTo>
                    <a:pt x="26" y="330"/>
                  </a:lnTo>
                  <a:lnTo>
                    <a:pt x="0" y="286"/>
                  </a:lnTo>
                  <a:lnTo>
                    <a:pt x="495" y="0"/>
                  </a:lnTo>
                  <a:close/>
                </a:path>
              </a:pathLst>
            </a:custGeom>
            <a:gradFill flip="none" rotWithShape="1">
              <a:gsLst>
                <a:gs pos="0">
                  <a:schemeClr val="bg1">
                    <a:alpha val="0"/>
                  </a:schemeClr>
                </a:gs>
                <a:gs pos="51000">
                  <a:srgbClr val="ECE370">
                    <a:alpha val="15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55" name="Freeform 16"/>
            <p:cNvSpPr/>
            <p:nvPr/>
          </p:nvSpPr>
          <p:spPr bwMode="auto">
            <a:xfrm rot="418273">
              <a:off x="3114862" y="4595967"/>
              <a:ext cx="420600" cy="660885"/>
            </a:xfrm>
            <a:custGeom>
              <a:avLst/>
              <a:gdLst/>
              <a:ahLst/>
              <a:cxnLst>
                <a:cxn ang="0">
                  <a:pos x="285" y="0"/>
                </a:cxn>
                <a:cxn ang="0">
                  <a:pos x="330" y="25"/>
                </a:cxn>
                <a:cxn ang="0">
                  <a:pos x="44" y="520"/>
                </a:cxn>
                <a:cxn ang="0">
                  <a:pos x="0" y="495"/>
                </a:cxn>
                <a:cxn ang="0">
                  <a:pos x="285" y="0"/>
                </a:cxn>
              </a:cxnLst>
              <a:rect l="0" t="0" r="r" b="b"/>
              <a:pathLst>
                <a:path w="330" h="520">
                  <a:moveTo>
                    <a:pt x="285" y="0"/>
                  </a:moveTo>
                  <a:lnTo>
                    <a:pt x="330" y="25"/>
                  </a:lnTo>
                  <a:lnTo>
                    <a:pt x="44" y="520"/>
                  </a:lnTo>
                  <a:lnTo>
                    <a:pt x="0" y="495"/>
                  </a:lnTo>
                  <a:lnTo>
                    <a:pt x="285" y="0"/>
                  </a:lnTo>
                  <a:close/>
                </a:path>
              </a:pathLst>
            </a:custGeom>
            <a:gradFill flip="none" rotWithShape="1">
              <a:gsLst>
                <a:gs pos="0">
                  <a:schemeClr val="bg1">
                    <a:alpha val="0"/>
                  </a:schemeClr>
                </a:gs>
                <a:gs pos="51000">
                  <a:srgbClr val="ECE370">
                    <a:alpha val="19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56" name="Rectangle 18"/>
            <p:cNvSpPr>
              <a:spLocks noChangeArrowheads="1"/>
            </p:cNvSpPr>
            <p:nvPr/>
          </p:nvSpPr>
          <p:spPr bwMode="auto">
            <a:xfrm rot="418273">
              <a:off x="3787774" y="4769657"/>
              <a:ext cx="64558" cy="727364"/>
            </a:xfrm>
            <a:prstGeom prst="rect">
              <a:avLst/>
            </a:prstGeom>
            <a:gradFill flip="none" rotWithShape="1">
              <a:gsLst>
                <a:gs pos="0">
                  <a:schemeClr val="bg1">
                    <a:alpha val="0"/>
                  </a:schemeClr>
                </a:gs>
                <a:gs pos="51000">
                  <a:srgbClr val="ECE370">
                    <a:alpha val="11000"/>
                  </a:srgbClr>
                </a:gs>
                <a:gs pos="100000">
                  <a:schemeClr val="bg1">
                    <a:alpha val="0"/>
                  </a:schemeClr>
                </a:gs>
              </a:gsLst>
              <a:path path="rect">
                <a:fillToRect l="100000" t="100000"/>
              </a:path>
              <a:tileRect r="-100000" b="-100000"/>
            </a:gradFill>
            <a:ln w="9525">
              <a:noFill/>
              <a:round/>
            </a:ln>
          </p:spPr>
          <p:txBody>
            <a:bodyPr/>
            <a:lstStyle/>
            <a:p>
              <a:pPr>
                <a:defRPr/>
              </a:pPr>
              <a:endParaRPr lang="zh-CN" altLang="en-US">
                <a:solidFill>
                  <a:prstClr val="black"/>
                </a:solidFill>
                <a:latin typeface="宋体" charset="-122"/>
              </a:endParaRPr>
            </a:p>
          </p:txBody>
        </p:sp>
        <p:sp>
          <p:nvSpPr>
            <p:cNvPr id="57" name="Freeform 20"/>
            <p:cNvSpPr/>
            <p:nvPr/>
          </p:nvSpPr>
          <p:spPr bwMode="auto">
            <a:xfrm rot="418273">
              <a:off x="4137485" y="4726181"/>
              <a:ext cx="422557" cy="662839"/>
            </a:xfrm>
            <a:custGeom>
              <a:avLst/>
              <a:gdLst/>
              <a:ahLst/>
              <a:cxnLst>
                <a:cxn ang="0">
                  <a:pos x="0" y="26"/>
                </a:cxn>
                <a:cxn ang="0">
                  <a:pos x="45" y="0"/>
                </a:cxn>
                <a:cxn ang="0">
                  <a:pos x="330" y="495"/>
                </a:cxn>
                <a:cxn ang="0">
                  <a:pos x="286" y="521"/>
                </a:cxn>
                <a:cxn ang="0">
                  <a:pos x="0" y="26"/>
                </a:cxn>
              </a:cxnLst>
              <a:rect l="0" t="0" r="r" b="b"/>
              <a:pathLst>
                <a:path w="330" h="521">
                  <a:moveTo>
                    <a:pt x="0" y="26"/>
                  </a:moveTo>
                  <a:lnTo>
                    <a:pt x="45" y="0"/>
                  </a:lnTo>
                  <a:lnTo>
                    <a:pt x="330" y="495"/>
                  </a:lnTo>
                  <a:lnTo>
                    <a:pt x="286" y="521"/>
                  </a:lnTo>
                  <a:lnTo>
                    <a:pt x="0" y="26"/>
                  </a:lnTo>
                  <a:close/>
                </a:path>
              </a:pathLst>
            </a:custGeom>
            <a:gradFill flip="none" rotWithShape="1">
              <a:gsLst>
                <a:gs pos="0">
                  <a:schemeClr val="bg1">
                    <a:alpha val="0"/>
                  </a:schemeClr>
                </a:gs>
                <a:gs pos="51000">
                  <a:srgbClr val="ECE370">
                    <a:alpha val="15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58" name="Freeform 22"/>
            <p:cNvSpPr/>
            <p:nvPr/>
          </p:nvSpPr>
          <p:spPr bwMode="auto">
            <a:xfrm rot="418273">
              <a:off x="4466645" y="4523290"/>
              <a:ext cx="661223" cy="422340"/>
            </a:xfrm>
            <a:custGeom>
              <a:avLst/>
              <a:gdLst/>
              <a:ahLst/>
              <a:cxnLst>
                <a:cxn ang="0">
                  <a:pos x="0" y="44"/>
                </a:cxn>
                <a:cxn ang="0">
                  <a:pos x="24" y="0"/>
                </a:cxn>
                <a:cxn ang="0">
                  <a:pos x="519" y="286"/>
                </a:cxn>
                <a:cxn ang="0">
                  <a:pos x="495" y="330"/>
                </a:cxn>
                <a:cxn ang="0">
                  <a:pos x="0" y="44"/>
                </a:cxn>
              </a:cxnLst>
              <a:rect l="0" t="0" r="r" b="b"/>
              <a:pathLst>
                <a:path w="519" h="330">
                  <a:moveTo>
                    <a:pt x="0" y="44"/>
                  </a:moveTo>
                  <a:lnTo>
                    <a:pt x="24" y="0"/>
                  </a:lnTo>
                  <a:lnTo>
                    <a:pt x="519" y="286"/>
                  </a:lnTo>
                  <a:lnTo>
                    <a:pt x="495" y="330"/>
                  </a:lnTo>
                  <a:lnTo>
                    <a:pt x="0" y="44"/>
                  </a:lnTo>
                  <a:close/>
                </a:path>
              </a:pathLst>
            </a:custGeom>
            <a:gradFill flip="none" rotWithShape="1">
              <a:gsLst>
                <a:gs pos="0">
                  <a:schemeClr val="bg1">
                    <a:alpha val="0"/>
                  </a:schemeClr>
                </a:gs>
                <a:gs pos="51000">
                  <a:srgbClr val="ECE370">
                    <a:alpha val="19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59" name="Rectangle 24"/>
            <p:cNvSpPr>
              <a:spLocks noChangeArrowheads="1"/>
            </p:cNvSpPr>
            <p:nvPr/>
          </p:nvSpPr>
          <p:spPr bwMode="auto">
            <a:xfrm rot="418273">
              <a:off x="4632991" y="4202894"/>
              <a:ext cx="727736" cy="66480"/>
            </a:xfrm>
            <a:prstGeom prst="rect">
              <a:avLst/>
            </a:prstGeom>
            <a:gradFill flip="none" rotWithShape="1">
              <a:gsLst>
                <a:gs pos="0">
                  <a:schemeClr val="bg1">
                    <a:alpha val="0"/>
                  </a:schemeClr>
                </a:gs>
                <a:gs pos="51000">
                  <a:srgbClr val="ECE370">
                    <a:alpha val="11000"/>
                  </a:srgbClr>
                </a:gs>
                <a:gs pos="100000">
                  <a:schemeClr val="bg1">
                    <a:alpha val="0"/>
                  </a:schemeClr>
                </a:gs>
              </a:gsLst>
              <a:path path="rect">
                <a:fillToRect l="100000" t="100000"/>
              </a:path>
              <a:tileRect r="-100000" b="-100000"/>
            </a:gradFill>
            <a:ln w="9525">
              <a:noFill/>
              <a:round/>
            </a:ln>
          </p:spPr>
          <p:txBody>
            <a:bodyPr/>
            <a:lstStyle/>
            <a:p>
              <a:pPr>
                <a:defRPr/>
              </a:pPr>
              <a:endParaRPr lang="zh-CN" altLang="en-US">
                <a:solidFill>
                  <a:prstClr val="black"/>
                </a:solidFill>
                <a:latin typeface="宋体" charset="-122"/>
              </a:endParaRPr>
            </a:p>
          </p:txBody>
        </p:sp>
        <p:sp>
          <p:nvSpPr>
            <p:cNvPr id="60" name="Freeform 26"/>
            <p:cNvSpPr/>
            <p:nvPr/>
          </p:nvSpPr>
          <p:spPr bwMode="auto">
            <a:xfrm rot="418273">
              <a:off x="4608899" y="3486571"/>
              <a:ext cx="665135" cy="422340"/>
            </a:xfrm>
            <a:custGeom>
              <a:avLst/>
              <a:gdLst/>
              <a:ahLst/>
              <a:cxnLst>
                <a:cxn ang="0">
                  <a:pos x="26" y="331"/>
                </a:cxn>
                <a:cxn ang="0">
                  <a:pos x="0" y="287"/>
                </a:cxn>
                <a:cxn ang="0">
                  <a:pos x="495" y="0"/>
                </a:cxn>
                <a:cxn ang="0">
                  <a:pos x="521" y="44"/>
                </a:cxn>
                <a:cxn ang="0">
                  <a:pos x="26" y="331"/>
                </a:cxn>
              </a:cxnLst>
              <a:rect l="0" t="0" r="r" b="b"/>
              <a:pathLst>
                <a:path w="521" h="331">
                  <a:moveTo>
                    <a:pt x="26" y="331"/>
                  </a:moveTo>
                  <a:lnTo>
                    <a:pt x="0" y="287"/>
                  </a:lnTo>
                  <a:lnTo>
                    <a:pt x="495" y="0"/>
                  </a:lnTo>
                  <a:lnTo>
                    <a:pt x="521" y="44"/>
                  </a:lnTo>
                  <a:lnTo>
                    <a:pt x="26" y="331"/>
                  </a:lnTo>
                  <a:close/>
                </a:path>
              </a:pathLst>
            </a:custGeom>
            <a:gradFill flip="none" rotWithShape="1">
              <a:gsLst>
                <a:gs pos="0">
                  <a:schemeClr val="bg1">
                    <a:alpha val="0"/>
                  </a:schemeClr>
                </a:gs>
                <a:gs pos="51000">
                  <a:srgbClr val="ECE370">
                    <a:alpha val="15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61" name="Freeform 28"/>
            <p:cNvSpPr/>
            <p:nvPr/>
          </p:nvSpPr>
          <p:spPr bwMode="auto">
            <a:xfrm rot="418273">
              <a:off x="4380311" y="2928028"/>
              <a:ext cx="422557" cy="662839"/>
            </a:xfrm>
            <a:custGeom>
              <a:avLst/>
              <a:gdLst/>
              <a:ahLst/>
              <a:cxnLst>
                <a:cxn ang="0">
                  <a:pos x="44" y="521"/>
                </a:cxn>
                <a:cxn ang="0">
                  <a:pos x="0" y="495"/>
                </a:cxn>
                <a:cxn ang="0">
                  <a:pos x="286" y="0"/>
                </a:cxn>
                <a:cxn ang="0">
                  <a:pos x="330" y="26"/>
                </a:cxn>
                <a:cxn ang="0">
                  <a:pos x="44" y="521"/>
                </a:cxn>
              </a:cxnLst>
              <a:rect l="0" t="0" r="r" b="b"/>
              <a:pathLst>
                <a:path w="330" h="521">
                  <a:moveTo>
                    <a:pt x="44" y="521"/>
                  </a:moveTo>
                  <a:lnTo>
                    <a:pt x="0" y="495"/>
                  </a:lnTo>
                  <a:lnTo>
                    <a:pt x="286" y="0"/>
                  </a:lnTo>
                  <a:lnTo>
                    <a:pt x="330" y="26"/>
                  </a:lnTo>
                  <a:lnTo>
                    <a:pt x="44" y="521"/>
                  </a:lnTo>
                  <a:close/>
                </a:path>
              </a:pathLst>
            </a:custGeom>
            <a:gradFill flip="none" rotWithShape="1">
              <a:gsLst>
                <a:gs pos="0">
                  <a:schemeClr val="bg1">
                    <a:alpha val="0"/>
                  </a:schemeClr>
                </a:gs>
                <a:gs pos="51000">
                  <a:srgbClr val="ECE370">
                    <a:alpha val="19000"/>
                  </a:srgbClr>
                </a:gs>
                <a:gs pos="100000">
                  <a:schemeClr val="bg1">
                    <a:alpha val="0"/>
                  </a:schemeClr>
                </a:gs>
              </a:gsLst>
              <a:path path="rect">
                <a:fillToRect l="100000" t="100000"/>
              </a:path>
              <a:tileRect r="-100000" b="-100000"/>
            </a:gradFill>
            <a:ln w="9525">
              <a:noFill/>
              <a:round/>
            </a:ln>
          </p:spPr>
          <p:txBody>
            <a:bodyPr/>
            <a:lstStyle/>
            <a:p>
              <a:pPr fontAlgn="auto">
                <a:spcBef>
                  <a:spcPts val="0"/>
                </a:spcBef>
                <a:spcAft>
                  <a:spcPts val="0"/>
                </a:spcAft>
                <a:defRPr/>
              </a:pPr>
              <a:endParaRPr lang="zh-CN" altLang="en-US">
                <a:solidFill>
                  <a:prstClr val="black"/>
                </a:solidFill>
                <a:latin typeface="Calibri"/>
                <a:ea typeface="宋体" panose="02010600030101010101" pitchFamily="2" charset="-122"/>
              </a:endParaRPr>
            </a:p>
          </p:txBody>
        </p:sp>
      </p:grpSp>
      <p:pic>
        <p:nvPicPr>
          <p:cNvPr id="65" name="TextBox 64"/>
          <p:cNvPicPr>
            <a:picLocks noChangeAspect="1" noChangeArrowheads="1"/>
          </p:cNvPicPr>
          <p:nvPr/>
        </p:nvPicPr>
        <p:blipFill>
          <a:blip r:embed="rId18"/>
          <a:srcRect/>
          <a:stretch>
            <a:fillRect/>
          </a:stretch>
        </p:blipFill>
        <p:spPr bwMode="auto">
          <a:xfrm>
            <a:off x="3054351" y="2554289"/>
            <a:ext cx="7077075" cy="1889125"/>
          </a:xfrm>
          <a:prstGeom prst="rect">
            <a:avLst/>
          </a:prstGeom>
          <a:noFill/>
          <a:ln w="9525">
            <a:noFill/>
            <a:miter lim="800000"/>
            <a:headEnd/>
            <a:tailEnd/>
          </a:ln>
        </p:spPr>
      </p:pic>
      <p:pic>
        <p:nvPicPr>
          <p:cNvPr id="23" name="Picture 14" descr="9d113b7cgd19ac17725c3&amp;690"/>
          <p:cNvPicPr>
            <a:picLocks noChangeAspect="1" noChangeArrowheads="1"/>
          </p:cNvPicPr>
          <p:nvPr/>
        </p:nvPicPr>
        <p:blipFill>
          <a:blip r:embed="rId19" cstate="print">
            <a:extLst/>
          </a:blip>
          <a:srcRect/>
          <a:stretch>
            <a:fillRect/>
          </a:stretch>
        </p:blipFill>
        <p:spPr bwMode="auto">
          <a:xfrm>
            <a:off x="5749926" y="1300480"/>
            <a:ext cx="777875" cy="1211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472763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5" presetClass="path" presetSubtype="0" accel="50000" decel="50000" fill="hold" nodeType="afterEffect">
                                  <p:stCondLst>
                                    <p:cond delay="0"/>
                                  </p:stCondLst>
                                  <p:childTnLst>
                                    <p:animMotion origin="layout" path="M 0.58542 -1.96532E-6 L -1.66667E-6 -1.96532E-6 " pathEditMode="relative" rAng="0" ptsTypes="AA">
                                      <p:cBhvr>
                                        <p:cTn id="12" dur="3000" spd="-100000" fill="hold"/>
                                        <p:tgtEl>
                                          <p:spTgt spid="3"/>
                                        </p:tgtEl>
                                        <p:attrNameLst>
                                          <p:attrName>ppt_x</p:attrName>
                                          <p:attrName>ppt_y</p:attrName>
                                        </p:attrNameLst>
                                      </p:cBhvr>
                                      <p:rCtr x="-2927100" y="0"/>
                                    </p:animMotion>
                                  </p:childTnLst>
                                </p:cTn>
                              </p:par>
                              <p:par>
                                <p:cTn id="13" presetID="63" presetClass="path" presetSubtype="0" accel="50000" decel="50000" fill="hold" nodeType="withEffect">
                                  <p:stCondLst>
                                    <p:cond delay="0"/>
                                  </p:stCondLst>
                                  <p:childTnLst>
                                    <p:animMotion origin="layout" path="M -0.55781 0.00324 L -1.11111E-6 -4.9711E-6 " pathEditMode="relative" rAng="0" ptsTypes="AA">
                                      <p:cBhvr>
                                        <p:cTn id="14" dur="3000" spd="-100000" fill="hold"/>
                                        <p:tgtEl>
                                          <p:spTgt spid="4"/>
                                        </p:tgtEl>
                                        <p:attrNameLst>
                                          <p:attrName>ppt_x</p:attrName>
                                          <p:attrName>ppt_y</p:attrName>
                                        </p:attrNameLst>
                                      </p:cBhvr>
                                      <p:rCtr x="2788200" y="-16200"/>
                                    </p:animMotion>
                                  </p:childTnLst>
                                </p:cTn>
                              </p:par>
                            </p:childTnLst>
                          </p:cTn>
                        </p:par>
                        <p:par>
                          <p:cTn id="15" fill="hold">
                            <p:stCondLst>
                              <p:cond delay="3500"/>
                            </p:stCondLst>
                            <p:childTnLst>
                              <p:par>
                                <p:cTn id="16" presetID="6" presetClass="emph" presetSubtype="0" repeatCount="2000" autoRev="1" fill="hold" nodeType="afterEffect">
                                  <p:stCondLst>
                                    <p:cond delay="0"/>
                                  </p:stCondLst>
                                  <p:childTnLst>
                                    <p:animScale>
                                      <p:cBhvr>
                                        <p:cTn id="17" dur="1000" fill="hold"/>
                                        <p:tgtEl>
                                          <p:spTgt spid="2"/>
                                        </p:tgtEl>
                                      </p:cBhvr>
                                      <p:by x="80000" y="80000"/>
                                    </p:animScale>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35" presetClass="path" presetSubtype="0" fill="hold" nodeType="withEffect">
                                  <p:stCondLst>
                                    <p:cond delay="0"/>
                                  </p:stCondLst>
                                  <p:childTnLst>
                                    <p:animMotion origin="layout" path="M 0 0  L -0.25 0  E" pathEditMode="relative" rAng="0" ptsTypes="">
                                      <p:cBhvr>
                                        <p:cTn id="43" dur="3000" fill="hold"/>
                                        <p:tgtEl>
                                          <p:spTgt spid="12"/>
                                        </p:tgtEl>
                                        <p:attrNameLst>
                                          <p:attrName>ppt_x</p:attrName>
                                          <p:attrName>ppt_y</p:attrName>
                                        </p:attrNameLst>
                                      </p:cBhvr>
                                      <p:rCtr x="0" y="0"/>
                                    </p:animMotion>
                                  </p:childTnLst>
                                </p:cTn>
                              </p:par>
                              <p:par>
                                <p:cTn id="44" presetID="35" presetClass="path" presetSubtype="0" fill="hold" nodeType="withEffect">
                                  <p:stCondLst>
                                    <p:cond delay="0"/>
                                  </p:stCondLst>
                                  <p:childTnLst>
                                    <p:animMotion origin="layout" path="M 4.16667E-6 3.33333E-6 L -0.31632 3.33333E-6 " pathEditMode="relative" rAng="0" ptsTypes="AA">
                                      <p:cBhvr>
                                        <p:cTn id="45" dur="3000" fill="hold"/>
                                        <p:tgtEl>
                                          <p:spTgt spid="8"/>
                                        </p:tgtEl>
                                        <p:attrNameLst>
                                          <p:attrName>ppt_x</p:attrName>
                                          <p:attrName>ppt_y</p:attrName>
                                        </p:attrNameLst>
                                      </p:cBhvr>
                                      <p:rCtr x="-1581600" y="0"/>
                                    </p:animMotion>
                                  </p:childTnLst>
                                </p:cTn>
                              </p:par>
                              <p:par>
                                <p:cTn id="46" presetID="35" presetClass="path" presetSubtype="0" fill="hold" nodeType="withEffect">
                                  <p:stCondLst>
                                    <p:cond delay="0"/>
                                  </p:stCondLst>
                                  <p:childTnLst>
                                    <p:animMotion origin="layout" path="M 0.00504 -1.85185E-6 L -0.46684 -1.85185E-6 " pathEditMode="relative" rAng="0" ptsTypes="AA">
                                      <p:cBhvr>
                                        <p:cTn id="47" dur="3000" fill="hold"/>
                                        <p:tgtEl>
                                          <p:spTgt spid="10"/>
                                        </p:tgtEl>
                                        <p:attrNameLst>
                                          <p:attrName>ppt_x</p:attrName>
                                          <p:attrName>ppt_y</p:attrName>
                                        </p:attrNameLst>
                                      </p:cBhvr>
                                      <p:rCtr x="-2359400" y="0"/>
                                    </p:animMotion>
                                  </p:childTnLst>
                                </p:cTn>
                              </p:par>
                              <p:par>
                                <p:cTn id="48" presetID="35" presetClass="path" presetSubtype="0" fill="hold" nodeType="withEffect">
                                  <p:stCondLst>
                                    <p:cond delay="0"/>
                                  </p:stCondLst>
                                  <p:childTnLst>
                                    <p:animMotion origin="layout" path="M 5.55556E-7 2.59259E-6 L -0.43594 2.59259E-6 " pathEditMode="relative" rAng="0" ptsTypes="AA">
                                      <p:cBhvr>
                                        <p:cTn id="49" dur="3000" fill="hold"/>
                                        <p:tgtEl>
                                          <p:spTgt spid="9"/>
                                        </p:tgtEl>
                                        <p:attrNameLst>
                                          <p:attrName>ppt_x</p:attrName>
                                          <p:attrName>ppt_y</p:attrName>
                                        </p:attrNameLst>
                                      </p:cBhvr>
                                      <p:rCtr x="-2180600" y="0"/>
                                    </p:animMotion>
                                  </p:childTnLst>
                                </p:cTn>
                              </p:par>
                              <p:par>
                                <p:cTn id="50" presetID="35" presetClass="path" presetSubtype="0" fill="hold" nodeType="withEffect">
                                  <p:stCondLst>
                                    <p:cond delay="0"/>
                                  </p:stCondLst>
                                  <p:childTnLst>
                                    <p:animMotion origin="layout" path="M 3.05556E-6 -1.85185E-6 L -0.33577 -1.85185E-6 " pathEditMode="relative" rAng="0" ptsTypes="AA">
                                      <p:cBhvr>
                                        <p:cTn id="51" dur="3000" fill="hold"/>
                                        <p:tgtEl>
                                          <p:spTgt spid="7"/>
                                        </p:tgtEl>
                                        <p:attrNameLst>
                                          <p:attrName>ppt_x</p:attrName>
                                          <p:attrName>ppt_y</p:attrName>
                                        </p:attrNameLst>
                                      </p:cBhvr>
                                      <p:rCtr x="-1678800" y="0"/>
                                    </p:animMotion>
                                  </p:childTnLst>
                                </p:cTn>
                              </p:par>
                              <p:par>
                                <p:cTn id="52" presetID="35" presetClass="path" presetSubtype="0" fill="hold" nodeType="withEffect">
                                  <p:stCondLst>
                                    <p:cond delay="0"/>
                                  </p:stCondLst>
                                  <p:childTnLst>
                                    <p:animMotion origin="layout" path="M 1.66667E-6 -1.85185E-6 L -0.57188 -1.85185E-6 " pathEditMode="relative" rAng="0" ptsTypes="AA">
                                      <p:cBhvr>
                                        <p:cTn id="53" dur="3000" fill="hold"/>
                                        <p:tgtEl>
                                          <p:spTgt spid="13"/>
                                        </p:tgtEl>
                                        <p:attrNameLst>
                                          <p:attrName>ppt_x</p:attrName>
                                          <p:attrName>ppt_y</p:attrName>
                                        </p:attrNameLst>
                                      </p:cBhvr>
                                      <p:rCtr x="-2859400" y="0"/>
                                    </p:animMotion>
                                  </p:childTnLst>
                                </p:cTn>
                              </p:par>
                              <p:par>
                                <p:cTn id="54" presetID="35" presetClass="path" presetSubtype="0" fill="hold" nodeType="withEffect">
                                  <p:stCondLst>
                                    <p:cond delay="0"/>
                                  </p:stCondLst>
                                  <p:childTnLst>
                                    <p:animMotion origin="layout" path="M 1.66667E-6 -1.85185E-6 L -0.57188 -1.85185E-6 " pathEditMode="relative" rAng="0" ptsTypes="AA">
                                      <p:cBhvr>
                                        <p:cTn id="55" dur="3000" fill="hold"/>
                                        <p:tgtEl>
                                          <p:spTgt spid="14"/>
                                        </p:tgtEl>
                                        <p:attrNameLst>
                                          <p:attrName>ppt_x</p:attrName>
                                          <p:attrName>ppt_y</p:attrName>
                                        </p:attrNameLst>
                                      </p:cBhvr>
                                      <p:rCtr x="-2859400" y="0"/>
                                    </p:animMotion>
                                  </p:childTnLst>
                                </p:cTn>
                              </p:par>
                              <p:par>
                                <p:cTn id="56" presetID="63" presetClass="path" presetSubtype="0" fill="hold" nodeType="withEffect">
                                  <p:stCondLst>
                                    <p:cond delay="0"/>
                                  </p:stCondLst>
                                  <p:childTnLst>
                                    <p:animMotion origin="layout" path="M -1.38889E-6 2.96296E-6 L 0.62813 2.96296E-6 " pathEditMode="relative" rAng="0" ptsTypes="AA">
                                      <p:cBhvr>
                                        <p:cTn id="57" dur="3000" fill="hold"/>
                                        <p:tgtEl>
                                          <p:spTgt spid="11"/>
                                        </p:tgtEl>
                                        <p:attrNameLst>
                                          <p:attrName>ppt_x</p:attrName>
                                          <p:attrName>ppt_y</p:attrName>
                                        </p:attrNameLst>
                                      </p:cBhvr>
                                      <p:rCtr x="3140600" y="0"/>
                                    </p:animMotion>
                                  </p:childTnLst>
                                </p:cTn>
                              </p:par>
                              <p:par>
                                <p:cTn id="58" presetID="10" presetClass="exit" presetSubtype="0" fill="hold" nodeType="withEffect">
                                  <p:stCondLst>
                                    <p:cond delay="250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nodeType="withEffect">
                                  <p:stCondLst>
                                    <p:cond delay="2500"/>
                                  </p:stCondLst>
                                  <p:childTnLst>
                                    <p:animEffect transition="out" filter="fad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par>
                                <p:cTn id="64" presetID="10" presetClass="exit" presetSubtype="0" fill="hold" nodeType="withEffect">
                                  <p:stCondLst>
                                    <p:cond delay="250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nodeType="withEffect">
                                  <p:stCondLst>
                                    <p:cond delay="250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nodeType="withEffect">
                                  <p:stCondLst>
                                    <p:cond delay="250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nodeType="withEffect">
                                  <p:stCondLst>
                                    <p:cond delay="250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xit" presetSubtype="0" fill="hold" nodeType="withEffect">
                                  <p:stCondLst>
                                    <p:cond delay="250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nodeType="withEffect">
                                  <p:stCondLst>
                                    <p:cond delay="250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
                                        <p:tgtEl>
                                          <p:spTgt spid="15"/>
                                        </p:tgtEl>
                                      </p:cBhvr>
                                    </p:animEffect>
                                  </p:childTnLst>
                                </p:cTn>
                              </p:par>
                              <p:par>
                                <p:cTn id="85" presetID="10" presetClass="entr" presetSubtype="0" fill="hold" nodeType="withEffect">
                                  <p:stCondLst>
                                    <p:cond delay="60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
                                        <p:tgtEl>
                                          <p:spTgt spid="16"/>
                                        </p:tgtEl>
                                      </p:cBhvr>
                                    </p:animEffect>
                                  </p:childTnLst>
                                </p:cTn>
                              </p:par>
                              <p:par>
                                <p:cTn id="88" presetID="10" presetClass="entr" presetSubtype="0" fill="hold" nodeType="withEffect">
                                  <p:stCondLst>
                                    <p:cond delay="20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100"/>
                                        <p:tgtEl>
                                          <p:spTgt spid="17"/>
                                        </p:tgtEl>
                                      </p:cBhvr>
                                    </p:animEffect>
                                  </p:childTnLst>
                                </p:cTn>
                              </p:par>
                              <p:par>
                                <p:cTn id="91" presetID="10" presetClass="entr" presetSubtype="0" fill="hold" nodeType="withEffect">
                                  <p:stCondLst>
                                    <p:cond delay="180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100"/>
                                        <p:tgtEl>
                                          <p:spTgt spid="18"/>
                                        </p:tgtEl>
                                      </p:cBhvr>
                                    </p:animEffect>
                                  </p:childTnLst>
                                </p:cTn>
                              </p:par>
                              <p:par>
                                <p:cTn id="94" presetID="10" presetClass="entr" presetSubtype="0" fill="hold" nodeType="withEffect">
                                  <p:stCondLst>
                                    <p:cond delay="2200"/>
                                  </p:stCondLst>
                                  <p:childTnLst>
                                    <p:set>
                                      <p:cBhvr>
                                        <p:cTn id="95" dur="1" fill="hold">
                                          <p:stCondLst>
                                            <p:cond delay="0"/>
                                          </p:stCondLst>
                                        </p:cTn>
                                        <p:tgtEl>
                                          <p:spTgt spid="19"/>
                                        </p:tgtEl>
                                        <p:attrNameLst>
                                          <p:attrName>style.visibility</p:attrName>
                                        </p:attrNameLst>
                                      </p:cBhvr>
                                      <p:to>
                                        <p:strVal val="visible"/>
                                      </p:to>
                                    </p:set>
                                    <p:animEffect transition="in" filter="fade">
                                      <p:cBhvr>
                                        <p:cTn id="96" dur="100"/>
                                        <p:tgtEl>
                                          <p:spTgt spid="19"/>
                                        </p:tgtEl>
                                      </p:cBhvr>
                                    </p:animEffect>
                                  </p:childTnLst>
                                </p:cTn>
                              </p:par>
                              <p:par>
                                <p:cTn id="97" presetID="53" presetClass="exit" presetSubtype="16" fill="hold" nodeType="withEffect">
                                  <p:stCondLst>
                                    <p:cond delay="100"/>
                                  </p:stCondLst>
                                  <p:childTnLst>
                                    <p:anim calcmode="lin" valueType="num">
                                      <p:cBhvr>
                                        <p:cTn id="98" dur="1000"/>
                                        <p:tgtEl>
                                          <p:spTgt spid="15"/>
                                        </p:tgtEl>
                                        <p:attrNameLst>
                                          <p:attrName>ppt_w</p:attrName>
                                        </p:attrNameLst>
                                      </p:cBhvr>
                                      <p:tavLst>
                                        <p:tav tm="0">
                                          <p:val>
                                            <p:strVal val="ppt_w"/>
                                          </p:val>
                                        </p:tav>
                                        <p:tav tm="100000">
                                          <p:val>
                                            <p:fltVal val="0"/>
                                          </p:val>
                                        </p:tav>
                                      </p:tavLst>
                                    </p:anim>
                                    <p:anim calcmode="lin" valueType="num">
                                      <p:cBhvr>
                                        <p:cTn id="99" dur="1000"/>
                                        <p:tgtEl>
                                          <p:spTgt spid="15"/>
                                        </p:tgtEl>
                                        <p:attrNameLst>
                                          <p:attrName>ppt_h</p:attrName>
                                        </p:attrNameLst>
                                      </p:cBhvr>
                                      <p:tavLst>
                                        <p:tav tm="0">
                                          <p:val>
                                            <p:strVal val="ppt_h"/>
                                          </p:val>
                                        </p:tav>
                                        <p:tav tm="100000">
                                          <p:val>
                                            <p:fltVal val="0"/>
                                          </p:val>
                                        </p:tav>
                                      </p:tavLst>
                                    </p:anim>
                                    <p:animEffect transition="out" filter="fade">
                                      <p:cBhvr>
                                        <p:cTn id="100" dur="1000"/>
                                        <p:tgtEl>
                                          <p:spTgt spid="15"/>
                                        </p:tgtEl>
                                      </p:cBhvr>
                                    </p:animEffect>
                                    <p:set>
                                      <p:cBhvr>
                                        <p:cTn id="101" dur="1" fill="hold">
                                          <p:stCondLst>
                                            <p:cond delay="999"/>
                                          </p:stCondLst>
                                        </p:cTn>
                                        <p:tgtEl>
                                          <p:spTgt spid="15"/>
                                        </p:tgtEl>
                                        <p:attrNameLst>
                                          <p:attrName>style.visibility</p:attrName>
                                        </p:attrNameLst>
                                      </p:cBhvr>
                                      <p:to>
                                        <p:strVal val="hidden"/>
                                      </p:to>
                                    </p:set>
                                  </p:childTnLst>
                                </p:cTn>
                              </p:par>
                              <p:par>
                                <p:cTn id="102" presetID="53" presetClass="exit" presetSubtype="16" fill="hold" nodeType="withEffect">
                                  <p:stCondLst>
                                    <p:cond delay="700"/>
                                  </p:stCondLst>
                                  <p:childTnLst>
                                    <p:anim calcmode="lin" valueType="num">
                                      <p:cBhvr>
                                        <p:cTn id="103" dur="500"/>
                                        <p:tgtEl>
                                          <p:spTgt spid="16"/>
                                        </p:tgtEl>
                                        <p:attrNameLst>
                                          <p:attrName>ppt_w</p:attrName>
                                        </p:attrNameLst>
                                      </p:cBhvr>
                                      <p:tavLst>
                                        <p:tav tm="0">
                                          <p:val>
                                            <p:strVal val="ppt_w"/>
                                          </p:val>
                                        </p:tav>
                                        <p:tav tm="100000">
                                          <p:val>
                                            <p:fltVal val="0"/>
                                          </p:val>
                                        </p:tav>
                                      </p:tavLst>
                                    </p:anim>
                                    <p:anim calcmode="lin" valueType="num">
                                      <p:cBhvr>
                                        <p:cTn id="104" dur="500"/>
                                        <p:tgtEl>
                                          <p:spTgt spid="16"/>
                                        </p:tgtEl>
                                        <p:attrNameLst>
                                          <p:attrName>ppt_h</p:attrName>
                                        </p:attrNameLst>
                                      </p:cBhvr>
                                      <p:tavLst>
                                        <p:tav tm="0">
                                          <p:val>
                                            <p:strVal val="ppt_h"/>
                                          </p:val>
                                        </p:tav>
                                        <p:tav tm="100000">
                                          <p:val>
                                            <p:fltVal val="0"/>
                                          </p:val>
                                        </p:tav>
                                      </p:tavLst>
                                    </p:anim>
                                    <p:animEffect transition="out" filter="fad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par>
                                <p:cTn id="107" presetID="53" presetClass="exit" presetSubtype="16" fill="hold" nodeType="withEffect">
                                  <p:stCondLst>
                                    <p:cond delay="300"/>
                                  </p:stCondLst>
                                  <p:childTnLst>
                                    <p:anim calcmode="lin" valueType="num">
                                      <p:cBhvr>
                                        <p:cTn id="108" dur="500"/>
                                        <p:tgtEl>
                                          <p:spTgt spid="17"/>
                                        </p:tgtEl>
                                        <p:attrNameLst>
                                          <p:attrName>ppt_w</p:attrName>
                                        </p:attrNameLst>
                                      </p:cBhvr>
                                      <p:tavLst>
                                        <p:tav tm="0">
                                          <p:val>
                                            <p:strVal val="ppt_w"/>
                                          </p:val>
                                        </p:tav>
                                        <p:tav tm="100000">
                                          <p:val>
                                            <p:fltVal val="0"/>
                                          </p:val>
                                        </p:tav>
                                      </p:tavLst>
                                    </p:anim>
                                    <p:anim calcmode="lin" valueType="num">
                                      <p:cBhvr>
                                        <p:cTn id="109" dur="500"/>
                                        <p:tgtEl>
                                          <p:spTgt spid="17"/>
                                        </p:tgtEl>
                                        <p:attrNameLst>
                                          <p:attrName>ppt_h</p:attrName>
                                        </p:attrNameLst>
                                      </p:cBhvr>
                                      <p:tavLst>
                                        <p:tav tm="0">
                                          <p:val>
                                            <p:strVal val="ppt_h"/>
                                          </p:val>
                                        </p:tav>
                                        <p:tav tm="100000">
                                          <p:val>
                                            <p:fltVal val="0"/>
                                          </p:val>
                                        </p:tav>
                                      </p:tavLst>
                                    </p:anim>
                                    <p:animEffect transition="out" filter="fade">
                                      <p:cBhvr>
                                        <p:cTn id="110" dur="500"/>
                                        <p:tgtEl>
                                          <p:spTgt spid="17"/>
                                        </p:tgtEl>
                                      </p:cBhvr>
                                    </p:animEffect>
                                    <p:set>
                                      <p:cBhvr>
                                        <p:cTn id="111" dur="1" fill="hold">
                                          <p:stCondLst>
                                            <p:cond delay="499"/>
                                          </p:stCondLst>
                                        </p:cTn>
                                        <p:tgtEl>
                                          <p:spTgt spid="17"/>
                                        </p:tgtEl>
                                        <p:attrNameLst>
                                          <p:attrName>style.visibility</p:attrName>
                                        </p:attrNameLst>
                                      </p:cBhvr>
                                      <p:to>
                                        <p:strVal val="hidden"/>
                                      </p:to>
                                    </p:set>
                                  </p:childTnLst>
                                </p:cTn>
                              </p:par>
                              <p:par>
                                <p:cTn id="112" presetID="53" presetClass="exit" presetSubtype="16" fill="hold" nodeType="withEffect">
                                  <p:stCondLst>
                                    <p:cond delay="1900"/>
                                  </p:stCondLst>
                                  <p:childTnLst>
                                    <p:anim calcmode="lin" valueType="num">
                                      <p:cBhvr>
                                        <p:cTn id="113" dur="500"/>
                                        <p:tgtEl>
                                          <p:spTgt spid="18"/>
                                        </p:tgtEl>
                                        <p:attrNameLst>
                                          <p:attrName>ppt_w</p:attrName>
                                        </p:attrNameLst>
                                      </p:cBhvr>
                                      <p:tavLst>
                                        <p:tav tm="0">
                                          <p:val>
                                            <p:strVal val="ppt_w"/>
                                          </p:val>
                                        </p:tav>
                                        <p:tav tm="100000">
                                          <p:val>
                                            <p:fltVal val="0"/>
                                          </p:val>
                                        </p:tav>
                                      </p:tavLst>
                                    </p:anim>
                                    <p:anim calcmode="lin" valueType="num">
                                      <p:cBhvr>
                                        <p:cTn id="114" dur="500"/>
                                        <p:tgtEl>
                                          <p:spTgt spid="18"/>
                                        </p:tgtEl>
                                        <p:attrNameLst>
                                          <p:attrName>ppt_h</p:attrName>
                                        </p:attrNameLst>
                                      </p:cBhvr>
                                      <p:tavLst>
                                        <p:tav tm="0">
                                          <p:val>
                                            <p:strVal val="ppt_h"/>
                                          </p:val>
                                        </p:tav>
                                        <p:tav tm="100000">
                                          <p:val>
                                            <p:fltVal val="0"/>
                                          </p:val>
                                        </p:tav>
                                      </p:tavLst>
                                    </p:anim>
                                    <p:animEffect transition="out" filter="fade">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par>
                                <p:cTn id="117" presetID="53" presetClass="exit" presetSubtype="16" fill="hold" nodeType="withEffect">
                                  <p:stCondLst>
                                    <p:cond delay="2300"/>
                                  </p:stCondLst>
                                  <p:childTnLst>
                                    <p:anim calcmode="lin" valueType="num">
                                      <p:cBhvr>
                                        <p:cTn id="118" dur="500"/>
                                        <p:tgtEl>
                                          <p:spTgt spid="19"/>
                                        </p:tgtEl>
                                        <p:attrNameLst>
                                          <p:attrName>ppt_w</p:attrName>
                                        </p:attrNameLst>
                                      </p:cBhvr>
                                      <p:tavLst>
                                        <p:tav tm="0">
                                          <p:val>
                                            <p:strVal val="ppt_w"/>
                                          </p:val>
                                        </p:tav>
                                        <p:tav tm="100000">
                                          <p:val>
                                            <p:fltVal val="0"/>
                                          </p:val>
                                        </p:tav>
                                      </p:tavLst>
                                    </p:anim>
                                    <p:anim calcmode="lin" valueType="num">
                                      <p:cBhvr>
                                        <p:cTn id="119" dur="500"/>
                                        <p:tgtEl>
                                          <p:spTgt spid="19"/>
                                        </p:tgtEl>
                                        <p:attrNameLst>
                                          <p:attrName>ppt_h</p:attrName>
                                        </p:attrNameLst>
                                      </p:cBhvr>
                                      <p:tavLst>
                                        <p:tav tm="0">
                                          <p:val>
                                            <p:strVal val="ppt_h"/>
                                          </p:val>
                                        </p:tav>
                                        <p:tav tm="100000">
                                          <p:val>
                                            <p:fltVal val="0"/>
                                          </p:val>
                                        </p:tav>
                                      </p:tavLst>
                                    </p:anim>
                                    <p:animEffect transition="out" filter="fade">
                                      <p:cBhvr>
                                        <p:cTn id="120" dur="500"/>
                                        <p:tgtEl>
                                          <p:spTgt spid="19"/>
                                        </p:tgtEl>
                                      </p:cBhvr>
                                    </p:animEffect>
                                    <p:set>
                                      <p:cBhvr>
                                        <p:cTn id="121" dur="1" fill="hold">
                                          <p:stCondLst>
                                            <p:cond delay="499"/>
                                          </p:stCondLst>
                                        </p:cTn>
                                        <p:tgtEl>
                                          <p:spTgt spid="19"/>
                                        </p:tgtEl>
                                        <p:attrNameLst>
                                          <p:attrName>style.visibility</p:attrName>
                                        </p:attrNameLst>
                                      </p:cBhvr>
                                      <p:to>
                                        <p:strVal val="hidden"/>
                                      </p:to>
                                    </p:set>
                                  </p:childTnLst>
                                </p:cTn>
                              </p:par>
                              <p:par>
                                <p:cTn id="122" presetID="42" presetClass="entr" presetSubtype="0" fill="hold" nodeType="withEffect">
                                  <p:stCondLst>
                                    <p:cond delay="0"/>
                                  </p:stCondLst>
                                  <p:childTnLst>
                                    <p:set>
                                      <p:cBhvr>
                                        <p:cTn id="123" dur="1" fill="hold">
                                          <p:stCondLst>
                                            <p:cond delay="0"/>
                                          </p:stCondLst>
                                        </p:cTn>
                                        <p:tgtEl>
                                          <p:spTgt spid="65"/>
                                        </p:tgtEl>
                                        <p:attrNameLst>
                                          <p:attrName>style.visibility</p:attrName>
                                        </p:attrNameLst>
                                      </p:cBhvr>
                                      <p:to>
                                        <p:strVal val="visible"/>
                                      </p:to>
                                    </p:set>
                                    <p:animEffect transition="in" filter="fade">
                                      <p:cBhvr>
                                        <p:cTn id="124" dur="1000"/>
                                        <p:tgtEl>
                                          <p:spTgt spid="65"/>
                                        </p:tgtEl>
                                      </p:cBhvr>
                                    </p:animEffect>
                                    <p:anim calcmode="lin" valueType="num">
                                      <p:cBhvr>
                                        <p:cTn id="125" dur="1000" fill="hold"/>
                                        <p:tgtEl>
                                          <p:spTgt spid="65"/>
                                        </p:tgtEl>
                                        <p:attrNameLst>
                                          <p:attrName>ppt_x</p:attrName>
                                        </p:attrNameLst>
                                      </p:cBhvr>
                                      <p:tavLst>
                                        <p:tav tm="0">
                                          <p:val>
                                            <p:strVal val="#ppt_x"/>
                                          </p:val>
                                        </p:tav>
                                        <p:tav tm="100000">
                                          <p:val>
                                            <p:strVal val="#ppt_x"/>
                                          </p:val>
                                        </p:tav>
                                      </p:tavLst>
                                    </p:anim>
                                    <p:anim calcmode="lin" valueType="num">
                                      <p:cBhvr>
                                        <p:cTn id="126" dur="1000" fill="hold"/>
                                        <p:tgtEl>
                                          <p:spTgt spid="65"/>
                                        </p:tgtEl>
                                        <p:attrNameLst>
                                          <p:attrName>ppt_y</p:attrName>
                                        </p:attrNameLst>
                                      </p:cBhvr>
                                      <p:tavLst>
                                        <p:tav tm="0">
                                          <p:val>
                                            <p:strVal val="#ppt_y+.1"/>
                                          </p:val>
                                        </p:tav>
                                        <p:tav tm="100000">
                                          <p:val>
                                            <p:strVal val="#ppt_y"/>
                                          </p:val>
                                        </p:tav>
                                      </p:tavLst>
                                    </p:anim>
                                  </p:childTnLst>
                                </p:cTn>
                              </p:par>
                            </p:childTnLst>
                          </p:cTn>
                        </p:par>
                        <p:par>
                          <p:cTn id="127" fill="hold">
                            <p:stCondLst>
                              <p:cond delay="4500"/>
                            </p:stCondLst>
                            <p:childTnLst>
                              <p:par>
                                <p:cTn id="128" presetID="10" presetClass="entr" presetSubtype="0" fill="hold" grpId="0" nodeType="after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fade">
                                      <p:cBhvr>
                                        <p:cTn id="130" dur="2000"/>
                                        <p:tgtEl>
                                          <p:spTgt spid="22"/>
                                        </p:tgtEl>
                                      </p:cBhvr>
                                    </p:animEffect>
                                  </p:childTnLst>
                                </p:cTn>
                              </p:par>
                              <p:par>
                                <p:cTn id="131" presetID="8" presetClass="emph" presetSubtype="0" repeatCount="indefinite" fill="hold" grpId="1" nodeType="withEffect">
                                  <p:stCondLst>
                                    <p:cond delay="0"/>
                                  </p:stCondLst>
                                  <p:childTnLst>
                                    <p:animRot by="-21600000">
                                      <p:cBhvr>
                                        <p:cTn id="132" dur="10000" fill="hold"/>
                                        <p:tgtEl>
                                          <p:spTgt spid="22"/>
                                        </p:tgtEl>
                                        <p:attrNameLst>
                                          <p:attrName>r</p:attrName>
                                        </p:attrNameLst>
                                      </p:cBhvr>
                                    </p:animRot>
                                  </p:childTnLst>
                                </p:cTn>
                              </p:par>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3000"/>
                                        <p:tgtEl>
                                          <p:spTgt spid="21"/>
                                        </p:tgtEl>
                                      </p:cBhvr>
                                    </p:animEffect>
                                  </p:childTnLst>
                                </p:cTn>
                              </p:par>
                              <p:par>
                                <p:cTn id="136" presetID="26" presetClass="emph" presetSubtype="0" repeatCount="indefinite" fill="hold" grpId="1" nodeType="withEffect">
                                  <p:stCondLst>
                                    <p:cond delay="0"/>
                                  </p:stCondLst>
                                  <p:childTnLst>
                                    <p:animEffect transition="out" filter="fade">
                                      <p:cBhvr>
                                        <p:cTn id="137" dur="3000" tmFilter="0, 0; .2, .5; .8, .5; 1, 0"/>
                                        <p:tgtEl>
                                          <p:spTgt spid="21"/>
                                        </p:tgtEl>
                                      </p:cBhvr>
                                    </p:animEffect>
                                    <p:animScale>
                                      <p:cBhvr>
                                        <p:cTn id="138" dur="1500" autoRev="1" fill="hold"/>
                                        <p:tgtEl>
                                          <p:spTgt spid="21"/>
                                        </p:tgtEl>
                                      </p:cBhvr>
                                      <p:by x="105000" y="105000"/>
                                    </p:animScale>
                                  </p:childTnLst>
                                </p:cTn>
                              </p:par>
                              <p:par>
                                <p:cTn id="139" presetID="21" presetClass="entr" presetSubtype="4" repeatCount="indefinite" fill="hold" nodeType="withEffect">
                                  <p:stCondLst>
                                    <p:cond delay="1000"/>
                                  </p:stCondLst>
                                  <p:childTnLst>
                                    <p:set>
                                      <p:cBhvr>
                                        <p:cTn id="140" dur="1" fill="hold">
                                          <p:stCondLst>
                                            <p:cond delay="0"/>
                                          </p:stCondLst>
                                        </p:cTn>
                                        <p:tgtEl>
                                          <p:spTgt spid="5"/>
                                        </p:tgtEl>
                                        <p:attrNameLst>
                                          <p:attrName>style.visibility</p:attrName>
                                        </p:attrNameLst>
                                      </p:cBhvr>
                                      <p:to>
                                        <p:strVal val="visible"/>
                                      </p:to>
                                    </p:set>
                                    <p:animEffect transition="in" filter="wheel(4)">
                                      <p:cBhvr>
                                        <p:cTn id="141" dur="5000"/>
                                        <p:tgtEl>
                                          <p:spTgt spid="5"/>
                                        </p:tgtEl>
                                      </p:cBhvr>
                                    </p:animEffect>
                                  </p:childTnLst>
                                </p:cTn>
                              </p:par>
                              <p:par>
                                <p:cTn id="142" presetID="8" presetClass="emph" presetSubtype="0" repeatCount="indefinite" fill="hold" nodeType="withEffect">
                                  <p:stCondLst>
                                    <p:cond delay="0"/>
                                  </p:stCondLst>
                                  <p:childTnLst>
                                    <p:animRot by="-21600000">
                                      <p:cBhvr>
                                        <p:cTn id="143" dur="14000" fill="hold"/>
                                        <p:tgtEl>
                                          <p:spTgt spid="5"/>
                                        </p:tgtEl>
                                        <p:attrNameLst>
                                          <p:attrName>r</p:attrName>
                                        </p:attrNameLst>
                                      </p:cBhvr>
                                    </p:animRot>
                                  </p:childTnLst>
                                </p:cTn>
                              </p:par>
                              <p:par>
                                <p:cTn id="144" presetID="13" presetClass="entr" presetSubtype="32" repeatCount="indefinite" fill="hold" nodeType="withEffect">
                                  <p:stCondLst>
                                    <p:cond delay="3000"/>
                                  </p:stCondLst>
                                  <p:childTnLst>
                                    <p:set>
                                      <p:cBhvr>
                                        <p:cTn id="145" dur="1" fill="hold">
                                          <p:stCondLst>
                                            <p:cond delay="0"/>
                                          </p:stCondLst>
                                        </p:cTn>
                                        <p:tgtEl>
                                          <p:spTgt spid="6"/>
                                        </p:tgtEl>
                                        <p:attrNameLst>
                                          <p:attrName>style.visibility</p:attrName>
                                        </p:attrNameLst>
                                      </p:cBhvr>
                                      <p:to>
                                        <p:strVal val="visible"/>
                                      </p:to>
                                    </p:set>
                                    <p:animEffect transition="in" filter="plus(out)">
                                      <p:cBhvr>
                                        <p:cTn id="146" dur="5000"/>
                                        <p:tgtEl>
                                          <p:spTgt spid="6"/>
                                        </p:tgtEl>
                                      </p:cBhvr>
                                    </p:animEffect>
                                  </p:childTnLst>
                                </p:cTn>
                              </p:par>
                              <p:par>
                                <p:cTn id="147" presetID="8" presetClass="emph" presetSubtype="0" repeatCount="indefinite" fill="hold" nodeType="withEffect">
                                  <p:stCondLst>
                                    <p:cond delay="0"/>
                                  </p:stCondLst>
                                  <p:childTnLst>
                                    <p:animRot by="-21600000">
                                      <p:cBhvr>
                                        <p:cTn id="148" dur="14000" fill="hold"/>
                                        <p:tgtEl>
                                          <p:spTgt spid="6"/>
                                        </p:tgtEl>
                                        <p:attrNameLst>
                                          <p:attrName>r</p:attrName>
                                        </p:attrNameLst>
                                      </p:cBhvr>
                                    </p:animRot>
                                  </p:childTnLst>
                                </p:cTn>
                              </p:par>
                              <p:par>
                                <p:cTn id="149" presetID="8" presetClass="entr" presetSubtype="32" repeatCount="indefinite" fill="hold" nodeType="withEffect">
                                  <p:stCondLst>
                                    <p:cond delay="4500"/>
                                  </p:stCondLst>
                                  <p:childTnLst>
                                    <p:set>
                                      <p:cBhvr>
                                        <p:cTn id="150" dur="1" fill="hold">
                                          <p:stCondLst>
                                            <p:cond delay="0"/>
                                          </p:stCondLst>
                                        </p:cTn>
                                        <p:tgtEl>
                                          <p:spTgt spid="20"/>
                                        </p:tgtEl>
                                        <p:attrNameLst>
                                          <p:attrName>style.visibility</p:attrName>
                                        </p:attrNameLst>
                                      </p:cBhvr>
                                      <p:to>
                                        <p:strVal val="visible"/>
                                      </p:to>
                                    </p:set>
                                    <p:animEffect transition="in" filter="diamond(out)">
                                      <p:cBhvr>
                                        <p:cTn id="151" dur="2000"/>
                                        <p:tgtEl>
                                          <p:spTgt spid="20"/>
                                        </p:tgtEl>
                                      </p:cBhvr>
                                    </p:animEffect>
                                  </p:childTnLst>
                                </p:cTn>
                              </p:par>
                              <p:par>
                                <p:cTn id="152" presetID="8" presetClass="emph" presetSubtype="0" repeatCount="indefinite" fill="hold" nodeType="withEffect">
                                  <p:stCondLst>
                                    <p:cond delay="0"/>
                                  </p:stCondLst>
                                  <p:childTnLst>
                                    <p:animRot by="-21600000">
                                      <p:cBhvr>
                                        <p:cTn id="153" dur="14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8" name="Rectangle 32"/>
          <p:cNvSpPr>
            <a:spLocks noChangeArrowheads="1"/>
          </p:cNvSpPr>
          <p:nvPr/>
        </p:nvSpPr>
        <p:spPr bwMode="auto">
          <a:xfrm>
            <a:off x="306388" y="1452415"/>
            <a:ext cx="2663825" cy="463846"/>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0000" tIns="46800" rIns="90000" bIns="46800" anchor="ctr">
            <a:spAutoFit/>
          </a:bodyPr>
          <a:lstStyle/>
          <a:p>
            <a:pPr eaLnBrk="0" hangingPunct="0"/>
            <a:r>
              <a:rPr lang="zh-CN" altLang="en-US" sz="2400" b="1" dirty="0">
                <a:solidFill>
                  <a:srgbClr val="FF0000"/>
                </a:solidFill>
                <a:latin typeface="微软雅黑" pitchFamily="34" charset="-122"/>
                <a:ea typeface="微软雅黑" pitchFamily="34" charset="-122"/>
                <a:cs typeface="华康宋体W12(P)"/>
              </a:rPr>
              <a:t>专业建设时代背景</a:t>
            </a:r>
          </a:p>
        </p:txBody>
      </p:sp>
      <p:grpSp>
        <p:nvGrpSpPr>
          <p:cNvPr id="55309" name="Group 4"/>
          <p:cNvGrpSpPr>
            <a:grpSpLocks noChangeAspect="1"/>
          </p:cNvGrpSpPr>
          <p:nvPr/>
        </p:nvGrpSpPr>
        <p:grpSpPr bwMode="auto">
          <a:xfrm>
            <a:off x="6149975" y="5757863"/>
            <a:ext cx="209550" cy="209550"/>
            <a:chOff x="3774" y="2094"/>
            <a:chExt cx="132" cy="132"/>
          </a:xfrm>
        </p:grpSpPr>
        <p:sp>
          <p:nvSpPr>
            <p:cNvPr id="55310" name="AutoShape 3"/>
            <p:cNvSpPr>
              <a:spLocks noChangeAspect="1" noChangeArrowheads="1" noTextEdit="1"/>
            </p:cNvSpPr>
            <p:nvPr/>
          </p:nvSpPr>
          <p:spPr bwMode="auto">
            <a:xfrm>
              <a:off x="3774" y="2094"/>
              <a:ext cx="132" cy="132"/>
            </a:xfrm>
            <a:prstGeom prst="rect">
              <a:avLst/>
            </a:prstGeom>
            <a:noFill/>
            <a:ln w="9525">
              <a:noFill/>
              <a:miter lim="800000"/>
              <a:headEnd/>
              <a:tailEnd/>
            </a:ln>
          </p:spPr>
          <p:txBody>
            <a:bodyPr/>
            <a:lstStyle/>
            <a:p>
              <a:endParaRPr lang="zh-CN" altLang="en-US"/>
            </a:p>
          </p:txBody>
        </p:sp>
        <p:sp>
          <p:nvSpPr>
            <p:cNvPr id="55311" name="Freeform 5"/>
            <p:cNvSpPr>
              <a:spLocks noEditPoints="1"/>
            </p:cNvSpPr>
            <p:nvPr/>
          </p:nvSpPr>
          <p:spPr bwMode="auto">
            <a:xfrm>
              <a:off x="3774" y="2094"/>
              <a:ext cx="132" cy="134"/>
            </a:xfrm>
            <a:custGeom>
              <a:avLst/>
              <a:gdLst>
                <a:gd name="T0" fmla="*/ 0 w 66"/>
                <a:gd name="T1" fmla="*/ 68 h 67"/>
                <a:gd name="T2" fmla="*/ 66 w 66"/>
                <a:gd name="T3" fmla="*/ 134 h 67"/>
                <a:gd name="T4" fmla="*/ 132 w 66"/>
                <a:gd name="T5" fmla="*/ 68 h 67"/>
                <a:gd name="T6" fmla="*/ 66 w 66"/>
                <a:gd name="T7" fmla="*/ 0 h 67"/>
                <a:gd name="T8" fmla="*/ 0 w 66"/>
                <a:gd name="T9" fmla="*/ 68 h 67"/>
                <a:gd name="T10" fmla="*/ 14 w 66"/>
                <a:gd name="T11" fmla="*/ 68 h 67"/>
                <a:gd name="T12" fmla="*/ 26 w 66"/>
                <a:gd name="T13" fmla="*/ 54 h 67"/>
                <a:gd name="T14" fmla="*/ 54 w 66"/>
                <a:gd name="T15" fmla="*/ 54 h 67"/>
                <a:gd name="T16" fmla="*/ 54 w 66"/>
                <a:gd name="T17" fmla="*/ 26 h 67"/>
                <a:gd name="T18" fmla="*/ 66 w 66"/>
                <a:gd name="T19" fmla="*/ 14 h 67"/>
                <a:gd name="T20" fmla="*/ 80 w 66"/>
                <a:gd name="T21" fmla="*/ 26 h 67"/>
                <a:gd name="T22" fmla="*/ 80 w 66"/>
                <a:gd name="T23" fmla="*/ 54 h 67"/>
                <a:gd name="T24" fmla="*/ 106 w 66"/>
                <a:gd name="T25" fmla="*/ 54 h 67"/>
                <a:gd name="T26" fmla="*/ 120 w 66"/>
                <a:gd name="T27" fmla="*/ 68 h 67"/>
                <a:gd name="T28" fmla="*/ 106 w 66"/>
                <a:gd name="T29" fmla="*/ 80 h 67"/>
                <a:gd name="T30" fmla="*/ 80 w 66"/>
                <a:gd name="T31" fmla="*/ 80 h 67"/>
                <a:gd name="T32" fmla="*/ 80 w 66"/>
                <a:gd name="T33" fmla="*/ 108 h 67"/>
                <a:gd name="T34" fmla="*/ 66 w 66"/>
                <a:gd name="T35" fmla="*/ 120 h 67"/>
                <a:gd name="T36" fmla="*/ 54 w 66"/>
                <a:gd name="T37" fmla="*/ 108 h 67"/>
                <a:gd name="T38" fmla="*/ 54 w 66"/>
                <a:gd name="T39" fmla="*/ 80 h 67"/>
                <a:gd name="T40" fmla="*/ 26 w 66"/>
                <a:gd name="T41" fmla="*/ 80 h 67"/>
                <a:gd name="T42" fmla="*/ 14 w 66"/>
                <a:gd name="T43" fmla="*/ 68 h 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
                <a:gd name="T67" fmla="*/ 0 h 67"/>
                <a:gd name="T68" fmla="*/ 66 w 66"/>
                <a:gd name="T69" fmla="*/ 67 h 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 h="67">
                  <a:moveTo>
                    <a:pt x="0" y="34"/>
                  </a:moveTo>
                  <a:cubicBezTo>
                    <a:pt x="0" y="52"/>
                    <a:pt x="15" y="67"/>
                    <a:pt x="33" y="67"/>
                  </a:cubicBezTo>
                  <a:cubicBezTo>
                    <a:pt x="52" y="67"/>
                    <a:pt x="66" y="52"/>
                    <a:pt x="66" y="34"/>
                  </a:cubicBezTo>
                  <a:cubicBezTo>
                    <a:pt x="66" y="15"/>
                    <a:pt x="52" y="0"/>
                    <a:pt x="33" y="0"/>
                  </a:cubicBezTo>
                  <a:cubicBezTo>
                    <a:pt x="15" y="0"/>
                    <a:pt x="0" y="15"/>
                    <a:pt x="0" y="34"/>
                  </a:cubicBezTo>
                  <a:close/>
                  <a:moveTo>
                    <a:pt x="7" y="34"/>
                  </a:moveTo>
                  <a:cubicBezTo>
                    <a:pt x="7" y="30"/>
                    <a:pt x="10" y="27"/>
                    <a:pt x="13" y="27"/>
                  </a:cubicBezTo>
                  <a:cubicBezTo>
                    <a:pt x="27" y="27"/>
                    <a:pt x="27" y="27"/>
                    <a:pt x="27" y="27"/>
                  </a:cubicBezTo>
                  <a:cubicBezTo>
                    <a:pt x="27" y="13"/>
                    <a:pt x="27" y="13"/>
                    <a:pt x="27" y="13"/>
                  </a:cubicBezTo>
                  <a:cubicBezTo>
                    <a:pt x="27" y="10"/>
                    <a:pt x="30" y="7"/>
                    <a:pt x="33" y="7"/>
                  </a:cubicBezTo>
                  <a:cubicBezTo>
                    <a:pt x="37" y="7"/>
                    <a:pt x="40" y="10"/>
                    <a:pt x="40" y="13"/>
                  </a:cubicBezTo>
                  <a:cubicBezTo>
                    <a:pt x="40" y="27"/>
                    <a:pt x="40" y="27"/>
                    <a:pt x="40" y="27"/>
                  </a:cubicBezTo>
                  <a:cubicBezTo>
                    <a:pt x="53" y="27"/>
                    <a:pt x="53" y="27"/>
                    <a:pt x="53" y="27"/>
                  </a:cubicBezTo>
                  <a:cubicBezTo>
                    <a:pt x="57" y="27"/>
                    <a:pt x="60" y="30"/>
                    <a:pt x="60" y="34"/>
                  </a:cubicBezTo>
                  <a:cubicBezTo>
                    <a:pt x="60" y="37"/>
                    <a:pt x="57" y="40"/>
                    <a:pt x="53" y="40"/>
                  </a:cubicBezTo>
                  <a:cubicBezTo>
                    <a:pt x="40" y="40"/>
                    <a:pt x="40" y="40"/>
                    <a:pt x="40" y="40"/>
                  </a:cubicBezTo>
                  <a:cubicBezTo>
                    <a:pt x="40" y="54"/>
                    <a:pt x="40" y="54"/>
                    <a:pt x="40" y="54"/>
                  </a:cubicBezTo>
                  <a:cubicBezTo>
                    <a:pt x="40" y="57"/>
                    <a:pt x="37" y="60"/>
                    <a:pt x="33" y="60"/>
                  </a:cubicBezTo>
                  <a:cubicBezTo>
                    <a:pt x="30" y="60"/>
                    <a:pt x="27" y="57"/>
                    <a:pt x="27" y="54"/>
                  </a:cubicBezTo>
                  <a:cubicBezTo>
                    <a:pt x="27" y="40"/>
                    <a:pt x="27" y="40"/>
                    <a:pt x="27" y="40"/>
                  </a:cubicBezTo>
                  <a:cubicBezTo>
                    <a:pt x="13" y="40"/>
                    <a:pt x="13" y="40"/>
                    <a:pt x="13" y="40"/>
                  </a:cubicBezTo>
                  <a:cubicBezTo>
                    <a:pt x="10" y="40"/>
                    <a:pt x="7" y="37"/>
                    <a:pt x="7" y="34"/>
                  </a:cubicBezTo>
                  <a:close/>
                </a:path>
              </a:pathLst>
            </a:custGeom>
            <a:solidFill>
              <a:srgbClr val="A8BCBC"/>
            </a:solidFill>
            <a:ln w="9525">
              <a:noFill/>
              <a:round/>
              <a:headEnd/>
              <a:tailEnd/>
            </a:ln>
          </p:spPr>
          <p:txBody>
            <a:bodyPr/>
            <a:lstStyle/>
            <a:p>
              <a:endParaRPr lang="zh-CN" altLang="en-US"/>
            </a:p>
          </p:txBody>
        </p:sp>
        <p:sp>
          <p:nvSpPr>
            <p:cNvPr id="55312" name="Freeform 6"/>
            <p:cNvSpPr>
              <a:spLocks noEditPoints="1"/>
            </p:cNvSpPr>
            <p:nvPr/>
          </p:nvSpPr>
          <p:spPr bwMode="auto">
            <a:xfrm>
              <a:off x="3774" y="2094"/>
              <a:ext cx="132" cy="134"/>
            </a:xfrm>
            <a:custGeom>
              <a:avLst/>
              <a:gdLst>
                <a:gd name="T0" fmla="*/ 0 w 66"/>
                <a:gd name="T1" fmla="*/ 68 h 67"/>
                <a:gd name="T2" fmla="*/ 66 w 66"/>
                <a:gd name="T3" fmla="*/ 134 h 67"/>
                <a:gd name="T4" fmla="*/ 132 w 66"/>
                <a:gd name="T5" fmla="*/ 68 h 67"/>
                <a:gd name="T6" fmla="*/ 66 w 66"/>
                <a:gd name="T7" fmla="*/ 0 h 67"/>
                <a:gd name="T8" fmla="*/ 0 w 66"/>
                <a:gd name="T9" fmla="*/ 68 h 67"/>
                <a:gd name="T10" fmla="*/ 14 w 66"/>
                <a:gd name="T11" fmla="*/ 68 h 67"/>
                <a:gd name="T12" fmla="*/ 26 w 66"/>
                <a:gd name="T13" fmla="*/ 54 h 67"/>
                <a:gd name="T14" fmla="*/ 54 w 66"/>
                <a:gd name="T15" fmla="*/ 54 h 67"/>
                <a:gd name="T16" fmla="*/ 54 w 66"/>
                <a:gd name="T17" fmla="*/ 26 h 67"/>
                <a:gd name="T18" fmla="*/ 66 w 66"/>
                <a:gd name="T19" fmla="*/ 14 h 67"/>
                <a:gd name="T20" fmla="*/ 80 w 66"/>
                <a:gd name="T21" fmla="*/ 26 h 67"/>
                <a:gd name="T22" fmla="*/ 80 w 66"/>
                <a:gd name="T23" fmla="*/ 54 h 67"/>
                <a:gd name="T24" fmla="*/ 106 w 66"/>
                <a:gd name="T25" fmla="*/ 54 h 67"/>
                <a:gd name="T26" fmla="*/ 120 w 66"/>
                <a:gd name="T27" fmla="*/ 68 h 67"/>
                <a:gd name="T28" fmla="*/ 106 w 66"/>
                <a:gd name="T29" fmla="*/ 80 h 67"/>
                <a:gd name="T30" fmla="*/ 80 w 66"/>
                <a:gd name="T31" fmla="*/ 80 h 67"/>
                <a:gd name="T32" fmla="*/ 80 w 66"/>
                <a:gd name="T33" fmla="*/ 108 h 67"/>
                <a:gd name="T34" fmla="*/ 66 w 66"/>
                <a:gd name="T35" fmla="*/ 120 h 67"/>
                <a:gd name="T36" fmla="*/ 54 w 66"/>
                <a:gd name="T37" fmla="*/ 108 h 67"/>
                <a:gd name="T38" fmla="*/ 54 w 66"/>
                <a:gd name="T39" fmla="*/ 80 h 67"/>
                <a:gd name="T40" fmla="*/ 26 w 66"/>
                <a:gd name="T41" fmla="*/ 80 h 67"/>
                <a:gd name="T42" fmla="*/ 14 w 66"/>
                <a:gd name="T43" fmla="*/ 68 h 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
                <a:gd name="T67" fmla="*/ 0 h 67"/>
                <a:gd name="T68" fmla="*/ 66 w 66"/>
                <a:gd name="T69" fmla="*/ 67 h 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 h="67">
                  <a:moveTo>
                    <a:pt x="0" y="34"/>
                  </a:moveTo>
                  <a:cubicBezTo>
                    <a:pt x="0" y="52"/>
                    <a:pt x="15" y="67"/>
                    <a:pt x="33" y="67"/>
                  </a:cubicBezTo>
                  <a:cubicBezTo>
                    <a:pt x="52" y="67"/>
                    <a:pt x="66" y="52"/>
                    <a:pt x="66" y="34"/>
                  </a:cubicBezTo>
                  <a:cubicBezTo>
                    <a:pt x="66" y="15"/>
                    <a:pt x="52" y="0"/>
                    <a:pt x="33" y="0"/>
                  </a:cubicBezTo>
                  <a:cubicBezTo>
                    <a:pt x="15" y="0"/>
                    <a:pt x="0" y="15"/>
                    <a:pt x="0" y="34"/>
                  </a:cubicBezTo>
                  <a:close/>
                  <a:moveTo>
                    <a:pt x="7" y="34"/>
                  </a:moveTo>
                  <a:cubicBezTo>
                    <a:pt x="7" y="30"/>
                    <a:pt x="10" y="27"/>
                    <a:pt x="13" y="27"/>
                  </a:cubicBezTo>
                  <a:cubicBezTo>
                    <a:pt x="27" y="27"/>
                    <a:pt x="27" y="27"/>
                    <a:pt x="27" y="27"/>
                  </a:cubicBezTo>
                  <a:cubicBezTo>
                    <a:pt x="27" y="13"/>
                    <a:pt x="27" y="13"/>
                    <a:pt x="27" y="13"/>
                  </a:cubicBezTo>
                  <a:cubicBezTo>
                    <a:pt x="27" y="10"/>
                    <a:pt x="30" y="7"/>
                    <a:pt x="33" y="7"/>
                  </a:cubicBezTo>
                  <a:cubicBezTo>
                    <a:pt x="37" y="7"/>
                    <a:pt x="40" y="10"/>
                    <a:pt x="40" y="13"/>
                  </a:cubicBezTo>
                  <a:cubicBezTo>
                    <a:pt x="40" y="27"/>
                    <a:pt x="40" y="27"/>
                    <a:pt x="40" y="27"/>
                  </a:cubicBezTo>
                  <a:cubicBezTo>
                    <a:pt x="53" y="27"/>
                    <a:pt x="53" y="27"/>
                    <a:pt x="53" y="27"/>
                  </a:cubicBezTo>
                  <a:cubicBezTo>
                    <a:pt x="57" y="27"/>
                    <a:pt x="60" y="30"/>
                    <a:pt x="60" y="34"/>
                  </a:cubicBezTo>
                  <a:cubicBezTo>
                    <a:pt x="60" y="37"/>
                    <a:pt x="57" y="40"/>
                    <a:pt x="53" y="40"/>
                  </a:cubicBezTo>
                  <a:cubicBezTo>
                    <a:pt x="40" y="40"/>
                    <a:pt x="40" y="40"/>
                    <a:pt x="40" y="40"/>
                  </a:cubicBezTo>
                  <a:cubicBezTo>
                    <a:pt x="40" y="54"/>
                    <a:pt x="40" y="54"/>
                    <a:pt x="40" y="54"/>
                  </a:cubicBezTo>
                  <a:cubicBezTo>
                    <a:pt x="40" y="57"/>
                    <a:pt x="37" y="60"/>
                    <a:pt x="33" y="60"/>
                  </a:cubicBezTo>
                  <a:cubicBezTo>
                    <a:pt x="30" y="60"/>
                    <a:pt x="27" y="57"/>
                    <a:pt x="27" y="54"/>
                  </a:cubicBezTo>
                  <a:cubicBezTo>
                    <a:pt x="27" y="40"/>
                    <a:pt x="27" y="40"/>
                    <a:pt x="27" y="40"/>
                  </a:cubicBezTo>
                  <a:cubicBezTo>
                    <a:pt x="13" y="40"/>
                    <a:pt x="13" y="40"/>
                    <a:pt x="13" y="40"/>
                  </a:cubicBezTo>
                  <a:cubicBezTo>
                    <a:pt x="10" y="40"/>
                    <a:pt x="7" y="37"/>
                    <a:pt x="7" y="34"/>
                  </a:cubicBezTo>
                  <a:close/>
                </a:path>
              </a:pathLst>
            </a:custGeom>
            <a:solidFill>
              <a:srgbClr val="A8BCBC"/>
            </a:solidFill>
            <a:ln w="9525">
              <a:noFill/>
              <a:round/>
              <a:headEnd/>
              <a:tailEnd/>
            </a:ln>
          </p:spPr>
          <p:txBody>
            <a:bodyPr/>
            <a:lstStyle/>
            <a:p>
              <a:endParaRPr lang="zh-CN" altLang="en-US"/>
            </a:p>
          </p:txBody>
        </p:sp>
      </p:grpSp>
      <p:grpSp>
        <p:nvGrpSpPr>
          <p:cNvPr id="12" name="Group 9"/>
          <p:cNvGrpSpPr>
            <a:grpSpLocks noChangeAspect="1"/>
          </p:cNvGrpSpPr>
          <p:nvPr/>
        </p:nvGrpSpPr>
        <p:grpSpPr bwMode="auto">
          <a:xfrm>
            <a:off x="6245225" y="4641851"/>
            <a:ext cx="19050" cy="1112837"/>
            <a:chOff x="3834" y="2849"/>
            <a:chExt cx="12" cy="701"/>
          </a:xfrm>
          <a:solidFill>
            <a:srgbClr val="A8BCBC"/>
          </a:solidFill>
        </p:grpSpPr>
        <p:sp>
          <p:nvSpPr>
            <p:cNvPr id="13" name="AutoShape 8"/>
            <p:cNvSpPr>
              <a:spLocks noChangeAspect="1" noChangeArrowheads="1" noTextEdit="1"/>
            </p:cNvSpPr>
            <p:nvPr/>
          </p:nvSpPr>
          <p:spPr bwMode="auto">
            <a:xfrm>
              <a:off x="3834" y="2849"/>
              <a:ext cx="12" cy="701"/>
            </a:xfrm>
            <a:prstGeom prst="rect">
              <a:avLst/>
            </a:prstGeom>
            <a:grpFill/>
            <a:ln>
              <a:noFill/>
            </a:ln>
            <a:extLst/>
          </p:spPr>
          <p:txBody>
            <a:bodyPr/>
            <a:lstStyle/>
            <a:p>
              <a:pPr defTabSz="457200" fontAlgn="auto">
                <a:spcBef>
                  <a:spcPts val="0"/>
                </a:spcBef>
                <a:spcAft>
                  <a:spcPts val="0"/>
                </a:spcAft>
                <a:defRPr/>
              </a:pPr>
              <a:endParaRPr lang="zh-CN" altLang="en-US">
                <a:latin typeface="+mn-lt"/>
                <a:ea typeface="+mn-ea"/>
              </a:endParaRPr>
            </a:p>
          </p:txBody>
        </p:sp>
        <p:sp>
          <p:nvSpPr>
            <p:cNvPr id="14" name="Freeform 10"/>
            <p:cNvSpPr/>
            <p:nvPr/>
          </p:nvSpPr>
          <p:spPr bwMode="auto">
            <a:xfrm>
              <a:off x="3838" y="2847"/>
              <a:ext cx="8" cy="705"/>
            </a:xfrm>
            <a:custGeom>
              <a:avLst/>
              <a:gdLst>
                <a:gd name="T0" fmla="*/ 2 w 2"/>
                <a:gd name="T1" fmla="*/ 0 h 368"/>
                <a:gd name="T2" fmla="*/ 2 w 2"/>
                <a:gd name="T3" fmla="*/ 0 h 368"/>
                <a:gd name="T4" fmla="*/ 0 w 2"/>
                <a:gd name="T5" fmla="*/ 0 h 368"/>
                <a:gd name="T6" fmla="*/ 0 w 2"/>
                <a:gd name="T7" fmla="*/ 368 h 368"/>
                <a:gd name="T8" fmla="*/ 2 w 2"/>
                <a:gd name="T9" fmla="*/ 368 h 368"/>
                <a:gd name="T10" fmla="*/ 2 w 2"/>
                <a:gd name="T11" fmla="*/ 0 h 368"/>
              </a:gdLst>
              <a:ahLst/>
              <a:cxnLst>
                <a:cxn ang="0">
                  <a:pos x="T0" y="T1"/>
                </a:cxn>
                <a:cxn ang="0">
                  <a:pos x="T2" y="T3"/>
                </a:cxn>
                <a:cxn ang="0">
                  <a:pos x="T4" y="T5"/>
                </a:cxn>
                <a:cxn ang="0">
                  <a:pos x="T6" y="T7"/>
                </a:cxn>
                <a:cxn ang="0">
                  <a:pos x="T8" y="T9"/>
                </a:cxn>
                <a:cxn ang="0">
                  <a:pos x="T10" y="T11"/>
                </a:cxn>
              </a:cxnLst>
              <a:rect l="0" t="0" r="r" b="b"/>
              <a:pathLst>
                <a:path w="2" h="368">
                  <a:moveTo>
                    <a:pt x="2" y="0"/>
                  </a:moveTo>
                  <a:cubicBezTo>
                    <a:pt x="2" y="0"/>
                    <a:pt x="2" y="0"/>
                    <a:pt x="2" y="0"/>
                  </a:cubicBezTo>
                  <a:cubicBezTo>
                    <a:pt x="1" y="0"/>
                    <a:pt x="1" y="0"/>
                    <a:pt x="0" y="0"/>
                  </a:cubicBezTo>
                  <a:cubicBezTo>
                    <a:pt x="0" y="368"/>
                    <a:pt x="0" y="368"/>
                    <a:pt x="0" y="368"/>
                  </a:cubicBezTo>
                  <a:cubicBezTo>
                    <a:pt x="1" y="368"/>
                    <a:pt x="1" y="368"/>
                    <a:pt x="2" y="368"/>
                  </a:cubicBezTo>
                  <a:lnTo>
                    <a:pt x="2" y="0"/>
                  </a:lnTo>
                  <a:close/>
                </a:path>
              </a:pathLst>
            </a:custGeom>
            <a:grpFill/>
            <a:ln>
              <a:noFill/>
            </a:ln>
            <a:extLst/>
          </p:spPr>
          <p:txBody>
            <a:bodyPr/>
            <a:lstStyle/>
            <a:p>
              <a:pPr defTabSz="457200" fontAlgn="auto">
                <a:spcBef>
                  <a:spcPts val="0"/>
                </a:spcBef>
                <a:spcAft>
                  <a:spcPts val="0"/>
                </a:spcAft>
                <a:defRPr/>
              </a:pPr>
              <a:endParaRPr lang="zh-CN" altLang="en-US">
                <a:latin typeface="+mn-lt"/>
                <a:ea typeface="+mn-ea"/>
              </a:endParaRPr>
            </a:p>
          </p:txBody>
        </p:sp>
      </p:grpSp>
      <p:pic>
        <p:nvPicPr>
          <p:cNvPr id="55315" name="图片 14"/>
          <p:cNvPicPr>
            <a:picLocks noChangeAspect="1"/>
          </p:cNvPicPr>
          <p:nvPr/>
        </p:nvPicPr>
        <p:blipFill>
          <a:blip r:embed="rId2"/>
          <a:srcRect/>
          <a:stretch>
            <a:fillRect/>
          </a:stretch>
        </p:blipFill>
        <p:spPr bwMode="auto">
          <a:xfrm>
            <a:off x="6159500" y="4427538"/>
            <a:ext cx="209550" cy="207962"/>
          </a:xfrm>
          <a:prstGeom prst="rect">
            <a:avLst/>
          </a:prstGeom>
          <a:noFill/>
          <a:ln w="9525">
            <a:noFill/>
            <a:miter lim="800000"/>
            <a:headEnd/>
            <a:tailEnd/>
          </a:ln>
        </p:spPr>
      </p:pic>
      <p:grpSp>
        <p:nvGrpSpPr>
          <p:cNvPr id="55316" name="Group 13"/>
          <p:cNvGrpSpPr>
            <a:grpSpLocks noChangeAspect="1"/>
          </p:cNvGrpSpPr>
          <p:nvPr/>
        </p:nvGrpSpPr>
        <p:grpSpPr bwMode="auto">
          <a:xfrm>
            <a:off x="6359525" y="4530725"/>
            <a:ext cx="1042988" cy="19050"/>
            <a:chOff x="3906" y="2779"/>
            <a:chExt cx="657" cy="12"/>
          </a:xfrm>
        </p:grpSpPr>
        <p:sp>
          <p:nvSpPr>
            <p:cNvPr id="55317" name="AutoShape 12"/>
            <p:cNvSpPr>
              <a:spLocks noChangeAspect="1" noChangeArrowheads="1" noTextEdit="1"/>
            </p:cNvSpPr>
            <p:nvPr/>
          </p:nvSpPr>
          <p:spPr bwMode="auto">
            <a:xfrm>
              <a:off x="3906" y="2779"/>
              <a:ext cx="657" cy="12"/>
            </a:xfrm>
            <a:prstGeom prst="rect">
              <a:avLst/>
            </a:prstGeom>
            <a:noFill/>
            <a:ln w="9525">
              <a:noFill/>
              <a:miter lim="800000"/>
              <a:headEnd/>
              <a:tailEnd/>
            </a:ln>
          </p:spPr>
          <p:txBody>
            <a:bodyPr/>
            <a:lstStyle/>
            <a:p>
              <a:endParaRPr lang="zh-CN" altLang="en-US"/>
            </a:p>
          </p:txBody>
        </p:sp>
        <p:sp>
          <p:nvSpPr>
            <p:cNvPr id="55318" name="Freeform 14"/>
            <p:cNvSpPr>
              <a:spLocks/>
            </p:cNvSpPr>
            <p:nvPr/>
          </p:nvSpPr>
          <p:spPr bwMode="auto">
            <a:xfrm>
              <a:off x="3906" y="2787"/>
              <a:ext cx="659" cy="0"/>
            </a:xfrm>
            <a:custGeom>
              <a:avLst/>
              <a:gdLst>
                <a:gd name="T0" fmla="*/ 0 w 659"/>
                <a:gd name="T1" fmla="*/ 659 w 659"/>
                <a:gd name="T2" fmla="*/ 0 w 659"/>
                <a:gd name="T3" fmla="*/ 0 60000 65536"/>
                <a:gd name="T4" fmla="*/ 0 60000 65536"/>
                <a:gd name="T5" fmla="*/ 0 60000 65536"/>
                <a:gd name="T6" fmla="*/ 0 w 659"/>
                <a:gd name="T7" fmla="*/ 659 w 659"/>
              </a:gdLst>
              <a:ahLst/>
              <a:cxnLst>
                <a:cxn ang="T3">
                  <a:pos x="T0" y="0"/>
                </a:cxn>
                <a:cxn ang="T4">
                  <a:pos x="T1" y="0"/>
                </a:cxn>
                <a:cxn ang="T5">
                  <a:pos x="T2" y="0"/>
                </a:cxn>
              </a:cxnLst>
              <a:rect l="T6" t="0" r="T7" b="0"/>
              <a:pathLst>
                <a:path w="659">
                  <a:moveTo>
                    <a:pt x="0" y="0"/>
                  </a:moveTo>
                  <a:lnTo>
                    <a:pt x="659" y="0"/>
                  </a:lnTo>
                  <a:lnTo>
                    <a:pt x="0" y="0"/>
                  </a:lnTo>
                  <a:close/>
                </a:path>
              </a:pathLst>
            </a:custGeom>
            <a:solidFill>
              <a:srgbClr val="2A2F2F"/>
            </a:solidFill>
            <a:ln w="9525">
              <a:noFill/>
              <a:round/>
              <a:headEnd/>
              <a:tailEnd/>
            </a:ln>
          </p:spPr>
          <p:txBody>
            <a:bodyPr/>
            <a:lstStyle/>
            <a:p>
              <a:endParaRPr lang="zh-CN" altLang="en-US"/>
            </a:p>
          </p:txBody>
        </p:sp>
        <p:sp>
          <p:nvSpPr>
            <p:cNvPr id="55319" name="Line 15"/>
            <p:cNvSpPr>
              <a:spLocks noChangeShapeType="1"/>
            </p:cNvSpPr>
            <p:nvPr/>
          </p:nvSpPr>
          <p:spPr bwMode="auto">
            <a:xfrm>
              <a:off x="3906" y="2787"/>
              <a:ext cx="659" cy="0"/>
            </a:xfrm>
            <a:prstGeom prst="line">
              <a:avLst/>
            </a:prstGeom>
            <a:noFill/>
            <a:ln w="9525">
              <a:noFill/>
              <a:round/>
              <a:headEnd/>
              <a:tailEnd/>
            </a:ln>
          </p:spPr>
          <p:txBody>
            <a:bodyPr/>
            <a:lstStyle/>
            <a:p>
              <a:endParaRPr lang="zh-CN" altLang="en-US"/>
            </a:p>
          </p:txBody>
        </p:sp>
        <p:sp>
          <p:nvSpPr>
            <p:cNvPr id="55320" name="Freeform 16"/>
            <p:cNvSpPr>
              <a:spLocks/>
            </p:cNvSpPr>
            <p:nvPr/>
          </p:nvSpPr>
          <p:spPr bwMode="auto">
            <a:xfrm>
              <a:off x="3906" y="2779"/>
              <a:ext cx="659" cy="16"/>
            </a:xfrm>
            <a:custGeom>
              <a:avLst/>
              <a:gdLst>
                <a:gd name="T0" fmla="*/ 659 w 659"/>
                <a:gd name="T1" fmla="*/ 16 h 16"/>
                <a:gd name="T2" fmla="*/ 0 w 659"/>
                <a:gd name="T3" fmla="*/ 16 h 16"/>
                <a:gd name="T4" fmla="*/ 0 w 659"/>
                <a:gd name="T5" fmla="*/ 0 h 16"/>
                <a:gd name="T6" fmla="*/ 659 w 659"/>
                <a:gd name="T7" fmla="*/ 0 h 16"/>
                <a:gd name="T8" fmla="*/ 659 w 659"/>
                <a:gd name="T9" fmla="*/ 16 h 16"/>
                <a:gd name="T10" fmla="*/ 659 w 659"/>
                <a:gd name="T11" fmla="*/ 16 h 16"/>
                <a:gd name="T12" fmla="*/ 0 60000 65536"/>
                <a:gd name="T13" fmla="*/ 0 60000 65536"/>
                <a:gd name="T14" fmla="*/ 0 60000 65536"/>
                <a:gd name="T15" fmla="*/ 0 60000 65536"/>
                <a:gd name="T16" fmla="*/ 0 60000 65536"/>
                <a:gd name="T17" fmla="*/ 0 60000 65536"/>
                <a:gd name="T18" fmla="*/ 0 w 659"/>
                <a:gd name="T19" fmla="*/ 0 h 16"/>
                <a:gd name="T20" fmla="*/ 659 w 65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659" h="16">
                  <a:moveTo>
                    <a:pt x="659" y="16"/>
                  </a:moveTo>
                  <a:lnTo>
                    <a:pt x="0" y="16"/>
                  </a:lnTo>
                  <a:lnTo>
                    <a:pt x="0" y="0"/>
                  </a:lnTo>
                  <a:lnTo>
                    <a:pt x="659" y="0"/>
                  </a:lnTo>
                  <a:lnTo>
                    <a:pt x="659" y="16"/>
                  </a:lnTo>
                  <a:close/>
                </a:path>
              </a:pathLst>
            </a:custGeom>
            <a:solidFill>
              <a:srgbClr val="46BADD"/>
            </a:solidFill>
            <a:ln w="9525">
              <a:noFill/>
              <a:round/>
              <a:headEnd/>
              <a:tailEnd/>
            </a:ln>
          </p:spPr>
          <p:txBody>
            <a:bodyPr/>
            <a:lstStyle/>
            <a:p>
              <a:endParaRPr lang="zh-CN" altLang="en-US"/>
            </a:p>
          </p:txBody>
        </p:sp>
      </p:grpSp>
      <p:grpSp>
        <p:nvGrpSpPr>
          <p:cNvPr id="24" name="Group 19"/>
          <p:cNvGrpSpPr>
            <a:grpSpLocks noChangeAspect="1"/>
          </p:cNvGrpSpPr>
          <p:nvPr/>
        </p:nvGrpSpPr>
        <p:grpSpPr bwMode="auto">
          <a:xfrm>
            <a:off x="6245225" y="3370147"/>
            <a:ext cx="19050" cy="1057275"/>
            <a:chOff x="3834" y="1827"/>
            <a:chExt cx="12" cy="666"/>
          </a:xfrm>
          <a:solidFill>
            <a:srgbClr val="46BADD"/>
          </a:solidFill>
        </p:grpSpPr>
        <p:sp>
          <p:nvSpPr>
            <p:cNvPr id="25" name="AutoShape 18"/>
            <p:cNvSpPr>
              <a:spLocks noChangeAspect="1" noChangeArrowheads="1" noTextEdit="1"/>
            </p:cNvSpPr>
            <p:nvPr/>
          </p:nvSpPr>
          <p:spPr bwMode="auto">
            <a:xfrm>
              <a:off x="3834" y="1827"/>
              <a:ext cx="12" cy="666"/>
            </a:xfrm>
            <a:prstGeom prst="rect">
              <a:avLst/>
            </a:prstGeom>
            <a:grpFill/>
            <a:ln>
              <a:noFill/>
            </a:ln>
            <a:extLst/>
          </p:spPr>
          <p:txBody>
            <a:bodyPr/>
            <a:lstStyle/>
            <a:p>
              <a:pPr defTabSz="457200" fontAlgn="auto">
                <a:spcBef>
                  <a:spcPts val="0"/>
                </a:spcBef>
                <a:spcAft>
                  <a:spcPts val="0"/>
                </a:spcAft>
                <a:defRPr/>
              </a:pPr>
              <a:endParaRPr lang="zh-CN" altLang="en-US">
                <a:latin typeface="+mn-lt"/>
                <a:ea typeface="+mn-ea"/>
              </a:endParaRPr>
            </a:p>
          </p:txBody>
        </p:sp>
        <p:sp>
          <p:nvSpPr>
            <p:cNvPr id="26" name="Freeform 20"/>
            <p:cNvSpPr/>
            <p:nvPr/>
          </p:nvSpPr>
          <p:spPr bwMode="auto">
            <a:xfrm>
              <a:off x="3838" y="1825"/>
              <a:ext cx="8" cy="670"/>
            </a:xfrm>
            <a:custGeom>
              <a:avLst/>
              <a:gdLst>
                <a:gd name="T0" fmla="*/ 2 w 2"/>
                <a:gd name="T1" fmla="*/ 350 h 350"/>
                <a:gd name="T2" fmla="*/ 2 w 2"/>
                <a:gd name="T3" fmla="*/ 0 h 350"/>
                <a:gd name="T4" fmla="*/ 0 w 2"/>
                <a:gd name="T5" fmla="*/ 0 h 350"/>
                <a:gd name="T6" fmla="*/ 0 w 2"/>
                <a:gd name="T7" fmla="*/ 350 h 350"/>
                <a:gd name="T8" fmla="*/ 2 w 2"/>
                <a:gd name="T9" fmla="*/ 350 h 350"/>
                <a:gd name="T10" fmla="*/ 2 w 2"/>
                <a:gd name="T11" fmla="*/ 350 h 350"/>
              </a:gdLst>
              <a:ahLst/>
              <a:cxnLst>
                <a:cxn ang="0">
                  <a:pos x="T0" y="T1"/>
                </a:cxn>
                <a:cxn ang="0">
                  <a:pos x="T2" y="T3"/>
                </a:cxn>
                <a:cxn ang="0">
                  <a:pos x="T4" y="T5"/>
                </a:cxn>
                <a:cxn ang="0">
                  <a:pos x="T6" y="T7"/>
                </a:cxn>
                <a:cxn ang="0">
                  <a:pos x="T8" y="T9"/>
                </a:cxn>
                <a:cxn ang="0">
                  <a:pos x="T10" y="T11"/>
                </a:cxn>
              </a:cxnLst>
              <a:rect l="0" t="0" r="r" b="b"/>
              <a:pathLst>
                <a:path w="2" h="350">
                  <a:moveTo>
                    <a:pt x="2" y="350"/>
                  </a:moveTo>
                  <a:cubicBezTo>
                    <a:pt x="2" y="0"/>
                    <a:pt x="2" y="0"/>
                    <a:pt x="2" y="0"/>
                  </a:cubicBezTo>
                  <a:cubicBezTo>
                    <a:pt x="1" y="0"/>
                    <a:pt x="1" y="0"/>
                    <a:pt x="0" y="0"/>
                  </a:cubicBezTo>
                  <a:cubicBezTo>
                    <a:pt x="0" y="350"/>
                    <a:pt x="0" y="350"/>
                    <a:pt x="0" y="350"/>
                  </a:cubicBezTo>
                  <a:cubicBezTo>
                    <a:pt x="1" y="350"/>
                    <a:pt x="1" y="350"/>
                    <a:pt x="2" y="350"/>
                  </a:cubicBezTo>
                  <a:cubicBezTo>
                    <a:pt x="2" y="350"/>
                    <a:pt x="2" y="350"/>
                    <a:pt x="2" y="350"/>
                  </a:cubicBezTo>
                  <a:close/>
                </a:path>
              </a:pathLst>
            </a:custGeom>
            <a:grpFill/>
            <a:ln>
              <a:noFill/>
            </a:ln>
            <a:extLst/>
          </p:spPr>
          <p:txBody>
            <a:bodyPr/>
            <a:lstStyle/>
            <a:p>
              <a:pPr defTabSz="457200" fontAlgn="auto">
                <a:spcBef>
                  <a:spcPts val="0"/>
                </a:spcBef>
                <a:spcAft>
                  <a:spcPts val="0"/>
                </a:spcAft>
                <a:defRPr/>
              </a:pPr>
              <a:endParaRPr lang="zh-CN" altLang="en-US">
                <a:latin typeface="+mn-lt"/>
                <a:ea typeface="+mn-ea"/>
              </a:endParaRPr>
            </a:p>
          </p:txBody>
        </p:sp>
      </p:grpSp>
      <p:pic>
        <p:nvPicPr>
          <p:cNvPr id="55323" name="图片 26"/>
          <p:cNvPicPr>
            <a:picLocks noChangeAspect="1"/>
          </p:cNvPicPr>
          <p:nvPr/>
        </p:nvPicPr>
        <p:blipFill>
          <a:blip r:embed="rId3"/>
          <a:srcRect/>
          <a:stretch>
            <a:fillRect/>
          </a:stretch>
        </p:blipFill>
        <p:spPr bwMode="auto">
          <a:xfrm>
            <a:off x="6159500" y="3214688"/>
            <a:ext cx="209550" cy="207962"/>
          </a:xfrm>
          <a:prstGeom prst="rect">
            <a:avLst/>
          </a:prstGeom>
          <a:noFill/>
          <a:ln w="9525">
            <a:noFill/>
            <a:miter lim="800000"/>
            <a:headEnd/>
            <a:tailEnd/>
          </a:ln>
        </p:spPr>
      </p:pic>
      <p:grpSp>
        <p:nvGrpSpPr>
          <p:cNvPr id="31" name="Group 23"/>
          <p:cNvGrpSpPr>
            <a:grpSpLocks noChangeAspect="1"/>
          </p:cNvGrpSpPr>
          <p:nvPr/>
        </p:nvGrpSpPr>
        <p:grpSpPr bwMode="auto">
          <a:xfrm>
            <a:off x="6245225" y="2100033"/>
            <a:ext cx="19050" cy="1095374"/>
            <a:chOff x="3834" y="1815"/>
            <a:chExt cx="12" cy="690"/>
          </a:xfrm>
          <a:solidFill>
            <a:srgbClr val="F89466"/>
          </a:solidFill>
        </p:grpSpPr>
        <p:sp>
          <p:nvSpPr>
            <p:cNvPr id="32" name="AutoShape 22"/>
            <p:cNvSpPr>
              <a:spLocks noChangeAspect="1" noChangeArrowheads="1" noTextEdit="1"/>
            </p:cNvSpPr>
            <p:nvPr/>
          </p:nvSpPr>
          <p:spPr bwMode="auto">
            <a:xfrm>
              <a:off x="3834" y="1815"/>
              <a:ext cx="12" cy="690"/>
            </a:xfrm>
            <a:prstGeom prst="rect">
              <a:avLst/>
            </a:prstGeom>
            <a:grpFill/>
            <a:ln>
              <a:noFill/>
            </a:ln>
            <a:extLst/>
          </p:spPr>
          <p:txBody>
            <a:bodyPr/>
            <a:lstStyle/>
            <a:p>
              <a:pPr defTabSz="457200" fontAlgn="auto">
                <a:spcBef>
                  <a:spcPts val="0"/>
                </a:spcBef>
                <a:spcAft>
                  <a:spcPts val="0"/>
                </a:spcAft>
                <a:defRPr/>
              </a:pPr>
              <a:endParaRPr lang="zh-CN" altLang="en-US">
                <a:latin typeface="+mn-lt"/>
                <a:ea typeface="+mn-ea"/>
              </a:endParaRPr>
            </a:p>
          </p:txBody>
        </p:sp>
        <p:sp>
          <p:nvSpPr>
            <p:cNvPr id="33" name="Freeform 24"/>
            <p:cNvSpPr/>
            <p:nvPr/>
          </p:nvSpPr>
          <p:spPr bwMode="auto">
            <a:xfrm>
              <a:off x="3834" y="1817"/>
              <a:ext cx="8" cy="690"/>
            </a:xfrm>
            <a:custGeom>
              <a:avLst/>
              <a:gdLst>
                <a:gd name="T0" fmla="*/ 0 w 2"/>
                <a:gd name="T1" fmla="*/ 360 h 360"/>
                <a:gd name="T2" fmla="*/ 2 w 2"/>
                <a:gd name="T3" fmla="*/ 360 h 360"/>
                <a:gd name="T4" fmla="*/ 2 w 2"/>
                <a:gd name="T5" fmla="*/ 0 h 360"/>
                <a:gd name="T6" fmla="*/ 0 w 2"/>
                <a:gd name="T7" fmla="*/ 0 h 360"/>
                <a:gd name="T8" fmla="*/ 0 w 2"/>
                <a:gd name="T9" fmla="*/ 360 h 360"/>
              </a:gdLst>
              <a:ahLst/>
              <a:cxnLst>
                <a:cxn ang="0">
                  <a:pos x="T0" y="T1"/>
                </a:cxn>
                <a:cxn ang="0">
                  <a:pos x="T2" y="T3"/>
                </a:cxn>
                <a:cxn ang="0">
                  <a:pos x="T4" y="T5"/>
                </a:cxn>
                <a:cxn ang="0">
                  <a:pos x="T6" y="T7"/>
                </a:cxn>
                <a:cxn ang="0">
                  <a:pos x="T8" y="T9"/>
                </a:cxn>
              </a:cxnLst>
              <a:rect l="0" t="0" r="r" b="b"/>
              <a:pathLst>
                <a:path w="2" h="360">
                  <a:moveTo>
                    <a:pt x="0" y="360"/>
                  </a:moveTo>
                  <a:cubicBezTo>
                    <a:pt x="1" y="360"/>
                    <a:pt x="1" y="360"/>
                    <a:pt x="2" y="360"/>
                  </a:cubicBezTo>
                  <a:cubicBezTo>
                    <a:pt x="2" y="0"/>
                    <a:pt x="2" y="0"/>
                    <a:pt x="2" y="0"/>
                  </a:cubicBezTo>
                  <a:cubicBezTo>
                    <a:pt x="1" y="0"/>
                    <a:pt x="1" y="0"/>
                    <a:pt x="0" y="0"/>
                  </a:cubicBezTo>
                  <a:lnTo>
                    <a:pt x="0" y="360"/>
                  </a:lnTo>
                  <a:close/>
                </a:path>
              </a:pathLst>
            </a:custGeom>
            <a:grpFill/>
            <a:ln>
              <a:noFill/>
            </a:ln>
            <a:extLst/>
          </p:spPr>
          <p:txBody>
            <a:bodyPr/>
            <a:lstStyle/>
            <a:p>
              <a:pPr defTabSz="457200" fontAlgn="auto">
                <a:spcBef>
                  <a:spcPts val="0"/>
                </a:spcBef>
                <a:spcAft>
                  <a:spcPts val="0"/>
                </a:spcAft>
                <a:defRPr/>
              </a:pPr>
              <a:endParaRPr lang="zh-CN" altLang="en-US">
                <a:latin typeface="+mn-lt"/>
                <a:ea typeface="+mn-ea"/>
              </a:endParaRPr>
            </a:p>
          </p:txBody>
        </p:sp>
      </p:grpSp>
      <p:pic>
        <p:nvPicPr>
          <p:cNvPr id="55326" name="图片 34"/>
          <p:cNvPicPr>
            <a:picLocks noChangeAspect="1"/>
          </p:cNvPicPr>
          <p:nvPr/>
        </p:nvPicPr>
        <p:blipFill>
          <a:blip r:embed="rId4"/>
          <a:srcRect/>
          <a:stretch>
            <a:fillRect/>
          </a:stretch>
        </p:blipFill>
        <p:spPr bwMode="auto">
          <a:xfrm>
            <a:off x="6149975" y="1916113"/>
            <a:ext cx="207963" cy="207962"/>
          </a:xfrm>
          <a:prstGeom prst="rect">
            <a:avLst/>
          </a:prstGeom>
          <a:noFill/>
          <a:ln w="9525">
            <a:noFill/>
            <a:miter lim="800000"/>
            <a:headEnd/>
            <a:tailEnd/>
          </a:ln>
        </p:spPr>
      </p:pic>
      <p:grpSp>
        <p:nvGrpSpPr>
          <p:cNvPr id="37" name="Group 27"/>
          <p:cNvGrpSpPr>
            <a:grpSpLocks noChangeAspect="1"/>
          </p:cNvGrpSpPr>
          <p:nvPr/>
        </p:nvGrpSpPr>
        <p:grpSpPr bwMode="auto">
          <a:xfrm>
            <a:off x="6337300" y="1995487"/>
            <a:ext cx="669925" cy="26988"/>
            <a:chOff x="3892" y="1182"/>
            <a:chExt cx="422" cy="17"/>
          </a:xfrm>
          <a:solidFill>
            <a:srgbClr val="7030A0"/>
          </a:solidFill>
        </p:grpSpPr>
        <p:sp>
          <p:nvSpPr>
            <p:cNvPr id="38" name="AutoShape 26"/>
            <p:cNvSpPr>
              <a:spLocks noChangeAspect="1" noChangeArrowheads="1" noTextEdit="1"/>
            </p:cNvSpPr>
            <p:nvPr/>
          </p:nvSpPr>
          <p:spPr bwMode="auto">
            <a:xfrm>
              <a:off x="3892" y="1182"/>
              <a:ext cx="422" cy="17"/>
            </a:xfrm>
            <a:prstGeom prst="rect">
              <a:avLst/>
            </a:prstGeom>
            <a:grpFill/>
            <a:ln>
              <a:noFill/>
            </a:ln>
            <a:extLst/>
          </p:spPr>
          <p:txBody>
            <a:bodyPr/>
            <a:lstStyle/>
            <a:p>
              <a:pPr defTabSz="457200" fontAlgn="auto">
                <a:spcBef>
                  <a:spcPts val="0"/>
                </a:spcBef>
                <a:spcAft>
                  <a:spcPts val="0"/>
                </a:spcAft>
                <a:defRPr/>
              </a:pPr>
              <a:endParaRPr lang="zh-CN" altLang="en-US">
                <a:latin typeface="+mn-lt"/>
                <a:ea typeface="+mn-ea"/>
              </a:endParaRPr>
            </a:p>
          </p:txBody>
        </p:sp>
        <p:sp>
          <p:nvSpPr>
            <p:cNvPr id="39" name="Freeform 28"/>
            <p:cNvSpPr/>
            <p:nvPr/>
          </p:nvSpPr>
          <p:spPr bwMode="auto">
            <a:xfrm>
              <a:off x="3961" y="1182"/>
              <a:ext cx="142" cy="17"/>
            </a:xfrm>
            <a:custGeom>
              <a:avLst/>
              <a:gdLst>
                <a:gd name="T0" fmla="*/ 0 w 2"/>
                <a:gd name="T1" fmla="*/ 0 h 219"/>
                <a:gd name="T2" fmla="*/ 0 w 2"/>
                <a:gd name="T3" fmla="*/ 219 h 219"/>
                <a:gd name="T4" fmla="*/ 2 w 2"/>
                <a:gd name="T5" fmla="*/ 219 h 219"/>
                <a:gd name="T6" fmla="*/ 2 w 2"/>
                <a:gd name="T7" fmla="*/ 219 h 219"/>
                <a:gd name="T8" fmla="*/ 2 w 2"/>
                <a:gd name="T9" fmla="*/ 0 h 219"/>
                <a:gd name="T10" fmla="*/ 0 w 2"/>
                <a:gd name="T11" fmla="*/ 0 h 219"/>
              </a:gdLst>
              <a:ahLst/>
              <a:cxnLst>
                <a:cxn ang="0">
                  <a:pos x="T0" y="T1"/>
                </a:cxn>
                <a:cxn ang="0">
                  <a:pos x="T2" y="T3"/>
                </a:cxn>
                <a:cxn ang="0">
                  <a:pos x="T4" y="T5"/>
                </a:cxn>
                <a:cxn ang="0">
                  <a:pos x="T6" y="T7"/>
                </a:cxn>
                <a:cxn ang="0">
                  <a:pos x="T8" y="T9"/>
                </a:cxn>
                <a:cxn ang="0">
                  <a:pos x="T10" y="T11"/>
                </a:cxn>
              </a:cxnLst>
              <a:rect l="0" t="0" r="r" b="b"/>
              <a:pathLst>
                <a:path w="2" h="219">
                  <a:moveTo>
                    <a:pt x="0" y="0"/>
                  </a:moveTo>
                  <a:cubicBezTo>
                    <a:pt x="0" y="219"/>
                    <a:pt x="0" y="219"/>
                    <a:pt x="0" y="219"/>
                  </a:cubicBezTo>
                  <a:cubicBezTo>
                    <a:pt x="1" y="219"/>
                    <a:pt x="1" y="219"/>
                    <a:pt x="2" y="219"/>
                  </a:cubicBezTo>
                  <a:cubicBezTo>
                    <a:pt x="2" y="219"/>
                    <a:pt x="2" y="219"/>
                    <a:pt x="2" y="219"/>
                  </a:cubicBezTo>
                  <a:cubicBezTo>
                    <a:pt x="2" y="0"/>
                    <a:pt x="2" y="0"/>
                    <a:pt x="2" y="0"/>
                  </a:cubicBezTo>
                  <a:lnTo>
                    <a:pt x="0" y="0"/>
                  </a:lnTo>
                  <a:close/>
                </a:path>
              </a:pathLst>
            </a:custGeom>
            <a:grpFill/>
            <a:ln>
              <a:noFill/>
            </a:ln>
            <a:extLst/>
          </p:spPr>
          <p:txBody>
            <a:bodyPr/>
            <a:lstStyle/>
            <a:p>
              <a:pPr defTabSz="457200" fontAlgn="auto">
                <a:spcBef>
                  <a:spcPts val="0"/>
                </a:spcBef>
                <a:spcAft>
                  <a:spcPts val="0"/>
                </a:spcAft>
                <a:defRPr/>
              </a:pPr>
              <a:endParaRPr lang="zh-CN" altLang="en-US">
                <a:latin typeface="+mn-lt"/>
                <a:ea typeface="+mn-ea"/>
              </a:endParaRPr>
            </a:p>
          </p:txBody>
        </p:sp>
        <p:sp>
          <p:nvSpPr>
            <p:cNvPr id="40" name="Freeform 29"/>
            <p:cNvSpPr/>
            <p:nvPr/>
          </p:nvSpPr>
          <p:spPr bwMode="auto">
            <a:xfrm>
              <a:off x="4103" y="1182"/>
              <a:ext cx="142" cy="17"/>
            </a:xfrm>
            <a:custGeom>
              <a:avLst/>
              <a:gdLst>
                <a:gd name="T0" fmla="*/ 0 w 2"/>
                <a:gd name="T1" fmla="*/ 0 h 219"/>
                <a:gd name="T2" fmla="*/ 0 w 2"/>
                <a:gd name="T3" fmla="*/ 219 h 219"/>
                <a:gd name="T4" fmla="*/ 2 w 2"/>
                <a:gd name="T5" fmla="*/ 219 h 219"/>
                <a:gd name="T6" fmla="*/ 2 w 2"/>
                <a:gd name="T7" fmla="*/ 0 h 219"/>
                <a:gd name="T8" fmla="*/ 0 w 2"/>
                <a:gd name="T9" fmla="*/ 0 h 219"/>
              </a:gdLst>
              <a:ahLst/>
              <a:cxnLst>
                <a:cxn ang="0">
                  <a:pos x="T0" y="T1"/>
                </a:cxn>
                <a:cxn ang="0">
                  <a:pos x="T2" y="T3"/>
                </a:cxn>
                <a:cxn ang="0">
                  <a:pos x="T4" y="T5"/>
                </a:cxn>
                <a:cxn ang="0">
                  <a:pos x="T6" y="T7"/>
                </a:cxn>
                <a:cxn ang="0">
                  <a:pos x="T8" y="T9"/>
                </a:cxn>
              </a:cxnLst>
              <a:rect l="0" t="0" r="r" b="b"/>
              <a:pathLst>
                <a:path w="2" h="219">
                  <a:moveTo>
                    <a:pt x="0" y="0"/>
                  </a:moveTo>
                  <a:cubicBezTo>
                    <a:pt x="0" y="219"/>
                    <a:pt x="0" y="219"/>
                    <a:pt x="0" y="219"/>
                  </a:cubicBezTo>
                  <a:cubicBezTo>
                    <a:pt x="1" y="219"/>
                    <a:pt x="1" y="219"/>
                    <a:pt x="2" y="219"/>
                  </a:cubicBezTo>
                  <a:cubicBezTo>
                    <a:pt x="2" y="0"/>
                    <a:pt x="2" y="0"/>
                    <a:pt x="2" y="0"/>
                  </a:cubicBezTo>
                  <a:lnTo>
                    <a:pt x="0" y="0"/>
                  </a:lnTo>
                  <a:close/>
                </a:path>
              </a:pathLst>
            </a:custGeom>
            <a:grpFill/>
            <a:ln>
              <a:noFill/>
            </a:ln>
            <a:extLst/>
          </p:spPr>
          <p:txBody>
            <a:bodyPr/>
            <a:lstStyle/>
            <a:p>
              <a:pPr defTabSz="457200" fontAlgn="auto">
                <a:spcBef>
                  <a:spcPts val="0"/>
                </a:spcBef>
                <a:spcAft>
                  <a:spcPts val="0"/>
                </a:spcAft>
                <a:defRPr/>
              </a:pPr>
              <a:endParaRPr lang="zh-CN" altLang="en-US">
                <a:latin typeface="+mn-lt"/>
                <a:ea typeface="+mn-ea"/>
              </a:endParaRPr>
            </a:p>
          </p:txBody>
        </p:sp>
      </p:grpSp>
      <p:sp>
        <p:nvSpPr>
          <p:cNvPr id="55329" name="矩形 41"/>
          <p:cNvSpPr>
            <a:spLocks noChangeArrowheads="1"/>
          </p:cNvSpPr>
          <p:nvPr/>
        </p:nvSpPr>
        <p:spPr bwMode="auto">
          <a:xfrm>
            <a:off x="279400" y="4173538"/>
            <a:ext cx="2794000" cy="2308324"/>
          </a:xfrm>
          <a:prstGeom prst="rect">
            <a:avLst/>
          </a:prstGeom>
          <a:noFill/>
          <a:ln w="9525">
            <a:noFill/>
            <a:miter lim="800000"/>
            <a:headEnd/>
            <a:tailEnd/>
          </a:ln>
        </p:spPr>
        <p:txBody>
          <a:bodyPr wrap="square">
            <a:spAutoFit/>
          </a:bodyPr>
          <a:lstStyle/>
          <a:p>
            <a:pPr defTabSz="457200"/>
            <a:r>
              <a:rPr lang="zh-CN" altLang="en-US" b="1" dirty="0" smtClean="0">
                <a:solidFill>
                  <a:srgbClr val="FF0000"/>
                </a:solidFill>
                <a:latin typeface="微软雅黑" pitchFamily="34" charset="-122"/>
                <a:ea typeface="微软雅黑" pitchFamily="34" charset="-122"/>
              </a:rPr>
              <a:t>服务经济发展：</a:t>
            </a:r>
            <a:r>
              <a:rPr lang="zh-CN" altLang="en-US" dirty="0" smtClean="0">
                <a:latin typeface="微软雅黑" pitchFamily="34" charset="-122"/>
                <a:ea typeface="微软雅黑" pitchFamily="34" charset="-122"/>
              </a:rPr>
              <a:t>湖南机械装备制造业发展迅猛，工程机械稳居全国第一，</a:t>
            </a:r>
            <a:r>
              <a:rPr lang="zh-CN" altLang="zh-CN" dirty="0" smtClean="0">
                <a:latin typeface="微软雅黑" pitchFamily="34" charset="-122"/>
                <a:ea typeface="微软雅黑" pitchFamily="34" charset="-122"/>
              </a:rPr>
              <a:t>汽车及零部件制造、轨道交通设备制造等优势产业群已成为千亿产业集群。</a:t>
            </a:r>
            <a:r>
              <a:rPr lang="zh-CN" altLang="en-US" dirty="0" smtClean="0">
                <a:latin typeface="微软雅黑" pitchFamily="34" charset="-122"/>
                <a:ea typeface="微软雅黑" pitchFamily="34" charset="-122"/>
              </a:rPr>
              <a:t>智能制造</a:t>
            </a:r>
            <a:r>
              <a:rPr lang="zh-CN" altLang="en-US" dirty="0">
                <a:latin typeface="微软雅黑" pitchFamily="34" charset="-122"/>
                <a:ea typeface="微软雅黑" pitchFamily="34" charset="-122"/>
              </a:rPr>
              <a:t>行业</a:t>
            </a:r>
            <a:r>
              <a:rPr lang="zh-CN" altLang="en-US" dirty="0" smtClean="0">
                <a:latin typeface="微软雅黑" pitchFamily="34" charset="-122"/>
                <a:ea typeface="微软雅黑" pitchFamily="34" charset="-122"/>
              </a:rPr>
              <a:t>的</a:t>
            </a:r>
            <a:r>
              <a:rPr lang="zh-CN" altLang="en-US" dirty="0">
                <a:latin typeface="微软雅黑" pitchFamily="34" charset="-122"/>
                <a:ea typeface="微软雅黑" pitchFamily="34" charset="-122"/>
              </a:rPr>
              <a:t>快速推进产能扩展，急需人才的储备。</a:t>
            </a:r>
            <a:endParaRPr lang="en-US" altLang="zh-CN" dirty="0">
              <a:latin typeface="微软雅黑" pitchFamily="34" charset="-122"/>
              <a:ea typeface="微软雅黑" pitchFamily="34" charset="-122"/>
            </a:endParaRPr>
          </a:p>
        </p:txBody>
      </p:sp>
      <p:grpSp>
        <p:nvGrpSpPr>
          <p:cNvPr id="55331" name="Group 32"/>
          <p:cNvGrpSpPr>
            <a:grpSpLocks noChangeAspect="1"/>
          </p:cNvGrpSpPr>
          <p:nvPr/>
        </p:nvGrpSpPr>
        <p:grpSpPr bwMode="auto">
          <a:xfrm>
            <a:off x="5126038" y="5862638"/>
            <a:ext cx="1023937" cy="26987"/>
            <a:chOff x="3129" y="3618"/>
            <a:chExt cx="645" cy="17"/>
          </a:xfrm>
        </p:grpSpPr>
        <p:sp>
          <p:nvSpPr>
            <p:cNvPr id="55332" name="AutoShape 31"/>
            <p:cNvSpPr>
              <a:spLocks noChangeAspect="1" noChangeArrowheads="1" noTextEdit="1"/>
            </p:cNvSpPr>
            <p:nvPr/>
          </p:nvSpPr>
          <p:spPr bwMode="auto">
            <a:xfrm>
              <a:off x="3129" y="3618"/>
              <a:ext cx="645" cy="17"/>
            </a:xfrm>
            <a:prstGeom prst="rect">
              <a:avLst/>
            </a:prstGeom>
            <a:noFill/>
            <a:ln w="28575">
              <a:solidFill>
                <a:schemeClr val="hlink"/>
              </a:solidFill>
              <a:miter lim="800000"/>
              <a:headEnd/>
              <a:tailEnd/>
            </a:ln>
          </p:spPr>
          <p:txBody>
            <a:bodyPr/>
            <a:lstStyle/>
            <a:p>
              <a:endParaRPr lang="zh-CN" altLang="en-US"/>
            </a:p>
          </p:txBody>
        </p:sp>
        <p:sp>
          <p:nvSpPr>
            <p:cNvPr id="55333" name="Freeform 33"/>
            <p:cNvSpPr>
              <a:spLocks/>
            </p:cNvSpPr>
            <p:nvPr/>
          </p:nvSpPr>
          <p:spPr bwMode="auto">
            <a:xfrm>
              <a:off x="3129" y="3627"/>
              <a:ext cx="643" cy="0"/>
            </a:xfrm>
            <a:custGeom>
              <a:avLst/>
              <a:gdLst>
                <a:gd name="T0" fmla="*/ 0 w 643"/>
                <a:gd name="T1" fmla="*/ 643 w 643"/>
                <a:gd name="T2" fmla="*/ 0 w 643"/>
                <a:gd name="T3" fmla="*/ 0 60000 65536"/>
                <a:gd name="T4" fmla="*/ 0 60000 65536"/>
                <a:gd name="T5" fmla="*/ 0 60000 65536"/>
                <a:gd name="T6" fmla="*/ 0 w 643"/>
                <a:gd name="T7" fmla="*/ 643 w 643"/>
              </a:gdLst>
              <a:ahLst/>
              <a:cxnLst>
                <a:cxn ang="T3">
                  <a:pos x="T0" y="0"/>
                </a:cxn>
                <a:cxn ang="T4">
                  <a:pos x="T1" y="0"/>
                </a:cxn>
                <a:cxn ang="T5">
                  <a:pos x="T2" y="0"/>
                </a:cxn>
              </a:cxnLst>
              <a:rect l="T6" t="0" r="T7" b="0"/>
              <a:pathLst>
                <a:path w="643">
                  <a:moveTo>
                    <a:pt x="0" y="0"/>
                  </a:moveTo>
                  <a:lnTo>
                    <a:pt x="643" y="0"/>
                  </a:lnTo>
                  <a:lnTo>
                    <a:pt x="0" y="0"/>
                  </a:lnTo>
                  <a:close/>
                </a:path>
              </a:pathLst>
            </a:custGeom>
            <a:solidFill>
              <a:srgbClr val="2A2F2F"/>
            </a:solidFill>
            <a:ln w="28575" cmpd="sng">
              <a:solidFill>
                <a:schemeClr val="hlink"/>
              </a:solidFill>
              <a:round/>
              <a:headEnd/>
              <a:tailEnd/>
            </a:ln>
          </p:spPr>
          <p:txBody>
            <a:bodyPr/>
            <a:lstStyle/>
            <a:p>
              <a:endParaRPr lang="zh-CN" altLang="en-US"/>
            </a:p>
          </p:txBody>
        </p:sp>
        <p:sp>
          <p:nvSpPr>
            <p:cNvPr id="55334" name="Line 34"/>
            <p:cNvSpPr>
              <a:spLocks noChangeShapeType="1"/>
            </p:cNvSpPr>
            <p:nvPr/>
          </p:nvSpPr>
          <p:spPr bwMode="auto">
            <a:xfrm>
              <a:off x="3129" y="3627"/>
              <a:ext cx="643" cy="0"/>
            </a:xfrm>
            <a:prstGeom prst="line">
              <a:avLst/>
            </a:prstGeom>
            <a:noFill/>
            <a:ln w="28575">
              <a:solidFill>
                <a:schemeClr val="hlink"/>
              </a:solidFill>
              <a:round/>
              <a:headEnd/>
              <a:tailEnd/>
            </a:ln>
          </p:spPr>
          <p:txBody>
            <a:bodyPr/>
            <a:lstStyle/>
            <a:p>
              <a:endParaRPr lang="zh-CN" altLang="en-US"/>
            </a:p>
          </p:txBody>
        </p:sp>
        <p:sp>
          <p:nvSpPr>
            <p:cNvPr id="55335" name="Freeform 35"/>
            <p:cNvSpPr>
              <a:spLocks/>
            </p:cNvSpPr>
            <p:nvPr/>
          </p:nvSpPr>
          <p:spPr bwMode="auto">
            <a:xfrm>
              <a:off x="3129" y="3621"/>
              <a:ext cx="643" cy="14"/>
            </a:xfrm>
            <a:custGeom>
              <a:avLst/>
              <a:gdLst>
                <a:gd name="T0" fmla="*/ 643 w 643"/>
                <a:gd name="T1" fmla="*/ 14 h 14"/>
                <a:gd name="T2" fmla="*/ 0 w 643"/>
                <a:gd name="T3" fmla="*/ 14 h 14"/>
                <a:gd name="T4" fmla="*/ 0 w 643"/>
                <a:gd name="T5" fmla="*/ 0 h 14"/>
                <a:gd name="T6" fmla="*/ 643 w 643"/>
                <a:gd name="T7" fmla="*/ 0 h 14"/>
                <a:gd name="T8" fmla="*/ 643 w 643"/>
                <a:gd name="T9" fmla="*/ 14 h 14"/>
                <a:gd name="T10" fmla="*/ 643 w 643"/>
                <a:gd name="T11" fmla="*/ 14 h 14"/>
                <a:gd name="T12" fmla="*/ 0 60000 65536"/>
                <a:gd name="T13" fmla="*/ 0 60000 65536"/>
                <a:gd name="T14" fmla="*/ 0 60000 65536"/>
                <a:gd name="T15" fmla="*/ 0 60000 65536"/>
                <a:gd name="T16" fmla="*/ 0 60000 65536"/>
                <a:gd name="T17" fmla="*/ 0 60000 65536"/>
                <a:gd name="T18" fmla="*/ 0 w 643"/>
                <a:gd name="T19" fmla="*/ 0 h 14"/>
                <a:gd name="T20" fmla="*/ 643 w 64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43" h="14">
                  <a:moveTo>
                    <a:pt x="643" y="14"/>
                  </a:moveTo>
                  <a:lnTo>
                    <a:pt x="0" y="14"/>
                  </a:lnTo>
                  <a:lnTo>
                    <a:pt x="0" y="0"/>
                  </a:lnTo>
                  <a:lnTo>
                    <a:pt x="643" y="0"/>
                  </a:lnTo>
                  <a:lnTo>
                    <a:pt x="643" y="14"/>
                  </a:lnTo>
                  <a:close/>
                </a:path>
              </a:pathLst>
            </a:custGeom>
            <a:solidFill>
              <a:srgbClr val="A8BCBC"/>
            </a:solidFill>
            <a:ln w="28575" cmpd="sng">
              <a:solidFill>
                <a:schemeClr val="hlink"/>
              </a:solidFill>
              <a:round/>
              <a:headEnd/>
              <a:tailEnd/>
            </a:ln>
          </p:spPr>
          <p:txBody>
            <a:bodyPr/>
            <a:lstStyle/>
            <a:p>
              <a:endParaRPr lang="zh-CN" altLang="en-US"/>
            </a:p>
          </p:txBody>
        </p:sp>
      </p:grpSp>
      <p:grpSp>
        <p:nvGrpSpPr>
          <p:cNvPr id="55336" name="Group 38"/>
          <p:cNvGrpSpPr>
            <a:grpSpLocks noChangeAspect="1"/>
          </p:cNvGrpSpPr>
          <p:nvPr/>
        </p:nvGrpSpPr>
        <p:grpSpPr bwMode="auto">
          <a:xfrm>
            <a:off x="4821238" y="3271838"/>
            <a:ext cx="1325562" cy="42862"/>
            <a:chOff x="3409" y="2001"/>
            <a:chExt cx="371" cy="12"/>
          </a:xfrm>
        </p:grpSpPr>
        <p:sp>
          <p:nvSpPr>
            <p:cNvPr id="55337" name="AutoShape 37"/>
            <p:cNvSpPr>
              <a:spLocks noChangeAspect="1" noChangeArrowheads="1" noTextEdit="1"/>
            </p:cNvSpPr>
            <p:nvPr/>
          </p:nvSpPr>
          <p:spPr bwMode="auto">
            <a:xfrm>
              <a:off x="3409" y="2001"/>
              <a:ext cx="371" cy="12"/>
            </a:xfrm>
            <a:prstGeom prst="rect">
              <a:avLst/>
            </a:prstGeom>
            <a:noFill/>
            <a:ln w="9525">
              <a:noFill/>
              <a:miter lim="800000"/>
              <a:headEnd/>
              <a:tailEnd/>
            </a:ln>
          </p:spPr>
          <p:txBody>
            <a:bodyPr/>
            <a:lstStyle/>
            <a:p>
              <a:endParaRPr lang="zh-CN" altLang="en-US"/>
            </a:p>
          </p:txBody>
        </p:sp>
        <p:sp>
          <p:nvSpPr>
            <p:cNvPr id="55338" name="Freeform 39"/>
            <p:cNvSpPr>
              <a:spLocks/>
            </p:cNvSpPr>
            <p:nvPr/>
          </p:nvSpPr>
          <p:spPr bwMode="auto">
            <a:xfrm>
              <a:off x="3407" y="2009"/>
              <a:ext cx="373" cy="0"/>
            </a:xfrm>
            <a:custGeom>
              <a:avLst/>
              <a:gdLst>
                <a:gd name="T0" fmla="*/ 0 w 373"/>
                <a:gd name="T1" fmla="*/ 373 w 373"/>
                <a:gd name="T2" fmla="*/ 0 w 373"/>
                <a:gd name="T3" fmla="*/ 0 60000 65536"/>
                <a:gd name="T4" fmla="*/ 0 60000 65536"/>
                <a:gd name="T5" fmla="*/ 0 60000 65536"/>
                <a:gd name="T6" fmla="*/ 0 w 373"/>
                <a:gd name="T7" fmla="*/ 373 w 373"/>
              </a:gdLst>
              <a:ahLst/>
              <a:cxnLst>
                <a:cxn ang="T3">
                  <a:pos x="T0" y="0"/>
                </a:cxn>
                <a:cxn ang="T4">
                  <a:pos x="T1" y="0"/>
                </a:cxn>
                <a:cxn ang="T5">
                  <a:pos x="T2" y="0"/>
                </a:cxn>
              </a:cxnLst>
              <a:rect l="T6" t="0" r="T7" b="0"/>
              <a:pathLst>
                <a:path w="373">
                  <a:moveTo>
                    <a:pt x="0" y="0"/>
                  </a:moveTo>
                  <a:lnTo>
                    <a:pt x="373" y="0"/>
                  </a:lnTo>
                  <a:lnTo>
                    <a:pt x="0" y="0"/>
                  </a:lnTo>
                  <a:close/>
                </a:path>
              </a:pathLst>
            </a:custGeom>
            <a:solidFill>
              <a:srgbClr val="F89466"/>
            </a:solidFill>
            <a:ln w="9525">
              <a:noFill/>
              <a:round/>
              <a:headEnd/>
              <a:tailEnd/>
            </a:ln>
          </p:spPr>
          <p:txBody>
            <a:bodyPr/>
            <a:lstStyle/>
            <a:p>
              <a:endParaRPr lang="zh-CN" altLang="en-US"/>
            </a:p>
          </p:txBody>
        </p:sp>
        <p:sp>
          <p:nvSpPr>
            <p:cNvPr id="55339" name="Line 40"/>
            <p:cNvSpPr>
              <a:spLocks noChangeShapeType="1"/>
            </p:cNvSpPr>
            <p:nvPr/>
          </p:nvSpPr>
          <p:spPr bwMode="auto">
            <a:xfrm>
              <a:off x="3407" y="2009"/>
              <a:ext cx="373" cy="0"/>
            </a:xfrm>
            <a:prstGeom prst="line">
              <a:avLst/>
            </a:prstGeom>
            <a:noFill/>
            <a:ln w="9525">
              <a:noFill/>
              <a:round/>
              <a:headEnd/>
              <a:tailEnd/>
            </a:ln>
          </p:spPr>
          <p:txBody>
            <a:bodyPr/>
            <a:lstStyle/>
            <a:p>
              <a:endParaRPr lang="zh-CN" altLang="en-US"/>
            </a:p>
          </p:txBody>
        </p:sp>
        <p:sp>
          <p:nvSpPr>
            <p:cNvPr id="55340" name="Freeform 41"/>
            <p:cNvSpPr>
              <a:spLocks/>
            </p:cNvSpPr>
            <p:nvPr/>
          </p:nvSpPr>
          <p:spPr bwMode="auto">
            <a:xfrm>
              <a:off x="3407" y="2001"/>
              <a:ext cx="373" cy="16"/>
            </a:xfrm>
            <a:custGeom>
              <a:avLst/>
              <a:gdLst>
                <a:gd name="T0" fmla="*/ 373 w 373"/>
                <a:gd name="T1" fmla="*/ 16 h 16"/>
                <a:gd name="T2" fmla="*/ 0 w 373"/>
                <a:gd name="T3" fmla="*/ 16 h 16"/>
                <a:gd name="T4" fmla="*/ 0 w 373"/>
                <a:gd name="T5" fmla="*/ 0 h 16"/>
                <a:gd name="T6" fmla="*/ 373 w 373"/>
                <a:gd name="T7" fmla="*/ 0 h 16"/>
                <a:gd name="T8" fmla="*/ 373 w 373"/>
                <a:gd name="T9" fmla="*/ 16 h 16"/>
                <a:gd name="T10" fmla="*/ 373 w 373"/>
                <a:gd name="T11" fmla="*/ 16 h 16"/>
                <a:gd name="T12" fmla="*/ 0 60000 65536"/>
                <a:gd name="T13" fmla="*/ 0 60000 65536"/>
                <a:gd name="T14" fmla="*/ 0 60000 65536"/>
                <a:gd name="T15" fmla="*/ 0 60000 65536"/>
                <a:gd name="T16" fmla="*/ 0 60000 65536"/>
                <a:gd name="T17" fmla="*/ 0 60000 65536"/>
                <a:gd name="T18" fmla="*/ 0 w 373"/>
                <a:gd name="T19" fmla="*/ 0 h 16"/>
                <a:gd name="T20" fmla="*/ 373 w 373"/>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373" h="16">
                  <a:moveTo>
                    <a:pt x="373" y="16"/>
                  </a:moveTo>
                  <a:lnTo>
                    <a:pt x="0" y="16"/>
                  </a:lnTo>
                  <a:lnTo>
                    <a:pt x="0" y="0"/>
                  </a:lnTo>
                  <a:lnTo>
                    <a:pt x="373" y="0"/>
                  </a:lnTo>
                  <a:lnTo>
                    <a:pt x="373" y="16"/>
                  </a:lnTo>
                  <a:close/>
                </a:path>
              </a:pathLst>
            </a:custGeom>
            <a:solidFill>
              <a:srgbClr val="F89466"/>
            </a:solidFill>
            <a:ln w="9525">
              <a:noFill/>
              <a:round/>
              <a:headEnd/>
              <a:tailEnd/>
            </a:ln>
          </p:spPr>
          <p:txBody>
            <a:bodyPr/>
            <a:lstStyle/>
            <a:p>
              <a:endParaRPr lang="zh-CN" altLang="en-US"/>
            </a:p>
          </p:txBody>
        </p:sp>
        <p:sp>
          <p:nvSpPr>
            <p:cNvPr id="55341" name="Freeform 42"/>
            <p:cNvSpPr>
              <a:spLocks/>
            </p:cNvSpPr>
            <p:nvPr/>
          </p:nvSpPr>
          <p:spPr bwMode="auto">
            <a:xfrm>
              <a:off x="3407" y="2009"/>
              <a:ext cx="373" cy="0"/>
            </a:xfrm>
            <a:custGeom>
              <a:avLst/>
              <a:gdLst>
                <a:gd name="T0" fmla="*/ 0 w 373"/>
                <a:gd name="T1" fmla="*/ 373 w 373"/>
                <a:gd name="T2" fmla="*/ 0 w 373"/>
                <a:gd name="T3" fmla="*/ 0 60000 65536"/>
                <a:gd name="T4" fmla="*/ 0 60000 65536"/>
                <a:gd name="T5" fmla="*/ 0 60000 65536"/>
                <a:gd name="T6" fmla="*/ 0 w 373"/>
                <a:gd name="T7" fmla="*/ 373 w 373"/>
              </a:gdLst>
              <a:ahLst/>
              <a:cxnLst>
                <a:cxn ang="T3">
                  <a:pos x="T0" y="0"/>
                </a:cxn>
                <a:cxn ang="T4">
                  <a:pos x="T1" y="0"/>
                </a:cxn>
                <a:cxn ang="T5">
                  <a:pos x="T2" y="0"/>
                </a:cxn>
              </a:cxnLst>
              <a:rect l="T6" t="0" r="T7" b="0"/>
              <a:pathLst>
                <a:path w="373">
                  <a:moveTo>
                    <a:pt x="0" y="0"/>
                  </a:moveTo>
                  <a:lnTo>
                    <a:pt x="373" y="0"/>
                  </a:lnTo>
                  <a:lnTo>
                    <a:pt x="0" y="0"/>
                  </a:lnTo>
                  <a:close/>
                </a:path>
              </a:pathLst>
            </a:custGeom>
            <a:solidFill>
              <a:srgbClr val="F89466"/>
            </a:solidFill>
            <a:ln w="9525">
              <a:noFill/>
              <a:round/>
              <a:headEnd/>
              <a:tailEnd/>
            </a:ln>
          </p:spPr>
          <p:txBody>
            <a:bodyPr/>
            <a:lstStyle/>
            <a:p>
              <a:endParaRPr lang="zh-CN" altLang="en-US"/>
            </a:p>
          </p:txBody>
        </p:sp>
        <p:sp>
          <p:nvSpPr>
            <p:cNvPr id="55342" name="Line 43"/>
            <p:cNvSpPr>
              <a:spLocks noChangeShapeType="1"/>
            </p:cNvSpPr>
            <p:nvPr/>
          </p:nvSpPr>
          <p:spPr bwMode="auto">
            <a:xfrm>
              <a:off x="3407" y="2009"/>
              <a:ext cx="373" cy="0"/>
            </a:xfrm>
            <a:prstGeom prst="line">
              <a:avLst/>
            </a:prstGeom>
            <a:noFill/>
            <a:ln w="9525">
              <a:noFill/>
              <a:round/>
              <a:headEnd/>
              <a:tailEnd/>
            </a:ln>
          </p:spPr>
          <p:txBody>
            <a:bodyPr/>
            <a:lstStyle/>
            <a:p>
              <a:endParaRPr lang="zh-CN" altLang="en-US"/>
            </a:p>
          </p:txBody>
        </p:sp>
        <p:sp>
          <p:nvSpPr>
            <p:cNvPr id="55343" name="Freeform 44"/>
            <p:cNvSpPr>
              <a:spLocks/>
            </p:cNvSpPr>
            <p:nvPr/>
          </p:nvSpPr>
          <p:spPr bwMode="auto">
            <a:xfrm>
              <a:off x="3407" y="2001"/>
              <a:ext cx="373" cy="16"/>
            </a:xfrm>
            <a:custGeom>
              <a:avLst/>
              <a:gdLst>
                <a:gd name="T0" fmla="*/ 373 w 373"/>
                <a:gd name="T1" fmla="*/ 16 h 16"/>
                <a:gd name="T2" fmla="*/ 0 w 373"/>
                <a:gd name="T3" fmla="*/ 16 h 16"/>
                <a:gd name="T4" fmla="*/ 0 w 373"/>
                <a:gd name="T5" fmla="*/ 0 h 16"/>
                <a:gd name="T6" fmla="*/ 373 w 373"/>
                <a:gd name="T7" fmla="*/ 0 h 16"/>
                <a:gd name="T8" fmla="*/ 373 w 373"/>
                <a:gd name="T9" fmla="*/ 16 h 16"/>
                <a:gd name="T10" fmla="*/ 373 w 373"/>
                <a:gd name="T11" fmla="*/ 16 h 16"/>
                <a:gd name="T12" fmla="*/ 0 60000 65536"/>
                <a:gd name="T13" fmla="*/ 0 60000 65536"/>
                <a:gd name="T14" fmla="*/ 0 60000 65536"/>
                <a:gd name="T15" fmla="*/ 0 60000 65536"/>
                <a:gd name="T16" fmla="*/ 0 60000 65536"/>
                <a:gd name="T17" fmla="*/ 0 60000 65536"/>
                <a:gd name="T18" fmla="*/ 0 w 373"/>
                <a:gd name="T19" fmla="*/ 0 h 16"/>
                <a:gd name="T20" fmla="*/ 373 w 373"/>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373" h="16">
                  <a:moveTo>
                    <a:pt x="373" y="16"/>
                  </a:moveTo>
                  <a:lnTo>
                    <a:pt x="0" y="16"/>
                  </a:lnTo>
                  <a:lnTo>
                    <a:pt x="0" y="0"/>
                  </a:lnTo>
                  <a:lnTo>
                    <a:pt x="373" y="0"/>
                  </a:lnTo>
                  <a:lnTo>
                    <a:pt x="373" y="16"/>
                  </a:lnTo>
                  <a:close/>
                </a:path>
              </a:pathLst>
            </a:custGeom>
            <a:solidFill>
              <a:srgbClr val="F89466"/>
            </a:solidFill>
            <a:ln w="9525">
              <a:noFill/>
              <a:round/>
              <a:headEnd/>
              <a:tailEnd/>
            </a:ln>
          </p:spPr>
          <p:txBody>
            <a:bodyPr/>
            <a:lstStyle/>
            <a:p>
              <a:endParaRPr lang="zh-CN" altLang="en-US"/>
            </a:p>
          </p:txBody>
        </p:sp>
      </p:grpSp>
      <p:sp>
        <p:nvSpPr>
          <p:cNvPr id="55344" name="矩形 56"/>
          <p:cNvSpPr>
            <a:spLocks noChangeArrowheads="1"/>
          </p:cNvSpPr>
          <p:nvPr/>
        </p:nvSpPr>
        <p:spPr bwMode="auto">
          <a:xfrm>
            <a:off x="9040919" y="3694466"/>
            <a:ext cx="3137710" cy="2585323"/>
          </a:xfrm>
          <a:prstGeom prst="rect">
            <a:avLst/>
          </a:prstGeom>
          <a:noFill/>
          <a:ln w="9525">
            <a:noFill/>
            <a:miter lim="800000"/>
            <a:headEnd/>
            <a:tailEnd/>
          </a:ln>
        </p:spPr>
        <p:txBody>
          <a:bodyPr wrap="square">
            <a:spAutoFit/>
          </a:bodyPr>
          <a:lstStyle/>
          <a:p>
            <a:pPr defTabSz="457200"/>
            <a:r>
              <a:rPr lang="zh-CN" altLang="en-US" b="1" dirty="0">
                <a:solidFill>
                  <a:srgbClr val="FF0000"/>
                </a:solidFill>
                <a:latin typeface="微软雅黑" pitchFamily="34" charset="-122"/>
                <a:ea typeface="微软雅黑" pitchFamily="34" charset="-122"/>
              </a:rPr>
              <a:t>顺应大势所趋：</a:t>
            </a:r>
            <a:r>
              <a:rPr lang="zh-CN" altLang="en-US" dirty="0"/>
              <a:t> </a:t>
            </a:r>
            <a:r>
              <a:rPr lang="zh-CN" altLang="en-US" b="1" dirty="0">
                <a:solidFill>
                  <a:srgbClr val="0000FF"/>
                </a:solidFill>
              </a:rPr>
              <a:t>湖南省</a:t>
            </a:r>
            <a:r>
              <a:rPr lang="zh-CN" altLang="en-US" b="1" dirty="0">
                <a:solidFill>
                  <a:srgbClr val="0000FF"/>
                </a:solidFill>
                <a:sym typeface="+mn-ea"/>
              </a:rPr>
              <a:t>装备制造业</a:t>
            </a:r>
            <a:r>
              <a:rPr lang="zh-CN" altLang="en-US" b="1" dirty="0">
                <a:solidFill>
                  <a:srgbClr val="0000FF"/>
                </a:solidFill>
              </a:rPr>
              <a:t>【</a:t>
            </a:r>
            <a:r>
              <a:rPr lang="en-US" altLang="zh-CN" b="1" dirty="0">
                <a:solidFill>
                  <a:srgbClr val="0000FF"/>
                </a:solidFill>
              </a:rPr>
              <a:t>1274</a:t>
            </a:r>
            <a:r>
              <a:rPr lang="zh-CN" altLang="en-US" b="1" dirty="0">
                <a:solidFill>
                  <a:srgbClr val="0000FF"/>
                </a:solidFill>
              </a:rPr>
              <a:t>行动</a:t>
            </a:r>
            <a:r>
              <a:rPr lang="en-US" altLang="zh-CN" b="1" dirty="0">
                <a:solidFill>
                  <a:srgbClr val="0000FF"/>
                </a:solidFill>
              </a:rPr>
              <a:t>】</a:t>
            </a:r>
            <a:r>
              <a:rPr lang="zh-CN" altLang="en-US" b="1" dirty="0">
                <a:solidFill>
                  <a:srgbClr val="0000FF"/>
                </a:solidFill>
              </a:rPr>
              <a:t>做出了顶层设计，</a:t>
            </a:r>
            <a:r>
              <a:rPr lang="zh-CN" altLang="en-US" dirty="0">
                <a:latin typeface="微软雅黑" pitchFamily="34" charset="-122"/>
                <a:ea typeface="微软雅黑" pitchFamily="34" charset="-122"/>
              </a:rPr>
              <a:t>株洲更被誉为“中国最早工业重镇”，聚集了硬质合金、南方动力、北汽集团、南车集团等一批标杆企业，机电复合型人才已经是急需的高端技能型人才。</a:t>
            </a:r>
            <a:endParaRPr lang="en-US" altLang="zh-CN" dirty="0">
              <a:latin typeface="微软雅黑" pitchFamily="34" charset="-122"/>
              <a:ea typeface="微软雅黑" pitchFamily="34" charset="-122"/>
            </a:endParaRPr>
          </a:p>
        </p:txBody>
      </p:sp>
      <p:sp>
        <p:nvSpPr>
          <p:cNvPr id="55346" name="矩形 58"/>
          <p:cNvSpPr>
            <a:spLocks noChangeArrowheads="1"/>
          </p:cNvSpPr>
          <p:nvPr/>
        </p:nvSpPr>
        <p:spPr bwMode="auto">
          <a:xfrm>
            <a:off x="279400" y="2070100"/>
            <a:ext cx="4035425" cy="1465263"/>
          </a:xfrm>
          <a:prstGeom prst="rect">
            <a:avLst/>
          </a:prstGeom>
          <a:noFill/>
          <a:ln w="9525">
            <a:noFill/>
            <a:miter lim="800000"/>
            <a:headEnd/>
            <a:tailEnd/>
          </a:ln>
        </p:spPr>
        <p:txBody>
          <a:bodyPr>
            <a:spAutoFit/>
          </a:bodyPr>
          <a:lstStyle/>
          <a:p>
            <a:pPr defTabSz="457200"/>
            <a:r>
              <a:rPr lang="zh-CN" altLang="en-US" b="1" dirty="0">
                <a:solidFill>
                  <a:srgbClr val="FF0000"/>
                </a:solidFill>
                <a:latin typeface="微软雅黑" pitchFamily="34" charset="-122"/>
                <a:ea typeface="微软雅黑" pitchFamily="34" charset="-122"/>
              </a:rPr>
              <a:t>满足社会需求</a:t>
            </a:r>
            <a:r>
              <a:rPr lang="zh-CN" altLang="en-US" dirty="0">
                <a:latin typeface="微软雅黑" pitchFamily="34" charset="-122"/>
                <a:ea typeface="微软雅黑" pitchFamily="34" charset="-122"/>
              </a:rPr>
              <a:t>：中国制造</a:t>
            </a:r>
            <a:r>
              <a:rPr lang="en-US" altLang="zh-CN" dirty="0">
                <a:latin typeface="微软雅黑" pitchFamily="34" charset="-122"/>
                <a:ea typeface="微软雅黑" pitchFamily="34" charset="-122"/>
              </a:rPr>
              <a:t>2025</a:t>
            </a:r>
            <a:r>
              <a:rPr lang="zh-CN" altLang="en-US" dirty="0">
                <a:latin typeface="微软雅黑" pitchFamily="34" charset="-122"/>
                <a:ea typeface="微软雅黑" pitchFamily="34" charset="-122"/>
              </a:rPr>
              <a:t>快速发展拉动对机电人才的强劲需求。湖南省的</a:t>
            </a:r>
            <a:r>
              <a:rPr lang="zh-CN" altLang="zh-CN" dirty="0">
                <a:latin typeface="微软雅黑" pitchFamily="34" charset="-122"/>
                <a:ea typeface="微软雅黑" pitchFamily="34" charset="-122"/>
              </a:rPr>
              <a:t>工程机械、汽车、机电控制等产业对技术技能创新型人才需求预计将在20万人以上 </a:t>
            </a:r>
            <a:endParaRPr lang="en-US" altLang="zh-CN" dirty="0">
              <a:latin typeface="微软雅黑" pitchFamily="34" charset="-122"/>
              <a:ea typeface="微软雅黑" pitchFamily="34" charset="-122"/>
            </a:endParaRPr>
          </a:p>
        </p:txBody>
      </p:sp>
      <p:sp>
        <p:nvSpPr>
          <p:cNvPr id="55348" name="矩形 60"/>
          <p:cNvSpPr>
            <a:spLocks noChangeArrowheads="1"/>
          </p:cNvSpPr>
          <p:nvPr/>
        </p:nvSpPr>
        <p:spPr bwMode="auto">
          <a:xfrm>
            <a:off x="8294688" y="1690144"/>
            <a:ext cx="3797300" cy="1190625"/>
          </a:xfrm>
          <a:prstGeom prst="rect">
            <a:avLst/>
          </a:prstGeom>
          <a:noFill/>
          <a:ln w="9525">
            <a:noFill/>
            <a:miter lim="800000"/>
            <a:headEnd/>
            <a:tailEnd/>
          </a:ln>
        </p:spPr>
        <p:txBody>
          <a:bodyPr>
            <a:spAutoFit/>
          </a:bodyPr>
          <a:lstStyle/>
          <a:p>
            <a:pPr defTabSz="457200"/>
            <a:r>
              <a:rPr lang="zh-CN" altLang="en-US" b="1" dirty="0">
                <a:solidFill>
                  <a:srgbClr val="FF0000"/>
                </a:solidFill>
                <a:latin typeface="微软雅黑" pitchFamily="34" charset="-122"/>
                <a:ea typeface="微软雅黑" pitchFamily="34" charset="-122"/>
              </a:rPr>
              <a:t>响应国家战略：</a:t>
            </a:r>
            <a:r>
              <a:rPr lang="zh-CN" altLang="en-US" dirty="0">
                <a:latin typeface="微软雅黑" pitchFamily="34" charset="-122"/>
                <a:ea typeface="微软雅黑" pitchFamily="34" charset="-122"/>
              </a:rPr>
              <a:t>供给侧改革深入推进，制造业产值过千万亿美元，成为全世界的制造大国。智能制造行业已经是过万亿产业和优势产业。</a:t>
            </a:r>
            <a:endParaRPr lang="en-US" altLang="zh-CN" dirty="0">
              <a:latin typeface="微软雅黑" pitchFamily="34" charset="-122"/>
              <a:ea typeface="微软雅黑" pitchFamily="34" charset="-122"/>
            </a:endParaRPr>
          </a:p>
        </p:txBody>
      </p:sp>
      <p:grpSp>
        <p:nvGrpSpPr>
          <p:cNvPr id="55357" name="组合 9"/>
          <p:cNvGrpSpPr>
            <a:grpSpLocks/>
          </p:cNvGrpSpPr>
          <p:nvPr/>
        </p:nvGrpSpPr>
        <p:grpSpPr bwMode="auto">
          <a:xfrm>
            <a:off x="6435725" y="3217863"/>
            <a:ext cx="2695575" cy="2717800"/>
            <a:chOff x="5540" y="758"/>
            <a:chExt cx="4428" cy="4045"/>
          </a:xfrm>
        </p:grpSpPr>
        <p:sp>
          <p:nvSpPr>
            <p:cNvPr id="55358" name="AutoShape 3"/>
            <p:cNvSpPr>
              <a:spLocks noChangeAspect="1" noChangeArrowheads="1" noTextEdit="1"/>
            </p:cNvSpPr>
            <p:nvPr/>
          </p:nvSpPr>
          <p:spPr bwMode="auto">
            <a:xfrm>
              <a:off x="5540" y="758"/>
              <a:ext cx="4428" cy="4045"/>
            </a:xfrm>
            <a:prstGeom prst="rect">
              <a:avLst/>
            </a:prstGeom>
            <a:noFill/>
            <a:ln w="9525">
              <a:noFill/>
              <a:miter lim="800000"/>
              <a:headEnd/>
              <a:tailEnd/>
            </a:ln>
          </p:spPr>
          <p:txBody>
            <a:bodyPr/>
            <a:lstStyle/>
            <a:p>
              <a:endParaRPr lang="zh-CN" altLang="en-US">
                <a:effectLst>
                  <a:glow rad="101600">
                    <a:schemeClr val="accent2">
                      <a:satMod val="175000"/>
                      <a:alpha val="40000"/>
                    </a:schemeClr>
                  </a:glow>
                </a:effectLst>
              </a:endParaRPr>
            </a:p>
          </p:txBody>
        </p:sp>
        <p:grpSp>
          <p:nvGrpSpPr>
            <p:cNvPr id="55359" name="Group 7"/>
            <p:cNvGrpSpPr>
              <a:grpSpLocks/>
            </p:cNvGrpSpPr>
            <p:nvPr/>
          </p:nvGrpSpPr>
          <p:grpSpPr bwMode="auto">
            <a:xfrm>
              <a:off x="6910" y="3303"/>
              <a:ext cx="1535" cy="1470"/>
              <a:chOff x="2782" y="1536"/>
              <a:chExt cx="614" cy="588"/>
            </a:xfrm>
          </p:grpSpPr>
          <p:sp>
            <p:nvSpPr>
              <p:cNvPr id="55360" name="Oval 5"/>
              <p:cNvSpPr>
                <a:spLocks noChangeArrowheads="1"/>
              </p:cNvSpPr>
              <p:nvPr/>
            </p:nvSpPr>
            <p:spPr bwMode="auto">
              <a:xfrm>
                <a:off x="2782" y="1536"/>
                <a:ext cx="614" cy="588"/>
              </a:xfrm>
              <a:prstGeom prst="ellipse">
                <a:avLst/>
              </a:prstGeom>
              <a:solidFill>
                <a:srgbClr val="FF6600"/>
              </a:solidFill>
              <a:ln w="0">
                <a:solidFill>
                  <a:srgbClr val="000000"/>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sp>
            <p:nvSpPr>
              <p:cNvPr id="55361" name="Oval 6"/>
              <p:cNvSpPr>
                <a:spLocks noChangeArrowheads="1"/>
              </p:cNvSpPr>
              <p:nvPr/>
            </p:nvSpPr>
            <p:spPr bwMode="auto">
              <a:xfrm>
                <a:off x="2782" y="1536"/>
                <a:ext cx="614" cy="588"/>
              </a:xfrm>
              <a:prstGeom prst="ellipse">
                <a:avLst/>
              </a:prstGeom>
              <a:noFill/>
              <a:ln w="20638" cap="rnd">
                <a:solidFill>
                  <a:srgbClr val="FFFFFF"/>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grpSp>
        <p:sp>
          <p:nvSpPr>
            <p:cNvPr id="55362" name="Rectangle 8"/>
            <p:cNvSpPr>
              <a:spLocks noChangeArrowheads="1"/>
            </p:cNvSpPr>
            <p:nvPr/>
          </p:nvSpPr>
          <p:spPr bwMode="auto">
            <a:xfrm>
              <a:off x="6969" y="3934"/>
              <a:ext cx="1517" cy="275"/>
            </a:xfrm>
            <a:prstGeom prst="rect">
              <a:avLst/>
            </a:prstGeom>
            <a:noFill/>
            <a:ln w="9525">
              <a:noFill/>
              <a:miter lim="800000"/>
              <a:headEnd/>
              <a:tailEnd/>
            </a:ln>
          </p:spPr>
          <p:txBody>
            <a:bodyPr wrap="none" lIns="0" tIns="0" rIns="0" bIns="0">
              <a:spAutoFit/>
            </a:bodyPr>
            <a:lstStyle/>
            <a:p>
              <a:pPr eaLnBrk="0" hangingPunct="0"/>
              <a:r>
                <a:rPr lang="zh-CN" altLang="en-US" sz="1200" b="1">
                  <a:solidFill>
                    <a:srgbClr val="000000"/>
                  </a:solidFill>
                  <a:effectLst>
                    <a:glow rad="101600">
                      <a:schemeClr val="accent2">
                        <a:satMod val="175000"/>
                        <a:alpha val="40000"/>
                      </a:schemeClr>
                    </a:glow>
                  </a:effectLst>
                  <a:latin typeface="微软雅黑" pitchFamily="34" charset="-122"/>
                  <a:ea typeface="华康宋体W12(P)"/>
                  <a:cs typeface="华康宋体W12(P)"/>
                </a:rPr>
                <a:t>工程机械装备</a:t>
              </a:r>
              <a:endParaRPr lang="zh-CN" altLang="en-US">
                <a:effectLst>
                  <a:glow rad="101600">
                    <a:schemeClr val="accent2">
                      <a:satMod val="175000"/>
                      <a:alpha val="40000"/>
                    </a:schemeClr>
                  </a:glow>
                </a:effectLst>
                <a:ea typeface="华康宋体W12(P)"/>
                <a:cs typeface="华康宋体W12(P)"/>
              </a:endParaRPr>
            </a:p>
          </p:txBody>
        </p:sp>
        <p:sp>
          <p:nvSpPr>
            <p:cNvPr id="55363" name="Rectangle 9"/>
            <p:cNvSpPr>
              <a:spLocks noChangeArrowheads="1"/>
            </p:cNvSpPr>
            <p:nvPr/>
          </p:nvSpPr>
          <p:spPr bwMode="auto">
            <a:xfrm>
              <a:off x="7290" y="4219"/>
              <a:ext cx="1011" cy="275"/>
            </a:xfrm>
            <a:prstGeom prst="rect">
              <a:avLst/>
            </a:prstGeom>
            <a:noFill/>
            <a:ln w="9525">
              <a:noFill/>
              <a:miter lim="800000"/>
              <a:headEnd/>
              <a:tailEnd/>
            </a:ln>
          </p:spPr>
          <p:txBody>
            <a:bodyPr wrap="none" lIns="0" tIns="0" rIns="0" bIns="0">
              <a:spAutoFit/>
            </a:bodyPr>
            <a:lstStyle/>
            <a:p>
              <a:pPr eaLnBrk="0" hangingPunct="0"/>
              <a:r>
                <a:rPr lang="zh-CN" altLang="en-US" sz="1200" b="1">
                  <a:solidFill>
                    <a:srgbClr val="000000"/>
                  </a:solidFill>
                  <a:effectLst>
                    <a:glow rad="101600">
                      <a:schemeClr val="accent2">
                        <a:satMod val="175000"/>
                        <a:alpha val="40000"/>
                      </a:schemeClr>
                    </a:glow>
                  </a:effectLst>
                  <a:latin typeface="微软雅黑" pitchFamily="34" charset="-122"/>
                  <a:ea typeface="华康宋体W12(P)"/>
                  <a:cs typeface="华康宋体W12(P)"/>
                </a:rPr>
                <a:t>（长沙）</a:t>
              </a:r>
              <a:endParaRPr lang="zh-CN" altLang="en-US">
                <a:effectLst>
                  <a:glow rad="101600">
                    <a:schemeClr val="accent2">
                      <a:satMod val="175000"/>
                      <a:alpha val="40000"/>
                    </a:schemeClr>
                  </a:glow>
                </a:effectLst>
                <a:ea typeface="华康宋体W12(P)"/>
                <a:cs typeface="华康宋体W12(P)"/>
              </a:endParaRPr>
            </a:p>
          </p:txBody>
        </p:sp>
        <p:grpSp>
          <p:nvGrpSpPr>
            <p:cNvPr id="55364" name="Group 12"/>
            <p:cNvGrpSpPr>
              <a:grpSpLocks/>
            </p:cNvGrpSpPr>
            <p:nvPr/>
          </p:nvGrpSpPr>
          <p:grpSpPr bwMode="auto">
            <a:xfrm>
              <a:off x="6910" y="3303"/>
              <a:ext cx="1535" cy="1470"/>
              <a:chOff x="2782" y="1536"/>
              <a:chExt cx="614" cy="588"/>
            </a:xfrm>
          </p:grpSpPr>
          <p:sp>
            <p:nvSpPr>
              <p:cNvPr id="55365" name="Oval 10"/>
              <p:cNvSpPr>
                <a:spLocks noChangeArrowheads="1"/>
              </p:cNvSpPr>
              <p:nvPr/>
            </p:nvSpPr>
            <p:spPr bwMode="auto">
              <a:xfrm>
                <a:off x="2782" y="1536"/>
                <a:ext cx="614" cy="588"/>
              </a:xfrm>
              <a:prstGeom prst="ellipse">
                <a:avLst/>
              </a:prstGeom>
              <a:solidFill>
                <a:srgbClr val="FF6600"/>
              </a:solidFill>
              <a:ln w="0">
                <a:solidFill>
                  <a:srgbClr val="000000"/>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sp>
            <p:nvSpPr>
              <p:cNvPr id="55366" name="Oval 11"/>
              <p:cNvSpPr>
                <a:spLocks noChangeArrowheads="1"/>
              </p:cNvSpPr>
              <p:nvPr/>
            </p:nvSpPr>
            <p:spPr bwMode="auto">
              <a:xfrm>
                <a:off x="2782" y="1536"/>
                <a:ext cx="614" cy="588"/>
              </a:xfrm>
              <a:prstGeom prst="ellipse">
                <a:avLst/>
              </a:prstGeom>
              <a:noFill/>
              <a:ln w="20638" cap="rnd">
                <a:solidFill>
                  <a:srgbClr val="FFFFFF"/>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grpSp>
        <p:sp>
          <p:nvSpPr>
            <p:cNvPr id="55367" name="Rectangle 13"/>
            <p:cNvSpPr>
              <a:spLocks noChangeArrowheads="1"/>
            </p:cNvSpPr>
            <p:nvPr/>
          </p:nvSpPr>
          <p:spPr bwMode="auto">
            <a:xfrm>
              <a:off x="6969" y="3934"/>
              <a:ext cx="1517" cy="275"/>
            </a:xfrm>
            <a:prstGeom prst="rect">
              <a:avLst/>
            </a:prstGeom>
            <a:noFill/>
            <a:ln w="9525">
              <a:noFill/>
              <a:miter lim="800000"/>
              <a:headEnd/>
              <a:tailEnd/>
            </a:ln>
          </p:spPr>
          <p:txBody>
            <a:bodyPr wrap="none" lIns="0" tIns="0" rIns="0" bIns="0">
              <a:spAutoFit/>
            </a:bodyPr>
            <a:lstStyle/>
            <a:p>
              <a:pPr eaLnBrk="0" hangingPunct="0"/>
              <a:r>
                <a:rPr lang="zh-CN" altLang="en-US" sz="1200" b="1">
                  <a:solidFill>
                    <a:srgbClr val="000000"/>
                  </a:solidFill>
                  <a:effectLst>
                    <a:glow rad="101600">
                      <a:schemeClr val="accent2">
                        <a:satMod val="175000"/>
                        <a:alpha val="40000"/>
                      </a:schemeClr>
                    </a:glow>
                  </a:effectLst>
                  <a:latin typeface="微软雅黑" pitchFamily="34" charset="-122"/>
                  <a:ea typeface="华康宋体W12(P)"/>
                  <a:cs typeface="华康宋体W12(P)"/>
                </a:rPr>
                <a:t>工程机械装备</a:t>
              </a:r>
              <a:endParaRPr lang="zh-CN" altLang="en-US">
                <a:effectLst>
                  <a:glow rad="101600">
                    <a:schemeClr val="accent2">
                      <a:satMod val="175000"/>
                      <a:alpha val="40000"/>
                    </a:schemeClr>
                  </a:glow>
                </a:effectLst>
                <a:ea typeface="华康宋体W12(P)"/>
                <a:cs typeface="华康宋体W12(P)"/>
              </a:endParaRPr>
            </a:p>
          </p:txBody>
        </p:sp>
        <p:sp>
          <p:nvSpPr>
            <p:cNvPr id="55368" name="Rectangle 14"/>
            <p:cNvSpPr>
              <a:spLocks noChangeArrowheads="1"/>
            </p:cNvSpPr>
            <p:nvPr/>
          </p:nvSpPr>
          <p:spPr bwMode="auto">
            <a:xfrm>
              <a:off x="7290" y="4219"/>
              <a:ext cx="1027" cy="275"/>
            </a:xfrm>
            <a:prstGeom prst="rect">
              <a:avLst/>
            </a:prstGeom>
            <a:noFill/>
            <a:ln w="9525">
              <a:noFill/>
              <a:miter lim="800000"/>
              <a:headEnd/>
              <a:tailEnd/>
            </a:ln>
          </p:spPr>
          <p:txBody>
            <a:bodyPr lIns="0" tIns="0" rIns="0" bIns="0">
              <a:spAutoFit/>
            </a:bodyPr>
            <a:lstStyle/>
            <a:p>
              <a:pPr eaLnBrk="0" hangingPunct="0"/>
              <a:r>
                <a:rPr lang="zh-CN" altLang="en-US" sz="1200" b="1">
                  <a:solidFill>
                    <a:srgbClr val="000000"/>
                  </a:solidFill>
                  <a:effectLst>
                    <a:glow rad="101600">
                      <a:schemeClr val="accent2">
                        <a:satMod val="175000"/>
                        <a:alpha val="40000"/>
                      </a:schemeClr>
                    </a:glow>
                  </a:effectLst>
                  <a:latin typeface="微软雅黑" pitchFamily="34" charset="-122"/>
                  <a:ea typeface="华康宋体W12(P)"/>
                  <a:cs typeface="华康宋体W12(P)"/>
                </a:rPr>
                <a:t>（长沙）</a:t>
              </a:r>
              <a:endParaRPr lang="zh-CN" altLang="en-US">
                <a:effectLst>
                  <a:glow rad="101600">
                    <a:schemeClr val="accent2">
                      <a:satMod val="175000"/>
                      <a:alpha val="40000"/>
                    </a:schemeClr>
                  </a:glow>
                </a:effectLst>
                <a:ea typeface="华康宋体W12(P)"/>
                <a:cs typeface="华康宋体W12(P)"/>
              </a:endParaRPr>
            </a:p>
          </p:txBody>
        </p:sp>
        <p:grpSp>
          <p:nvGrpSpPr>
            <p:cNvPr id="55369" name="Group 17"/>
            <p:cNvGrpSpPr>
              <a:grpSpLocks/>
            </p:cNvGrpSpPr>
            <p:nvPr/>
          </p:nvGrpSpPr>
          <p:grpSpPr bwMode="auto">
            <a:xfrm>
              <a:off x="5555" y="2746"/>
              <a:ext cx="1535" cy="1473"/>
              <a:chOff x="2240" y="1313"/>
              <a:chExt cx="614" cy="589"/>
            </a:xfrm>
          </p:grpSpPr>
          <p:sp>
            <p:nvSpPr>
              <p:cNvPr id="55370" name="Oval 15"/>
              <p:cNvSpPr>
                <a:spLocks noChangeArrowheads="1"/>
              </p:cNvSpPr>
              <p:nvPr/>
            </p:nvSpPr>
            <p:spPr bwMode="auto">
              <a:xfrm>
                <a:off x="2240" y="1313"/>
                <a:ext cx="614" cy="589"/>
              </a:xfrm>
              <a:prstGeom prst="ellipse">
                <a:avLst/>
              </a:prstGeom>
              <a:solidFill>
                <a:srgbClr val="0070C0"/>
              </a:solidFill>
              <a:ln w="0">
                <a:solidFill>
                  <a:srgbClr val="000000"/>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sp>
            <p:nvSpPr>
              <p:cNvPr id="55371" name="Oval 16"/>
              <p:cNvSpPr>
                <a:spLocks noChangeArrowheads="1"/>
              </p:cNvSpPr>
              <p:nvPr/>
            </p:nvSpPr>
            <p:spPr bwMode="auto">
              <a:xfrm>
                <a:off x="2240" y="1313"/>
                <a:ext cx="614" cy="589"/>
              </a:xfrm>
              <a:prstGeom prst="ellipse">
                <a:avLst/>
              </a:prstGeom>
              <a:noFill/>
              <a:ln w="20638" cap="rnd">
                <a:solidFill>
                  <a:srgbClr val="FFFFFF"/>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grpSp>
        <p:sp>
          <p:nvSpPr>
            <p:cNvPr id="55372" name="Rectangle 18"/>
            <p:cNvSpPr>
              <a:spLocks noChangeArrowheads="1"/>
            </p:cNvSpPr>
            <p:nvPr/>
          </p:nvSpPr>
          <p:spPr bwMode="auto">
            <a:xfrm>
              <a:off x="5769" y="3211"/>
              <a:ext cx="1085" cy="295"/>
            </a:xfrm>
            <a:prstGeom prst="rect">
              <a:avLst/>
            </a:prstGeom>
            <a:noFill/>
            <a:ln w="9525">
              <a:noFill/>
              <a:miter lim="800000"/>
              <a:headEnd/>
              <a:tailEnd/>
            </a:ln>
          </p:spPr>
          <p:txBody>
            <a:bodyPr wrap="none" lIns="0" tIns="0" rIns="0" bIns="0">
              <a:spAutoFit/>
            </a:bodyPr>
            <a:lstStyle/>
            <a:p>
              <a:pPr eaLnBrk="0" hangingPunct="0"/>
              <a:r>
                <a:rPr lang="zh-CN" altLang="en-US" sz="1300" b="1">
                  <a:solidFill>
                    <a:srgbClr val="FFFF66"/>
                  </a:solidFill>
                  <a:effectLst>
                    <a:glow rad="101600">
                      <a:schemeClr val="accent2">
                        <a:satMod val="175000"/>
                        <a:alpha val="40000"/>
                      </a:schemeClr>
                    </a:glow>
                  </a:effectLst>
                  <a:latin typeface="微软雅黑" pitchFamily="34" charset="-122"/>
                  <a:ea typeface="华康宋体W12(P)"/>
                  <a:cs typeface="华康宋体W12(P)"/>
                </a:rPr>
                <a:t>轨道交通</a:t>
              </a:r>
              <a:endParaRPr lang="zh-CN" altLang="en-US">
                <a:effectLst>
                  <a:glow rad="101600">
                    <a:schemeClr val="accent2">
                      <a:satMod val="175000"/>
                      <a:alpha val="40000"/>
                    </a:schemeClr>
                  </a:glow>
                </a:effectLst>
                <a:ea typeface="华康宋体W12(P)"/>
                <a:cs typeface="华康宋体W12(P)"/>
              </a:endParaRPr>
            </a:p>
          </p:txBody>
        </p:sp>
        <p:sp>
          <p:nvSpPr>
            <p:cNvPr id="55373" name="Rectangle 19"/>
            <p:cNvSpPr>
              <a:spLocks noChangeArrowheads="1"/>
            </p:cNvSpPr>
            <p:nvPr/>
          </p:nvSpPr>
          <p:spPr bwMode="auto">
            <a:xfrm>
              <a:off x="5605" y="3515"/>
              <a:ext cx="1461" cy="227"/>
            </a:xfrm>
            <a:prstGeom prst="rect">
              <a:avLst/>
            </a:prstGeom>
            <a:noFill/>
            <a:ln w="9525">
              <a:noFill/>
              <a:miter lim="800000"/>
              <a:headEnd/>
              <a:tailEnd/>
            </a:ln>
          </p:spPr>
          <p:txBody>
            <a:bodyPr wrap="none" lIns="0" tIns="0" rIns="0" bIns="0">
              <a:spAutoFit/>
            </a:bodyPr>
            <a:lstStyle/>
            <a:p>
              <a:pPr eaLnBrk="0" hangingPunct="0"/>
              <a:r>
                <a:rPr lang="zh-CN" altLang="en-US" sz="1000" b="1">
                  <a:solidFill>
                    <a:srgbClr val="FFFF66"/>
                  </a:solidFill>
                  <a:effectLst>
                    <a:glow rad="101600">
                      <a:schemeClr val="accent2">
                        <a:satMod val="175000"/>
                        <a:alpha val="40000"/>
                      </a:schemeClr>
                    </a:glow>
                  </a:effectLst>
                  <a:latin typeface="微软雅黑" pitchFamily="34" charset="-122"/>
                  <a:ea typeface="华康宋体W12(P)"/>
                  <a:cs typeface="华康宋体W12(P)"/>
                </a:rPr>
                <a:t>（株洲、湘潭）</a:t>
              </a:r>
              <a:endParaRPr lang="zh-CN" altLang="en-US">
                <a:effectLst>
                  <a:glow rad="101600">
                    <a:schemeClr val="accent2">
                      <a:satMod val="175000"/>
                      <a:alpha val="40000"/>
                    </a:schemeClr>
                  </a:glow>
                </a:effectLst>
                <a:ea typeface="华康宋体W12(P)"/>
                <a:cs typeface="华康宋体W12(P)"/>
              </a:endParaRPr>
            </a:p>
          </p:txBody>
        </p:sp>
        <p:grpSp>
          <p:nvGrpSpPr>
            <p:cNvPr id="55374" name="Group 22"/>
            <p:cNvGrpSpPr>
              <a:grpSpLocks/>
            </p:cNvGrpSpPr>
            <p:nvPr/>
          </p:nvGrpSpPr>
          <p:grpSpPr bwMode="auto">
            <a:xfrm>
              <a:off x="5555" y="2746"/>
              <a:ext cx="1535" cy="1473"/>
              <a:chOff x="2240" y="1313"/>
              <a:chExt cx="614" cy="589"/>
            </a:xfrm>
          </p:grpSpPr>
          <p:sp>
            <p:nvSpPr>
              <p:cNvPr id="55375" name="Oval 20"/>
              <p:cNvSpPr>
                <a:spLocks noChangeArrowheads="1"/>
              </p:cNvSpPr>
              <p:nvPr/>
            </p:nvSpPr>
            <p:spPr bwMode="auto">
              <a:xfrm>
                <a:off x="2240" y="1313"/>
                <a:ext cx="614" cy="589"/>
              </a:xfrm>
              <a:prstGeom prst="ellipse">
                <a:avLst/>
              </a:prstGeom>
              <a:solidFill>
                <a:srgbClr val="0070C0"/>
              </a:solidFill>
              <a:ln w="0">
                <a:solidFill>
                  <a:srgbClr val="000000"/>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sp>
            <p:nvSpPr>
              <p:cNvPr id="55376" name="Oval 21"/>
              <p:cNvSpPr>
                <a:spLocks noChangeArrowheads="1"/>
              </p:cNvSpPr>
              <p:nvPr/>
            </p:nvSpPr>
            <p:spPr bwMode="auto">
              <a:xfrm>
                <a:off x="2240" y="1313"/>
                <a:ext cx="614" cy="589"/>
              </a:xfrm>
              <a:prstGeom prst="ellipse">
                <a:avLst/>
              </a:prstGeom>
              <a:noFill/>
              <a:ln w="20638" cap="rnd">
                <a:solidFill>
                  <a:srgbClr val="FFFFFF"/>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grpSp>
        <p:sp>
          <p:nvSpPr>
            <p:cNvPr id="55377" name="Rectangle 23"/>
            <p:cNvSpPr>
              <a:spLocks noChangeArrowheads="1"/>
            </p:cNvSpPr>
            <p:nvPr/>
          </p:nvSpPr>
          <p:spPr bwMode="auto">
            <a:xfrm>
              <a:off x="5769" y="3211"/>
              <a:ext cx="1085" cy="295"/>
            </a:xfrm>
            <a:prstGeom prst="rect">
              <a:avLst/>
            </a:prstGeom>
            <a:noFill/>
            <a:ln w="9525">
              <a:noFill/>
              <a:miter lim="800000"/>
              <a:headEnd/>
              <a:tailEnd/>
            </a:ln>
          </p:spPr>
          <p:txBody>
            <a:bodyPr wrap="none" lIns="0" tIns="0" rIns="0" bIns="0">
              <a:spAutoFit/>
            </a:bodyPr>
            <a:lstStyle/>
            <a:p>
              <a:pPr eaLnBrk="0" hangingPunct="0"/>
              <a:r>
                <a:rPr lang="zh-CN" altLang="en-US" sz="1300" b="1">
                  <a:solidFill>
                    <a:srgbClr val="FFFF66"/>
                  </a:solidFill>
                  <a:effectLst>
                    <a:glow rad="101600">
                      <a:schemeClr val="accent2">
                        <a:satMod val="175000"/>
                        <a:alpha val="40000"/>
                      </a:schemeClr>
                    </a:glow>
                  </a:effectLst>
                  <a:latin typeface="微软雅黑" pitchFamily="34" charset="-122"/>
                  <a:ea typeface="华康宋体W12(P)"/>
                  <a:cs typeface="华康宋体W12(P)"/>
                </a:rPr>
                <a:t>轨道交通</a:t>
              </a:r>
              <a:endParaRPr lang="zh-CN" altLang="en-US">
                <a:effectLst>
                  <a:glow rad="101600">
                    <a:schemeClr val="accent2">
                      <a:satMod val="175000"/>
                      <a:alpha val="40000"/>
                    </a:schemeClr>
                  </a:glow>
                </a:effectLst>
                <a:ea typeface="华康宋体W12(P)"/>
                <a:cs typeface="华康宋体W12(P)"/>
              </a:endParaRPr>
            </a:p>
          </p:txBody>
        </p:sp>
        <p:sp>
          <p:nvSpPr>
            <p:cNvPr id="55378" name="Rectangle 24"/>
            <p:cNvSpPr>
              <a:spLocks noChangeArrowheads="1"/>
            </p:cNvSpPr>
            <p:nvPr/>
          </p:nvSpPr>
          <p:spPr bwMode="auto">
            <a:xfrm>
              <a:off x="5858" y="3515"/>
              <a:ext cx="835" cy="227"/>
            </a:xfrm>
            <a:prstGeom prst="rect">
              <a:avLst/>
            </a:prstGeom>
            <a:noFill/>
            <a:ln w="9525">
              <a:noFill/>
              <a:miter lim="800000"/>
              <a:headEnd/>
              <a:tailEnd/>
            </a:ln>
          </p:spPr>
          <p:txBody>
            <a:bodyPr wrap="none" lIns="0" tIns="0" rIns="0" bIns="0">
              <a:spAutoFit/>
            </a:bodyPr>
            <a:lstStyle/>
            <a:p>
              <a:pPr eaLnBrk="0" hangingPunct="0"/>
              <a:r>
                <a:rPr lang="zh-CN" altLang="en-US" sz="1000" b="1">
                  <a:solidFill>
                    <a:srgbClr val="FFFF66"/>
                  </a:solidFill>
                  <a:effectLst>
                    <a:glow rad="101600">
                      <a:schemeClr val="accent2">
                        <a:satMod val="175000"/>
                        <a:alpha val="40000"/>
                      </a:schemeClr>
                    </a:glow>
                  </a:effectLst>
                  <a:latin typeface="微软雅黑" pitchFamily="34" charset="-122"/>
                  <a:ea typeface="华康宋体W12(P)"/>
                  <a:cs typeface="华康宋体W12(P)"/>
                </a:rPr>
                <a:t>（株洲）</a:t>
              </a:r>
              <a:endParaRPr lang="zh-CN" altLang="en-US">
                <a:effectLst>
                  <a:glow rad="101600">
                    <a:schemeClr val="accent2">
                      <a:satMod val="175000"/>
                      <a:alpha val="40000"/>
                    </a:schemeClr>
                  </a:glow>
                </a:effectLst>
                <a:ea typeface="华康宋体W12(P)"/>
                <a:cs typeface="华康宋体W12(P)"/>
              </a:endParaRPr>
            </a:p>
          </p:txBody>
        </p:sp>
        <p:grpSp>
          <p:nvGrpSpPr>
            <p:cNvPr id="55379" name="Group 27"/>
            <p:cNvGrpSpPr>
              <a:grpSpLocks/>
            </p:cNvGrpSpPr>
            <p:nvPr/>
          </p:nvGrpSpPr>
          <p:grpSpPr bwMode="auto">
            <a:xfrm>
              <a:off x="8388" y="2931"/>
              <a:ext cx="1533" cy="1473"/>
              <a:chOff x="3373" y="1387"/>
              <a:chExt cx="613" cy="589"/>
            </a:xfrm>
          </p:grpSpPr>
          <p:sp>
            <p:nvSpPr>
              <p:cNvPr id="55380" name="Oval 25"/>
              <p:cNvSpPr>
                <a:spLocks noChangeArrowheads="1"/>
              </p:cNvSpPr>
              <p:nvPr/>
            </p:nvSpPr>
            <p:spPr bwMode="auto">
              <a:xfrm>
                <a:off x="3373" y="1387"/>
                <a:ext cx="613" cy="589"/>
              </a:xfrm>
              <a:prstGeom prst="ellipse">
                <a:avLst/>
              </a:prstGeom>
              <a:solidFill>
                <a:srgbClr val="2ED008"/>
              </a:solidFill>
              <a:ln w="0">
                <a:solidFill>
                  <a:srgbClr val="000000"/>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sp>
            <p:nvSpPr>
              <p:cNvPr id="55381" name="Oval 26"/>
              <p:cNvSpPr>
                <a:spLocks noChangeArrowheads="1"/>
              </p:cNvSpPr>
              <p:nvPr/>
            </p:nvSpPr>
            <p:spPr bwMode="auto">
              <a:xfrm>
                <a:off x="3373" y="1387"/>
                <a:ext cx="613" cy="589"/>
              </a:xfrm>
              <a:prstGeom prst="ellipse">
                <a:avLst/>
              </a:prstGeom>
              <a:noFill/>
              <a:ln w="20638" cap="rnd">
                <a:solidFill>
                  <a:srgbClr val="FFFFFF"/>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grpSp>
        <p:sp>
          <p:nvSpPr>
            <p:cNvPr id="55382" name="Rectangle 28"/>
            <p:cNvSpPr>
              <a:spLocks noChangeArrowheads="1"/>
            </p:cNvSpPr>
            <p:nvPr/>
          </p:nvSpPr>
          <p:spPr bwMode="auto">
            <a:xfrm>
              <a:off x="8630" y="3468"/>
              <a:ext cx="1085" cy="295"/>
            </a:xfrm>
            <a:prstGeom prst="rect">
              <a:avLst/>
            </a:prstGeom>
            <a:noFill/>
            <a:ln w="9525">
              <a:noFill/>
              <a:miter lim="800000"/>
              <a:headEnd/>
              <a:tailEnd/>
            </a:ln>
          </p:spPr>
          <p:txBody>
            <a:bodyPr wrap="none" lIns="0" tIns="0" rIns="0" bIns="0">
              <a:spAutoFit/>
            </a:bodyPr>
            <a:lstStyle/>
            <a:p>
              <a:pPr eaLnBrk="0" hangingPunct="0"/>
              <a:r>
                <a:rPr lang="zh-CN" altLang="en-US" sz="1300" b="1">
                  <a:solidFill>
                    <a:srgbClr val="000000"/>
                  </a:solidFill>
                  <a:effectLst>
                    <a:glow rad="101600">
                      <a:schemeClr val="accent2">
                        <a:satMod val="175000"/>
                        <a:alpha val="40000"/>
                      </a:schemeClr>
                    </a:glow>
                  </a:effectLst>
                  <a:latin typeface="微软雅黑" pitchFamily="34" charset="-122"/>
                  <a:ea typeface="华康宋体W12(P)"/>
                  <a:cs typeface="华康宋体W12(P)"/>
                </a:rPr>
                <a:t>特种船舶</a:t>
              </a:r>
              <a:endParaRPr lang="zh-CN" altLang="en-US">
                <a:effectLst>
                  <a:glow rad="101600">
                    <a:schemeClr val="accent2">
                      <a:satMod val="175000"/>
                      <a:alpha val="40000"/>
                    </a:schemeClr>
                  </a:glow>
                </a:effectLst>
                <a:ea typeface="华康宋体W12(P)"/>
                <a:cs typeface="华康宋体W12(P)"/>
              </a:endParaRPr>
            </a:p>
          </p:txBody>
        </p:sp>
        <p:sp>
          <p:nvSpPr>
            <p:cNvPr id="55383" name="Rectangle 29"/>
            <p:cNvSpPr>
              <a:spLocks noChangeArrowheads="1"/>
            </p:cNvSpPr>
            <p:nvPr/>
          </p:nvSpPr>
          <p:spPr bwMode="auto">
            <a:xfrm>
              <a:off x="8630" y="3780"/>
              <a:ext cx="1085" cy="295"/>
            </a:xfrm>
            <a:prstGeom prst="rect">
              <a:avLst/>
            </a:prstGeom>
            <a:noFill/>
            <a:ln w="9525">
              <a:noFill/>
              <a:miter lim="800000"/>
              <a:headEnd/>
              <a:tailEnd/>
            </a:ln>
          </p:spPr>
          <p:txBody>
            <a:bodyPr wrap="none" lIns="0" tIns="0" rIns="0" bIns="0">
              <a:spAutoFit/>
            </a:bodyPr>
            <a:lstStyle/>
            <a:p>
              <a:pPr eaLnBrk="0" hangingPunct="0"/>
              <a:r>
                <a:rPr lang="zh-CN" altLang="en-US" sz="1300" b="1">
                  <a:solidFill>
                    <a:srgbClr val="000000"/>
                  </a:solidFill>
                  <a:effectLst>
                    <a:glow rad="101600">
                      <a:schemeClr val="accent2">
                        <a:satMod val="175000"/>
                        <a:alpha val="40000"/>
                      </a:schemeClr>
                    </a:glow>
                  </a:effectLst>
                  <a:latin typeface="微软雅黑" pitchFamily="34" charset="-122"/>
                  <a:ea typeface="华康宋体W12(P)"/>
                  <a:cs typeface="华康宋体W12(P)"/>
                </a:rPr>
                <a:t>（益阳）</a:t>
              </a:r>
              <a:endParaRPr lang="zh-CN" altLang="en-US">
                <a:effectLst>
                  <a:glow rad="101600">
                    <a:schemeClr val="accent2">
                      <a:satMod val="175000"/>
                      <a:alpha val="40000"/>
                    </a:schemeClr>
                  </a:glow>
                </a:effectLst>
                <a:ea typeface="华康宋体W12(P)"/>
                <a:cs typeface="华康宋体W12(P)"/>
              </a:endParaRPr>
            </a:p>
          </p:txBody>
        </p:sp>
        <p:grpSp>
          <p:nvGrpSpPr>
            <p:cNvPr id="55384" name="Group 32"/>
            <p:cNvGrpSpPr>
              <a:grpSpLocks/>
            </p:cNvGrpSpPr>
            <p:nvPr/>
          </p:nvGrpSpPr>
          <p:grpSpPr bwMode="auto">
            <a:xfrm>
              <a:off x="8388" y="2931"/>
              <a:ext cx="1533" cy="1473"/>
              <a:chOff x="3373" y="1387"/>
              <a:chExt cx="613" cy="589"/>
            </a:xfrm>
          </p:grpSpPr>
          <p:sp>
            <p:nvSpPr>
              <p:cNvPr id="55385" name="Oval 30"/>
              <p:cNvSpPr>
                <a:spLocks noChangeArrowheads="1"/>
              </p:cNvSpPr>
              <p:nvPr/>
            </p:nvSpPr>
            <p:spPr bwMode="auto">
              <a:xfrm>
                <a:off x="3373" y="1387"/>
                <a:ext cx="613" cy="589"/>
              </a:xfrm>
              <a:prstGeom prst="ellipse">
                <a:avLst/>
              </a:prstGeom>
              <a:solidFill>
                <a:srgbClr val="2ED008"/>
              </a:solidFill>
              <a:ln w="0">
                <a:solidFill>
                  <a:srgbClr val="000000"/>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sp>
            <p:nvSpPr>
              <p:cNvPr id="55386" name="Oval 31"/>
              <p:cNvSpPr>
                <a:spLocks noChangeArrowheads="1"/>
              </p:cNvSpPr>
              <p:nvPr/>
            </p:nvSpPr>
            <p:spPr bwMode="auto">
              <a:xfrm>
                <a:off x="3373" y="1387"/>
                <a:ext cx="613" cy="589"/>
              </a:xfrm>
              <a:prstGeom prst="ellipse">
                <a:avLst/>
              </a:prstGeom>
              <a:noFill/>
              <a:ln w="20638" cap="rnd">
                <a:solidFill>
                  <a:srgbClr val="FFFFFF"/>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grpSp>
        <p:sp>
          <p:nvSpPr>
            <p:cNvPr id="55387" name="Rectangle 33"/>
            <p:cNvSpPr>
              <a:spLocks noChangeArrowheads="1"/>
            </p:cNvSpPr>
            <p:nvPr/>
          </p:nvSpPr>
          <p:spPr bwMode="auto">
            <a:xfrm>
              <a:off x="8630" y="3468"/>
              <a:ext cx="1085" cy="295"/>
            </a:xfrm>
            <a:prstGeom prst="rect">
              <a:avLst/>
            </a:prstGeom>
            <a:noFill/>
            <a:ln w="9525">
              <a:noFill/>
              <a:miter lim="800000"/>
              <a:headEnd/>
              <a:tailEnd/>
            </a:ln>
          </p:spPr>
          <p:txBody>
            <a:bodyPr wrap="none" lIns="0" tIns="0" rIns="0" bIns="0">
              <a:spAutoFit/>
            </a:bodyPr>
            <a:lstStyle/>
            <a:p>
              <a:pPr eaLnBrk="0" hangingPunct="0"/>
              <a:r>
                <a:rPr lang="zh-CN" altLang="en-US" sz="1300" b="1">
                  <a:solidFill>
                    <a:srgbClr val="000000"/>
                  </a:solidFill>
                  <a:effectLst>
                    <a:glow rad="101600">
                      <a:schemeClr val="accent2">
                        <a:satMod val="175000"/>
                        <a:alpha val="40000"/>
                      </a:schemeClr>
                    </a:glow>
                  </a:effectLst>
                  <a:latin typeface="微软雅黑" pitchFamily="34" charset="-122"/>
                  <a:ea typeface="华康宋体W12(P)"/>
                  <a:cs typeface="华康宋体W12(P)"/>
                </a:rPr>
                <a:t>特种船舶</a:t>
              </a:r>
              <a:endParaRPr lang="zh-CN" altLang="en-US">
                <a:effectLst>
                  <a:glow rad="101600">
                    <a:schemeClr val="accent2">
                      <a:satMod val="175000"/>
                      <a:alpha val="40000"/>
                    </a:schemeClr>
                  </a:glow>
                </a:effectLst>
                <a:ea typeface="华康宋体W12(P)"/>
                <a:cs typeface="华康宋体W12(P)"/>
              </a:endParaRPr>
            </a:p>
          </p:txBody>
        </p:sp>
        <p:sp>
          <p:nvSpPr>
            <p:cNvPr id="55388" name="Rectangle 34"/>
            <p:cNvSpPr>
              <a:spLocks noChangeArrowheads="1"/>
            </p:cNvSpPr>
            <p:nvPr/>
          </p:nvSpPr>
          <p:spPr bwMode="auto">
            <a:xfrm>
              <a:off x="8630" y="3780"/>
              <a:ext cx="1085" cy="295"/>
            </a:xfrm>
            <a:prstGeom prst="rect">
              <a:avLst/>
            </a:prstGeom>
            <a:noFill/>
            <a:ln w="9525">
              <a:noFill/>
              <a:miter lim="800000"/>
              <a:headEnd/>
              <a:tailEnd/>
            </a:ln>
          </p:spPr>
          <p:txBody>
            <a:bodyPr wrap="none" lIns="0" tIns="0" rIns="0" bIns="0">
              <a:spAutoFit/>
            </a:bodyPr>
            <a:lstStyle/>
            <a:p>
              <a:pPr eaLnBrk="0" hangingPunct="0"/>
              <a:r>
                <a:rPr lang="zh-CN" altLang="en-US" sz="1300" b="1">
                  <a:solidFill>
                    <a:srgbClr val="000000"/>
                  </a:solidFill>
                  <a:effectLst>
                    <a:glow rad="101600">
                      <a:schemeClr val="accent2">
                        <a:satMod val="175000"/>
                        <a:alpha val="40000"/>
                      </a:schemeClr>
                    </a:glow>
                  </a:effectLst>
                  <a:latin typeface="微软雅黑" pitchFamily="34" charset="-122"/>
                  <a:ea typeface="华康宋体W12(P)"/>
                  <a:cs typeface="华康宋体W12(P)"/>
                </a:rPr>
                <a:t>（益阳）</a:t>
              </a:r>
              <a:endParaRPr lang="zh-CN" altLang="en-US">
                <a:effectLst>
                  <a:glow rad="101600">
                    <a:schemeClr val="accent2">
                      <a:satMod val="175000"/>
                      <a:alpha val="40000"/>
                    </a:schemeClr>
                  </a:glow>
                </a:effectLst>
                <a:ea typeface="华康宋体W12(P)"/>
                <a:cs typeface="华康宋体W12(P)"/>
              </a:endParaRPr>
            </a:p>
          </p:txBody>
        </p:sp>
        <p:grpSp>
          <p:nvGrpSpPr>
            <p:cNvPr id="55389" name="Group 37"/>
            <p:cNvGrpSpPr>
              <a:grpSpLocks/>
            </p:cNvGrpSpPr>
            <p:nvPr/>
          </p:nvGrpSpPr>
          <p:grpSpPr bwMode="auto">
            <a:xfrm>
              <a:off x="5618" y="1271"/>
              <a:ext cx="1533" cy="1470"/>
              <a:chOff x="2265" y="723"/>
              <a:chExt cx="613" cy="588"/>
            </a:xfrm>
          </p:grpSpPr>
          <p:sp>
            <p:nvSpPr>
              <p:cNvPr id="55390" name="Oval 35"/>
              <p:cNvSpPr>
                <a:spLocks noChangeArrowheads="1"/>
              </p:cNvSpPr>
              <p:nvPr/>
            </p:nvSpPr>
            <p:spPr bwMode="auto">
              <a:xfrm>
                <a:off x="2265" y="723"/>
                <a:ext cx="613" cy="588"/>
              </a:xfrm>
              <a:prstGeom prst="ellipse">
                <a:avLst/>
              </a:prstGeom>
              <a:solidFill>
                <a:srgbClr val="FFC000"/>
              </a:solidFill>
              <a:ln w="0">
                <a:solidFill>
                  <a:srgbClr val="000000"/>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sp>
            <p:nvSpPr>
              <p:cNvPr id="55391" name="Oval 36"/>
              <p:cNvSpPr>
                <a:spLocks noChangeArrowheads="1"/>
              </p:cNvSpPr>
              <p:nvPr/>
            </p:nvSpPr>
            <p:spPr bwMode="auto">
              <a:xfrm>
                <a:off x="2265" y="723"/>
                <a:ext cx="613" cy="588"/>
              </a:xfrm>
              <a:prstGeom prst="ellipse">
                <a:avLst/>
              </a:prstGeom>
              <a:noFill/>
              <a:ln w="20638" cap="rnd">
                <a:solidFill>
                  <a:srgbClr val="FFFFFF"/>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grpSp>
        <p:sp>
          <p:nvSpPr>
            <p:cNvPr id="55392" name="Rectangle 38"/>
            <p:cNvSpPr>
              <a:spLocks noChangeArrowheads="1"/>
            </p:cNvSpPr>
            <p:nvPr/>
          </p:nvSpPr>
          <p:spPr bwMode="auto">
            <a:xfrm>
              <a:off x="5923" y="1679"/>
              <a:ext cx="1085" cy="296"/>
            </a:xfrm>
            <a:prstGeom prst="rect">
              <a:avLst/>
            </a:prstGeom>
            <a:noFill/>
            <a:ln w="9525">
              <a:noFill/>
              <a:miter lim="800000"/>
              <a:headEnd/>
              <a:tailEnd/>
            </a:ln>
          </p:spPr>
          <p:txBody>
            <a:bodyPr wrap="none" lIns="0" tIns="0" rIns="0" bIns="0">
              <a:spAutoFit/>
            </a:bodyPr>
            <a:lstStyle/>
            <a:p>
              <a:pPr eaLnBrk="0" hangingPunct="0"/>
              <a:r>
                <a:rPr lang="zh-CN" altLang="en-US" sz="1300" b="1">
                  <a:solidFill>
                    <a:srgbClr val="000000"/>
                  </a:solidFill>
                  <a:effectLst>
                    <a:glow rad="101600">
                      <a:schemeClr val="accent2">
                        <a:satMod val="175000"/>
                        <a:alpha val="40000"/>
                      </a:schemeClr>
                    </a:glow>
                  </a:effectLst>
                  <a:latin typeface="微软雅黑" pitchFamily="34" charset="-122"/>
                  <a:ea typeface="华康宋体W12(P)"/>
                  <a:cs typeface="华康宋体W12(P)"/>
                </a:rPr>
                <a:t>航空航天</a:t>
              </a:r>
              <a:endParaRPr lang="zh-CN" altLang="en-US">
                <a:effectLst>
                  <a:glow rad="101600">
                    <a:schemeClr val="accent2">
                      <a:satMod val="175000"/>
                      <a:alpha val="40000"/>
                    </a:schemeClr>
                  </a:glow>
                </a:effectLst>
                <a:ea typeface="华康宋体W12(P)"/>
                <a:cs typeface="华康宋体W12(P)"/>
              </a:endParaRPr>
            </a:p>
          </p:txBody>
        </p:sp>
        <p:sp>
          <p:nvSpPr>
            <p:cNvPr id="55393" name="Rectangle 39"/>
            <p:cNvSpPr>
              <a:spLocks noChangeArrowheads="1"/>
            </p:cNvSpPr>
            <p:nvPr/>
          </p:nvSpPr>
          <p:spPr bwMode="auto">
            <a:xfrm>
              <a:off x="5553" y="1994"/>
              <a:ext cx="1770" cy="275"/>
            </a:xfrm>
            <a:prstGeom prst="rect">
              <a:avLst/>
            </a:prstGeom>
            <a:noFill/>
            <a:ln w="9525">
              <a:noFill/>
              <a:miter lim="800000"/>
              <a:headEnd/>
              <a:tailEnd/>
            </a:ln>
          </p:spPr>
          <p:txBody>
            <a:bodyPr wrap="none" lIns="0" tIns="0" rIns="0" bIns="0">
              <a:spAutoFit/>
            </a:bodyPr>
            <a:lstStyle/>
            <a:p>
              <a:pPr eaLnBrk="0" hangingPunct="0"/>
              <a:r>
                <a:rPr lang="zh-CN" altLang="en-US" sz="1200" b="1">
                  <a:solidFill>
                    <a:srgbClr val="000000"/>
                  </a:solidFill>
                  <a:effectLst>
                    <a:glow rad="101600">
                      <a:schemeClr val="accent2">
                        <a:satMod val="175000"/>
                        <a:alpha val="40000"/>
                      </a:schemeClr>
                    </a:glow>
                  </a:effectLst>
                  <a:latin typeface="微软雅黑" pitchFamily="34" charset="-122"/>
                  <a:ea typeface="华康宋体W12(P)"/>
                  <a:cs typeface="华康宋体W12(P)"/>
                </a:rPr>
                <a:t>（株洲、长沙）</a:t>
              </a:r>
              <a:endParaRPr lang="zh-CN" altLang="en-US">
                <a:effectLst>
                  <a:glow rad="101600">
                    <a:schemeClr val="accent2">
                      <a:satMod val="175000"/>
                      <a:alpha val="40000"/>
                    </a:schemeClr>
                  </a:glow>
                </a:effectLst>
                <a:ea typeface="华康宋体W12(P)"/>
                <a:cs typeface="华康宋体W12(P)"/>
              </a:endParaRPr>
            </a:p>
          </p:txBody>
        </p:sp>
        <p:grpSp>
          <p:nvGrpSpPr>
            <p:cNvPr id="55394" name="Group 42"/>
            <p:cNvGrpSpPr>
              <a:grpSpLocks/>
            </p:cNvGrpSpPr>
            <p:nvPr/>
          </p:nvGrpSpPr>
          <p:grpSpPr bwMode="auto">
            <a:xfrm>
              <a:off x="5618" y="1271"/>
              <a:ext cx="1533" cy="1470"/>
              <a:chOff x="2265" y="723"/>
              <a:chExt cx="613" cy="588"/>
            </a:xfrm>
          </p:grpSpPr>
          <p:sp>
            <p:nvSpPr>
              <p:cNvPr id="55395" name="Oval 40"/>
              <p:cNvSpPr>
                <a:spLocks noChangeArrowheads="1"/>
              </p:cNvSpPr>
              <p:nvPr/>
            </p:nvSpPr>
            <p:spPr bwMode="auto">
              <a:xfrm>
                <a:off x="2265" y="723"/>
                <a:ext cx="613" cy="588"/>
              </a:xfrm>
              <a:prstGeom prst="ellipse">
                <a:avLst/>
              </a:prstGeom>
              <a:solidFill>
                <a:srgbClr val="FFC000"/>
              </a:solidFill>
              <a:ln w="0">
                <a:solidFill>
                  <a:srgbClr val="000000"/>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sp>
            <p:nvSpPr>
              <p:cNvPr id="55396" name="Oval 41"/>
              <p:cNvSpPr>
                <a:spLocks noChangeArrowheads="1"/>
              </p:cNvSpPr>
              <p:nvPr/>
            </p:nvSpPr>
            <p:spPr bwMode="auto">
              <a:xfrm>
                <a:off x="2265" y="723"/>
                <a:ext cx="613" cy="588"/>
              </a:xfrm>
              <a:prstGeom prst="ellipse">
                <a:avLst/>
              </a:prstGeom>
              <a:noFill/>
              <a:ln w="20638" cap="rnd">
                <a:solidFill>
                  <a:srgbClr val="FFFFFF"/>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grpSp>
        <p:sp>
          <p:nvSpPr>
            <p:cNvPr id="55397" name="Rectangle 43"/>
            <p:cNvSpPr>
              <a:spLocks noChangeArrowheads="1"/>
            </p:cNvSpPr>
            <p:nvPr/>
          </p:nvSpPr>
          <p:spPr bwMode="auto">
            <a:xfrm>
              <a:off x="5738" y="1679"/>
              <a:ext cx="1369" cy="298"/>
            </a:xfrm>
            <a:prstGeom prst="rect">
              <a:avLst/>
            </a:prstGeom>
            <a:noFill/>
            <a:ln w="9525">
              <a:noFill/>
              <a:miter lim="800000"/>
              <a:headEnd/>
              <a:tailEnd/>
            </a:ln>
          </p:spPr>
          <p:txBody>
            <a:bodyPr wrap="none" lIns="0" tIns="0" rIns="0" bIns="0">
              <a:spAutoFit/>
            </a:bodyPr>
            <a:lstStyle/>
            <a:p>
              <a:pPr eaLnBrk="0" hangingPunct="0"/>
              <a:r>
                <a:rPr lang="zh-CN" altLang="en-US" sz="1300" b="1">
                  <a:solidFill>
                    <a:srgbClr val="000000"/>
                  </a:solidFill>
                  <a:effectLst>
                    <a:glow rad="101600">
                      <a:schemeClr val="accent2">
                        <a:satMod val="175000"/>
                        <a:alpha val="40000"/>
                      </a:schemeClr>
                    </a:glow>
                  </a:effectLst>
                  <a:latin typeface="微软雅黑" pitchFamily="34" charset="-122"/>
                  <a:ea typeface="华康宋体W12(P)"/>
                  <a:cs typeface="华康宋体W12(P)"/>
                </a:rPr>
                <a:t>航空产业群</a:t>
              </a:r>
              <a:endParaRPr lang="zh-CN" altLang="en-US">
                <a:effectLst>
                  <a:glow rad="101600">
                    <a:schemeClr val="accent2">
                      <a:satMod val="175000"/>
                      <a:alpha val="40000"/>
                    </a:schemeClr>
                  </a:glow>
                </a:effectLst>
                <a:ea typeface="华康宋体W12(P)"/>
                <a:cs typeface="华康宋体W12(P)"/>
              </a:endParaRPr>
            </a:p>
          </p:txBody>
        </p:sp>
        <p:sp>
          <p:nvSpPr>
            <p:cNvPr id="55398" name="Rectangle 44"/>
            <p:cNvSpPr>
              <a:spLocks noChangeArrowheads="1"/>
            </p:cNvSpPr>
            <p:nvPr/>
          </p:nvSpPr>
          <p:spPr bwMode="auto">
            <a:xfrm>
              <a:off x="5957" y="2041"/>
              <a:ext cx="1011" cy="275"/>
            </a:xfrm>
            <a:prstGeom prst="rect">
              <a:avLst/>
            </a:prstGeom>
            <a:noFill/>
            <a:ln w="9525">
              <a:noFill/>
              <a:miter lim="800000"/>
              <a:headEnd/>
              <a:tailEnd/>
            </a:ln>
          </p:spPr>
          <p:txBody>
            <a:bodyPr wrap="none" lIns="0" tIns="0" rIns="0" bIns="0">
              <a:spAutoFit/>
            </a:bodyPr>
            <a:lstStyle/>
            <a:p>
              <a:pPr eaLnBrk="0" hangingPunct="0"/>
              <a:r>
                <a:rPr lang="zh-CN" altLang="en-US" sz="1200" b="1">
                  <a:solidFill>
                    <a:srgbClr val="000000"/>
                  </a:solidFill>
                  <a:effectLst>
                    <a:glow rad="101600">
                      <a:schemeClr val="accent2">
                        <a:satMod val="175000"/>
                        <a:alpha val="40000"/>
                      </a:schemeClr>
                    </a:glow>
                  </a:effectLst>
                  <a:latin typeface="微软雅黑" pitchFamily="34" charset="-122"/>
                  <a:ea typeface="华康宋体W12(P)"/>
                  <a:cs typeface="华康宋体W12(P)"/>
                </a:rPr>
                <a:t>（株洲）</a:t>
              </a:r>
              <a:endParaRPr lang="zh-CN" altLang="en-US">
                <a:effectLst>
                  <a:glow rad="101600">
                    <a:schemeClr val="accent2">
                      <a:satMod val="175000"/>
                      <a:alpha val="40000"/>
                    </a:schemeClr>
                  </a:glow>
                </a:effectLst>
                <a:ea typeface="华康宋体W12(P)"/>
                <a:cs typeface="华康宋体W12(P)"/>
              </a:endParaRPr>
            </a:p>
          </p:txBody>
        </p:sp>
        <p:grpSp>
          <p:nvGrpSpPr>
            <p:cNvPr id="55399" name="Group 68"/>
            <p:cNvGrpSpPr>
              <a:grpSpLocks/>
            </p:cNvGrpSpPr>
            <p:nvPr/>
          </p:nvGrpSpPr>
          <p:grpSpPr bwMode="auto">
            <a:xfrm>
              <a:off x="7033" y="778"/>
              <a:ext cx="2888" cy="2210"/>
              <a:chOff x="2831" y="526"/>
              <a:chExt cx="1155" cy="884"/>
            </a:xfrm>
          </p:grpSpPr>
          <p:grpSp>
            <p:nvGrpSpPr>
              <p:cNvPr id="55400" name="Group 47"/>
              <p:cNvGrpSpPr>
                <a:grpSpLocks/>
              </p:cNvGrpSpPr>
              <p:nvPr/>
            </p:nvGrpSpPr>
            <p:grpSpPr bwMode="auto">
              <a:xfrm>
                <a:off x="3361" y="821"/>
                <a:ext cx="614" cy="589"/>
                <a:chOff x="3361" y="821"/>
                <a:chExt cx="614" cy="589"/>
              </a:xfrm>
            </p:grpSpPr>
            <p:sp>
              <p:nvSpPr>
                <p:cNvPr id="55401" name="Oval 45"/>
                <p:cNvSpPr>
                  <a:spLocks noChangeArrowheads="1"/>
                </p:cNvSpPr>
                <p:nvPr/>
              </p:nvSpPr>
              <p:spPr bwMode="auto">
                <a:xfrm>
                  <a:off x="3361" y="821"/>
                  <a:ext cx="614" cy="589"/>
                </a:xfrm>
                <a:prstGeom prst="ellipse">
                  <a:avLst/>
                </a:prstGeom>
                <a:solidFill>
                  <a:srgbClr val="FF0000"/>
                </a:solidFill>
                <a:ln w="0">
                  <a:solidFill>
                    <a:srgbClr val="000000"/>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sp>
              <p:nvSpPr>
                <p:cNvPr id="55402" name="Oval 46"/>
                <p:cNvSpPr>
                  <a:spLocks noChangeArrowheads="1"/>
                </p:cNvSpPr>
                <p:nvPr/>
              </p:nvSpPr>
              <p:spPr bwMode="auto">
                <a:xfrm>
                  <a:off x="3361" y="821"/>
                  <a:ext cx="614" cy="589"/>
                </a:xfrm>
                <a:prstGeom prst="ellipse">
                  <a:avLst/>
                </a:prstGeom>
                <a:noFill/>
                <a:ln w="20638" cap="rnd">
                  <a:solidFill>
                    <a:srgbClr val="FFFFFF"/>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grpSp>
          <p:sp>
            <p:nvSpPr>
              <p:cNvPr id="55403" name="Rectangle 48"/>
              <p:cNvSpPr>
                <a:spLocks noChangeArrowheads="1"/>
              </p:cNvSpPr>
              <p:nvPr/>
            </p:nvSpPr>
            <p:spPr bwMode="auto">
              <a:xfrm>
                <a:off x="3385" y="1037"/>
                <a:ext cx="601" cy="109"/>
              </a:xfrm>
              <a:prstGeom prst="rect">
                <a:avLst/>
              </a:prstGeom>
              <a:noFill/>
              <a:ln w="9525">
                <a:noFill/>
                <a:miter lim="800000"/>
                <a:headEnd/>
                <a:tailEnd/>
              </a:ln>
            </p:spPr>
            <p:txBody>
              <a:bodyPr wrap="none" lIns="0" tIns="0" rIns="0" bIns="0">
                <a:spAutoFit/>
              </a:bodyPr>
              <a:lstStyle/>
              <a:p>
                <a:pPr eaLnBrk="0" hangingPunct="0"/>
                <a:r>
                  <a:rPr lang="zh-CN" altLang="en-US" sz="1200" b="1">
                    <a:solidFill>
                      <a:srgbClr val="FFFF66"/>
                    </a:solidFill>
                    <a:effectLst>
                      <a:glow rad="101600">
                        <a:schemeClr val="accent2">
                          <a:satMod val="175000"/>
                          <a:alpha val="40000"/>
                        </a:schemeClr>
                      </a:glow>
                    </a:effectLst>
                    <a:latin typeface="黑体" pitchFamily="49" charset="-122"/>
                    <a:ea typeface="黑体" pitchFamily="49" charset="-122"/>
                    <a:cs typeface="华康宋体W12(P)"/>
                  </a:rPr>
                  <a:t>变电成套设备</a:t>
                </a:r>
                <a:endParaRPr lang="zh-CN" altLang="en-US">
                  <a:effectLst>
                    <a:glow rad="101600">
                      <a:schemeClr val="accent2">
                        <a:satMod val="175000"/>
                        <a:alpha val="40000"/>
                      </a:schemeClr>
                    </a:glow>
                  </a:effectLst>
                  <a:ea typeface="黑体" pitchFamily="49" charset="-122"/>
                  <a:cs typeface="华康宋体W12(P)"/>
                </a:endParaRPr>
              </a:p>
            </p:txBody>
          </p:sp>
          <p:sp>
            <p:nvSpPr>
              <p:cNvPr id="55404" name="Rectangle 49"/>
              <p:cNvSpPr>
                <a:spLocks noChangeArrowheads="1"/>
              </p:cNvSpPr>
              <p:nvPr/>
            </p:nvSpPr>
            <p:spPr bwMode="auto">
              <a:xfrm>
                <a:off x="3482" y="1152"/>
                <a:ext cx="401" cy="109"/>
              </a:xfrm>
              <a:prstGeom prst="rect">
                <a:avLst/>
              </a:prstGeom>
              <a:noFill/>
              <a:ln w="9525">
                <a:noFill/>
                <a:miter lim="800000"/>
                <a:headEnd/>
                <a:tailEnd/>
              </a:ln>
            </p:spPr>
            <p:txBody>
              <a:bodyPr wrap="none" lIns="0" tIns="0" rIns="0" bIns="0">
                <a:spAutoFit/>
              </a:bodyPr>
              <a:lstStyle/>
              <a:p>
                <a:pPr eaLnBrk="0" hangingPunct="0"/>
                <a:r>
                  <a:rPr lang="zh-CN" altLang="en-US" sz="1200" b="1">
                    <a:solidFill>
                      <a:srgbClr val="FFFF66"/>
                    </a:solidFill>
                    <a:effectLst>
                      <a:glow rad="101600">
                        <a:schemeClr val="accent2">
                          <a:satMod val="175000"/>
                          <a:alpha val="40000"/>
                        </a:schemeClr>
                      </a:glow>
                    </a:effectLst>
                    <a:latin typeface="黑体" pitchFamily="49" charset="-122"/>
                    <a:ea typeface="黑体" pitchFamily="49" charset="-122"/>
                    <a:cs typeface="华康宋体W12(P)"/>
                  </a:rPr>
                  <a:t>（衡阳）</a:t>
                </a:r>
                <a:endParaRPr lang="zh-CN" altLang="en-US">
                  <a:effectLst>
                    <a:glow rad="101600">
                      <a:schemeClr val="accent2">
                        <a:satMod val="175000"/>
                        <a:alpha val="40000"/>
                      </a:schemeClr>
                    </a:glow>
                  </a:effectLst>
                  <a:ea typeface="黑体" pitchFamily="49" charset="-122"/>
                  <a:cs typeface="华康宋体W12(P)"/>
                </a:endParaRPr>
              </a:p>
            </p:txBody>
          </p:sp>
          <p:grpSp>
            <p:nvGrpSpPr>
              <p:cNvPr id="55405" name="Group 52"/>
              <p:cNvGrpSpPr>
                <a:grpSpLocks/>
              </p:cNvGrpSpPr>
              <p:nvPr/>
            </p:nvGrpSpPr>
            <p:grpSpPr bwMode="auto">
              <a:xfrm>
                <a:off x="3361" y="821"/>
                <a:ext cx="614" cy="589"/>
                <a:chOff x="3361" y="821"/>
                <a:chExt cx="614" cy="589"/>
              </a:xfrm>
            </p:grpSpPr>
            <p:sp>
              <p:nvSpPr>
                <p:cNvPr id="55406" name="Oval 50"/>
                <p:cNvSpPr>
                  <a:spLocks noChangeArrowheads="1"/>
                </p:cNvSpPr>
                <p:nvPr/>
              </p:nvSpPr>
              <p:spPr bwMode="auto">
                <a:xfrm>
                  <a:off x="3361" y="821"/>
                  <a:ext cx="614" cy="589"/>
                </a:xfrm>
                <a:prstGeom prst="ellipse">
                  <a:avLst/>
                </a:prstGeom>
                <a:solidFill>
                  <a:srgbClr val="FF0000"/>
                </a:solidFill>
                <a:ln w="0">
                  <a:solidFill>
                    <a:srgbClr val="000000"/>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sp>
              <p:nvSpPr>
                <p:cNvPr id="55407" name="Oval 51"/>
                <p:cNvSpPr>
                  <a:spLocks noChangeArrowheads="1"/>
                </p:cNvSpPr>
                <p:nvPr/>
              </p:nvSpPr>
              <p:spPr bwMode="auto">
                <a:xfrm>
                  <a:off x="3361" y="821"/>
                  <a:ext cx="614" cy="589"/>
                </a:xfrm>
                <a:prstGeom prst="ellipse">
                  <a:avLst/>
                </a:prstGeom>
                <a:noFill/>
                <a:ln w="20638" cap="rnd">
                  <a:solidFill>
                    <a:srgbClr val="FFFFFF"/>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grpSp>
          <p:sp>
            <p:nvSpPr>
              <p:cNvPr id="55408" name="Rectangle 53"/>
              <p:cNvSpPr>
                <a:spLocks noChangeArrowheads="1"/>
              </p:cNvSpPr>
              <p:nvPr/>
            </p:nvSpPr>
            <p:spPr bwMode="auto">
              <a:xfrm>
                <a:off x="3385" y="1037"/>
                <a:ext cx="601" cy="109"/>
              </a:xfrm>
              <a:prstGeom prst="rect">
                <a:avLst/>
              </a:prstGeom>
              <a:noFill/>
              <a:ln w="9525">
                <a:noFill/>
                <a:miter lim="800000"/>
                <a:headEnd/>
                <a:tailEnd/>
              </a:ln>
            </p:spPr>
            <p:txBody>
              <a:bodyPr wrap="none" lIns="0" tIns="0" rIns="0" bIns="0">
                <a:spAutoFit/>
              </a:bodyPr>
              <a:lstStyle/>
              <a:p>
                <a:pPr eaLnBrk="0" hangingPunct="0"/>
                <a:r>
                  <a:rPr lang="zh-CN" altLang="en-US" sz="1200" b="1">
                    <a:solidFill>
                      <a:srgbClr val="FFFF66"/>
                    </a:solidFill>
                    <a:effectLst>
                      <a:glow rad="101600">
                        <a:schemeClr val="accent2">
                          <a:satMod val="175000"/>
                          <a:alpha val="40000"/>
                        </a:schemeClr>
                      </a:glow>
                    </a:effectLst>
                    <a:latin typeface="黑体" pitchFamily="49" charset="-122"/>
                    <a:ea typeface="黑体" pitchFamily="49" charset="-122"/>
                    <a:cs typeface="华康宋体W12(P)"/>
                  </a:rPr>
                  <a:t>变电成套设备</a:t>
                </a:r>
                <a:endParaRPr lang="zh-CN" altLang="en-US">
                  <a:effectLst>
                    <a:glow rad="101600">
                      <a:schemeClr val="accent2">
                        <a:satMod val="175000"/>
                        <a:alpha val="40000"/>
                      </a:schemeClr>
                    </a:glow>
                  </a:effectLst>
                  <a:ea typeface="黑体" pitchFamily="49" charset="-122"/>
                  <a:cs typeface="华康宋体W12(P)"/>
                </a:endParaRPr>
              </a:p>
            </p:txBody>
          </p:sp>
          <p:sp>
            <p:nvSpPr>
              <p:cNvPr id="55409" name="Rectangle 54"/>
              <p:cNvSpPr>
                <a:spLocks noChangeArrowheads="1"/>
              </p:cNvSpPr>
              <p:nvPr/>
            </p:nvSpPr>
            <p:spPr bwMode="auto">
              <a:xfrm>
                <a:off x="3482" y="1152"/>
                <a:ext cx="401" cy="109"/>
              </a:xfrm>
              <a:prstGeom prst="rect">
                <a:avLst/>
              </a:prstGeom>
              <a:noFill/>
              <a:ln w="9525">
                <a:noFill/>
                <a:miter lim="800000"/>
                <a:headEnd/>
                <a:tailEnd/>
              </a:ln>
            </p:spPr>
            <p:txBody>
              <a:bodyPr wrap="none" lIns="0" tIns="0" rIns="0" bIns="0">
                <a:spAutoFit/>
              </a:bodyPr>
              <a:lstStyle/>
              <a:p>
                <a:pPr eaLnBrk="0" hangingPunct="0"/>
                <a:r>
                  <a:rPr lang="zh-CN" altLang="en-US" sz="1200" b="1">
                    <a:solidFill>
                      <a:srgbClr val="FFFF66"/>
                    </a:solidFill>
                    <a:effectLst>
                      <a:glow rad="101600">
                        <a:schemeClr val="accent2">
                          <a:satMod val="175000"/>
                          <a:alpha val="40000"/>
                        </a:schemeClr>
                      </a:glow>
                    </a:effectLst>
                    <a:latin typeface="黑体" pitchFamily="49" charset="-122"/>
                    <a:ea typeface="黑体" pitchFamily="49" charset="-122"/>
                    <a:cs typeface="华康宋体W12(P)"/>
                  </a:rPr>
                  <a:t>（衡阳）</a:t>
                </a:r>
                <a:endParaRPr lang="zh-CN" altLang="en-US">
                  <a:effectLst>
                    <a:glow rad="101600">
                      <a:schemeClr val="accent2">
                        <a:satMod val="175000"/>
                        <a:alpha val="40000"/>
                      </a:schemeClr>
                    </a:glow>
                  </a:effectLst>
                  <a:ea typeface="黑体" pitchFamily="49" charset="-122"/>
                  <a:cs typeface="华康宋体W12(P)"/>
                </a:endParaRPr>
              </a:p>
            </p:txBody>
          </p:sp>
          <p:grpSp>
            <p:nvGrpSpPr>
              <p:cNvPr id="55410" name="Group 67"/>
              <p:cNvGrpSpPr>
                <a:grpSpLocks/>
              </p:cNvGrpSpPr>
              <p:nvPr/>
            </p:nvGrpSpPr>
            <p:grpSpPr bwMode="auto">
              <a:xfrm>
                <a:off x="2831" y="526"/>
                <a:ext cx="631" cy="588"/>
                <a:chOff x="2831" y="526"/>
                <a:chExt cx="631" cy="588"/>
              </a:xfrm>
            </p:grpSpPr>
            <p:grpSp>
              <p:nvGrpSpPr>
                <p:cNvPr id="55411" name="Group 57"/>
                <p:cNvGrpSpPr>
                  <a:grpSpLocks/>
                </p:cNvGrpSpPr>
                <p:nvPr/>
              </p:nvGrpSpPr>
              <p:grpSpPr bwMode="auto">
                <a:xfrm>
                  <a:off x="2831" y="526"/>
                  <a:ext cx="614" cy="588"/>
                  <a:chOff x="2831" y="526"/>
                  <a:chExt cx="614" cy="588"/>
                </a:xfrm>
              </p:grpSpPr>
              <p:sp>
                <p:nvSpPr>
                  <p:cNvPr id="55412" name="Oval 55"/>
                  <p:cNvSpPr>
                    <a:spLocks noChangeArrowheads="1"/>
                  </p:cNvSpPr>
                  <p:nvPr/>
                </p:nvSpPr>
                <p:spPr bwMode="auto">
                  <a:xfrm>
                    <a:off x="2831" y="526"/>
                    <a:ext cx="614" cy="588"/>
                  </a:xfrm>
                  <a:prstGeom prst="ellipse">
                    <a:avLst/>
                  </a:prstGeom>
                  <a:solidFill>
                    <a:srgbClr val="7030A0"/>
                  </a:solidFill>
                  <a:ln w="0">
                    <a:solidFill>
                      <a:srgbClr val="000000"/>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sp>
                <p:nvSpPr>
                  <p:cNvPr id="55413" name="Oval 56"/>
                  <p:cNvSpPr>
                    <a:spLocks noChangeArrowheads="1"/>
                  </p:cNvSpPr>
                  <p:nvPr/>
                </p:nvSpPr>
                <p:spPr bwMode="auto">
                  <a:xfrm>
                    <a:off x="2831" y="526"/>
                    <a:ext cx="614" cy="588"/>
                  </a:xfrm>
                  <a:prstGeom prst="ellipse">
                    <a:avLst/>
                  </a:prstGeom>
                  <a:noFill/>
                  <a:ln w="20638" cap="rnd">
                    <a:solidFill>
                      <a:srgbClr val="FFFFFF"/>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grpSp>
            <p:sp>
              <p:nvSpPr>
                <p:cNvPr id="55414" name="Rectangle 58"/>
                <p:cNvSpPr>
                  <a:spLocks noChangeArrowheads="1"/>
                </p:cNvSpPr>
                <p:nvPr/>
              </p:nvSpPr>
              <p:spPr bwMode="auto">
                <a:xfrm>
                  <a:off x="2891" y="758"/>
                  <a:ext cx="543" cy="118"/>
                </a:xfrm>
                <a:prstGeom prst="rect">
                  <a:avLst/>
                </a:prstGeom>
                <a:noFill/>
                <a:ln w="9525">
                  <a:noFill/>
                  <a:miter lim="800000"/>
                  <a:headEnd/>
                  <a:tailEnd/>
                </a:ln>
              </p:spPr>
              <p:txBody>
                <a:bodyPr wrap="none" lIns="0" tIns="0" rIns="0" bIns="0">
                  <a:spAutoFit/>
                </a:bodyPr>
                <a:lstStyle/>
                <a:p>
                  <a:pPr eaLnBrk="0" hangingPunct="0"/>
                  <a:r>
                    <a:rPr lang="zh-CN" altLang="en-US" sz="1300">
                      <a:solidFill>
                        <a:srgbClr val="FFFFFF"/>
                      </a:solidFill>
                      <a:effectLst>
                        <a:glow rad="101600">
                          <a:schemeClr val="accent2">
                            <a:satMod val="175000"/>
                            <a:alpha val="40000"/>
                          </a:schemeClr>
                        </a:glow>
                      </a:effectLst>
                      <a:latin typeface="黑体" pitchFamily="49" charset="-122"/>
                      <a:ea typeface="黑体" pitchFamily="49" charset="-122"/>
                      <a:cs typeface="华康宋体W12(P)"/>
                    </a:rPr>
                    <a:t>新能源装备</a:t>
                  </a:r>
                  <a:endParaRPr lang="zh-CN" altLang="en-US">
                    <a:effectLst>
                      <a:glow rad="101600">
                        <a:schemeClr val="accent2">
                          <a:satMod val="175000"/>
                          <a:alpha val="40000"/>
                        </a:schemeClr>
                      </a:glow>
                    </a:effectLst>
                    <a:ea typeface="黑体" pitchFamily="49" charset="-122"/>
                    <a:cs typeface="华康宋体W12(P)"/>
                  </a:endParaRPr>
                </a:p>
              </p:txBody>
            </p:sp>
            <p:sp>
              <p:nvSpPr>
                <p:cNvPr id="55415" name="Rectangle 59"/>
                <p:cNvSpPr>
                  <a:spLocks noChangeArrowheads="1"/>
                </p:cNvSpPr>
                <p:nvPr/>
              </p:nvSpPr>
              <p:spPr bwMode="auto">
                <a:xfrm>
                  <a:off x="2847" y="879"/>
                  <a:ext cx="556" cy="101"/>
                </a:xfrm>
                <a:prstGeom prst="rect">
                  <a:avLst/>
                </a:prstGeom>
                <a:noFill/>
                <a:ln w="9525">
                  <a:noFill/>
                  <a:miter lim="800000"/>
                  <a:headEnd/>
                  <a:tailEnd/>
                </a:ln>
              </p:spPr>
              <p:txBody>
                <a:bodyPr wrap="none" lIns="0" tIns="0" rIns="0" bIns="0">
                  <a:spAutoFit/>
                </a:bodyPr>
                <a:lstStyle/>
                <a:p>
                  <a:pPr eaLnBrk="0" hangingPunct="0"/>
                  <a:r>
                    <a:rPr lang="zh-CN" altLang="en-US" sz="1100">
                      <a:solidFill>
                        <a:srgbClr val="FFFFFF"/>
                      </a:solidFill>
                      <a:effectLst>
                        <a:glow rad="101600">
                          <a:schemeClr val="accent2">
                            <a:satMod val="175000"/>
                            <a:alpha val="40000"/>
                          </a:schemeClr>
                        </a:glow>
                      </a:effectLst>
                      <a:latin typeface="黑体" pitchFamily="49" charset="-122"/>
                      <a:ea typeface="黑体" pitchFamily="49" charset="-122"/>
                      <a:cs typeface="华康宋体W12(P)"/>
                    </a:rPr>
                    <a:t>（湘潭、株洲</a:t>
                  </a:r>
                  <a:endParaRPr lang="zh-CN" altLang="en-US">
                    <a:effectLst>
                      <a:glow rad="101600">
                        <a:schemeClr val="accent2">
                          <a:satMod val="175000"/>
                          <a:alpha val="40000"/>
                        </a:schemeClr>
                      </a:glow>
                    </a:effectLst>
                    <a:ea typeface="黑体" pitchFamily="49" charset="-122"/>
                    <a:cs typeface="华康宋体W12(P)"/>
                  </a:endParaRPr>
                </a:p>
              </p:txBody>
            </p:sp>
            <p:sp>
              <p:nvSpPr>
                <p:cNvPr id="55416" name="Rectangle 60"/>
                <p:cNvSpPr>
                  <a:spLocks noChangeArrowheads="1"/>
                </p:cNvSpPr>
                <p:nvPr/>
              </p:nvSpPr>
              <p:spPr bwMode="auto">
                <a:xfrm>
                  <a:off x="3370" y="879"/>
                  <a:ext cx="92" cy="100"/>
                </a:xfrm>
                <a:prstGeom prst="rect">
                  <a:avLst/>
                </a:prstGeom>
                <a:noFill/>
                <a:ln w="9525">
                  <a:noFill/>
                  <a:miter lim="800000"/>
                  <a:headEnd/>
                  <a:tailEnd/>
                </a:ln>
              </p:spPr>
              <p:txBody>
                <a:bodyPr wrap="none" lIns="0" tIns="0" rIns="0" bIns="0">
                  <a:spAutoFit/>
                </a:bodyPr>
                <a:lstStyle/>
                <a:p>
                  <a:pPr eaLnBrk="0" hangingPunct="0"/>
                  <a:r>
                    <a:rPr lang="zh-CN" altLang="en-US" sz="1100">
                      <a:solidFill>
                        <a:srgbClr val="FFCC00"/>
                      </a:solidFill>
                      <a:effectLst>
                        <a:glow rad="101600">
                          <a:schemeClr val="accent2">
                            <a:satMod val="175000"/>
                            <a:alpha val="40000"/>
                          </a:schemeClr>
                        </a:glow>
                      </a:effectLst>
                      <a:latin typeface="黑体" pitchFamily="49" charset="-122"/>
                      <a:ea typeface="黑体" pitchFamily="49" charset="-122"/>
                      <a:cs typeface="华康宋体W12(P)"/>
                    </a:rPr>
                    <a:t>）</a:t>
                  </a:r>
                  <a:endParaRPr lang="zh-CN" altLang="en-US">
                    <a:effectLst>
                      <a:glow rad="101600">
                        <a:schemeClr val="accent2">
                          <a:satMod val="175000"/>
                          <a:alpha val="40000"/>
                        </a:schemeClr>
                      </a:glow>
                    </a:effectLst>
                    <a:ea typeface="黑体" pitchFamily="49" charset="-122"/>
                    <a:cs typeface="华康宋体W12(P)"/>
                  </a:endParaRPr>
                </a:p>
              </p:txBody>
            </p:sp>
            <p:grpSp>
              <p:nvGrpSpPr>
                <p:cNvPr id="55417" name="Group 63"/>
                <p:cNvGrpSpPr>
                  <a:grpSpLocks/>
                </p:cNvGrpSpPr>
                <p:nvPr/>
              </p:nvGrpSpPr>
              <p:grpSpPr bwMode="auto">
                <a:xfrm>
                  <a:off x="2831" y="526"/>
                  <a:ext cx="614" cy="588"/>
                  <a:chOff x="2831" y="526"/>
                  <a:chExt cx="614" cy="588"/>
                </a:xfrm>
              </p:grpSpPr>
              <p:sp>
                <p:nvSpPr>
                  <p:cNvPr id="55418" name="Oval 61"/>
                  <p:cNvSpPr>
                    <a:spLocks noChangeArrowheads="1"/>
                  </p:cNvSpPr>
                  <p:nvPr/>
                </p:nvSpPr>
                <p:spPr bwMode="auto">
                  <a:xfrm>
                    <a:off x="2831" y="526"/>
                    <a:ext cx="614" cy="588"/>
                  </a:xfrm>
                  <a:prstGeom prst="ellipse">
                    <a:avLst/>
                  </a:prstGeom>
                  <a:solidFill>
                    <a:srgbClr val="7030A0"/>
                  </a:solidFill>
                  <a:ln w="0">
                    <a:solidFill>
                      <a:srgbClr val="000000"/>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sp>
                <p:nvSpPr>
                  <p:cNvPr id="55419" name="Oval 62"/>
                  <p:cNvSpPr>
                    <a:spLocks noChangeArrowheads="1"/>
                  </p:cNvSpPr>
                  <p:nvPr/>
                </p:nvSpPr>
                <p:spPr bwMode="auto">
                  <a:xfrm>
                    <a:off x="2831" y="526"/>
                    <a:ext cx="614" cy="588"/>
                  </a:xfrm>
                  <a:prstGeom prst="ellipse">
                    <a:avLst/>
                  </a:prstGeom>
                  <a:noFill/>
                  <a:ln w="20638" cap="rnd">
                    <a:solidFill>
                      <a:srgbClr val="FFFFFF"/>
                    </a:solidFill>
                    <a:round/>
                    <a:headEnd/>
                    <a:tailEnd/>
                  </a:ln>
                </p:spPr>
                <p:txBody>
                  <a:bodyPr/>
                  <a:lstStyle/>
                  <a:p>
                    <a:pPr algn="ctr"/>
                    <a:endParaRPr lang="zh-CN" altLang="en-US" sz="2400">
                      <a:effectLst>
                        <a:glow rad="101600">
                          <a:schemeClr val="accent2">
                            <a:satMod val="175000"/>
                            <a:alpha val="40000"/>
                          </a:schemeClr>
                        </a:glow>
                      </a:effectLst>
                      <a:ea typeface="华康宋体W12(P)"/>
                      <a:cs typeface="华康宋体W12(P)"/>
                    </a:endParaRPr>
                  </a:p>
                </p:txBody>
              </p:sp>
            </p:grpSp>
            <p:sp>
              <p:nvSpPr>
                <p:cNvPr id="55420" name="Rectangle 64"/>
                <p:cNvSpPr>
                  <a:spLocks noChangeArrowheads="1"/>
                </p:cNvSpPr>
                <p:nvPr/>
              </p:nvSpPr>
              <p:spPr bwMode="auto">
                <a:xfrm>
                  <a:off x="2891" y="758"/>
                  <a:ext cx="543" cy="118"/>
                </a:xfrm>
                <a:prstGeom prst="rect">
                  <a:avLst/>
                </a:prstGeom>
                <a:noFill/>
                <a:ln w="9525">
                  <a:noFill/>
                  <a:miter lim="800000"/>
                  <a:headEnd/>
                  <a:tailEnd/>
                </a:ln>
              </p:spPr>
              <p:txBody>
                <a:bodyPr wrap="none" lIns="0" tIns="0" rIns="0" bIns="0">
                  <a:spAutoFit/>
                </a:bodyPr>
                <a:lstStyle/>
                <a:p>
                  <a:pPr eaLnBrk="0" hangingPunct="0"/>
                  <a:r>
                    <a:rPr lang="zh-CN" altLang="en-US" sz="1300">
                      <a:solidFill>
                        <a:srgbClr val="FFFFFF"/>
                      </a:solidFill>
                      <a:effectLst>
                        <a:glow rad="101600">
                          <a:schemeClr val="accent2">
                            <a:satMod val="175000"/>
                            <a:alpha val="40000"/>
                          </a:schemeClr>
                        </a:glow>
                      </a:effectLst>
                      <a:latin typeface="黑体" pitchFamily="49" charset="-122"/>
                      <a:ea typeface="黑体" pitchFamily="49" charset="-122"/>
                      <a:cs typeface="华康宋体W12(P)"/>
                    </a:rPr>
                    <a:t>新能源装备</a:t>
                  </a:r>
                  <a:endParaRPr lang="zh-CN" altLang="en-US">
                    <a:effectLst>
                      <a:glow rad="101600">
                        <a:schemeClr val="accent2">
                          <a:satMod val="175000"/>
                          <a:alpha val="40000"/>
                        </a:schemeClr>
                      </a:glow>
                    </a:effectLst>
                    <a:ea typeface="黑体" pitchFamily="49" charset="-122"/>
                    <a:cs typeface="华康宋体W12(P)"/>
                  </a:endParaRPr>
                </a:p>
              </p:txBody>
            </p:sp>
            <p:sp>
              <p:nvSpPr>
                <p:cNvPr id="55421" name="Rectangle 65"/>
                <p:cNvSpPr>
                  <a:spLocks noChangeArrowheads="1"/>
                </p:cNvSpPr>
                <p:nvPr/>
              </p:nvSpPr>
              <p:spPr bwMode="auto">
                <a:xfrm>
                  <a:off x="2847" y="879"/>
                  <a:ext cx="551" cy="100"/>
                </a:xfrm>
                <a:prstGeom prst="rect">
                  <a:avLst/>
                </a:prstGeom>
                <a:noFill/>
                <a:ln w="9525">
                  <a:noFill/>
                  <a:miter lim="800000"/>
                  <a:headEnd/>
                  <a:tailEnd/>
                </a:ln>
              </p:spPr>
              <p:txBody>
                <a:bodyPr wrap="none" lIns="0" tIns="0" rIns="0" bIns="0">
                  <a:spAutoFit/>
                </a:bodyPr>
                <a:lstStyle/>
                <a:p>
                  <a:pPr eaLnBrk="0" hangingPunct="0"/>
                  <a:r>
                    <a:rPr lang="zh-CN" altLang="en-US" sz="1100">
                      <a:solidFill>
                        <a:srgbClr val="FFFFFF"/>
                      </a:solidFill>
                      <a:effectLst>
                        <a:glow rad="101600">
                          <a:schemeClr val="accent2">
                            <a:satMod val="175000"/>
                            <a:alpha val="40000"/>
                          </a:schemeClr>
                        </a:glow>
                      </a:effectLst>
                      <a:latin typeface="黑体" pitchFamily="49" charset="-122"/>
                      <a:ea typeface="黑体" pitchFamily="49" charset="-122"/>
                      <a:cs typeface="华康宋体W12(P)"/>
                    </a:rPr>
                    <a:t>（湘潭、株洲</a:t>
                  </a:r>
                  <a:endParaRPr lang="zh-CN" altLang="en-US">
                    <a:effectLst>
                      <a:glow rad="101600">
                        <a:schemeClr val="accent2">
                          <a:satMod val="175000"/>
                          <a:alpha val="40000"/>
                        </a:schemeClr>
                      </a:glow>
                    </a:effectLst>
                    <a:ea typeface="黑体" pitchFamily="49" charset="-122"/>
                    <a:cs typeface="华康宋体W12(P)"/>
                  </a:endParaRPr>
                </a:p>
              </p:txBody>
            </p:sp>
            <p:sp>
              <p:nvSpPr>
                <p:cNvPr id="55422" name="Rectangle 66"/>
                <p:cNvSpPr>
                  <a:spLocks noChangeArrowheads="1"/>
                </p:cNvSpPr>
                <p:nvPr/>
              </p:nvSpPr>
              <p:spPr bwMode="auto">
                <a:xfrm>
                  <a:off x="3369" y="879"/>
                  <a:ext cx="92" cy="100"/>
                </a:xfrm>
                <a:prstGeom prst="rect">
                  <a:avLst/>
                </a:prstGeom>
                <a:noFill/>
                <a:ln w="9525">
                  <a:noFill/>
                  <a:miter lim="800000"/>
                  <a:headEnd/>
                  <a:tailEnd/>
                </a:ln>
              </p:spPr>
              <p:txBody>
                <a:bodyPr wrap="none" lIns="0" tIns="0" rIns="0" bIns="0">
                  <a:spAutoFit/>
                </a:bodyPr>
                <a:lstStyle/>
                <a:p>
                  <a:pPr eaLnBrk="0" hangingPunct="0"/>
                  <a:r>
                    <a:rPr lang="zh-CN" altLang="en-US" sz="1100">
                      <a:solidFill>
                        <a:srgbClr val="FFCC00"/>
                      </a:solidFill>
                      <a:effectLst>
                        <a:glow rad="101600">
                          <a:schemeClr val="accent2">
                            <a:satMod val="175000"/>
                            <a:alpha val="40000"/>
                          </a:schemeClr>
                        </a:glow>
                      </a:effectLst>
                      <a:latin typeface="黑体" pitchFamily="49" charset="-122"/>
                      <a:ea typeface="黑体" pitchFamily="49" charset="-122"/>
                      <a:cs typeface="华康宋体W12(P)"/>
                    </a:rPr>
                    <a:t>）</a:t>
                  </a:r>
                  <a:endParaRPr lang="zh-CN" altLang="en-US">
                    <a:effectLst>
                      <a:glow rad="101600">
                        <a:schemeClr val="accent2">
                          <a:satMod val="175000"/>
                          <a:alpha val="40000"/>
                        </a:schemeClr>
                      </a:glow>
                    </a:effectLst>
                    <a:ea typeface="黑体" pitchFamily="49" charset="-122"/>
                    <a:cs typeface="华康宋体W12(P)"/>
                  </a:endParaRPr>
                </a:p>
              </p:txBody>
            </p:sp>
          </p:grpSp>
        </p:grpSp>
      </p:grpSp>
      <p:pic>
        <p:nvPicPr>
          <p:cNvPr id="2" name="图片 1"/>
          <p:cNvPicPr>
            <a:picLocks noChangeAspect="1" noChangeArrowheads="1"/>
          </p:cNvPicPr>
          <p:nvPr/>
        </p:nvPicPr>
        <p:blipFill>
          <a:blip r:embed="rId5"/>
          <a:srcRect b="50963"/>
          <a:stretch>
            <a:fillRect/>
          </a:stretch>
        </p:blipFill>
        <p:spPr bwMode="auto">
          <a:xfrm>
            <a:off x="6834299" y="1619136"/>
            <a:ext cx="1333500" cy="1139825"/>
          </a:xfrm>
          <a:prstGeom prst="rect">
            <a:avLst/>
          </a:prstGeom>
          <a:noFill/>
          <a:scene3d>
            <a:camera prst="orthographicFront"/>
            <a:lightRig rig="threePt" dir="t"/>
          </a:scene3d>
          <a:sp3d>
            <a:bevelT w="165100" prst="coolSlant"/>
          </a:sp3d>
        </p:spPr>
      </p:pic>
      <p:pic>
        <p:nvPicPr>
          <p:cNvPr id="55424" name="图片 7"/>
          <p:cNvPicPr>
            <a:picLocks noChangeAspect="1"/>
          </p:cNvPicPr>
          <p:nvPr/>
        </p:nvPicPr>
        <p:blipFill>
          <a:blip r:embed="rId6"/>
          <a:srcRect l="17953" t="15140" r="21690" b="23016"/>
          <a:stretch>
            <a:fillRect/>
          </a:stretch>
        </p:blipFill>
        <p:spPr bwMode="auto">
          <a:xfrm>
            <a:off x="4006850" y="2600325"/>
            <a:ext cx="1638300" cy="992188"/>
          </a:xfrm>
          <a:prstGeom prst="rect">
            <a:avLst/>
          </a:prstGeom>
          <a:noFill/>
          <a:ln w="9525">
            <a:noFill/>
            <a:miter lim="800000"/>
            <a:headEnd/>
            <a:tailEnd/>
          </a:ln>
        </p:spPr>
      </p:pic>
      <p:pic>
        <p:nvPicPr>
          <p:cNvPr id="55425" name="Picture 129"/>
          <p:cNvPicPr>
            <a:picLocks noChangeAspect="1" noChangeArrowheads="1"/>
          </p:cNvPicPr>
          <p:nvPr/>
        </p:nvPicPr>
        <p:blipFill>
          <a:blip r:embed="rId7"/>
          <a:srcRect/>
          <a:stretch>
            <a:fillRect/>
          </a:stretch>
        </p:blipFill>
        <p:spPr bwMode="auto">
          <a:xfrm>
            <a:off x="3059467" y="4243249"/>
            <a:ext cx="2859596" cy="1858963"/>
          </a:xfrm>
          <a:prstGeom prst="rect">
            <a:avLst/>
          </a:prstGeom>
          <a:noFill/>
          <a:ln w="9525">
            <a:noFill/>
            <a:miter lim="800000"/>
            <a:headEnd/>
            <a:tailEnd/>
          </a:ln>
          <a:effectLst>
            <a:glow rad="228600">
              <a:schemeClr val="accent2">
                <a:satMod val="175000"/>
                <a:alpha val="40000"/>
              </a:schemeClr>
            </a:glow>
          </a:effectLst>
        </p:spPr>
      </p:pic>
      <p:pic>
        <p:nvPicPr>
          <p:cNvPr id="55426" name="Picture 5" descr="`D50[{BK6~$0$XRIDMSWR`X"/>
          <p:cNvPicPr>
            <a:picLocks noChangeAspect="1" noChangeArrowheads="1"/>
          </p:cNvPicPr>
          <p:nvPr/>
        </p:nvPicPr>
        <p:blipFill>
          <a:blip r:embed="rId8">
            <a:lum bright="16000" contrast="6000"/>
          </a:blip>
          <a:srcRect/>
          <a:stretch>
            <a:fillRect/>
          </a:stretch>
        </p:blipFill>
        <p:spPr bwMode="auto">
          <a:xfrm>
            <a:off x="7319963" y="4211638"/>
            <a:ext cx="942975" cy="717550"/>
          </a:xfrm>
          <a:prstGeom prst="rect">
            <a:avLst/>
          </a:prstGeom>
          <a:noFill/>
          <a:ln w="9525">
            <a:noFill/>
            <a:miter lim="800000"/>
            <a:headEnd/>
            <a:tailEnd/>
          </a:ln>
        </p:spPr>
      </p:pic>
      <p:pic>
        <p:nvPicPr>
          <p:cNvPr id="55427" name="图片 7"/>
          <p:cNvPicPr>
            <a:picLocks noChangeAspect="1"/>
          </p:cNvPicPr>
          <p:nvPr/>
        </p:nvPicPr>
        <p:blipFill>
          <a:blip r:embed="rId6"/>
          <a:srcRect l="17953" r="21690" b="83574"/>
          <a:stretch>
            <a:fillRect/>
          </a:stretch>
        </p:blipFill>
        <p:spPr bwMode="auto">
          <a:xfrm>
            <a:off x="3965575" y="3559175"/>
            <a:ext cx="1638300" cy="263525"/>
          </a:xfrm>
          <a:prstGeom prst="rect">
            <a:avLst/>
          </a:prstGeom>
          <a:noFill/>
          <a:ln w="9525">
            <a:noFill/>
            <a:miter lim="800000"/>
            <a:headEnd/>
            <a:tailEnd/>
          </a:ln>
        </p:spPr>
      </p:pic>
      <p:pic>
        <p:nvPicPr>
          <p:cNvPr id="3" name="图片 2"/>
          <p:cNvPicPr>
            <a:picLocks noChangeAspect="1"/>
          </p:cNvPicPr>
          <p:nvPr/>
        </p:nvPicPr>
        <p:blipFill>
          <a:blip r:embed="rId9"/>
          <a:stretch>
            <a:fillRect/>
          </a:stretch>
        </p:blipFill>
        <p:spPr>
          <a:xfrm>
            <a:off x="0" y="495192"/>
            <a:ext cx="3141592" cy="80338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8" name="矩形 1"/>
          <p:cNvSpPr>
            <a:spLocks noChangeArrowheads="1"/>
          </p:cNvSpPr>
          <p:nvPr/>
        </p:nvSpPr>
        <p:spPr bwMode="auto">
          <a:xfrm>
            <a:off x="693738" y="2052638"/>
            <a:ext cx="277812" cy="1565275"/>
          </a:xfrm>
          <a:prstGeom prst="rect">
            <a:avLst/>
          </a:prstGeom>
          <a:solidFill>
            <a:srgbClr val="FFFF00"/>
          </a:solidFill>
          <a:ln w="12700" algn="ctr">
            <a:solidFill>
              <a:schemeClr val="hlink"/>
            </a:solidFill>
            <a:miter lim="800000"/>
            <a:headEnd/>
            <a:tailEnd/>
          </a:ln>
          <a:scene3d>
            <a:camera prst="orthographicFront"/>
            <a:lightRig rig="threePt" dir="t"/>
          </a:scene3d>
          <a:sp3d>
            <a:bevelT/>
          </a:sp3d>
        </p:spPr>
        <p:txBody>
          <a:bodyPr anchor="ctr"/>
          <a:lstStyle/>
          <a:p>
            <a:pPr algn="ctr" defTabSz="457200"/>
            <a:endParaRPr lang="zh-CN" altLang="en-US">
              <a:latin typeface="微软雅黑" pitchFamily="34" charset="-122"/>
              <a:ea typeface="微软雅黑" pitchFamily="34" charset="-122"/>
            </a:endParaRPr>
          </a:p>
        </p:txBody>
      </p:sp>
      <p:sp>
        <p:nvSpPr>
          <p:cNvPr id="56330" name="矩形 9"/>
          <p:cNvSpPr>
            <a:spLocks noChangeArrowheads="1"/>
          </p:cNvSpPr>
          <p:nvPr/>
        </p:nvSpPr>
        <p:spPr bwMode="auto">
          <a:xfrm>
            <a:off x="4384675" y="1960563"/>
            <a:ext cx="3546475" cy="1743075"/>
          </a:xfrm>
          <a:prstGeom prst="rect">
            <a:avLst/>
          </a:prstGeom>
          <a:noFill/>
          <a:ln w="9525">
            <a:noFill/>
            <a:miter lim="800000"/>
            <a:headEnd/>
            <a:tailEnd/>
          </a:ln>
        </p:spPr>
        <p:txBody>
          <a:bodyPr>
            <a:spAutoFit/>
          </a:bodyPr>
          <a:lstStyle/>
          <a:p>
            <a:pPr defTabSz="457200">
              <a:lnSpc>
                <a:spcPct val="150000"/>
              </a:lnSpc>
            </a:pPr>
            <a:r>
              <a:rPr lang="zh-CN" altLang="en-US" dirty="0">
                <a:latin typeface="微软雅黑" pitchFamily="34" charset="-122"/>
                <a:ea typeface="微软雅黑" pitchFamily="34" charset="-122"/>
              </a:rPr>
              <a:t>企业调研：</a:t>
            </a:r>
            <a:endParaRPr lang="en-US" altLang="zh-CN" dirty="0">
              <a:latin typeface="微软雅黑" pitchFamily="34" charset="-122"/>
              <a:ea typeface="微软雅黑" pitchFamily="34" charset="-122"/>
            </a:endParaRPr>
          </a:p>
          <a:p>
            <a:pPr defTabSz="457200">
              <a:lnSpc>
                <a:spcPct val="150000"/>
              </a:lnSpc>
            </a:pPr>
            <a:r>
              <a:rPr lang="zh-CN" altLang="en-US" dirty="0">
                <a:latin typeface="微软雅黑" pitchFamily="34" charset="-122"/>
                <a:ea typeface="微软雅黑" pitchFamily="34" charset="-122"/>
              </a:rPr>
              <a:t>调研长沙、武汉、上海、、南浙江苏、宁波等机电技术相关企业</a:t>
            </a:r>
            <a:r>
              <a:rPr lang="en-US" altLang="zh-CN" dirty="0">
                <a:latin typeface="微软雅黑" pitchFamily="34" charset="-122"/>
                <a:ea typeface="微软雅黑" pitchFamily="34" charset="-122"/>
              </a:rPr>
              <a:t>10</a:t>
            </a:r>
            <a:r>
              <a:rPr lang="zh-CN" altLang="en-US" dirty="0">
                <a:latin typeface="微软雅黑" pitchFamily="34" charset="-122"/>
                <a:ea typeface="微软雅黑" pitchFamily="34" charset="-122"/>
              </a:rPr>
              <a:t>余家。</a:t>
            </a:r>
          </a:p>
        </p:txBody>
      </p:sp>
      <p:sp>
        <p:nvSpPr>
          <p:cNvPr id="56331" name="矩形 11"/>
          <p:cNvSpPr>
            <a:spLocks noChangeArrowheads="1"/>
          </p:cNvSpPr>
          <p:nvPr/>
        </p:nvSpPr>
        <p:spPr bwMode="auto">
          <a:xfrm rot="5400000">
            <a:off x="9201943" y="531021"/>
            <a:ext cx="219076" cy="2640013"/>
          </a:xfrm>
          <a:prstGeom prst="rect">
            <a:avLst/>
          </a:prstGeom>
          <a:solidFill>
            <a:srgbClr val="01FF07"/>
          </a:solidFill>
          <a:ln w="12700" algn="ctr">
            <a:solidFill>
              <a:schemeClr val="hlink"/>
            </a:solidFill>
            <a:miter lim="800000"/>
            <a:headEnd/>
            <a:tailEnd/>
          </a:ln>
          <a:scene3d>
            <a:camera prst="orthographicFront"/>
            <a:lightRig rig="threePt" dir="t"/>
          </a:scene3d>
          <a:sp3d>
            <a:bevelT/>
          </a:sp3d>
        </p:spPr>
        <p:txBody>
          <a:bodyPr anchor="ctr"/>
          <a:lstStyle/>
          <a:p>
            <a:pPr algn="ctr" defTabSz="457200"/>
            <a:endParaRPr lang="zh-CN" altLang="en-US">
              <a:latin typeface="微软雅黑" pitchFamily="34" charset="-122"/>
              <a:ea typeface="微软雅黑" pitchFamily="34" charset="-122"/>
            </a:endParaRPr>
          </a:p>
        </p:txBody>
      </p:sp>
      <p:sp>
        <p:nvSpPr>
          <p:cNvPr id="56333" name="矩形 14"/>
          <p:cNvSpPr>
            <a:spLocks noChangeArrowheads="1"/>
          </p:cNvSpPr>
          <p:nvPr/>
        </p:nvSpPr>
        <p:spPr bwMode="auto">
          <a:xfrm>
            <a:off x="7864475" y="4692650"/>
            <a:ext cx="3119438" cy="1743075"/>
          </a:xfrm>
          <a:prstGeom prst="rect">
            <a:avLst/>
          </a:prstGeom>
          <a:noFill/>
          <a:ln w="9525">
            <a:noFill/>
            <a:miter lim="800000"/>
            <a:headEnd/>
            <a:tailEnd/>
          </a:ln>
        </p:spPr>
        <p:txBody>
          <a:bodyPr wrap="square">
            <a:spAutoFit/>
          </a:bodyPr>
          <a:lstStyle/>
          <a:p>
            <a:pPr defTabSz="457200">
              <a:lnSpc>
                <a:spcPct val="150000"/>
              </a:lnSpc>
            </a:pPr>
            <a:r>
              <a:rPr lang="zh-CN" altLang="en-US" dirty="0">
                <a:latin typeface="微软雅黑" pitchFamily="34" charset="-122"/>
                <a:ea typeface="微软雅黑" pitchFamily="34" charset="-122"/>
              </a:rPr>
              <a:t>同行访谈：</a:t>
            </a:r>
            <a:endParaRPr lang="en-US" altLang="zh-CN" dirty="0">
              <a:latin typeface="微软雅黑" pitchFamily="34" charset="-122"/>
              <a:ea typeface="微软雅黑" pitchFamily="34" charset="-122"/>
            </a:endParaRPr>
          </a:p>
          <a:p>
            <a:pPr defTabSz="457200">
              <a:lnSpc>
                <a:spcPct val="150000"/>
              </a:lnSpc>
            </a:pPr>
            <a:r>
              <a:rPr lang="zh-CN" altLang="en-US" dirty="0">
                <a:latin typeface="微软雅黑" pitchFamily="34" charset="-122"/>
                <a:ea typeface="微软雅黑" pitchFamily="34" charset="-122"/>
              </a:rPr>
              <a:t>与深圳职院、南京化工、湖南铁道等标杆学校的专业团队面对面访谈交流。</a:t>
            </a:r>
          </a:p>
        </p:txBody>
      </p:sp>
      <p:sp>
        <p:nvSpPr>
          <p:cNvPr id="56334" name="矩形 15"/>
          <p:cNvSpPr>
            <a:spLocks noChangeArrowheads="1"/>
          </p:cNvSpPr>
          <p:nvPr/>
        </p:nvSpPr>
        <p:spPr bwMode="auto">
          <a:xfrm>
            <a:off x="7173913" y="4376737"/>
            <a:ext cx="352425" cy="1527175"/>
          </a:xfrm>
          <a:prstGeom prst="rect">
            <a:avLst/>
          </a:prstGeom>
          <a:solidFill>
            <a:srgbClr val="FF0000"/>
          </a:solidFill>
          <a:ln w="12700" algn="ctr">
            <a:solidFill>
              <a:schemeClr val="hlink"/>
            </a:solidFill>
            <a:miter lim="800000"/>
            <a:headEnd/>
            <a:tailEnd/>
          </a:ln>
          <a:scene3d>
            <a:camera prst="orthographicFront"/>
            <a:lightRig rig="threePt" dir="t"/>
          </a:scene3d>
          <a:sp3d>
            <a:bevelT/>
          </a:sp3d>
        </p:spPr>
        <p:txBody>
          <a:bodyPr anchor="ctr"/>
          <a:lstStyle/>
          <a:p>
            <a:pPr algn="ctr" defTabSz="457200"/>
            <a:endParaRPr lang="zh-CN" altLang="en-US">
              <a:latin typeface="微软雅黑" pitchFamily="34" charset="-122"/>
              <a:ea typeface="微软雅黑" pitchFamily="34" charset="-122"/>
            </a:endParaRPr>
          </a:p>
        </p:txBody>
      </p:sp>
      <p:sp>
        <p:nvSpPr>
          <p:cNvPr id="56336" name="矩形 18"/>
          <p:cNvSpPr>
            <a:spLocks noChangeArrowheads="1"/>
          </p:cNvSpPr>
          <p:nvPr/>
        </p:nvSpPr>
        <p:spPr bwMode="auto">
          <a:xfrm>
            <a:off x="534193" y="4056062"/>
            <a:ext cx="3236913" cy="2155825"/>
          </a:xfrm>
          <a:prstGeom prst="rect">
            <a:avLst/>
          </a:prstGeom>
          <a:noFill/>
          <a:ln w="9525">
            <a:noFill/>
            <a:miter lim="800000"/>
            <a:headEnd/>
            <a:tailEnd/>
          </a:ln>
        </p:spPr>
        <p:txBody>
          <a:bodyPr>
            <a:spAutoFit/>
          </a:bodyPr>
          <a:lstStyle/>
          <a:p>
            <a:pPr defTabSz="457200">
              <a:lnSpc>
                <a:spcPct val="150000"/>
              </a:lnSpc>
            </a:pPr>
            <a:r>
              <a:rPr lang="zh-CN" altLang="en-US" dirty="0">
                <a:latin typeface="微软雅黑" pitchFamily="34" charset="-122"/>
                <a:ea typeface="微软雅黑" pitchFamily="34" charset="-122"/>
              </a:rPr>
              <a:t>问卷调查：</a:t>
            </a:r>
            <a:endParaRPr lang="en-US" altLang="zh-CN" dirty="0">
              <a:latin typeface="微软雅黑" pitchFamily="34" charset="-122"/>
              <a:ea typeface="微软雅黑" pitchFamily="34" charset="-122"/>
            </a:endParaRPr>
          </a:p>
          <a:p>
            <a:pPr defTabSz="457200">
              <a:lnSpc>
                <a:spcPct val="150000"/>
              </a:lnSpc>
            </a:pPr>
            <a:r>
              <a:rPr lang="zh-CN" altLang="en-US" dirty="0">
                <a:latin typeface="微软雅黑" pitchFamily="34" charset="-122"/>
                <a:ea typeface="微软雅黑" pitchFamily="34" charset="-122"/>
              </a:rPr>
              <a:t>向机电设备、机电系统装调维修、</a:t>
            </a:r>
            <a:r>
              <a:rPr lang="en-US" altLang="zh-CN" dirty="0">
                <a:latin typeface="微软雅黑" pitchFamily="34" charset="-122"/>
                <a:ea typeface="微软雅黑" pitchFamily="34" charset="-122"/>
              </a:rPr>
              <a:t>PLC</a:t>
            </a:r>
            <a:r>
              <a:rPr lang="zh-CN" altLang="en-US" dirty="0">
                <a:latin typeface="微软雅黑" pitchFamily="34" charset="-122"/>
                <a:ea typeface="微软雅黑" pitchFamily="34" charset="-122"/>
              </a:rPr>
              <a:t>编程调试、自动化控制企业、毕业生发放</a:t>
            </a:r>
            <a:r>
              <a:rPr lang="en-US" altLang="zh-CN" dirty="0">
                <a:latin typeface="微软雅黑" pitchFamily="34" charset="-122"/>
                <a:ea typeface="微软雅黑" pitchFamily="34" charset="-122"/>
              </a:rPr>
              <a:t>600</a:t>
            </a:r>
            <a:r>
              <a:rPr lang="zh-CN" altLang="en-US" dirty="0">
                <a:latin typeface="微软雅黑" pitchFamily="34" charset="-122"/>
                <a:ea typeface="微软雅黑" pitchFamily="34" charset="-122"/>
              </a:rPr>
              <a:t>余份调查问卷。</a:t>
            </a:r>
          </a:p>
        </p:txBody>
      </p:sp>
      <p:sp>
        <p:nvSpPr>
          <p:cNvPr id="56337" name="Rectangle 17"/>
          <p:cNvSpPr>
            <a:spLocks noChangeArrowheads="1"/>
          </p:cNvSpPr>
          <p:nvPr/>
        </p:nvSpPr>
        <p:spPr bwMode="auto">
          <a:xfrm>
            <a:off x="390525" y="1353990"/>
            <a:ext cx="3468688" cy="463846"/>
          </a:xfrm>
          <a:prstGeom prst="rect">
            <a:avLst/>
          </a:prstGeom>
          <a:no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0000" tIns="46800" rIns="90000" bIns="46800" anchor="ctr">
            <a:spAutoFit/>
          </a:bodyPr>
          <a:lstStyle/>
          <a:p>
            <a:pPr eaLnBrk="0" hangingPunct="0"/>
            <a:r>
              <a:rPr lang="zh-CN" altLang="en-US" sz="2400" b="1" dirty="0">
                <a:solidFill>
                  <a:srgbClr val="FF0000"/>
                </a:solidFill>
                <a:latin typeface="微软雅黑" pitchFamily="34" charset="-122"/>
                <a:ea typeface="微软雅黑" pitchFamily="34" charset="-122"/>
              </a:rPr>
              <a:t>专业人才需求调研情况</a:t>
            </a:r>
          </a:p>
        </p:txBody>
      </p:sp>
      <p:grpSp>
        <p:nvGrpSpPr>
          <p:cNvPr id="56339" name="组合 11288"/>
          <p:cNvGrpSpPr>
            <a:grpSpLocks/>
          </p:cNvGrpSpPr>
          <p:nvPr/>
        </p:nvGrpSpPr>
        <p:grpSpPr bwMode="auto">
          <a:xfrm>
            <a:off x="979986" y="1916113"/>
            <a:ext cx="3224213" cy="1728787"/>
            <a:chOff x="340" y="1071"/>
            <a:chExt cx="1769" cy="1089"/>
          </a:xfrm>
          <a:solidFill>
            <a:schemeClr val="accent5">
              <a:lumMod val="20000"/>
              <a:lumOff val="80000"/>
            </a:schemeClr>
          </a:solidFill>
        </p:grpSpPr>
        <p:sp>
          <p:nvSpPr>
            <p:cNvPr id="56340" name="圆角矩形 15"/>
            <p:cNvSpPr>
              <a:spLocks noChangeArrowheads="1"/>
            </p:cNvSpPr>
            <p:nvPr/>
          </p:nvSpPr>
          <p:spPr bwMode="auto">
            <a:xfrm>
              <a:off x="340" y="1177"/>
              <a:ext cx="1769" cy="983"/>
            </a:xfrm>
            <a:prstGeom prst="roundRect">
              <a:avLst>
                <a:gd name="adj" fmla="val 4375"/>
              </a:avLst>
            </a:prstGeom>
            <a:grpFill/>
            <a:ln w="25400">
              <a:noFill/>
              <a:round/>
              <a:headEnd/>
              <a:tailEnd/>
            </a:ln>
            <a:scene3d>
              <a:camera prst="orthographicFront"/>
              <a:lightRig rig="threePt" dir="t"/>
            </a:scene3d>
            <a:sp3d>
              <a:bevelT w="165100" prst="coolSlant"/>
            </a:sp3d>
          </p:spPr>
          <p:txBody>
            <a:bodyPr lIns="126000" rIns="54000" anchor="ctr"/>
            <a:lstStyle/>
            <a:p>
              <a:pPr>
                <a:lnSpc>
                  <a:spcPct val="130000"/>
                </a:lnSpc>
              </a:pPr>
              <a:r>
                <a:rPr lang="zh-CN" altLang="en-US" sz="1600" b="1" dirty="0">
                  <a:latin typeface="微软雅黑" pitchFamily="34" charset="-122"/>
                  <a:ea typeface="华康宋体W12(P)"/>
                  <a:cs typeface="华康宋体W12(P)"/>
                </a:rPr>
                <a:t>长株潭，预计到</a:t>
              </a:r>
              <a:r>
                <a:rPr lang="en-US" altLang="zh-CN" sz="1600" b="1" dirty="0">
                  <a:latin typeface="微软雅黑" pitchFamily="34" charset="-122"/>
                  <a:ea typeface="华康宋体W12(P)"/>
                  <a:cs typeface="华康宋体W12(P)"/>
                </a:rPr>
                <a:t>2017</a:t>
              </a:r>
              <a:r>
                <a:rPr lang="zh-CN" altLang="en-US" sz="1600" b="1" dirty="0">
                  <a:latin typeface="微软雅黑" pitchFamily="34" charset="-122"/>
                  <a:ea typeface="华康宋体W12(P)"/>
                  <a:cs typeface="华康宋体W12(P)"/>
                </a:rPr>
                <a:t>年</a:t>
              </a:r>
            </a:p>
            <a:p>
              <a:pPr>
                <a:lnSpc>
                  <a:spcPct val="130000"/>
                </a:lnSpc>
              </a:pPr>
              <a:r>
                <a:rPr lang="zh-CN" altLang="en-US" sz="1600" b="1" dirty="0">
                  <a:latin typeface="微软雅黑" pitchFamily="34" charset="-122"/>
                  <a:ea typeface="华康宋体W12(P)"/>
                  <a:cs typeface="华康宋体W12(P)"/>
                </a:rPr>
                <a:t>普通机床操作岗位约</a:t>
              </a:r>
              <a:r>
                <a:rPr lang="en-US" altLang="zh-CN" sz="1600" b="1" dirty="0">
                  <a:latin typeface="微软雅黑" pitchFamily="34" charset="-122"/>
                  <a:ea typeface="华康宋体W12(P)"/>
                  <a:cs typeface="华康宋体W12(P)"/>
                </a:rPr>
                <a:t>6000</a:t>
              </a:r>
              <a:r>
                <a:rPr lang="zh-CN" altLang="en-US" sz="1600" b="1" dirty="0">
                  <a:latin typeface="微软雅黑" pitchFamily="34" charset="-122"/>
                  <a:ea typeface="华康宋体W12(P)"/>
                  <a:cs typeface="华康宋体W12(P)"/>
                </a:rPr>
                <a:t>个</a:t>
              </a:r>
            </a:p>
            <a:p>
              <a:pPr>
                <a:lnSpc>
                  <a:spcPct val="130000"/>
                </a:lnSpc>
              </a:pPr>
              <a:r>
                <a:rPr lang="zh-CN" altLang="en-US" sz="1600" b="1" dirty="0">
                  <a:latin typeface="微软雅黑" pitchFamily="34" charset="-122"/>
                  <a:ea typeface="华康宋体W12(P)"/>
                  <a:cs typeface="华康宋体W12(P)"/>
                </a:rPr>
                <a:t>机电设备操作岗位约</a:t>
              </a:r>
              <a:r>
                <a:rPr lang="en-US" altLang="zh-CN" sz="1600" b="1" dirty="0">
                  <a:latin typeface="微软雅黑" pitchFamily="34" charset="-122"/>
                  <a:ea typeface="华康宋体W12(P)"/>
                  <a:cs typeface="华康宋体W12(P)"/>
                </a:rPr>
                <a:t>3000</a:t>
              </a:r>
              <a:r>
                <a:rPr lang="zh-CN" altLang="en-US" sz="1600" b="1" dirty="0">
                  <a:latin typeface="微软雅黑" pitchFamily="34" charset="-122"/>
                  <a:ea typeface="华康宋体W12(P)"/>
                  <a:cs typeface="华康宋体W12(P)"/>
                </a:rPr>
                <a:t>个</a:t>
              </a:r>
            </a:p>
            <a:p>
              <a:pPr>
                <a:lnSpc>
                  <a:spcPct val="130000"/>
                </a:lnSpc>
              </a:pPr>
              <a:r>
                <a:rPr lang="zh-CN" altLang="en-US" sz="1600" b="1" dirty="0">
                  <a:latin typeface="微软雅黑" pitchFamily="34" charset="-122"/>
                  <a:ea typeface="华康宋体W12(P)"/>
                  <a:cs typeface="华康宋体W12(P)"/>
                </a:rPr>
                <a:t>机电设备安装调试岗位约</a:t>
              </a:r>
              <a:r>
                <a:rPr lang="en-US" altLang="zh-CN" sz="1600" b="1" dirty="0">
                  <a:latin typeface="微软雅黑" pitchFamily="34" charset="-122"/>
                  <a:ea typeface="华康宋体W12(P)"/>
                  <a:cs typeface="华康宋体W12(P)"/>
                </a:rPr>
                <a:t>1700</a:t>
              </a:r>
              <a:r>
                <a:rPr lang="zh-CN" altLang="en-US" sz="1600" b="1" dirty="0">
                  <a:latin typeface="微软雅黑" pitchFamily="34" charset="-122"/>
                  <a:ea typeface="华康宋体W12(P)"/>
                  <a:cs typeface="华康宋体W12(P)"/>
                </a:rPr>
                <a:t>个</a:t>
              </a:r>
              <a:r>
                <a:rPr lang="zh-CN" altLang="en-US" sz="1600" dirty="0">
                  <a:latin typeface="微软雅黑" pitchFamily="34" charset="-122"/>
                  <a:ea typeface="华康宋体W12(P)"/>
                  <a:cs typeface="华康宋体W12(P)"/>
                </a:rPr>
                <a:t> </a:t>
              </a:r>
            </a:p>
          </p:txBody>
        </p:sp>
        <p:sp>
          <p:nvSpPr>
            <p:cNvPr id="56341" name="等腰三角形 16"/>
            <p:cNvSpPr>
              <a:spLocks noChangeArrowheads="1"/>
            </p:cNvSpPr>
            <p:nvPr/>
          </p:nvSpPr>
          <p:spPr bwMode="auto">
            <a:xfrm flipH="1">
              <a:off x="367" y="1071"/>
              <a:ext cx="160" cy="108"/>
            </a:xfrm>
            <a:prstGeom prst="triangle">
              <a:avLst>
                <a:gd name="adj" fmla="val 0"/>
              </a:avLst>
            </a:prstGeom>
            <a:grpFill/>
            <a:ln w="25400">
              <a:noFill/>
              <a:miter lim="800000"/>
              <a:headEnd/>
              <a:tailEnd/>
            </a:ln>
          </p:spPr>
          <p:txBody>
            <a:bodyPr anchor="ctr"/>
            <a:lstStyle/>
            <a:p>
              <a:pPr algn="ctr"/>
              <a:endParaRPr lang="zh-CN" altLang="en-US">
                <a:solidFill>
                  <a:srgbClr val="FFFFFF"/>
                </a:solidFill>
                <a:latin typeface="宋体" charset="-122"/>
                <a:ea typeface="华康宋体W12(P)"/>
                <a:cs typeface="华康宋体W12(P)"/>
              </a:endParaRPr>
            </a:p>
          </p:txBody>
        </p:sp>
      </p:grpSp>
      <p:pic>
        <p:nvPicPr>
          <p:cNvPr id="56342" name="图片 1" descr="9G{2HM~8DQY`VN{G`~[}L(T"/>
          <p:cNvPicPr>
            <a:picLocks noChangeAspect="1"/>
          </p:cNvPicPr>
          <p:nvPr/>
        </p:nvPicPr>
        <p:blipFill>
          <a:blip r:embed="rId2"/>
          <a:srcRect/>
          <a:stretch>
            <a:fillRect/>
          </a:stretch>
        </p:blipFill>
        <p:spPr bwMode="auto">
          <a:xfrm>
            <a:off x="7999413" y="1969270"/>
            <a:ext cx="2632075" cy="2579687"/>
          </a:xfrm>
          <a:prstGeom prst="rect">
            <a:avLst/>
          </a:prstGeom>
          <a:noFill/>
          <a:ln w="9525">
            <a:noFill/>
            <a:miter lim="800000"/>
            <a:headEnd/>
            <a:tailEnd/>
          </a:ln>
          <a:scene3d>
            <a:camera prst="orthographicFront"/>
            <a:lightRig rig="threePt" dir="t"/>
          </a:scene3d>
          <a:sp3d>
            <a:bevelT w="165100" prst="coolSlant"/>
          </a:sp3d>
        </p:spPr>
      </p:pic>
      <p:pic>
        <p:nvPicPr>
          <p:cNvPr id="56343" name="Picture 23"/>
          <p:cNvPicPr>
            <a:picLocks noChangeAspect="1" noChangeArrowheads="1"/>
          </p:cNvPicPr>
          <p:nvPr/>
        </p:nvPicPr>
        <p:blipFill>
          <a:blip r:embed="rId3"/>
          <a:srcRect/>
          <a:stretch>
            <a:fillRect/>
          </a:stretch>
        </p:blipFill>
        <p:spPr bwMode="auto">
          <a:xfrm>
            <a:off x="3940175" y="4376738"/>
            <a:ext cx="3233738" cy="1514475"/>
          </a:xfrm>
          <a:prstGeom prst="rect">
            <a:avLst/>
          </a:prstGeom>
          <a:noFill/>
          <a:ln w="9525">
            <a:noFill/>
            <a:miter lim="800000"/>
            <a:headEnd/>
            <a:tailEnd/>
          </a:ln>
          <a:effectLst/>
          <a:scene3d>
            <a:camera prst="orthographicFront"/>
            <a:lightRig rig="threePt" dir="t"/>
          </a:scene3d>
          <a:sp3d>
            <a:bevelT w="165100" prst="coolSlant"/>
          </a:sp3d>
        </p:spPr>
      </p:pic>
      <p:pic>
        <p:nvPicPr>
          <p:cNvPr id="15" name="图片 14"/>
          <p:cNvPicPr>
            <a:picLocks noChangeAspect="1"/>
          </p:cNvPicPr>
          <p:nvPr/>
        </p:nvPicPr>
        <p:blipFill>
          <a:blip r:embed="rId4"/>
          <a:stretch>
            <a:fillRect/>
          </a:stretch>
        </p:blipFill>
        <p:spPr>
          <a:xfrm>
            <a:off x="0" y="495192"/>
            <a:ext cx="3141592" cy="80338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1" name="组合 5"/>
          <p:cNvGrpSpPr>
            <a:grpSpLocks/>
          </p:cNvGrpSpPr>
          <p:nvPr/>
        </p:nvGrpSpPr>
        <p:grpSpPr bwMode="auto">
          <a:xfrm>
            <a:off x="841375" y="3932238"/>
            <a:ext cx="4057650" cy="2925762"/>
            <a:chOff x="650" y="3071"/>
            <a:chExt cx="8828" cy="7270"/>
          </a:xfrm>
        </p:grpSpPr>
        <p:pic>
          <p:nvPicPr>
            <p:cNvPr id="58372" name="图片 6"/>
            <p:cNvPicPr>
              <a:picLocks noChangeAspect="1"/>
            </p:cNvPicPr>
            <p:nvPr/>
          </p:nvPicPr>
          <p:blipFill>
            <a:blip r:embed="rId2"/>
            <a:srcRect/>
            <a:stretch>
              <a:fillRect/>
            </a:stretch>
          </p:blipFill>
          <p:spPr bwMode="auto">
            <a:xfrm>
              <a:off x="650" y="3071"/>
              <a:ext cx="8828" cy="6434"/>
            </a:xfrm>
            <a:prstGeom prst="rect">
              <a:avLst/>
            </a:prstGeom>
            <a:noFill/>
            <a:ln w="9525">
              <a:noFill/>
              <a:miter lim="800000"/>
              <a:headEnd/>
              <a:tailEnd/>
            </a:ln>
            <a:scene3d>
              <a:camera prst="orthographicFront"/>
              <a:lightRig rig="threePt" dir="t"/>
            </a:scene3d>
            <a:sp3d>
              <a:bevelT w="165100" prst="coolSlant"/>
            </a:sp3d>
          </p:spPr>
        </p:pic>
        <p:sp>
          <p:nvSpPr>
            <p:cNvPr id="8" name="文本框 99"/>
            <p:cNvSpPr txBox="1"/>
            <p:nvPr/>
          </p:nvSpPr>
          <p:spPr>
            <a:xfrm>
              <a:off x="1679" y="9505"/>
              <a:ext cx="7215" cy="836"/>
            </a:xfrm>
            <a:prstGeom prst="rect">
              <a:avLst/>
            </a:prstGeom>
            <a:noFill/>
            <a:ln w="9525">
              <a:noFill/>
            </a:ln>
            <a:scene3d>
              <a:camera prst="orthographicFront"/>
              <a:lightRig rig="threePt" dir="t"/>
            </a:scene3d>
            <a:sp3d>
              <a:bevelT w="165100" prst="coolSlant"/>
            </a:sp3d>
          </p:spPr>
          <p:txBody>
            <a:bodyPr>
              <a:spAutoFit/>
            </a:bodyPr>
            <a:lstStyle/>
            <a:p>
              <a:pPr algn="ctr" defTabSz="457200"/>
              <a:r>
                <a:rPr lang="zh-CN" sz="1600" b="1">
                  <a:latin typeface="等线" pitchFamily="2" charset="-122"/>
                  <a:ea typeface="等线" pitchFamily="2" charset="-122"/>
                </a:rPr>
                <a:t>工作中最重要的通用能力</a:t>
              </a:r>
              <a:endParaRPr lang="zh-CN" altLang="en-US" sz="1600" b="1">
                <a:latin typeface="等线" pitchFamily="2" charset="-122"/>
                <a:ea typeface="等线" pitchFamily="2" charset="-122"/>
              </a:endParaRPr>
            </a:p>
          </p:txBody>
        </p:sp>
      </p:grpSp>
      <p:grpSp>
        <p:nvGrpSpPr>
          <p:cNvPr id="58374" name="组合 8"/>
          <p:cNvGrpSpPr>
            <a:grpSpLocks/>
          </p:cNvGrpSpPr>
          <p:nvPr/>
        </p:nvGrpSpPr>
        <p:grpSpPr bwMode="auto">
          <a:xfrm>
            <a:off x="7624763" y="3932238"/>
            <a:ext cx="4105275" cy="2925762"/>
            <a:chOff x="10336" y="2990"/>
            <a:chExt cx="8483" cy="6995"/>
          </a:xfrm>
        </p:grpSpPr>
        <p:pic>
          <p:nvPicPr>
            <p:cNvPr id="58375" name="图片 9"/>
            <p:cNvPicPr>
              <a:picLocks noChangeAspect="1"/>
            </p:cNvPicPr>
            <p:nvPr/>
          </p:nvPicPr>
          <p:blipFill>
            <a:blip r:embed="rId3"/>
            <a:srcRect/>
            <a:stretch>
              <a:fillRect/>
            </a:stretch>
          </p:blipFill>
          <p:spPr bwMode="auto">
            <a:xfrm>
              <a:off x="10336" y="2990"/>
              <a:ext cx="8483" cy="6191"/>
            </a:xfrm>
            <a:prstGeom prst="rect">
              <a:avLst/>
            </a:prstGeom>
            <a:noFill/>
            <a:ln w="9525">
              <a:noFill/>
              <a:miter lim="800000"/>
              <a:headEnd/>
              <a:tailEnd/>
            </a:ln>
            <a:scene3d>
              <a:camera prst="orthographicFront"/>
              <a:lightRig rig="threePt" dir="t"/>
            </a:scene3d>
            <a:sp3d>
              <a:bevelT w="165100" prst="coolSlant"/>
            </a:sp3d>
          </p:spPr>
        </p:pic>
        <p:sp>
          <p:nvSpPr>
            <p:cNvPr id="11" name="文本框 5"/>
            <p:cNvSpPr txBox="1"/>
            <p:nvPr/>
          </p:nvSpPr>
          <p:spPr>
            <a:xfrm>
              <a:off x="10782" y="9180"/>
              <a:ext cx="8037" cy="805"/>
            </a:xfrm>
            <a:prstGeom prst="rect">
              <a:avLst/>
            </a:prstGeom>
            <a:noFill/>
            <a:ln w="9525">
              <a:noFill/>
            </a:ln>
            <a:scene3d>
              <a:camera prst="orthographicFront"/>
              <a:lightRig rig="threePt" dir="t"/>
            </a:scene3d>
            <a:sp3d>
              <a:bevelT w="165100" prst="coolSlant"/>
            </a:sp3d>
          </p:spPr>
          <p:txBody>
            <a:bodyPr>
              <a:spAutoFit/>
            </a:bodyPr>
            <a:lstStyle/>
            <a:p>
              <a:pPr algn="ctr" defTabSz="457200"/>
              <a:r>
                <a:rPr lang="zh-CN" sz="1600" b="1">
                  <a:latin typeface="等线" pitchFamily="2" charset="-122"/>
                  <a:ea typeface="等线" pitchFamily="2" charset="-122"/>
                </a:rPr>
                <a:t>在校学习经历对各项通用能力的影响</a:t>
              </a:r>
            </a:p>
          </p:txBody>
        </p:sp>
      </p:grpSp>
      <p:sp>
        <p:nvSpPr>
          <p:cNvPr id="58377" name="Rectangle 9"/>
          <p:cNvSpPr>
            <a:spLocks noChangeArrowheads="1"/>
          </p:cNvSpPr>
          <p:nvPr/>
        </p:nvSpPr>
        <p:spPr bwMode="auto">
          <a:xfrm>
            <a:off x="484188" y="1382565"/>
            <a:ext cx="2762250" cy="463846"/>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0000" tIns="46800" rIns="90000" bIns="46800" anchor="ctr">
            <a:spAutoFit/>
          </a:bodyPr>
          <a:lstStyle/>
          <a:p>
            <a:pPr eaLnBrk="0" hangingPunct="0"/>
            <a:r>
              <a:rPr lang="zh-CN" altLang="en-US" sz="2400" b="1" dirty="0">
                <a:solidFill>
                  <a:srgbClr val="FF0000"/>
                </a:solidFill>
                <a:latin typeface="微软雅黑" pitchFamily="34" charset="-122"/>
                <a:ea typeface="微软雅黑" pitchFamily="34" charset="-122"/>
                <a:cs typeface="华康宋体W12(P)"/>
              </a:rPr>
              <a:t>专业人才需求分析</a:t>
            </a:r>
          </a:p>
        </p:txBody>
      </p:sp>
      <p:pic>
        <p:nvPicPr>
          <p:cNvPr id="58378" name="Picture 10"/>
          <p:cNvPicPr>
            <a:picLocks noChangeAspect="1" noChangeArrowheads="1"/>
          </p:cNvPicPr>
          <p:nvPr/>
        </p:nvPicPr>
        <p:blipFill rotWithShape="1">
          <a:blip r:embed="rId4"/>
          <a:srcRect l="-322" t="6534" r="322" b="-2916"/>
          <a:stretch/>
        </p:blipFill>
        <p:spPr bwMode="auto">
          <a:xfrm>
            <a:off x="1366698" y="1910647"/>
            <a:ext cx="4062413" cy="2158909"/>
          </a:xfrm>
          <a:prstGeom prst="rect">
            <a:avLst/>
          </a:prstGeom>
          <a:noFill/>
          <a:ln w="9525">
            <a:noFill/>
            <a:miter lim="800000"/>
            <a:headEnd/>
            <a:tailEnd/>
          </a:ln>
          <a:effectLst/>
          <a:scene3d>
            <a:camera prst="orthographicFront"/>
            <a:lightRig rig="threePt" dir="t"/>
          </a:scene3d>
          <a:sp3d>
            <a:bevelT w="165100" prst="coolSlant"/>
          </a:sp3d>
        </p:spPr>
      </p:pic>
      <p:pic>
        <p:nvPicPr>
          <p:cNvPr id="58379" name="图片 19"/>
          <p:cNvPicPr>
            <a:picLocks noChangeAspect="1" noChangeArrowheads="1"/>
          </p:cNvPicPr>
          <p:nvPr/>
        </p:nvPicPr>
        <p:blipFill>
          <a:blip r:embed="rId5"/>
          <a:srcRect/>
          <a:stretch>
            <a:fillRect/>
          </a:stretch>
        </p:blipFill>
        <p:spPr bwMode="auto">
          <a:xfrm>
            <a:off x="4905398" y="4756340"/>
            <a:ext cx="2679700" cy="492125"/>
          </a:xfrm>
          <a:prstGeom prst="rect">
            <a:avLst/>
          </a:prstGeom>
          <a:noFill/>
          <a:ln w="9525">
            <a:noFill/>
            <a:miter lim="800000"/>
            <a:headEnd/>
            <a:tailEnd/>
          </a:ln>
          <a:scene3d>
            <a:camera prst="orthographicFront"/>
            <a:lightRig rig="threePt" dir="t"/>
          </a:scene3d>
          <a:sp3d>
            <a:bevelT w="165100" prst="coolSlant"/>
          </a:sp3d>
        </p:spPr>
      </p:pic>
      <p:sp>
        <p:nvSpPr>
          <p:cNvPr id="58380" name="Rectangle 32"/>
          <p:cNvSpPr>
            <a:spLocks noChangeArrowheads="1"/>
          </p:cNvSpPr>
          <p:nvPr/>
        </p:nvSpPr>
        <p:spPr bwMode="auto">
          <a:xfrm>
            <a:off x="4772025" y="5291137"/>
            <a:ext cx="2979738" cy="915987"/>
          </a:xfrm>
          <a:prstGeom prst="rect">
            <a:avLst/>
          </a:prstGeom>
          <a:solidFill>
            <a:srgbClr val="FFCCFF"/>
          </a:solidFill>
          <a:ln w="9525">
            <a:noFill/>
            <a:miter lim="800000"/>
            <a:headEnd/>
            <a:tailEnd/>
          </a:ln>
          <a:effectLst>
            <a:outerShdw dist="107763" dir="2700000" algn="ctr" rotWithShape="0">
              <a:srgbClr val="997A99">
                <a:alpha val="50000"/>
              </a:srgbClr>
            </a:outerShdw>
          </a:effectLst>
        </p:spPr>
        <p:txBody>
          <a:bodyPr lIns="90000" tIns="46800" rIns="0" bIns="46800" anchor="ctr">
            <a:spAutoFit/>
          </a:bodyPr>
          <a:lstStyle/>
          <a:p>
            <a:pPr eaLnBrk="0" hangingPunct="0"/>
            <a:r>
              <a:rPr lang="zh-CN" altLang="en-US" b="1" dirty="0">
                <a:latin typeface="楷体_GB2312" charset="-122"/>
                <a:ea typeface="楷体_GB2312" charset="-122"/>
                <a:cs typeface="华康宋体W12(P)"/>
              </a:rPr>
              <a:t>我院机电一体化技术专业：</a:t>
            </a:r>
          </a:p>
          <a:p>
            <a:pPr eaLnBrk="0" hangingPunct="0"/>
            <a:r>
              <a:rPr lang="zh-CN" altLang="en-US" b="1" dirty="0">
                <a:latin typeface="楷体_GB2312" charset="-122"/>
                <a:ea typeface="楷体_GB2312" charset="-122"/>
                <a:cs typeface="华康宋体W12(P)"/>
              </a:rPr>
              <a:t>毕业生首次就业率超过</a:t>
            </a:r>
            <a:r>
              <a:rPr lang="en-US" altLang="zh-CN" b="1" dirty="0">
                <a:latin typeface="楷体_GB2312" charset="-122"/>
                <a:ea typeface="楷体_GB2312" charset="-122"/>
                <a:cs typeface="华康宋体W12(P)"/>
              </a:rPr>
              <a:t>95%</a:t>
            </a:r>
            <a:r>
              <a:rPr lang="zh-CN" altLang="en-US" b="1" dirty="0">
                <a:latin typeface="楷体_GB2312" charset="-122"/>
                <a:ea typeface="楷体_GB2312" charset="-122"/>
                <a:cs typeface="华康宋体W12(P)"/>
              </a:rPr>
              <a:t>。 </a:t>
            </a:r>
          </a:p>
          <a:p>
            <a:pPr eaLnBrk="0" hangingPunct="0"/>
            <a:r>
              <a:rPr lang="zh-CN" altLang="en-US" b="1" dirty="0">
                <a:latin typeface="楷体_GB2312" charset="-122"/>
                <a:ea typeface="楷体_GB2312" charset="-122"/>
                <a:cs typeface="华康宋体W12(P)"/>
              </a:rPr>
              <a:t>专业对口率超过</a:t>
            </a:r>
            <a:r>
              <a:rPr lang="en-US" altLang="zh-CN" b="1" dirty="0">
                <a:latin typeface="楷体_GB2312" charset="-122"/>
                <a:ea typeface="楷体_GB2312" charset="-122"/>
                <a:cs typeface="华康宋体W12(P)"/>
              </a:rPr>
              <a:t>90%</a:t>
            </a:r>
          </a:p>
        </p:txBody>
      </p:sp>
      <p:pic>
        <p:nvPicPr>
          <p:cNvPr id="58381" name="Picture 13"/>
          <p:cNvPicPr>
            <a:picLocks noChangeAspect="1" noChangeArrowheads="1"/>
          </p:cNvPicPr>
          <p:nvPr/>
        </p:nvPicPr>
        <p:blipFill>
          <a:blip r:embed="rId6"/>
          <a:srcRect/>
          <a:stretch>
            <a:fillRect/>
          </a:stretch>
        </p:blipFill>
        <p:spPr bwMode="auto">
          <a:xfrm>
            <a:off x="7667625" y="1866900"/>
            <a:ext cx="4010025" cy="1990725"/>
          </a:xfrm>
          <a:prstGeom prst="rect">
            <a:avLst/>
          </a:prstGeom>
          <a:noFill/>
          <a:ln w="9525">
            <a:noFill/>
            <a:miter lim="800000"/>
            <a:headEnd/>
            <a:tailEnd/>
          </a:ln>
          <a:effectLst/>
          <a:scene3d>
            <a:camera prst="orthographicFront"/>
            <a:lightRig rig="threePt" dir="t"/>
          </a:scene3d>
          <a:sp3d>
            <a:bevelT w="165100" prst="coolSlant"/>
          </a:sp3d>
        </p:spPr>
      </p:pic>
      <p:grpSp>
        <p:nvGrpSpPr>
          <p:cNvPr id="58384" name="Group 16"/>
          <p:cNvGrpSpPr>
            <a:grpSpLocks/>
          </p:cNvGrpSpPr>
          <p:nvPr/>
        </p:nvGrpSpPr>
        <p:grpSpPr bwMode="auto">
          <a:xfrm>
            <a:off x="2169250" y="2008277"/>
            <a:ext cx="7916863" cy="2608263"/>
            <a:chOff x="1565" y="1014"/>
            <a:chExt cx="4987" cy="1643"/>
          </a:xfrm>
        </p:grpSpPr>
        <p:pic>
          <p:nvPicPr>
            <p:cNvPr id="58382" name="Picture 121"/>
            <p:cNvPicPr>
              <a:picLocks noChangeAspect="1"/>
            </p:cNvPicPr>
            <p:nvPr/>
          </p:nvPicPr>
          <p:blipFill>
            <a:blip r:embed="rId7"/>
            <a:srcRect l="6128" r="7307"/>
            <a:stretch>
              <a:fillRect/>
            </a:stretch>
          </p:blipFill>
          <p:spPr bwMode="auto">
            <a:xfrm>
              <a:off x="1565" y="1014"/>
              <a:ext cx="4987" cy="16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prst="coolSlant"/>
              <a:contourClr>
                <a:srgbClr val="C0C0C0"/>
              </a:contourClr>
            </a:sp3d>
          </p:spPr>
        </p:pic>
        <p:sp>
          <p:nvSpPr>
            <p:cNvPr id="58383" name="Line 15"/>
            <p:cNvSpPr>
              <a:spLocks noChangeShapeType="1"/>
            </p:cNvSpPr>
            <p:nvPr/>
          </p:nvSpPr>
          <p:spPr bwMode="auto">
            <a:xfrm flipV="1">
              <a:off x="1599" y="2080"/>
              <a:ext cx="4909" cy="17"/>
            </a:xfrm>
            <a:prstGeom prst="line">
              <a:avLst/>
            </a:prstGeom>
            <a:noFill/>
            <a:ln w="28575">
              <a:solidFill>
                <a:srgbClr val="FF0000"/>
              </a:solidFill>
              <a:round/>
              <a:headEnd/>
              <a:tailEnd/>
            </a:ln>
            <a:effectLst/>
          </p:spPr>
          <p:txBody>
            <a:bodyPr/>
            <a:lstStyle/>
            <a:p>
              <a:endParaRPr lang="zh-CN" altLang="en-US"/>
            </a:p>
          </p:txBody>
        </p:sp>
      </p:grpSp>
      <p:pic>
        <p:nvPicPr>
          <p:cNvPr id="17" name="图片 16"/>
          <p:cNvPicPr>
            <a:picLocks noChangeAspect="1"/>
          </p:cNvPicPr>
          <p:nvPr/>
        </p:nvPicPr>
        <p:blipFill>
          <a:blip r:embed="rId8"/>
          <a:stretch>
            <a:fillRect/>
          </a:stretch>
        </p:blipFill>
        <p:spPr>
          <a:xfrm>
            <a:off x="0" y="495192"/>
            <a:ext cx="3141592" cy="803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8380"/>
                                        </p:tgtEl>
                                        <p:attrNameLst>
                                          <p:attrName>style.visibility</p:attrName>
                                        </p:attrNameLst>
                                      </p:cBhvr>
                                      <p:to>
                                        <p:strVal val="visible"/>
                                      </p:to>
                                    </p:set>
                                    <p:animEffect transition="in" filter="wipe(left)">
                                      <p:cBhvr>
                                        <p:cTn id="7" dur="500"/>
                                        <p:tgtEl>
                                          <p:spTgt spid="583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8384"/>
                                        </p:tgtEl>
                                        <p:attrNameLst>
                                          <p:attrName>style.visibility</p:attrName>
                                        </p:attrNameLst>
                                      </p:cBhvr>
                                      <p:to>
                                        <p:strVal val="visible"/>
                                      </p:to>
                                    </p:set>
                                    <p:animEffect transition="in" filter="wipe(down)">
                                      <p:cBhvr>
                                        <p:cTn id="12" dur="500"/>
                                        <p:tgtEl>
                                          <p:spTgt spid="58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0" name="文本框 4"/>
          <p:cNvSpPr txBox="1">
            <a:spLocks noChangeArrowheads="1"/>
          </p:cNvSpPr>
          <p:nvPr/>
        </p:nvSpPr>
        <p:spPr bwMode="auto">
          <a:xfrm>
            <a:off x="4871243" y="1644043"/>
            <a:ext cx="2110879" cy="463846"/>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0000" tIns="46800" rIns="90000" bIns="46800" anchor="ctr">
            <a:spAutoFit/>
          </a:bodyPr>
          <a:lstStyle>
            <a:defPPr>
              <a:defRPr lang="zh-CN"/>
            </a:defPPr>
            <a:lvl1pPr eaLnBrk="0" hangingPunct="0">
              <a:defRPr sz="2400" b="1">
                <a:solidFill>
                  <a:srgbClr val="FF0000"/>
                </a:solidFill>
                <a:latin typeface="微软雅黑" pitchFamily="34" charset="-122"/>
                <a:ea typeface="微软雅黑" pitchFamily="34" charset="-122"/>
                <a:cs typeface="华康宋体W12(P)"/>
              </a:defRPr>
            </a:lvl1pPr>
          </a:lstStyle>
          <a:p>
            <a:r>
              <a:rPr lang="zh-CN" altLang="en-US" dirty="0"/>
              <a:t>专业资源</a:t>
            </a:r>
            <a:r>
              <a:rPr lang="zh-CN" altLang="en-US" dirty="0" smtClean="0"/>
              <a:t>基础</a:t>
            </a:r>
            <a:endParaRPr lang="zh-CN" altLang="en-US" dirty="0"/>
          </a:p>
        </p:txBody>
      </p:sp>
      <p:sp>
        <p:nvSpPr>
          <p:cNvPr id="4" name="矩形: 圆角 10"/>
          <p:cNvSpPr/>
          <p:nvPr/>
        </p:nvSpPr>
        <p:spPr>
          <a:xfrm>
            <a:off x="997296" y="2015039"/>
            <a:ext cx="2800350" cy="1632672"/>
          </a:xfrm>
          <a:prstGeom prst="roundRect">
            <a:avLst/>
          </a:prstGeom>
          <a:solidFill>
            <a:schemeClr val="tx2">
              <a:lumMod val="60000"/>
              <a:lumOff val="40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82550" h="38100" prst="coolSlant"/>
            </a:sp3d>
          </a:bodyPr>
          <a:lstStyle/>
          <a:p>
            <a:pPr algn="ctr" fontAlgn="auto">
              <a:spcBef>
                <a:spcPts val="0"/>
              </a:spcBef>
              <a:spcAft>
                <a:spcPts val="0"/>
              </a:spcAft>
              <a:defRPr/>
            </a:pPr>
            <a:endParaRPr lang="zh-CN" altLang="en-US"/>
          </a:p>
        </p:txBody>
      </p:sp>
      <p:sp>
        <p:nvSpPr>
          <p:cNvPr id="6" name="矩形 9"/>
          <p:cNvSpPr>
            <a:spLocks noChangeArrowheads="1"/>
          </p:cNvSpPr>
          <p:nvPr/>
        </p:nvSpPr>
        <p:spPr bwMode="auto">
          <a:xfrm>
            <a:off x="1126297" y="1970466"/>
            <a:ext cx="2633663" cy="1569660"/>
          </a:xfrm>
          <a:prstGeom prst="rect">
            <a:avLst/>
          </a:prstGeom>
          <a:noFill/>
          <a:ln w="9525">
            <a:noFill/>
            <a:miter lim="800000"/>
            <a:headEnd/>
            <a:tailEnd/>
          </a:ln>
          <a:scene3d>
            <a:camera prst="orthographicFront"/>
            <a:lightRig rig="threePt" dir="t"/>
          </a:scene3d>
          <a:sp3d>
            <a:bevelT w="165100" prst="coolSlant"/>
          </a:sp3d>
        </p:spPr>
        <p:txBody>
          <a:bodyPr>
            <a:spAutoFit/>
          </a:bodyPr>
          <a:lstStyle/>
          <a:p>
            <a:pPr>
              <a:lnSpc>
                <a:spcPct val="150000"/>
              </a:lnSpc>
            </a:pPr>
            <a:r>
              <a:rPr lang="zh-CN" altLang="en-US" sz="1600" b="1" dirty="0">
                <a:solidFill>
                  <a:schemeClr val="bg1"/>
                </a:solidFill>
                <a:latin typeface="微软雅黑" pitchFamily="34" charset="-122"/>
                <a:ea typeface="微软雅黑" pitchFamily="34" charset="-122"/>
              </a:rPr>
              <a:t>专任</a:t>
            </a:r>
            <a:r>
              <a:rPr lang="zh-CN" altLang="en-US" sz="1600" b="1" dirty="0" smtClean="0">
                <a:solidFill>
                  <a:schemeClr val="bg1"/>
                </a:solidFill>
                <a:latin typeface="微软雅黑" pitchFamily="34" charset="-122"/>
                <a:ea typeface="微软雅黑" pitchFamily="34" charset="-122"/>
              </a:rPr>
              <a:t>教师</a:t>
            </a:r>
            <a:r>
              <a:rPr lang="en-US" altLang="zh-CN" sz="1600" b="1" dirty="0" smtClean="0">
                <a:solidFill>
                  <a:schemeClr val="bg1"/>
                </a:solidFill>
                <a:latin typeface="微软雅黑" pitchFamily="34" charset="-122"/>
                <a:ea typeface="微软雅黑" pitchFamily="34" charset="-122"/>
              </a:rPr>
              <a:t>11</a:t>
            </a:r>
            <a:r>
              <a:rPr lang="zh-CN" altLang="en-US" sz="1600" b="1" dirty="0" smtClean="0">
                <a:solidFill>
                  <a:schemeClr val="bg1"/>
                </a:solidFill>
                <a:latin typeface="微软雅黑" pitchFamily="34" charset="-122"/>
                <a:ea typeface="微软雅黑" pitchFamily="34" charset="-122"/>
              </a:rPr>
              <a:t>名，正高</a:t>
            </a:r>
            <a:r>
              <a:rPr lang="en-US" altLang="zh-CN" sz="1600" b="1" dirty="0" smtClean="0">
                <a:solidFill>
                  <a:schemeClr val="bg1"/>
                </a:solidFill>
                <a:latin typeface="微软雅黑" pitchFamily="34" charset="-122"/>
                <a:ea typeface="微软雅黑" pitchFamily="34" charset="-122"/>
              </a:rPr>
              <a:t>1</a:t>
            </a:r>
            <a:r>
              <a:rPr lang="zh-CN" altLang="en-US" sz="1600" b="1" dirty="0" smtClean="0">
                <a:solidFill>
                  <a:schemeClr val="bg1"/>
                </a:solidFill>
                <a:latin typeface="微软雅黑" pitchFamily="34" charset="-122"/>
                <a:ea typeface="微软雅黑" pitchFamily="34" charset="-122"/>
              </a:rPr>
              <a:t>名，副高</a:t>
            </a:r>
            <a:r>
              <a:rPr lang="en-US" altLang="zh-CN" sz="1600" b="1" dirty="0">
                <a:solidFill>
                  <a:schemeClr val="bg1"/>
                </a:solidFill>
                <a:latin typeface="微软雅黑" pitchFamily="34" charset="-122"/>
                <a:ea typeface="微软雅黑" pitchFamily="34" charset="-122"/>
              </a:rPr>
              <a:t>3</a:t>
            </a:r>
            <a:r>
              <a:rPr lang="zh-CN" altLang="en-US" sz="1600" b="1" dirty="0" smtClean="0">
                <a:solidFill>
                  <a:schemeClr val="bg1"/>
                </a:solidFill>
                <a:latin typeface="微软雅黑" pitchFamily="34" charset="-122"/>
                <a:ea typeface="微软雅黑" pitchFamily="34" charset="-122"/>
              </a:rPr>
              <a:t>名</a:t>
            </a:r>
            <a:r>
              <a:rPr lang="zh-CN" altLang="en-US" sz="1600" b="1" dirty="0">
                <a:solidFill>
                  <a:schemeClr val="bg1"/>
                </a:solidFill>
                <a:latin typeface="微软雅黑" pitchFamily="34" charset="-122"/>
                <a:ea typeface="微软雅黑" pitchFamily="34" charset="-122"/>
              </a:rPr>
              <a:t>，讲师</a:t>
            </a:r>
            <a:r>
              <a:rPr lang="en-US" altLang="zh-CN" sz="1600" b="1" dirty="0">
                <a:solidFill>
                  <a:schemeClr val="bg1"/>
                </a:solidFill>
                <a:latin typeface="微软雅黑" pitchFamily="34" charset="-122"/>
                <a:ea typeface="微软雅黑" pitchFamily="34" charset="-122"/>
              </a:rPr>
              <a:t>4</a:t>
            </a:r>
            <a:r>
              <a:rPr lang="zh-CN" altLang="en-US" sz="1600" b="1" dirty="0">
                <a:solidFill>
                  <a:schemeClr val="bg1"/>
                </a:solidFill>
                <a:latin typeface="微软雅黑" pitchFamily="34" charset="-122"/>
                <a:ea typeface="微软雅黑" pitchFamily="34" charset="-122"/>
              </a:rPr>
              <a:t>名，兼职教师</a:t>
            </a:r>
            <a:r>
              <a:rPr lang="en-US" altLang="zh-CN" sz="1600" b="1" dirty="0">
                <a:solidFill>
                  <a:schemeClr val="bg1"/>
                </a:solidFill>
                <a:latin typeface="微软雅黑" pitchFamily="34" charset="-122"/>
                <a:ea typeface="微软雅黑" pitchFamily="34" charset="-122"/>
              </a:rPr>
              <a:t>5</a:t>
            </a:r>
            <a:r>
              <a:rPr lang="zh-CN" altLang="en-US" sz="1600" b="1" dirty="0">
                <a:solidFill>
                  <a:schemeClr val="bg1"/>
                </a:solidFill>
                <a:latin typeface="微软雅黑" pitchFamily="34" charset="-122"/>
                <a:ea typeface="微软雅黑" pitchFamily="34" charset="-122"/>
              </a:rPr>
              <a:t>名，立项</a:t>
            </a:r>
            <a:r>
              <a:rPr lang="en-US" altLang="zh-CN" sz="1600" b="1" dirty="0">
                <a:solidFill>
                  <a:schemeClr val="bg1"/>
                </a:solidFill>
                <a:latin typeface="微软雅黑" pitchFamily="34" charset="-122"/>
                <a:ea typeface="微软雅黑" pitchFamily="34" charset="-122"/>
              </a:rPr>
              <a:t>5</a:t>
            </a:r>
            <a:r>
              <a:rPr lang="zh-CN" altLang="en-US" sz="1600" b="1" dirty="0">
                <a:solidFill>
                  <a:schemeClr val="bg1"/>
                </a:solidFill>
                <a:latin typeface="微软雅黑" pitchFamily="34" charset="-122"/>
                <a:ea typeface="微软雅黑" pitchFamily="34" charset="-122"/>
              </a:rPr>
              <a:t>项科研课题</a:t>
            </a:r>
            <a:r>
              <a:rPr lang="zh-CN" altLang="en-US" sz="1600" b="1" dirty="0" smtClean="0">
                <a:solidFill>
                  <a:schemeClr val="bg1"/>
                </a:solidFill>
                <a:latin typeface="微软雅黑" pitchFamily="34" charset="-122"/>
                <a:ea typeface="微软雅黑" pitchFamily="34" charset="-122"/>
              </a:rPr>
              <a:t>，</a:t>
            </a:r>
            <a:r>
              <a:rPr lang="en-US" altLang="zh-CN" sz="1600" b="1" dirty="0">
                <a:solidFill>
                  <a:schemeClr val="bg1"/>
                </a:solidFill>
                <a:latin typeface="微软雅黑" pitchFamily="34" charset="-122"/>
                <a:ea typeface="微软雅黑" pitchFamily="34" charset="-122"/>
              </a:rPr>
              <a:t>4</a:t>
            </a:r>
            <a:r>
              <a:rPr lang="zh-CN" altLang="en-US" sz="1600" b="1" dirty="0" smtClean="0">
                <a:solidFill>
                  <a:schemeClr val="bg1"/>
                </a:solidFill>
                <a:latin typeface="微软雅黑" pitchFamily="34" charset="-122"/>
                <a:ea typeface="微软雅黑" pitchFamily="34" charset="-122"/>
              </a:rPr>
              <a:t>人</a:t>
            </a:r>
            <a:r>
              <a:rPr lang="zh-CN" altLang="en-US" sz="1600" b="1" dirty="0">
                <a:solidFill>
                  <a:schemeClr val="bg1"/>
                </a:solidFill>
                <a:latin typeface="微软雅黑" pitchFamily="34" charset="-122"/>
                <a:ea typeface="微软雅黑" pitchFamily="34" charset="-122"/>
              </a:rPr>
              <a:t>具有海外访学经历。</a:t>
            </a:r>
          </a:p>
        </p:txBody>
      </p:sp>
      <p:cxnSp>
        <p:nvCxnSpPr>
          <p:cNvPr id="7" name="连接符: 肘形 12"/>
          <p:cNvCxnSpPr/>
          <p:nvPr/>
        </p:nvCxnSpPr>
        <p:spPr>
          <a:xfrm>
            <a:off x="3773488" y="2567128"/>
            <a:ext cx="777875" cy="557213"/>
          </a:xfrm>
          <a:prstGeom prst="bentConnector3">
            <a:avLst/>
          </a:prstGeom>
          <a:ln w="12700">
            <a:solidFill>
              <a:srgbClr val="706659"/>
            </a:solidFill>
          </a:ln>
        </p:spPr>
        <p:style>
          <a:lnRef idx="1">
            <a:schemeClr val="accent1"/>
          </a:lnRef>
          <a:fillRef idx="0">
            <a:schemeClr val="accent1"/>
          </a:fillRef>
          <a:effectRef idx="0">
            <a:schemeClr val="accent1"/>
          </a:effectRef>
          <a:fontRef idx="minor">
            <a:schemeClr val="tx1"/>
          </a:fontRef>
        </p:style>
      </p:cxnSp>
      <p:cxnSp>
        <p:nvCxnSpPr>
          <p:cNvPr id="8" name="连接符: 肘形 13"/>
          <p:cNvCxnSpPr/>
          <p:nvPr/>
        </p:nvCxnSpPr>
        <p:spPr>
          <a:xfrm flipV="1">
            <a:off x="7800975" y="2142402"/>
            <a:ext cx="817563" cy="401638"/>
          </a:xfrm>
          <a:prstGeom prst="bentConnector3">
            <a:avLst/>
          </a:prstGeom>
          <a:ln w="12700">
            <a:solidFill>
              <a:srgbClr val="706659"/>
            </a:solidFill>
          </a:ln>
        </p:spPr>
        <p:style>
          <a:lnRef idx="1">
            <a:schemeClr val="accent1"/>
          </a:lnRef>
          <a:fillRef idx="0">
            <a:schemeClr val="accent1"/>
          </a:fillRef>
          <a:effectRef idx="0">
            <a:schemeClr val="accent1"/>
          </a:effectRef>
          <a:fontRef idx="minor">
            <a:schemeClr val="tx1"/>
          </a:fontRef>
        </p:style>
      </p:cxnSp>
      <p:sp>
        <p:nvSpPr>
          <p:cNvPr id="9" name="矩形: 圆角 15"/>
          <p:cNvSpPr/>
          <p:nvPr/>
        </p:nvSpPr>
        <p:spPr>
          <a:xfrm>
            <a:off x="8618538" y="1923327"/>
            <a:ext cx="2981278" cy="1891027"/>
          </a:xfrm>
          <a:prstGeom prst="roundRect">
            <a:avLst/>
          </a:prstGeom>
          <a:solidFill>
            <a:srgbClr val="01FF07"/>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矩形 9"/>
          <p:cNvSpPr/>
          <p:nvPr/>
        </p:nvSpPr>
        <p:spPr>
          <a:xfrm>
            <a:off x="8656224" y="1970466"/>
            <a:ext cx="2943591" cy="1754326"/>
          </a:xfrm>
          <a:prstGeom prst="rect">
            <a:avLst/>
          </a:prstGeom>
        </p:spPr>
        <p:txBody>
          <a:bodyPr wrap="square">
            <a:spAutoFit/>
          </a:bodyPr>
          <a:lstStyle/>
          <a:p>
            <a:pPr fontAlgn="auto">
              <a:spcBef>
                <a:spcPts val="0"/>
              </a:spcBef>
              <a:spcAft>
                <a:spcPts val="0"/>
              </a:spcAft>
              <a:defRPr/>
            </a:pPr>
            <a:r>
              <a:rPr lang="en-US" altLang="zh-CN" b="1" dirty="0" smtClean="0">
                <a:solidFill>
                  <a:schemeClr val="bg1"/>
                </a:solidFill>
                <a:latin typeface="微软雅黑" panose="020B0503020204020204" pitchFamily="34" charset="-122"/>
                <a:ea typeface="微软雅黑" panose="020B0503020204020204" pitchFamily="34" charset="-122"/>
              </a:rPr>
              <a:t>2017</a:t>
            </a:r>
            <a:r>
              <a:rPr lang="zh-CN" altLang="en-US" b="1" dirty="0" smtClean="0">
                <a:solidFill>
                  <a:schemeClr val="bg1"/>
                </a:solidFill>
                <a:latin typeface="微软雅黑" panose="020B0503020204020204" pitchFamily="34" charset="-122"/>
                <a:ea typeface="微软雅黑" panose="020B0503020204020204" pitchFamily="34" charset="-122"/>
              </a:rPr>
              <a:t>年度</a:t>
            </a:r>
            <a:r>
              <a:rPr lang="zh-CN" altLang="en-US" b="1" dirty="0">
                <a:solidFill>
                  <a:schemeClr val="bg1"/>
                </a:solidFill>
                <a:latin typeface="微软雅黑" panose="020B0503020204020204" pitchFamily="34" charset="-122"/>
                <a:ea typeface="微软雅黑" panose="020B0503020204020204" pitchFamily="34" charset="-122"/>
              </a:rPr>
              <a:t>新生报到</a:t>
            </a:r>
            <a:r>
              <a:rPr lang="zh-CN" altLang="en-US" b="1" dirty="0" smtClean="0">
                <a:solidFill>
                  <a:schemeClr val="bg1"/>
                </a:solidFill>
                <a:latin typeface="微软雅黑" panose="020B0503020204020204" pitchFamily="34" charset="-122"/>
                <a:ea typeface="微软雅黑" panose="020B0503020204020204" pitchFamily="34" charset="-122"/>
              </a:rPr>
              <a:t>率</a:t>
            </a:r>
            <a:r>
              <a:rPr lang="en-US" altLang="zh-CN" b="1" dirty="0" smtClean="0">
                <a:solidFill>
                  <a:schemeClr val="bg1"/>
                </a:solidFill>
                <a:latin typeface="微软雅黑" panose="020B0503020204020204" pitchFamily="34" charset="-122"/>
                <a:ea typeface="微软雅黑" panose="020B0503020204020204" pitchFamily="34" charset="-122"/>
              </a:rPr>
              <a:t>94</a:t>
            </a:r>
            <a:r>
              <a:rPr lang="en-US" altLang="zh-CN" b="1" dirty="0" smtClean="0">
                <a:solidFill>
                  <a:schemeClr val="bg1"/>
                </a:solidFill>
                <a:latin typeface="微软雅黑" panose="020B0503020204020204" pitchFamily="34" charset="-122"/>
                <a:ea typeface="微软雅黑" panose="020B0503020204020204" pitchFamily="34" charset="-122"/>
              </a:rPr>
              <a:t>.39</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，第一志愿报考</a:t>
            </a:r>
            <a:r>
              <a:rPr lang="zh-CN" altLang="en-US" b="1" dirty="0" smtClean="0">
                <a:solidFill>
                  <a:schemeClr val="bg1"/>
                </a:solidFill>
                <a:latin typeface="微软雅黑" panose="020B0503020204020204" pitchFamily="34" charset="-122"/>
                <a:ea typeface="微软雅黑" panose="020B0503020204020204" pitchFamily="34" charset="-122"/>
              </a:rPr>
              <a:t>率</a:t>
            </a:r>
            <a:r>
              <a:rPr lang="en-US" altLang="zh-CN" b="1" dirty="0" smtClean="0">
                <a:solidFill>
                  <a:schemeClr val="bg1"/>
                </a:solidFill>
                <a:latin typeface="微软雅黑" panose="020B0503020204020204" pitchFamily="34" charset="-122"/>
                <a:ea typeface="微软雅黑" panose="020B0503020204020204" pitchFamily="34" charset="-122"/>
              </a:rPr>
              <a:t>9</a:t>
            </a:r>
            <a:r>
              <a:rPr lang="en-US" altLang="zh-CN" b="1" dirty="0">
                <a:solidFill>
                  <a:schemeClr val="bg1"/>
                </a:solidFill>
                <a:latin typeface="微软雅黑" panose="020B0503020204020204" pitchFamily="34" charset="-122"/>
                <a:ea typeface="微软雅黑" panose="020B0503020204020204" pitchFamily="34" charset="-122"/>
              </a:rPr>
              <a:t>6</a:t>
            </a:r>
            <a:r>
              <a:rPr lang="en-US" altLang="zh-CN" b="1" dirty="0" smtClean="0">
                <a:solidFill>
                  <a:schemeClr val="bg1"/>
                </a:solidFill>
                <a:latin typeface="微软雅黑" panose="020B0503020204020204" pitchFamily="34" charset="-122"/>
                <a:ea typeface="微软雅黑" panose="020B0503020204020204" pitchFamily="34" charset="-122"/>
              </a:rPr>
              <a:t>%</a:t>
            </a:r>
            <a:r>
              <a:rPr lang="zh-CN" altLang="en-US" b="1" dirty="0" smtClean="0">
                <a:solidFill>
                  <a:schemeClr val="bg1"/>
                </a:solidFill>
                <a:latin typeface="微软雅黑" panose="020B0503020204020204" pitchFamily="34" charset="-122"/>
                <a:ea typeface="微软雅黑" panose="020B0503020204020204" pitchFamily="34" charset="-122"/>
              </a:rPr>
              <a:t>。</a:t>
            </a: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学生</a:t>
            </a: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参赛</a:t>
            </a: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获奖</a:t>
            </a:r>
            <a:r>
              <a:rPr lang="en-US" altLang="zh-CN" b="1" dirty="0">
                <a:solidFill>
                  <a:schemeClr val="bg1"/>
                </a:solidFill>
                <a:latin typeface="微软雅黑" panose="020B0503020204020204" pitchFamily="34" charset="-122"/>
                <a:ea typeface="微软雅黑" panose="020B0503020204020204" pitchFamily="34" charset="-122"/>
                <a:cs typeface="+mn-ea"/>
                <a:sym typeface="+mn-lt"/>
              </a:rPr>
              <a:t>5</a:t>
            </a: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项</a:t>
            </a: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（国</a:t>
            </a: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赛二等奖</a:t>
            </a:r>
            <a:r>
              <a:rPr lang="en-US" altLang="zh-CN" b="1" dirty="0">
                <a:solidFill>
                  <a:schemeClr val="bg1"/>
                </a:solidFill>
                <a:latin typeface="微软雅黑" panose="020B0503020204020204" pitchFamily="34" charset="-122"/>
                <a:ea typeface="微软雅黑" panose="020B0503020204020204" pitchFamily="34" charset="-122"/>
                <a:cs typeface="+mn-ea"/>
                <a:sym typeface="+mn-lt"/>
              </a:rPr>
              <a:t>1</a:t>
            </a: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项</a:t>
            </a: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，省赛二等奖</a:t>
            </a:r>
            <a:r>
              <a:rPr lang="en-US" altLang="zh-CN" b="1" dirty="0">
                <a:solidFill>
                  <a:schemeClr val="bg1"/>
                </a:solidFill>
                <a:latin typeface="微软雅黑" panose="020B0503020204020204" pitchFamily="34" charset="-122"/>
                <a:ea typeface="微软雅黑" panose="020B0503020204020204" pitchFamily="34" charset="-122"/>
                <a:cs typeface="+mn-ea"/>
                <a:sym typeface="+mn-lt"/>
              </a:rPr>
              <a:t>2</a:t>
            </a: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项，三等奖</a:t>
            </a:r>
            <a:r>
              <a:rPr lang="en-US" altLang="zh-CN" b="1" dirty="0" smtClean="0">
                <a:solidFill>
                  <a:schemeClr val="bg1"/>
                </a:solidFill>
                <a:latin typeface="微软雅黑" panose="020B0503020204020204" pitchFamily="34" charset="-122"/>
                <a:ea typeface="微软雅黑" panose="020B0503020204020204" pitchFamily="34" charset="-122"/>
                <a:cs typeface="+mn-ea"/>
                <a:sym typeface="+mn-lt"/>
              </a:rPr>
              <a:t>2</a:t>
            </a: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项，市赛一等奖</a:t>
            </a:r>
            <a:r>
              <a:rPr lang="en-US" altLang="zh-CN" b="1" dirty="0" smtClean="0">
                <a:solidFill>
                  <a:schemeClr val="bg1"/>
                </a:solidFill>
                <a:latin typeface="微软雅黑" panose="020B0503020204020204" pitchFamily="34" charset="-122"/>
                <a:ea typeface="微软雅黑" panose="020B0503020204020204" pitchFamily="34" charset="-122"/>
                <a:cs typeface="+mn-ea"/>
                <a:sym typeface="+mn-lt"/>
              </a:rPr>
              <a:t>1</a:t>
            </a: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项）</a:t>
            </a: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11" name="连接符: 肘形 17"/>
          <p:cNvCxnSpPr/>
          <p:nvPr/>
        </p:nvCxnSpPr>
        <p:spPr>
          <a:xfrm flipV="1">
            <a:off x="3867150" y="5133703"/>
            <a:ext cx="1004093" cy="642487"/>
          </a:xfrm>
          <a:prstGeom prst="bentConnector3">
            <a:avLst/>
          </a:prstGeom>
          <a:ln w="12700">
            <a:solidFill>
              <a:srgbClr val="706659"/>
            </a:solidFill>
          </a:ln>
        </p:spPr>
        <p:style>
          <a:lnRef idx="1">
            <a:schemeClr val="accent1"/>
          </a:lnRef>
          <a:fillRef idx="0">
            <a:schemeClr val="accent1"/>
          </a:fillRef>
          <a:effectRef idx="0">
            <a:schemeClr val="accent1"/>
          </a:effectRef>
          <a:fontRef idx="minor">
            <a:schemeClr val="tx1"/>
          </a:fontRef>
        </p:style>
      </p:cxnSp>
      <p:sp>
        <p:nvSpPr>
          <p:cNvPr id="12" name="矩形: 圆角 19"/>
          <p:cNvSpPr/>
          <p:nvPr/>
        </p:nvSpPr>
        <p:spPr>
          <a:xfrm>
            <a:off x="1103165" y="4815211"/>
            <a:ext cx="2800350" cy="1639444"/>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nvSpPr>
        <p:spPr>
          <a:xfrm>
            <a:off x="1139825" y="4880840"/>
            <a:ext cx="2633663" cy="1445717"/>
          </a:xfrm>
          <a:prstGeom prst="rect">
            <a:avLst/>
          </a:prstGeom>
        </p:spPr>
        <p:txBody>
          <a:bodyPr>
            <a:spAutoFit/>
          </a:bodyPr>
          <a:lstStyle/>
          <a:p>
            <a:pPr fontAlgn="auto">
              <a:lnSpc>
                <a:spcPts val="2700"/>
              </a:lnSpc>
              <a:spcBef>
                <a:spcPts val="0"/>
              </a:spcBef>
              <a:spcAft>
                <a:spcPts val="0"/>
              </a:spcAft>
              <a:defRPr/>
            </a:pPr>
            <a:r>
              <a:rPr lang="zh-CN" altLang="en-US" b="1" dirty="0" smtClean="0">
                <a:solidFill>
                  <a:schemeClr val="bg1"/>
                </a:solidFill>
                <a:latin typeface="微软雅黑" panose="020B0503020204020204" pitchFamily="34" charset="-122"/>
                <a:ea typeface="微软雅黑" panose="020B0503020204020204" pitchFamily="34" charset="-122"/>
              </a:rPr>
              <a:t>拥有学院院级网络课程</a:t>
            </a:r>
            <a:r>
              <a:rPr lang="en-US" altLang="zh-CN" b="1" dirty="0" smtClean="0">
                <a:solidFill>
                  <a:schemeClr val="bg1"/>
                </a:solidFill>
                <a:latin typeface="微软雅黑" panose="020B0503020204020204" pitchFamily="34" charset="-122"/>
                <a:ea typeface="微软雅黑" panose="020B0503020204020204" pitchFamily="34" charset="-122"/>
              </a:rPr>
              <a:t>1</a:t>
            </a:r>
            <a:r>
              <a:rPr lang="zh-CN" altLang="en-US" b="1" dirty="0">
                <a:solidFill>
                  <a:schemeClr val="bg1"/>
                </a:solidFill>
                <a:latin typeface="微软雅黑" panose="020B0503020204020204" pitchFamily="34" charset="-122"/>
                <a:ea typeface="微软雅黑" panose="020B0503020204020204" pitchFamily="34" charset="-122"/>
              </a:rPr>
              <a:t>项，</a:t>
            </a: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教学成果奖</a:t>
            </a:r>
            <a:r>
              <a:rPr lang="en-US" altLang="zh-CN" b="1" dirty="0">
                <a:solidFill>
                  <a:schemeClr val="bg1"/>
                </a:solidFill>
                <a:latin typeface="微软雅黑" panose="020B0503020204020204" pitchFamily="34" charset="-122"/>
                <a:ea typeface="微软雅黑" panose="020B0503020204020204" pitchFamily="34" charset="-122"/>
                <a:cs typeface="+mn-ea"/>
                <a:sym typeface="+mn-lt"/>
              </a:rPr>
              <a:t>1</a:t>
            </a: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项，</a:t>
            </a:r>
            <a:r>
              <a:rPr lang="zh-CN" altLang="en-US" b="1" dirty="0">
                <a:solidFill>
                  <a:schemeClr val="bg1"/>
                </a:solidFill>
                <a:latin typeface="微软雅黑" panose="020B0503020204020204" pitchFamily="34" charset="-122"/>
                <a:ea typeface="微软雅黑" panose="020B0503020204020204" pitchFamily="34" charset="-122"/>
              </a:rPr>
              <a:t>专业实训</a:t>
            </a:r>
            <a:r>
              <a:rPr lang="zh-CN" altLang="en-US" b="1" dirty="0" smtClean="0">
                <a:solidFill>
                  <a:schemeClr val="bg1"/>
                </a:solidFill>
                <a:latin typeface="微软雅黑" panose="020B0503020204020204" pitchFamily="34" charset="-122"/>
                <a:ea typeface="微软雅黑" panose="020B0503020204020204" pitchFamily="34" charset="-122"/>
              </a:rPr>
              <a:t>室</a:t>
            </a:r>
            <a:r>
              <a:rPr lang="en-US" altLang="zh-CN" b="1" dirty="0">
                <a:solidFill>
                  <a:schemeClr val="bg1"/>
                </a:solidFill>
                <a:latin typeface="微软雅黑" panose="020B0503020204020204" pitchFamily="34" charset="-122"/>
                <a:ea typeface="微软雅黑" panose="020B0503020204020204" pitchFamily="34" charset="-122"/>
              </a:rPr>
              <a:t>7</a:t>
            </a:r>
            <a:r>
              <a:rPr lang="zh-CN" altLang="en-US" b="1" dirty="0" smtClean="0">
                <a:solidFill>
                  <a:schemeClr val="bg1"/>
                </a:solidFill>
                <a:latin typeface="微软雅黑" panose="020B0503020204020204" pitchFamily="34" charset="-122"/>
                <a:ea typeface="微软雅黑" panose="020B0503020204020204" pitchFamily="34" charset="-122"/>
              </a:rPr>
              <a:t>间</a:t>
            </a:r>
            <a:r>
              <a:rPr lang="zh-CN" altLang="en-US" b="1" dirty="0">
                <a:solidFill>
                  <a:schemeClr val="bg1"/>
                </a:solidFill>
                <a:latin typeface="微软雅黑" panose="020B0503020204020204" pitchFamily="34" charset="-122"/>
                <a:ea typeface="微软雅黑" panose="020B0503020204020204" pitchFamily="34" charset="-122"/>
              </a:rPr>
              <a:t>，实训设备</a:t>
            </a:r>
            <a:r>
              <a:rPr lang="zh-CN" altLang="en-US" b="1" dirty="0" smtClean="0">
                <a:solidFill>
                  <a:schemeClr val="bg1"/>
                </a:solidFill>
                <a:latin typeface="微软雅黑" panose="020B0503020204020204" pitchFamily="34" charset="-122"/>
                <a:ea typeface="微软雅黑" panose="020B0503020204020204" pitchFamily="34" charset="-122"/>
              </a:rPr>
              <a:t>价值</a:t>
            </a:r>
            <a:r>
              <a:rPr lang="en-US" altLang="zh-CN" b="1" dirty="0" smtClean="0">
                <a:solidFill>
                  <a:schemeClr val="bg1"/>
                </a:solidFill>
                <a:latin typeface="微软雅黑" panose="020B0503020204020204" pitchFamily="34" charset="-122"/>
                <a:ea typeface="微软雅黑" panose="020B0503020204020204" pitchFamily="34" charset="-122"/>
              </a:rPr>
              <a:t>470</a:t>
            </a:r>
            <a:r>
              <a:rPr lang="zh-CN" altLang="en-US" b="1" dirty="0">
                <a:solidFill>
                  <a:schemeClr val="bg1"/>
                </a:solidFill>
                <a:latin typeface="微软雅黑" panose="020B0503020204020204" pitchFamily="34" charset="-122"/>
                <a:ea typeface="微软雅黑" panose="020B0503020204020204" pitchFamily="34" charset="-122"/>
              </a:rPr>
              <a:t>万。</a:t>
            </a:r>
          </a:p>
        </p:txBody>
      </p:sp>
      <p:cxnSp>
        <p:nvCxnSpPr>
          <p:cNvPr id="14" name="连接符: 肘形 21"/>
          <p:cNvCxnSpPr/>
          <p:nvPr/>
        </p:nvCxnSpPr>
        <p:spPr>
          <a:xfrm>
            <a:off x="7602583" y="5329646"/>
            <a:ext cx="914355" cy="446544"/>
          </a:xfrm>
          <a:prstGeom prst="bentConnector3">
            <a:avLst/>
          </a:prstGeom>
          <a:ln w="12700">
            <a:solidFill>
              <a:srgbClr val="706659"/>
            </a:solidFill>
          </a:ln>
        </p:spPr>
        <p:style>
          <a:lnRef idx="1">
            <a:schemeClr val="accent1"/>
          </a:lnRef>
          <a:fillRef idx="0">
            <a:schemeClr val="accent1"/>
          </a:fillRef>
          <a:effectRef idx="0">
            <a:schemeClr val="accent1"/>
          </a:effectRef>
          <a:fontRef idx="minor">
            <a:schemeClr val="tx1"/>
          </a:fontRef>
        </p:style>
      </p:cxnSp>
      <p:sp>
        <p:nvSpPr>
          <p:cNvPr id="15" name="矩形: 圆角 23"/>
          <p:cNvSpPr/>
          <p:nvPr/>
        </p:nvSpPr>
        <p:spPr>
          <a:xfrm>
            <a:off x="8588374" y="4785591"/>
            <a:ext cx="3011441" cy="1771964"/>
          </a:xfrm>
          <a:prstGeom prst="roundRect">
            <a:avLst/>
          </a:prstGeom>
          <a:solidFill>
            <a:srgbClr val="C43C28"/>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b="1" dirty="0">
                <a:solidFill>
                  <a:schemeClr val="bg1"/>
                </a:solidFill>
                <a:latin typeface="微软雅黑" panose="020B0503020204020204" pitchFamily="34" charset="-122"/>
                <a:ea typeface="微软雅黑" panose="020B0503020204020204" pitchFamily="34" charset="-122"/>
              </a:rPr>
              <a:t>与</a:t>
            </a:r>
            <a:r>
              <a:rPr lang="zh-CN" altLang="en-US" b="1" dirty="0" smtClean="0">
                <a:solidFill>
                  <a:schemeClr val="bg1"/>
                </a:solidFill>
                <a:latin typeface="微软雅黑" panose="020B0503020204020204" pitchFamily="34" charset="-122"/>
                <a:ea typeface="微软雅黑" panose="020B0503020204020204" pitchFamily="34" charset="-122"/>
              </a:rPr>
              <a:t>思榕科技、蓝思科技、</a:t>
            </a:r>
            <a:r>
              <a:rPr lang="zh-CN" altLang="en-US" b="1" dirty="0">
                <a:solidFill>
                  <a:schemeClr val="bg1"/>
                </a:solidFill>
                <a:latin typeface="微软雅黑" panose="020B0503020204020204" pitchFamily="34" charset="-122"/>
                <a:ea typeface="微软雅黑" panose="020B0503020204020204" pitchFamily="34" charset="-122"/>
              </a:rPr>
              <a:t>博</a:t>
            </a:r>
            <a:r>
              <a:rPr lang="zh-CN" altLang="en-US" b="1" dirty="0" smtClean="0">
                <a:solidFill>
                  <a:schemeClr val="bg1"/>
                </a:solidFill>
                <a:latin typeface="微软雅黑" panose="020B0503020204020204" pitchFamily="34" charset="-122"/>
                <a:ea typeface="微软雅黑" panose="020B0503020204020204" pitchFamily="34" charset="-122"/>
              </a:rPr>
              <a:t>众机器人、中船重工等</a:t>
            </a:r>
            <a:r>
              <a:rPr lang="zh-CN" altLang="en-US" b="1" dirty="0">
                <a:solidFill>
                  <a:schemeClr val="bg1"/>
                </a:solidFill>
                <a:latin typeface="微软雅黑" panose="020B0503020204020204" pitchFamily="34" charset="-122"/>
                <a:ea typeface="微软雅黑" panose="020B0503020204020204" pitchFamily="34" charset="-122"/>
              </a:rPr>
              <a:t>国际、国内</a:t>
            </a:r>
            <a:r>
              <a:rPr lang="zh-CN" altLang="en-US" b="1" dirty="0" smtClean="0">
                <a:solidFill>
                  <a:schemeClr val="bg1"/>
                </a:solidFill>
                <a:latin typeface="微软雅黑" panose="020B0503020204020204" pitchFamily="34" charset="-122"/>
                <a:ea typeface="微软雅黑" panose="020B0503020204020204" pitchFamily="34" charset="-122"/>
              </a:rPr>
              <a:t>一流机电控制技术</a:t>
            </a:r>
            <a:r>
              <a:rPr lang="zh-CN" altLang="en-US" b="1" dirty="0">
                <a:solidFill>
                  <a:schemeClr val="bg1"/>
                </a:solidFill>
                <a:latin typeface="微软雅黑" panose="020B0503020204020204" pitchFamily="34" charset="-122"/>
                <a:ea typeface="微软雅黑" panose="020B0503020204020204" pitchFamily="34" charset="-122"/>
              </a:rPr>
              <a:t>厂商建立合作关系。专业核心课程与企业同步更新。</a:t>
            </a:r>
          </a:p>
        </p:txBody>
      </p:sp>
      <p:pic>
        <p:nvPicPr>
          <p:cNvPr id="17" name="Picture 4" descr="中国区域图"/>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3835332" y="2107889"/>
            <a:ext cx="4519613" cy="4101758"/>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4"/>
          <a:stretch>
            <a:fillRect/>
          </a:stretch>
        </p:blipFill>
        <p:spPr>
          <a:xfrm>
            <a:off x="0" y="495192"/>
            <a:ext cx="3141592" cy="80338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a:stretch>
            <a:fillRect/>
          </a:stretch>
        </p:blipFill>
        <p:spPr>
          <a:xfrm>
            <a:off x="0" y="495192"/>
            <a:ext cx="3141592" cy="803384"/>
          </a:xfrm>
          <a:prstGeom prst="rect">
            <a:avLst/>
          </a:prstGeom>
        </p:spPr>
      </p:pic>
      <p:sp>
        <p:nvSpPr>
          <p:cNvPr id="24" name="文本占位符 11"/>
          <p:cNvSpPr txBox="1">
            <a:spLocks/>
          </p:cNvSpPr>
          <p:nvPr/>
        </p:nvSpPr>
        <p:spPr bwMode="auto">
          <a:xfrm>
            <a:off x="143397" y="1485901"/>
            <a:ext cx="1342503" cy="544512"/>
          </a:xfrm>
          <a:prstGeom prst="rect">
            <a:avLst/>
          </a:prstGeom>
          <a:noFill/>
          <a:ln w="9525">
            <a:noFill/>
            <a:miter lim="800000"/>
            <a:headEnd/>
            <a:tailEnd/>
          </a:ln>
        </p:spPr>
        <p:txBody>
          <a:bodyPr lIns="81638" tIns="40819" rIns="81638" bIns="40819">
            <a:sp3d extrusionH="57150">
              <a:bevelT w="82550" h="38100" prst="coolSlant"/>
            </a:sp3d>
          </a:bodyPr>
          <a:lstStyle/>
          <a:p>
            <a:pPr defTabSz="815975" eaLnBrk="0" hangingPunct="0">
              <a:spcBef>
                <a:spcPct val="20000"/>
              </a:spcBef>
              <a:buFont typeface="Arial" charset="0"/>
              <a:buNone/>
            </a:pPr>
            <a:r>
              <a:rPr lang="zh-CN" altLang="en-US" sz="2800" dirty="0">
                <a:solidFill>
                  <a:srgbClr val="FF0000"/>
                </a:solidFill>
                <a:latin typeface="微软雅黑" panose="020B0503020204020204" pitchFamily="34" charset="-122"/>
                <a:ea typeface="微软雅黑" panose="020B0503020204020204" pitchFamily="34" charset="-122"/>
              </a:rPr>
              <a:t>目标链</a:t>
            </a:r>
          </a:p>
        </p:txBody>
      </p:sp>
      <p:sp>
        <p:nvSpPr>
          <p:cNvPr id="25" name="矩形 10"/>
          <p:cNvSpPr>
            <a:spLocks noChangeArrowheads="1"/>
          </p:cNvSpPr>
          <p:nvPr/>
        </p:nvSpPr>
        <p:spPr bwMode="auto">
          <a:xfrm>
            <a:off x="1619250" y="1971675"/>
            <a:ext cx="6378575" cy="373063"/>
          </a:xfrm>
          <a:prstGeom prst="rect">
            <a:avLst/>
          </a:prstGeom>
          <a:solidFill>
            <a:srgbClr val="FF0000"/>
          </a:solidFill>
          <a:ln w="6350" algn="ctr">
            <a:solidFill>
              <a:srgbClr val="00B050"/>
            </a:solidFill>
            <a:miter lim="800000"/>
            <a:headEnd/>
            <a:tailEnd/>
          </a:ln>
          <a:scene3d>
            <a:camera prst="orthographicFront"/>
            <a:lightRig rig="threePt" dir="t"/>
          </a:scene3d>
          <a:sp3d>
            <a:bevelT w="165100" prst="coolSlant"/>
          </a:sp3d>
        </p:spPr>
        <p:txBody>
          <a:bodyPr anchor="ctr">
            <a:spAutoFit/>
          </a:bodyPr>
          <a:lstStyle/>
          <a:p>
            <a:pPr algn="ctr">
              <a:defRPr/>
            </a:pPr>
            <a:r>
              <a:rPr lang="zh-CN" altLang="en-US" b="1" dirty="0">
                <a:latin typeface="微软雅黑" panose="020B0503020204020204" pitchFamily="34" charset="-122"/>
                <a:ea typeface="微软雅黑" panose="020B0503020204020204" pitchFamily="34" charset="-122"/>
              </a:rPr>
              <a:t>机电工程学院：化工装备（智能）技术双高专业群</a:t>
            </a:r>
            <a:endParaRPr lang="en-US" altLang="zh-CN" b="1" dirty="0">
              <a:latin typeface="微软雅黑" panose="020B0503020204020204" pitchFamily="34" charset="-122"/>
              <a:ea typeface="微软雅黑" panose="020B0503020204020204" pitchFamily="34" charset="-122"/>
            </a:endParaRPr>
          </a:p>
        </p:txBody>
      </p:sp>
      <p:sp>
        <p:nvSpPr>
          <p:cNvPr id="26" name="矩形 25">
            <a:extLst/>
          </p:cNvPr>
          <p:cNvSpPr/>
          <p:nvPr/>
        </p:nvSpPr>
        <p:spPr>
          <a:xfrm>
            <a:off x="779463" y="3363458"/>
            <a:ext cx="1068387" cy="523875"/>
          </a:xfrm>
          <a:prstGeom prst="rect">
            <a:avLst/>
          </a:prstGeom>
          <a:solidFill>
            <a:srgbClr val="00B0F0"/>
          </a:solidFill>
          <a:ln>
            <a:solidFill>
              <a:srgbClr val="00B050"/>
            </a:solidFill>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spAutoFit/>
          </a:bodyPr>
          <a:lstStyle/>
          <a:p>
            <a:pPr algn="ctr" fontAlgn="auto">
              <a:spcBef>
                <a:spcPts val="0"/>
              </a:spcBef>
              <a:spcAft>
                <a:spcPts val="0"/>
              </a:spcAft>
              <a:defRPr/>
            </a:pPr>
            <a:r>
              <a:rPr lang="zh-CN" altLang="en-US" sz="1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管理规范</a:t>
            </a:r>
            <a:endParaRPr lang="en-US" altLang="zh-CN" sz="1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考核优秀</a:t>
            </a:r>
            <a:endParaRPr lang="en-US" altLang="zh-CN" sz="1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27" name="矩形 26">
            <a:extLst/>
          </p:cNvPr>
          <p:cNvSpPr/>
          <p:nvPr/>
        </p:nvSpPr>
        <p:spPr>
          <a:xfrm>
            <a:off x="2120900" y="3374570"/>
            <a:ext cx="1219200" cy="523875"/>
          </a:xfrm>
          <a:prstGeom prst="rect">
            <a:avLst/>
          </a:prstGeom>
          <a:solidFill>
            <a:srgbClr val="00B0F0"/>
          </a:solidFill>
          <a:ln>
            <a:solidFill>
              <a:srgbClr val="00B050"/>
            </a:solidFill>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spAutoFit/>
          </a:bodyPr>
          <a:lstStyle/>
          <a:p>
            <a:pPr algn="ctr">
              <a:defRPr/>
            </a:pPr>
            <a:r>
              <a:rPr lang="zh-CN" altLang="en-US" sz="1400" b="1">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一流的技能工匠专业群</a:t>
            </a:r>
            <a:endParaRPr lang="en-US" altLang="zh-CN" sz="1400" b="1">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28" name="矩形 27">
            <a:extLst/>
          </p:cNvPr>
          <p:cNvSpPr/>
          <p:nvPr/>
        </p:nvSpPr>
        <p:spPr>
          <a:xfrm>
            <a:off x="3614738" y="3374898"/>
            <a:ext cx="1311275" cy="523220"/>
          </a:xfrm>
          <a:prstGeom prst="rect">
            <a:avLst/>
          </a:prstGeom>
          <a:solidFill>
            <a:srgbClr val="00B0F0"/>
          </a:solidFill>
          <a:ln>
            <a:solidFill>
              <a:srgbClr val="00B050"/>
            </a:solidFill>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spAutoFit/>
          </a:bodyPr>
          <a:lstStyle/>
          <a:p>
            <a:pPr algn="ctr">
              <a:defRPr/>
            </a:pPr>
            <a:r>
              <a:rPr lang="zh-CN" altLang="en-US" sz="1400" b="1" dirty="0" smtClean="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线</a:t>
            </a:r>
            <a:r>
              <a:rPr lang="zh-CN" altLang="en-US" sz="14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上线下</a:t>
            </a:r>
          </a:p>
          <a:p>
            <a:pPr algn="ctr">
              <a:defRPr/>
            </a:pPr>
            <a:r>
              <a:rPr lang="zh-CN" altLang="en-US" sz="14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资源课程</a:t>
            </a:r>
            <a:endParaRPr lang="en-US" altLang="zh-CN" sz="14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29" name="矩形 28">
            <a:extLst/>
          </p:cNvPr>
          <p:cNvSpPr/>
          <p:nvPr/>
        </p:nvSpPr>
        <p:spPr>
          <a:xfrm>
            <a:off x="5199063" y="3374570"/>
            <a:ext cx="1311275" cy="523875"/>
          </a:xfrm>
          <a:prstGeom prst="rect">
            <a:avLst/>
          </a:prstGeom>
          <a:solidFill>
            <a:srgbClr val="00B0F0"/>
          </a:solidFill>
          <a:ln>
            <a:solidFill>
              <a:srgbClr val="00B050"/>
            </a:solidFill>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spAutoFit/>
          </a:bodyPr>
          <a:lstStyle/>
          <a:p>
            <a:pPr algn="ctr">
              <a:defRPr/>
            </a:pPr>
            <a:r>
              <a:rPr lang="zh-CN" altLang="en-US" sz="1400" b="1">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梯队培养打造名师工匠团队</a:t>
            </a:r>
            <a:endParaRPr lang="en-US" altLang="zh-CN" sz="1400" b="1">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0" name="矩形 18"/>
          <p:cNvSpPr>
            <a:spLocks noChangeArrowheads="1"/>
          </p:cNvSpPr>
          <p:nvPr/>
        </p:nvSpPr>
        <p:spPr bwMode="auto">
          <a:xfrm>
            <a:off x="6784975" y="3392033"/>
            <a:ext cx="1460500" cy="523875"/>
          </a:xfrm>
          <a:prstGeom prst="rect">
            <a:avLst/>
          </a:prstGeom>
          <a:solidFill>
            <a:srgbClr val="00B0F0"/>
          </a:solidFill>
          <a:ln w="6350" algn="ctr">
            <a:solidFill>
              <a:srgbClr val="00B050"/>
            </a:solidFill>
            <a:miter lim="800000"/>
            <a:headEnd/>
            <a:tailEnd/>
          </a:ln>
          <a:scene3d>
            <a:camera prst="orthographicFront"/>
            <a:lightRig rig="threePt" dir="t"/>
          </a:scene3d>
          <a:sp3d>
            <a:bevelT w="165100" prst="coolSlant"/>
          </a:sp3d>
        </p:spPr>
        <p:txBody>
          <a:bodyPr anchor="ctr">
            <a:spAutoFit/>
          </a:bodyPr>
          <a:lstStyle/>
          <a:p>
            <a:pPr algn="ctr">
              <a:defRPr/>
            </a:pPr>
            <a:r>
              <a:rPr lang="zh-CN" altLang="en-US" sz="1400" b="1">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分区发展</a:t>
            </a:r>
            <a:endParaRPr lang="en-US" altLang="zh-CN" sz="1400" b="1">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a:p>
            <a:pPr algn="ctr">
              <a:defRPr/>
            </a:pPr>
            <a:r>
              <a:rPr lang="zh-CN" altLang="en-US" sz="1400" b="1">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培养高技能人才</a:t>
            </a:r>
            <a:endParaRPr lang="en-US" altLang="zh-CN" sz="1400" b="1">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1" name="矩形 30">
            <a:extLst/>
          </p:cNvPr>
          <p:cNvSpPr/>
          <p:nvPr/>
        </p:nvSpPr>
        <p:spPr>
          <a:xfrm>
            <a:off x="954088" y="2841625"/>
            <a:ext cx="800219" cy="461665"/>
          </a:xfrm>
          <a:prstGeom prst="rect">
            <a:avLst/>
          </a:prstGeom>
          <a:scene3d>
            <a:camera prst="orthographicFront"/>
            <a:lightRig rig="threePt" dir="t"/>
          </a:scene3d>
          <a:sp3d>
            <a:bevelT w="165100" prst="coolSlant"/>
          </a:sp3d>
        </p:spPr>
        <p:txBody>
          <a:bodyPr wrap="none">
            <a:spAutoFit/>
          </a:bodyPr>
          <a:lstStyle/>
          <a:p>
            <a:pPr>
              <a:defRPr/>
            </a:pPr>
            <a:r>
              <a:rPr lang="zh-CN" altLang="en-US" sz="1200" b="1">
                <a:effectLst>
                  <a:outerShdw blurRad="38100" dist="38100" dir="2700000" algn="tl">
                    <a:srgbClr val="C0C0C0"/>
                  </a:outerShdw>
                </a:effectLst>
                <a:latin typeface="微软雅黑" panose="020B0503020204020204" pitchFamily="34" charset="-122"/>
                <a:ea typeface="微软雅黑" panose="020B0503020204020204" pitchFamily="34" charset="-122"/>
              </a:rPr>
              <a:t>机电学院</a:t>
            </a:r>
            <a:endParaRPr lang="en-US" altLang="zh-CN" sz="1200" b="1">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defRPr/>
            </a:pPr>
            <a:r>
              <a:rPr lang="zh-CN" altLang="en-US" sz="1200" b="1">
                <a:effectLst>
                  <a:outerShdw blurRad="38100" dist="38100" dir="2700000" algn="tl">
                    <a:srgbClr val="C0C0C0"/>
                  </a:outerShdw>
                </a:effectLst>
                <a:latin typeface="微软雅黑" panose="020B0503020204020204" pitchFamily="34" charset="-122"/>
                <a:ea typeface="微软雅黑" panose="020B0503020204020204" pitchFamily="34" charset="-122"/>
              </a:rPr>
              <a:t>管理目标</a:t>
            </a:r>
            <a:endParaRPr lang="zh-CN" altLang="en-US" sz="1200">
              <a:latin typeface="微软雅黑" panose="020B0503020204020204" pitchFamily="34" charset="-122"/>
              <a:ea typeface="微软雅黑" panose="020B0503020204020204" pitchFamily="34" charset="-122"/>
            </a:endParaRPr>
          </a:p>
        </p:txBody>
      </p:sp>
      <p:sp>
        <p:nvSpPr>
          <p:cNvPr id="32" name="矩形 31">
            <a:extLst/>
          </p:cNvPr>
          <p:cNvSpPr/>
          <p:nvPr/>
        </p:nvSpPr>
        <p:spPr>
          <a:xfrm>
            <a:off x="2170152" y="2841625"/>
            <a:ext cx="1107996" cy="461665"/>
          </a:xfrm>
          <a:prstGeom prst="rect">
            <a:avLst/>
          </a:prstGeom>
          <a:scene3d>
            <a:camera prst="orthographicFront"/>
            <a:lightRig rig="threePt" dir="t"/>
          </a:scene3d>
          <a:sp3d>
            <a:bevelT w="165100" prst="coolSlant"/>
          </a:sp3d>
        </p:spPr>
        <p:txBody>
          <a:bodyPr wrap="none">
            <a:spAutoFit/>
          </a:bodyPr>
          <a:lstStyle/>
          <a:p>
            <a:pPr algn="ctr">
              <a:defRPr/>
            </a:pPr>
            <a:r>
              <a:rPr lang="zh-CN" altLang="en-US" sz="1200" b="1">
                <a:effectLst>
                  <a:outerShdw blurRad="38100" dist="38100" dir="2700000" algn="tl">
                    <a:srgbClr val="C0C0C0"/>
                  </a:outerShdw>
                </a:effectLst>
                <a:latin typeface="微软雅黑" panose="020B0503020204020204" pitchFamily="34" charset="-122"/>
                <a:ea typeface="微软雅黑" panose="020B0503020204020204" pitchFamily="34" charset="-122"/>
              </a:rPr>
              <a:t>机电学院</a:t>
            </a:r>
            <a:endParaRPr lang="en-US" altLang="zh-CN" sz="1200" b="1">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a:defRPr/>
            </a:pPr>
            <a:r>
              <a:rPr lang="zh-CN" altLang="en-US" sz="1200" b="1">
                <a:effectLst>
                  <a:outerShdw blurRad="38100" dist="38100" dir="2700000" algn="tl">
                    <a:srgbClr val="C0C0C0"/>
                  </a:outerShdw>
                </a:effectLst>
                <a:latin typeface="微软雅黑" panose="020B0503020204020204" pitchFamily="34" charset="-122"/>
                <a:ea typeface="微软雅黑" panose="020B0503020204020204" pitchFamily="34" charset="-122"/>
              </a:rPr>
              <a:t>专业建设目标</a:t>
            </a:r>
            <a:endParaRPr lang="zh-CN" altLang="en-US" sz="1200">
              <a:latin typeface="微软雅黑" panose="020B0503020204020204" pitchFamily="34" charset="-122"/>
              <a:ea typeface="微软雅黑" panose="020B0503020204020204" pitchFamily="34" charset="-122"/>
            </a:endParaRPr>
          </a:p>
        </p:txBody>
      </p:sp>
      <p:sp>
        <p:nvSpPr>
          <p:cNvPr id="33" name="矩形 32">
            <a:extLst/>
          </p:cNvPr>
          <p:cNvSpPr/>
          <p:nvPr/>
        </p:nvSpPr>
        <p:spPr>
          <a:xfrm>
            <a:off x="5300702" y="2832962"/>
            <a:ext cx="1107996" cy="461665"/>
          </a:xfrm>
          <a:prstGeom prst="rect">
            <a:avLst/>
          </a:prstGeom>
          <a:scene3d>
            <a:camera prst="orthographicFront"/>
            <a:lightRig rig="threePt" dir="t"/>
          </a:scene3d>
          <a:sp3d>
            <a:bevelT w="165100" prst="coolSlant"/>
          </a:sp3d>
        </p:spPr>
        <p:txBody>
          <a:bodyPr wrap="none">
            <a:spAutoFit/>
          </a:bodyPr>
          <a:lstStyle/>
          <a:p>
            <a:pPr algn="ctr">
              <a:defRPr/>
            </a:pPr>
            <a:r>
              <a:rPr lang="zh-CN" altLang="en-US" sz="12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机电学院</a:t>
            </a:r>
            <a:endParaRPr lang="en-US" altLang="zh-CN" sz="1200" b="1"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a:defRPr/>
            </a:pPr>
            <a:r>
              <a:rPr lang="zh-CN" altLang="en-US" sz="12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教师发展目标</a:t>
            </a:r>
            <a:endParaRPr lang="zh-CN" altLang="en-US" sz="1200" dirty="0">
              <a:latin typeface="微软雅黑" panose="020B0503020204020204" pitchFamily="34" charset="-122"/>
              <a:ea typeface="微软雅黑" panose="020B0503020204020204" pitchFamily="34" charset="-122"/>
            </a:endParaRPr>
          </a:p>
        </p:txBody>
      </p:sp>
      <p:sp>
        <p:nvSpPr>
          <p:cNvPr id="34" name="矩形 33">
            <a:extLst/>
          </p:cNvPr>
          <p:cNvSpPr/>
          <p:nvPr/>
        </p:nvSpPr>
        <p:spPr>
          <a:xfrm>
            <a:off x="6897727" y="2845662"/>
            <a:ext cx="1107996" cy="461665"/>
          </a:xfrm>
          <a:prstGeom prst="rect">
            <a:avLst/>
          </a:prstGeom>
          <a:scene3d>
            <a:camera prst="orthographicFront"/>
            <a:lightRig rig="threePt" dir="t"/>
          </a:scene3d>
          <a:sp3d>
            <a:bevelT w="165100" prst="coolSlant"/>
          </a:sp3d>
        </p:spPr>
        <p:txBody>
          <a:bodyPr wrap="none">
            <a:spAutoFit/>
          </a:bodyPr>
          <a:lstStyle/>
          <a:p>
            <a:pPr algn="ctr">
              <a:defRPr/>
            </a:pPr>
            <a:r>
              <a:rPr lang="zh-CN" altLang="en-US" sz="12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机电学院</a:t>
            </a:r>
            <a:endParaRPr lang="en-US" altLang="zh-CN" sz="1200" b="1"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a:defRPr/>
            </a:pPr>
            <a:r>
              <a:rPr lang="zh-CN" altLang="en-US" sz="12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学生发展目标</a:t>
            </a:r>
            <a:endParaRPr lang="zh-CN" altLang="en-US" sz="1200" dirty="0">
              <a:latin typeface="微软雅黑" panose="020B0503020204020204" pitchFamily="34" charset="-122"/>
              <a:ea typeface="微软雅黑" panose="020B0503020204020204" pitchFamily="34" charset="-122"/>
            </a:endParaRPr>
          </a:p>
        </p:txBody>
      </p:sp>
      <p:sp>
        <p:nvSpPr>
          <p:cNvPr id="35" name="矩形 34">
            <a:extLst/>
          </p:cNvPr>
          <p:cNvSpPr/>
          <p:nvPr/>
        </p:nvSpPr>
        <p:spPr>
          <a:xfrm>
            <a:off x="3684627" y="2808423"/>
            <a:ext cx="1107996" cy="461665"/>
          </a:xfrm>
          <a:prstGeom prst="rect">
            <a:avLst/>
          </a:prstGeom>
          <a:scene3d>
            <a:camera prst="orthographicFront"/>
            <a:lightRig rig="threePt" dir="t"/>
          </a:scene3d>
          <a:sp3d>
            <a:bevelT w="165100" prst="coolSlant"/>
          </a:sp3d>
        </p:spPr>
        <p:txBody>
          <a:bodyPr wrap="none">
            <a:spAutoFit/>
          </a:bodyPr>
          <a:lstStyle/>
          <a:p>
            <a:pPr algn="ctr">
              <a:defRPr/>
            </a:pPr>
            <a:r>
              <a:rPr lang="zh-CN" altLang="en-US" sz="12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机电学院</a:t>
            </a:r>
            <a:endParaRPr lang="en-US" altLang="zh-CN" sz="1200" b="1"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a:defRPr/>
            </a:pPr>
            <a:r>
              <a:rPr lang="zh-CN" altLang="en-US" sz="12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课程建设目标</a:t>
            </a:r>
            <a:endParaRPr lang="zh-CN" altLang="en-US" sz="1200" dirty="0">
              <a:latin typeface="微软雅黑" panose="020B0503020204020204" pitchFamily="34" charset="-122"/>
              <a:ea typeface="微软雅黑" panose="020B0503020204020204" pitchFamily="34" charset="-122"/>
            </a:endParaRPr>
          </a:p>
        </p:txBody>
      </p:sp>
      <p:grpSp>
        <p:nvGrpSpPr>
          <p:cNvPr id="36" name="组合 35"/>
          <p:cNvGrpSpPr>
            <a:grpSpLocks/>
          </p:cNvGrpSpPr>
          <p:nvPr/>
        </p:nvGrpSpPr>
        <p:grpSpPr bwMode="auto">
          <a:xfrm>
            <a:off x="1328738" y="2341563"/>
            <a:ext cx="6122987" cy="560387"/>
            <a:chOff x="1316041" y="1479079"/>
            <a:chExt cx="6124009" cy="831094"/>
          </a:xfrm>
        </p:grpSpPr>
        <p:cxnSp>
          <p:nvCxnSpPr>
            <p:cNvPr id="37" name="直接连接符 36">
              <a:extLst/>
            </p:cNvPr>
            <p:cNvCxnSpPr>
              <a:cxnSpLocks/>
            </p:cNvCxnSpPr>
            <p:nvPr/>
          </p:nvCxnSpPr>
          <p:spPr>
            <a:xfrm>
              <a:off x="4228002" y="1479079"/>
              <a:ext cx="0" cy="816968"/>
            </a:xfrm>
            <a:prstGeom prst="line">
              <a:avLst/>
            </a:prstGeom>
            <a:ln w="12700">
              <a:solidFill>
                <a:schemeClr val="tx1"/>
              </a:solidFill>
            </a:ln>
            <a:scene3d>
              <a:camera prst="orthographicFront"/>
              <a:lightRig rig="threePt" dir="t"/>
            </a:scene3d>
            <a:sp3d>
              <a:bevelT w="165100" prst="coolSlant"/>
            </a:sp3d>
          </p:spPr>
          <p:style>
            <a:lnRef idx="1">
              <a:schemeClr val="accent5"/>
            </a:lnRef>
            <a:fillRef idx="0">
              <a:schemeClr val="accent5"/>
            </a:fillRef>
            <a:effectRef idx="0">
              <a:schemeClr val="accent5"/>
            </a:effectRef>
            <a:fontRef idx="minor">
              <a:schemeClr val="tx1"/>
            </a:fontRef>
          </p:style>
        </p:cxnSp>
        <p:cxnSp>
          <p:nvCxnSpPr>
            <p:cNvPr id="38" name="直接连接符 37">
              <a:extLst/>
            </p:cNvPr>
            <p:cNvCxnSpPr>
              <a:cxnSpLocks/>
            </p:cNvCxnSpPr>
            <p:nvPr/>
          </p:nvCxnSpPr>
          <p:spPr>
            <a:xfrm flipH="1">
              <a:off x="1316041" y="1768667"/>
              <a:ext cx="2942128" cy="0"/>
            </a:xfrm>
            <a:prstGeom prst="line">
              <a:avLst/>
            </a:prstGeom>
            <a:ln w="12700">
              <a:solidFill>
                <a:schemeClr val="tx1"/>
              </a:solidFill>
            </a:ln>
            <a:scene3d>
              <a:camera prst="orthographicFront"/>
              <a:lightRig rig="threePt" dir="t"/>
            </a:scene3d>
            <a:sp3d>
              <a:bevelT w="165100" prst="coolSlant"/>
            </a:sp3d>
          </p:spPr>
          <p:style>
            <a:lnRef idx="1">
              <a:schemeClr val="dk1"/>
            </a:lnRef>
            <a:fillRef idx="0">
              <a:schemeClr val="dk1"/>
            </a:fillRef>
            <a:effectRef idx="0">
              <a:schemeClr val="dk1"/>
            </a:effectRef>
            <a:fontRef idx="minor">
              <a:schemeClr val="tx1"/>
            </a:fontRef>
          </p:style>
        </p:cxnSp>
        <p:cxnSp>
          <p:nvCxnSpPr>
            <p:cNvPr id="39" name="直接连接符 38">
              <a:extLst/>
            </p:cNvPr>
            <p:cNvCxnSpPr>
              <a:cxnSpLocks/>
            </p:cNvCxnSpPr>
            <p:nvPr/>
          </p:nvCxnSpPr>
          <p:spPr>
            <a:xfrm>
              <a:off x="1316041" y="1768667"/>
              <a:ext cx="0" cy="499128"/>
            </a:xfrm>
            <a:prstGeom prst="line">
              <a:avLst/>
            </a:prstGeom>
            <a:ln w="12700">
              <a:solidFill>
                <a:schemeClr val="tx1"/>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40" name="直接连接符 39">
              <a:extLst/>
            </p:cNvPr>
            <p:cNvCxnSpPr>
              <a:cxnSpLocks/>
            </p:cNvCxnSpPr>
            <p:nvPr/>
          </p:nvCxnSpPr>
          <p:spPr>
            <a:xfrm>
              <a:off x="2721213" y="1768667"/>
              <a:ext cx="0" cy="499128"/>
            </a:xfrm>
            <a:prstGeom prst="line">
              <a:avLst/>
            </a:prstGeom>
            <a:ln w="12700">
              <a:solidFill>
                <a:schemeClr val="tx1"/>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41" name="直接连接符 40">
              <a:extLst/>
            </p:cNvPr>
            <p:cNvCxnSpPr>
              <a:cxnSpLocks/>
            </p:cNvCxnSpPr>
            <p:nvPr/>
          </p:nvCxnSpPr>
          <p:spPr>
            <a:xfrm>
              <a:off x="5849109" y="1778084"/>
              <a:ext cx="0" cy="499128"/>
            </a:xfrm>
            <a:prstGeom prst="line">
              <a:avLst/>
            </a:prstGeom>
            <a:ln w="12700">
              <a:solidFill>
                <a:schemeClr val="tx1"/>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42" name="直接连接符 41">
              <a:extLst/>
            </p:cNvPr>
            <p:cNvCxnSpPr>
              <a:cxnSpLocks/>
            </p:cNvCxnSpPr>
            <p:nvPr/>
          </p:nvCxnSpPr>
          <p:spPr>
            <a:xfrm flipH="1">
              <a:off x="7433699" y="1775730"/>
              <a:ext cx="6351" cy="534443"/>
            </a:xfrm>
            <a:prstGeom prst="line">
              <a:avLst/>
            </a:prstGeom>
            <a:ln w="12700">
              <a:solidFill>
                <a:schemeClr val="tx1"/>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43" name="直接连接符 42">
              <a:extLst/>
            </p:cNvPr>
            <p:cNvCxnSpPr>
              <a:cxnSpLocks/>
            </p:cNvCxnSpPr>
            <p:nvPr/>
          </p:nvCxnSpPr>
          <p:spPr>
            <a:xfrm>
              <a:off x="4228002" y="1768667"/>
              <a:ext cx="3212048" cy="11773"/>
            </a:xfrm>
            <a:prstGeom prst="line">
              <a:avLst/>
            </a:prstGeom>
            <a:ln w="12700">
              <a:solidFill>
                <a:schemeClr val="tx1"/>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sp>
        <p:nvSpPr>
          <p:cNvPr id="44" name="矩形 43"/>
          <p:cNvSpPr>
            <a:spLocks noChangeArrowheads="1"/>
          </p:cNvSpPr>
          <p:nvPr/>
        </p:nvSpPr>
        <p:spPr bwMode="auto">
          <a:xfrm>
            <a:off x="788988" y="4232275"/>
            <a:ext cx="2117725" cy="646113"/>
          </a:xfrm>
          <a:prstGeom prst="rect">
            <a:avLst/>
          </a:prstGeom>
          <a:solidFill>
            <a:schemeClr val="hlink">
              <a:alpha val="76862"/>
            </a:schemeClr>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600" b="1">
              <a:solidFill>
                <a:srgbClr val="FFFF00"/>
              </a:solidFill>
              <a:effectLst>
                <a:outerShdw blurRad="38100" dist="38100" dir="2700000" algn="tl">
                  <a:srgbClr val="000000">
                    <a:alpha val="43137"/>
                  </a:srgbClr>
                </a:outerShdw>
              </a:effectLst>
              <a:latin typeface="+mn-ea"/>
              <a:ea typeface="+mn-ea"/>
            </a:endParaRPr>
          </a:p>
        </p:txBody>
      </p:sp>
      <p:sp>
        <p:nvSpPr>
          <p:cNvPr id="45" name="矩形 27"/>
          <p:cNvSpPr>
            <a:spLocks noChangeArrowheads="1"/>
          </p:cNvSpPr>
          <p:nvPr/>
        </p:nvSpPr>
        <p:spPr bwMode="auto">
          <a:xfrm>
            <a:off x="788988" y="4251325"/>
            <a:ext cx="2117725" cy="615950"/>
          </a:xfrm>
          <a:prstGeom prst="rect">
            <a:avLst/>
          </a:prstGeom>
          <a:solidFill>
            <a:schemeClr val="hlink">
              <a:alpha val="61960"/>
            </a:schemeClr>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r>
              <a:rPr lang="zh-CN" altLang="en-US" sz="1600" b="1" dirty="0">
                <a:solidFill>
                  <a:srgbClr val="FFFF00"/>
                </a:solidFill>
                <a:effectLst>
                  <a:outerShdw blurRad="38100" dist="38100" dir="2700000" algn="tl">
                    <a:srgbClr val="000000">
                      <a:alpha val="43137"/>
                    </a:srgbClr>
                  </a:outerShdw>
                </a:effectLst>
                <a:latin typeface="+mn-ea"/>
                <a:ea typeface="+mn-ea"/>
              </a:rPr>
              <a:t>机电一体化技术专业</a:t>
            </a:r>
            <a:endParaRPr lang="en-US" altLang="zh-CN" sz="1600" b="1" dirty="0">
              <a:solidFill>
                <a:srgbClr val="FFFF00"/>
              </a:solidFill>
              <a:effectLst>
                <a:outerShdw blurRad="38100" dist="38100" dir="2700000" algn="tl">
                  <a:srgbClr val="000000">
                    <a:alpha val="43137"/>
                  </a:srgbClr>
                </a:outerShdw>
              </a:effectLst>
              <a:latin typeface="+mn-ea"/>
              <a:ea typeface="+mn-ea"/>
            </a:endParaRPr>
          </a:p>
          <a:p>
            <a:pPr algn="ctr"/>
            <a:r>
              <a:rPr lang="zh-CN" altLang="en-US" sz="1600" b="1" dirty="0">
                <a:solidFill>
                  <a:srgbClr val="FFFF00"/>
                </a:solidFill>
                <a:effectLst>
                  <a:outerShdw blurRad="38100" dist="38100" dir="2700000" algn="tl">
                    <a:srgbClr val="000000">
                      <a:alpha val="43137"/>
                    </a:srgbClr>
                  </a:outerShdw>
                </a:effectLst>
                <a:latin typeface="+mn-ea"/>
                <a:ea typeface="+mn-ea"/>
              </a:rPr>
              <a:t>引领专业群发展</a:t>
            </a:r>
          </a:p>
        </p:txBody>
      </p:sp>
      <p:sp>
        <p:nvSpPr>
          <p:cNvPr id="46" name="矩形 45"/>
          <p:cNvSpPr>
            <a:spLocks noChangeArrowheads="1"/>
          </p:cNvSpPr>
          <p:nvPr/>
        </p:nvSpPr>
        <p:spPr bwMode="auto">
          <a:xfrm>
            <a:off x="6762750" y="4259263"/>
            <a:ext cx="1414463" cy="654050"/>
          </a:xfrm>
          <a:prstGeom prst="rect">
            <a:avLst/>
          </a:prstGeom>
          <a:solidFill>
            <a:schemeClr val="hlink">
              <a:alpha val="76862"/>
            </a:schemeClr>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600" b="1">
              <a:solidFill>
                <a:srgbClr val="FFFF00"/>
              </a:solidFill>
              <a:effectLst>
                <a:outerShdw blurRad="38100" dist="38100" dir="2700000" algn="tl">
                  <a:srgbClr val="000000">
                    <a:alpha val="43137"/>
                  </a:srgbClr>
                </a:outerShdw>
              </a:effectLst>
              <a:latin typeface="+mn-ea"/>
              <a:ea typeface="+mn-ea"/>
            </a:endParaRPr>
          </a:p>
        </p:txBody>
      </p:sp>
      <p:sp>
        <p:nvSpPr>
          <p:cNvPr id="47" name="矩形 27"/>
          <p:cNvSpPr>
            <a:spLocks noChangeArrowheads="1"/>
          </p:cNvSpPr>
          <p:nvPr/>
        </p:nvSpPr>
        <p:spPr bwMode="auto">
          <a:xfrm>
            <a:off x="6762750" y="4400550"/>
            <a:ext cx="1414463" cy="338138"/>
          </a:xfrm>
          <a:prstGeom prst="rect">
            <a:avLst/>
          </a:prstGeom>
          <a:noFill/>
          <a:ln w="9525">
            <a:noFill/>
            <a:miter lim="800000"/>
            <a:headEnd/>
            <a:tailEnd/>
          </a:ln>
          <a:scene3d>
            <a:camera prst="orthographicFront"/>
            <a:lightRig rig="threePt" dir="t"/>
          </a:scene3d>
          <a:sp3d>
            <a:bevelT w="165100" prst="coolSlant"/>
          </a:sp3d>
        </p:spPr>
        <p:txBody>
          <a:bodyPr anchor="ctr">
            <a:spAutoFit/>
          </a:bodyPr>
          <a:lstStyle/>
          <a:p>
            <a:pPr algn="ctr"/>
            <a:r>
              <a:rPr lang="zh-CN" altLang="en-US" sz="1600" b="1" dirty="0">
                <a:solidFill>
                  <a:srgbClr val="FFFF00"/>
                </a:solidFill>
                <a:effectLst>
                  <a:outerShdw blurRad="38100" dist="38100" dir="2700000" algn="tl">
                    <a:srgbClr val="000000">
                      <a:alpha val="43137"/>
                    </a:srgbClr>
                  </a:outerShdw>
                </a:effectLst>
                <a:latin typeface="+mn-ea"/>
                <a:ea typeface="+mn-ea"/>
              </a:rPr>
              <a:t>学院特色专业</a:t>
            </a:r>
          </a:p>
        </p:txBody>
      </p:sp>
      <p:sp>
        <p:nvSpPr>
          <p:cNvPr id="48" name="矩形 47"/>
          <p:cNvSpPr>
            <a:spLocks noChangeArrowheads="1"/>
          </p:cNvSpPr>
          <p:nvPr/>
        </p:nvSpPr>
        <p:spPr bwMode="auto">
          <a:xfrm>
            <a:off x="4997450" y="4265613"/>
            <a:ext cx="1414463" cy="631825"/>
          </a:xfrm>
          <a:prstGeom prst="rect">
            <a:avLst/>
          </a:prstGeom>
          <a:solidFill>
            <a:schemeClr val="hlink">
              <a:alpha val="76862"/>
            </a:schemeClr>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600" b="1">
              <a:solidFill>
                <a:srgbClr val="FFFF00"/>
              </a:solidFill>
              <a:effectLst>
                <a:outerShdw blurRad="38100" dist="38100" dir="2700000" algn="tl">
                  <a:srgbClr val="000000">
                    <a:alpha val="43137"/>
                  </a:srgbClr>
                </a:outerShdw>
              </a:effectLst>
              <a:latin typeface="+mn-ea"/>
              <a:ea typeface="+mn-ea"/>
            </a:endParaRPr>
          </a:p>
        </p:txBody>
      </p:sp>
      <p:sp>
        <p:nvSpPr>
          <p:cNvPr id="49" name="矩形 27"/>
          <p:cNvSpPr>
            <a:spLocks noChangeArrowheads="1"/>
          </p:cNvSpPr>
          <p:nvPr/>
        </p:nvSpPr>
        <p:spPr bwMode="auto">
          <a:xfrm>
            <a:off x="4987925" y="4403725"/>
            <a:ext cx="1414463" cy="338138"/>
          </a:xfrm>
          <a:prstGeom prst="rect">
            <a:avLst/>
          </a:prstGeom>
          <a:noFill/>
          <a:ln w="9525">
            <a:noFill/>
            <a:miter lim="800000"/>
            <a:headEnd/>
            <a:tailEnd/>
          </a:ln>
          <a:scene3d>
            <a:camera prst="orthographicFront"/>
            <a:lightRig rig="threePt" dir="t"/>
          </a:scene3d>
          <a:sp3d>
            <a:bevelT w="165100" prst="coolSlant"/>
          </a:sp3d>
        </p:spPr>
        <p:txBody>
          <a:bodyPr anchor="ctr">
            <a:spAutoFit/>
          </a:bodyPr>
          <a:lstStyle/>
          <a:p>
            <a:pPr algn="ctr"/>
            <a:r>
              <a:rPr lang="zh-CN" altLang="en-US" sz="1600" b="1" dirty="0">
                <a:solidFill>
                  <a:srgbClr val="FFFF00"/>
                </a:solidFill>
                <a:effectLst>
                  <a:outerShdw blurRad="38100" dist="38100" dir="2700000" algn="tl">
                    <a:srgbClr val="000000">
                      <a:alpha val="43137"/>
                    </a:srgbClr>
                  </a:outerShdw>
                </a:effectLst>
                <a:latin typeface="+mn-ea"/>
                <a:ea typeface="+mn-ea"/>
              </a:rPr>
              <a:t>省一流专业</a:t>
            </a:r>
          </a:p>
        </p:txBody>
      </p:sp>
      <p:sp>
        <p:nvSpPr>
          <p:cNvPr id="50" name="矩形 49"/>
          <p:cNvSpPr>
            <a:spLocks noChangeArrowheads="1"/>
          </p:cNvSpPr>
          <p:nvPr/>
        </p:nvSpPr>
        <p:spPr bwMode="auto">
          <a:xfrm>
            <a:off x="3214688" y="4251325"/>
            <a:ext cx="1414462" cy="606425"/>
          </a:xfrm>
          <a:prstGeom prst="rect">
            <a:avLst/>
          </a:prstGeom>
          <a:solidFill>
            <a:schemeClr val="hlink">
              <a:alpha val="76862"/>
            </a:schemeClr>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600" b="1">
              <a:solidFill>
                <a:srgbClr val="FFFF00"/>
              </a:solidFill>
              <a:effectLst>
                <a:outerShdw blurRad="38100" dist="38100" dir="2700000" algn="tl">
                  <a:srgbClr val="000000">
                    <a:alpha val="43137"/>
                  </a:srgbClr>
                </a:outerShdw>
              </a:effectLst>
              <a:latin typeface="+mn-ea"/>
              <a:ea typeface="+mn-ea"/>
            </a:endParaRPr>
          </a:p>
        </p:txBody>
      </p:sp>
      <p:sp>
        <p:nvSpPr>
          <p:cNvPr id="51" name="矩形 27"/>
          <p:cNvSpPr>
            <a:spLocks noChangeArrowheads="1"/>
          </p:cNvSpPr>
          <p:nvPr/>
        </p:nvSpPr>
        <p:spPr bwMode="auto">
          <a:xfrm>
            <a:off x="3214688" y="4410075"/>
            <a:ext cx="1414462" cy="338138"/>
          </a:xfrm>
          <a:prstGeom prst="rect">
            <a:avLst/>
          </a:prstGeom>
          <a:noFill/>
          <a:ln w="9525">
            <a:noFill/>
            <a:miter lim="800000"/>
            <a:headEnd/>
            <a:tailEnd/>
          </a:ln>
          <a:scene3d>
            <a:camera prst="orthographicFront"/>
            <a:lightRig rig="threePt" dir="t"/>
          </a:scene3d>
          <a:sp3d>
            <a:bevelT w="165100" prst="coolSlant"/>
          </a:sp3d>
        </p:spPr>
        <p:txBody>
          <a:bodyPr anchor="ctr">
            <a:spAutoFit/>
          </a:bodyPr>
          <a:lstStyle/>
          <a:p>
            <a:pPr algn="ctr"/>
            <a:r>
              <a:rPr lang="zh-CN" altLang="en-US" sz="1600" b="1" dirty="0">
                <a:solidFill>
                  <a:srgbClr val="FFFF00"/>
                </a:solidFill>
                <a:effectLst>
                  <a:outerShdw blurRad="38100" dist="38100" dir="2700000" algn="tl">
                    <a:srgbClr val="000000">
                      <a:alpha val="43137"/>
                    </a:srgbClr>
                  </a:outerShdw>
                </a:effectLst>
                <a:latin typeface="+mn-ea"/>
                <a:ea typeface="+mn-ea"/>
              </a:rPr>
              <a:t>国内领先专业</a:t>
            </a:r>
          </a:p>
        </p:txBody>
      </p:sp>
      <p:cxnSp>
        <p:nvCxnSpPr>
          <p:cNvPr id="53" name="直接箭头连接符 52">
            <a:extLst/>
          </p:cNvPr>
          <p:cNvCxnSpPr>
            <a:cxnSpLocks/>
            <a:stCxn id="46" idx="1"/>
            <a:endCxn id="48" idx="3"/>
          </p:cNvCxnSpPr>
          <p:nvPr/>
        </p:nvCxnSpPr>
        <p:spPr>
          <a:xfrm flipH="1" flipV="1">
            <a:off x="6411913" y="4581525"/>
            <a:ext cx="350837" cy="4763"/>
          </a:xfrm>
          <a:prstGeom prst="straightConnector1">
            <a:avLst/>
          </a:prstGeom>
          <a:ln>
            <a:solidFill>
              <a:schemeClr val="tx1"/>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54" name="直接箭头连接符 53">
            <a:extLst/>
          </p:cNvPr>
          <p:cNvCxnSpPr>
            <a:cxnSpLocks/>
            <a:stCxn id="48" idx="1"/>
            <a:endCxn id="51" idx="3"/>
          </p:cNvCxnSpPr>
          <p:nvPr/>
        </p:nvCxnSpPr>
        <p:spPr>
          <a:xfrm flipH="1" flipV="1">
            <a:off x="4629150" y="4578350"/>
            <a:ext cx="368300" cy="3175"/>
          </a:xfrm>
          <a:prstGeom prst="straightConnector1">
            <a:avLst/>
          </a:prstGeom>
          <a:ln>
            <a:solidFill>
              <a:schemeClr val="tx1"/>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55" name="直接箭头连接符 54">
            <a:extLst/>
          </p:cNvPr>
          <p:cNvCxnSpPr>
            <a:cxnSpLocks/>
            <a:stCxn id="50" idx="1"/>
            <a:endCxn id="45" idx="3"/>
          </p:cNvCxnSpPr>
          <p:nvPr/>
        </p:nvCxnSpPr>
        <p:spPr>
          <a:xfrm flipH="1">
            <a:off x="2906713" y="4554538"/>
            <a:ext cx="307975" cy="4762"/>
          </a:xfrm>
          <a:prstGeom prst="straightConnector1">
            <a:avLst/>
          </a:prstGeom>
          <a:ln>
            <a:solidFill>
              <a:schemeClr val="tx1"/>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56" name="矩形 47"/>
          <p:cNvSpPr>
            <a:spLocks noChangeArrowheads="1"/>
          </p:cNvSpPr>
          <p:nvPr/>
        </p:nvSpPr>
        <p:spPr bwMode="auto">
          <a:xfrm>
            <a:off x="8845550" y="2030413"/>
            <a:ext cx="2859088" cy="523875"/>
          </a:xfrm>
          <a:prstGeom prst="rect">
            <a:avLst/>
          </a:prstGeom>
          <a:solidFill>
            <a:srgbClr val="01FF07"/>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500" b="1">
              <a:solidFill>
                <a:srgbClr val="FF0000"/>
              </a:solidFill>
              <a:latin typeface="微软雅黑" panose="020B0503020204020204" pitchFamily="34" charset="-122"/>
              <a:ea typeface="微软雅黑" panose="020B0503020204020204" pitchFamily="34" charset="-122"/>
            </a:endParaRPr>
          </a:p>
        </p:txBody>
      </p:sp>
      <p:sp>
        <p:nvSpPr>
          <p:cNvPr id="57" name="矩形 27"/>
          <p:cNvSpPr>
            <a:spLocks noChangeArrowheads="1"/>
          </p:cNvSpPr>
          <p:nvPr/>
        </p:nvSpPr>
        <p:spPr bwMode="auto">
          <a:xfrm>
            <a:off x="8845550" y="2122488"/>
            <a:ext cx="2859088" cy="338137"/>
          </a:xfrm>
          <a:prstGeom prst="rect">
            <a:avLst/>
          </a:prstGeom>
          <a:noFill/>
          <a:ln w="9525">
            <a:noFill/>
            <a:miter lim="800000"/>
            <a:headEnd/>
            <a:tailEnd/>
          </a:ln>
        </p:spPr>
        <p:txBody>
          <a:bodyPr>
            <a:spAutoFit/>
          </a:bodyPr>
          <a:lstStyle/>
          <a:p>
            <a:pPr algn="ctr"/>
            <a:r>
              <a:rPr lang="zh-CN" altLang="en-US" sz="1600" b="1">
                <a:solidFill>
                  <a:srgbClr val="FF0000"/>
                </a:solidFill>
                <a:latin typeface="微软雅黑" panose="020B0503020204020204" pitchFamily="34" charset="-122"/>
                <a:ea typeface="微软雅黑" panose="020B0503020204020204" pitchFamily="34" charset="-122"/>
              </a:rPr>
              <a:t>课程体系支持人才培养</a:t>
            </a:r>
          </a:p>
        </p:txBody>
      </p:sp>
      <p:sp>
        <p:nvSpPr>
          <p:cNvPr id="58" name="矩形 49"/>
          <p:cNvSpPr>
            <a:spLocks noChangeArrowheads="1"/>
          </p:cNvSpPr>
          <p:nvPr/>
        </p:nvSpPr>
        <p:spPr bwMode="auto">
          <a:xfrm>
            <a:off x="8856663" y="2736850"/>
            <a:ext cx="2860675" cy="523875"/>
          </a:xfrm>
          <a:prstGeom prst="rect">
            <a:avLst/>
          </a:prstGeom>
          <a:solidFill>
            <a:srgbClr val="01FF07"/>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500" b="1">
              <a:solidFill>
                <a:srgbClr val="FF0000"/>
              </a:solidFill>
              <a:latin typeface="微软雅黑" panose="020B0503020204020204" pitchFamily="34" charset="-122"/>
              <a:ea typeface="微软雅黑" panose="020B0503020204020204" pitchFamily="34" charset="-122"/>
            </a:endParaRPr>
          </a:p>
        </p:txBody>
      </p:sp>
      <p:sp>
        <p:nvSpPr>
          <p:cNvPr id="59" name="矩形 27"/>
          <p:cNvSpPr>
            <a:spLocks noChangeArrowheads="1"/>
          </p:cNvSpPr>
          <p:nvPr/>
        </p:nvSpPr>
        <p:spPr bwMode="auto">
          <a:xfrm>
            <a:off x="8856663" y="2830513"/>
            <a:ext cx="2860675" cy="336550"/>
          </a:xfrm>
          <a:prstGeom prst="rect">
            <a:avLst/>
          </a:prstGeom>
          <a:noFill/>
          <a:ln w="9525">
            <a:noFill/>
            <a:miter lim="800000"/>
            <a:headEnd/>
            <a:tailEnd/>
          </a:ln>
        </p:spPr>
        <p:txBody>
          <a:bodyPr>
            <a:spAutoFit/>
          </a:bodyPr>
          <a:lstStyle/>
          <a:p>
            <a:pPr algn="ctr"/>
            <a:r>
              <a:rPr lang="zh-CN" altLang="en-US" sz="1600" b="1">
                <a:solidFill>
                  <a:srgbClr val="FF0000"/>
                </a:solidFill>
                <a:latin typeface="微软雅黑" panose="020B0503020204020204" pitchFamily="34" charset="-122"/>
                <a:ea typeface="微软雅黑" panose="020B0503020204020204" pitchFamily="34" charset="-122"/>
              </a:rPr>
              <a:t>工程型双师技能团队</a:t>
            </a:r>
          </a:p>
        </p:txBody>
      </p:sp>
      <p:sp>
        <p:nvSpPr>
          <p:cNvPr id="60" name="矩形 51"/>
          <p:cNvSpPr>
            <a:spLocks noChangeArrowheads="1"/>
          </p:cNvSpPr>
          <p:nvPr/>
        </p:nvSpPr>
        <p:spPr bwMode="auto">
          <a:xfrm>
            <a:off x="8845550" y="3465513"/>
            <a:ext cx="2859088" cy="522287"/>
          </a:xfrm>
          <a:prstGeom prst="rect">
            <a:avLst/>
          </a:prstGeom>
          <a:solidFill>
            <a:srgbClr val="01FF07"/>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500" b="1">
              <a:solidFill>
                <a:srgbClr val="FF0000"/>
              </a:solidFill>
              <a:latin typeface="微软雅黑" panose="020B0503020204020204" pitchFamily="34" charset="-122"/>
              <a:ea typeface="微软雅黑" panose="020B0503020204020204" pitchFamily="34" charset="-122"/>
            </a:endParaRPr>
          </a:p>
        </p:txBody>
      </p:sp>
      <p:sp>
        <p:nvSpPr>
          <p:cNvPr id="61" name="矩形 27"/>
          <p:cNvSpPr>
            <a:spLocks noChangeArrowheads="1"/>
          </p:cNvSpPr>
          <p:nvPr/>
        </p:nvSpPr>
        <p:spPr bwMode="auto">
          <a:xfrm>
            <a:off x="8856663" y="3565525"/>
            <a:ext cx="2832100" cy="338138"/>
          </a:xfrm>
          <a:prstGeom prst="rect">
            <a:avLst/>
          </a:prstGeom>
          <a:noFill/>
          <a:ln w="9525">
            <a:noFill/>
            <a:miter lim="800000"/>
            <a:headEnd/>
            <a:tailEnd/>
          </a:ln>
        </p:spPr>
        <p:txBody>
          <a:bodyPr>
            <a:spAutoFit/>
          </a:bodyPr>
          <a:lstStyle/>
          <a:p>
            <a:pPr algn="ctr"/>
            <a:r>
              <a:rPr lang="zh-CN" altLang="en-US" sz="1600" b="1">
                <a:solidFill>
                  <a:srgbClr val="FF0000"/>
                </a:solidFill>
                <a:latin typeface="微软雅黑" panose="020B0503020204020204" pitchFamily="34" charset="-122"/>
                <a:ea typeface="微软雅黑" panose="020B0503020204020204" pitchFamily="34" charset="-122"/>
              </a:rPr>
              <a:t>优质的课程教学资源库</a:t>
            </a:r>
          </a:p>
        </p:txBody>
      </p:sp>
      <p:sp>
        <p:nvSpPr>
          <p:cNvPr id="62" name="矩形 53"/>
          <p:cNvSpPr>
            <a:spLocks noChangeArrowheads="1"/>
          </p:cNvSpPr>
          <p:nvPr/>
        </p:nvSpPr>
        <p:spPr bwMode="auto">
          <a:xfrm>
            <a:off x="8856663" y="4122738"/>
            <a:ext cx="2860675" cy="522287"/>
          </a:xfrm>
          <a:prstGeom prst="rect">
            <a:avLst/>
          </a:prstGeom>
          <a:solidFill>
            <a:srgbClr val="01FF07"/>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500" b="1">
              <a:solidFill>
                <a:srgbClr val="FF0000"/>
              </a:solidFill>
              <a:latin typeface="微软雅黑" panose="020B0503020204020204" pitchFamily="34" charset="-122"/>
              <a:ea typeface="微软雅黑" panose="020B0503020204020204" pitchFamily="34" charset="-122"/>
            </a:endParaRPr>
          </a:p>
        </p:txBody>
      </p:sp>
      <p:sp>
        <p:nvSpPr>
          <p:cNvPr id="63" name="矩形 27"/>
          <p:cNvSpPr>
            <a:spLocks noChangeArrowheads="1"/>
          </p:cNvSpPr>
          <p:nvPr/>
        </p:nvSpPr>
        <p:spPr bwMode="auto">
          <a:xfrm>
            <a:off x="8856663" y="4165600"/>
            <a:ext cx="2860675" cy="338138"/>
          </a:xfrm>
          <a:prstGeom prst="rect">
            <a:avLst/>
          </a:prstGeom>
          <a:noFill/>
          <a:ln w="9525">
            <a:noFill/>
            <a:miter lim="800000"/>
            <a:headEnd/>
            <a:tailEnd/>
          </a:ln>
        </p:spPr>
        <p:txBody>
          <a:bodyPr>
            <a:spAutoFit/>
          </a:bodyPr>
          <a:lstStyle/>
          <a:p>
            <a:pPr algn="ctr"/>
            <a:r>
              <a:rPr lang="zh-CN" altLang="en-US" sz="1600" b="1">
                <a:solidFill>
                  <a:srgbClr val="FF0000"/>
                </a:solidFill>
                <a:latin typeface="微软雅黑" panose="020B0503020204020204" pitchFamily="34" charset="-122"/>
                <a:ea typeface="微软雅黑" panose="020B0503020204020204" pitchFamily="34" charset="-122"/>
              </a:rPr>
              <a:t>第三方的评价体系</a:t>
            </a:r>
          </a:p>
        </p:txBody>
      </p:sp>
      <p:sp>
        <p:nvSpPr>
          <p:cNvPr id="64" name="矩形 55"/>
          <p:cNvSpPr>
            <a:spLocks noChangeArrowheads="1"/>
          </p:cNvSpPr>
          <p:nvPr/>
        </p:nvSpPr>
        <p:spPr bwMode="auto">
          <a:xfrm>
            <a:off x="8848725" y="4827588"/>
            <a:ext cx="2859088" cy="523875"/>
          </a:xfrm>
          <a:prstGeom prst="rect">
            <a:avLst/>
          </a:prstGeom>
          <a:solidFill>
            <a:schemeClr val="hlink"/>
          </a:solidFill>
          <a:ln w="19050" algn="ctr">
            <a:solidFill>
              <a:schemeClr val="bg1"/>
            </a:solidFill>
            <a:miter lim="800000"/>
            <a:headEnd/>
            <a:tailEnd/>
          </a:ln>
        </p:spPr>
        <p:txBody>
          <a:bodyPr anchor="ctr"/>
          <a:lstStyle/>
          <a:p>
            <a:pPr algn="ctr"/>
            <a:endParaRPr lang="zh-CN" altLang="en-US" sz="1500" b="1">
              <a:solidFill>
                <a:srgbClr val="FF0000"/>
              </a:solidFill>
              <a:latin typeface="微软雅黑" panose="020B0503020204020204" pitchFamily="34" charset="-122"/>
              <a:ea typeface="微软雅黑" panose="020B0503020204020204" pitchFamily="34" charset="-122"/>
            </a:endParaRPr>
          </a:p>
        </p:txBody>
      </p:sp>
      <p:sp>
        <p:nvSpPr>
          <p:cNvPr id="65" name="矩形 27"/>
          <p:cNvSpPr>
            <a:spLocks noChangeArrowheads="1"/>
          </p:cNvSpPr>
          <p:nvPr/>
        </p:nvSpPr>
        <p:spPr bwMode="auto">
          <a:xfrm>
            <a:off x="8845550" y="4808538"/>
            <a:ext cx="2859088" cy="581025"/>
          </a:xfrm>
          <a:prstGeom prst="rect">
            <a:avLst/>
          </a:prstGeom>
          <a:solidFill>
            <a:srgbClr val="01FF07"/>
          </a:solidFill>
          <a:ln w="9525">
            <a:noFill/>
            <a:miter lim="800000"/>
            <a:headEnd/>
            <a:tailEnd/>
          </a:ln>
          <a:scene3d>
            <a:camera prst="orthographicFront"/>
            <a:lightRig rig="threePt" dir="t"/>
          </a:scene3d>
          <a:sp3d>
            <a:bevelT w="165100" prst="coolSlant"/>
          </a:sp3d>
        </p:spPr>
        <p:txBody>
          <a:bodyPr>
            <a:spAutoFit/>
          </a:bodyPr>
          <a:lstStyle/>
          <a:p>
            <a:pPr algn="ctr"/>
            <a:r>
              <a:rPr lang="zh-CN" altLang="en-US" sz="1600" b="1">
                <a:solidFill>
                  <a:srgbClr val="FF0000"/>
                </a:solidFill>
                <a:latin typeface="微软雅黑" pitchFamily="34" charset="-122"/>
                <a:ea typeface="微软雅黑" pitchFamily="34" charset="-122"/>
              </a:rPr>
              <a:t>服务长株潭区</a:t>
            </a:r>
            <a:endParaRPr lang="en-US" altLang="zh-CN" sz="1600" b="1">
              <a:solidFill>
                <a:srgbClr val="FF0000"/>
              </a:solidFill>
              <a:latin typeface="微软雅黑" pitchFamily="34" charset="-122"/>
              <a:ea typeface="微软雅黑" pitchFamily="34" charset="-122"/>
            </a:endParaRPr>
          </a:p>
          <a:p>
            <a:pPr algn="ctr"/>
            <a:r>
              <a:rPr lang="zh-CN" altLang="en-US" sz="1600" b="1">
                <a:solidFill>
                  <a:srgbClr val="FF0000"/>
                </a:solidFill>
                <a:latin typeface="微软雅黑" pitchFamily="34" charset="-122"/>
                <a:ea typeface="微软雅黑" pitchFamily="34" charset="-122"/>
              </a:rPr>
              <a:t>域经济的发展模式</a:t>
            </a:r>
          </a:p>
        </p:txBody>
      </p:sp>
      <p:sp>
        <p:nvSpPr>
          <p:cNvPr id="66" name="矩形 57"/>
          <p:cNvSpPr>
            <a:spLocks noChangeArrowheads="1"/>
          </p:cNvSpPr>
          <p:nvPr/>
        </p:nvSpPr>
        <p:spPr bwMode="auto">
          <a:xfrm>
            <a:off x="8829675" y="5539378"/>
            <a:ext cx="2859088" cy="523875"/>
          </a:xfrm>
          <a:prstGeom prst="rect">
            <a:avLst/>
          </a:prstGeom>
          <a:solidFill>
            <a:srgbClr val="01FF07"/>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500" b="1">
              <a:solidFill>
                <a:srgbClr val="FF0000"/>
              </a:solidFill>
              <a:latin typeface="微软雅黑" panose="020B0503020204020204" pitchFamily="34" charset="-122"/>
              <a:ea typeface="微软雅黑" panose="020B0503020204020204" pitchFamily="34" charset="-122"/>
            </a:endParaRPr>
          </a:p>
        </p:txBody>
      </p:sp>
      <p:sp>
        <p:nvSpPr>
          <p:cNvPr id="67" name="矩形 27"/>
          <p:cNvSpPr>
            <a:spLocks noChangeArrowheads="1"/>
          </p:cNvSpPr>
          <p:nvPr/>
        </p:nvSpPr>
        <p:spPr bwMode="auto">
          <a:xfrm>
            <a:off x="8829675" y="5641975"/>
            <a:ext cx="2859088" cy="336550"/>
          </a:xfrm>
          <a:prstGeom prst="rect">
            <a:avLst/>
          </a:prstGeom>
          <a:noFill/>
          <a:ln w="9525">
            <a:noFill/>
            <a:miter lim="800000"/>
            <a:headEnd/>
            <a:tailEnd/>
          </a:ln>
        </p:spPr>
        <p:txBody>
          <a:bodyPr>
            <a:spAutoFit/>
          </a:bodyPr>
          <a:lstStyle/>
          <a:p>
            <a:pPr algn="ctr"/>
            <a:r>
              <a:rPr lang="zh-CN" altLang="en-US" sz="1600" b="1" dirty="0">
                <a:solidFill>
                  <a:srgbClr val="FF0000"/>
                </a:solidFill>
                <a:latin typeface="微软雅黑" panose="020B0503020204020204" pitchFamily="34" charset="-122"/>
                <a:ea typeface="微软雅黑" panose="020B0503020204020204" pitchFamily="34" charset="-122"/>
              </a:rPr>
              <a:t>形成持续改进的诊改机制</a:t>
            </a:r>
          </a:p>
        </p:txBody>
      </p:sp>
      <p:sp>
        <p:nvSpPr>
          <p:cNvPr id="68" name="左大括号 67">
            <a:extLst/>
          </p:cNvPr>
          <p:cNvSpPr/>
          <p:nvPr/>
        </p:nvSpPr>
        <p:spPr>
          <a:xfrm>
            <a:off x="8229600" y="1717675"/>
            <a:ext cx="552450" cy="4159250"/>
          </a:xfrm>
          <a:prstGeom prst="leftBrace">
            <a:avLst>
              <a:gd name="adj1" fmla="val 8333"/>
              <a:gd name="adj2" fmla="val 68922"/>
            </a:avLst>
          </a:prstGeom>
          <a:ln w="12700">
            <a:solidFill>
              <a:srgbClr val="FF0000"/>
            </a:solidFill>
          </a:ln>
          <a:effectLst>
            <a:glow rad="228600">
              <a:schemeClr val="accent2">
                <a:satMod val="175000"/>
                <a:alpha val="40000"/>
              </a:schemeClr>
            </a:glo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solidFill>
                <a:srgbClr val="FFFF00"/>
              </a:solidFill>
              <a:latin typeface="微软雅黑" panose="020B0503020204020204" pitchFamily="34" charset="-122"/>
              <a:ea typeface="微软雅黑" panose="020B0503020204020204" pitchFamily="34" charset="-122"/>
            </a:endParaRPr>
          </a:p>
        </p:txBody>
      </p:sp>
      <p:cxnSp>
        <p:nvCxnSpPr>
          <p:cNvPr id="69" name="直接箭头连接符 68">
            <a:extLst/>
          </p:cNvPr>
          <p:cNvCxnSpPr>
            <a:stCxn id="66" idx="2"/>
            <a:endCxn id="66" idx="2"/>
          </p:cNvCxnSpPr>
          <p:nvPr/>
        </p:nvCxnSpPr>
        <p:spPr>
          <a:xfrm>
            <a:off x="10259219" y="6063253"/>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a:extLst/>
          </p:cNvPr>
          <p:cNvCxnSpPr>
            <a:endCxn id="66" idx="2"/>
          </p:cNvCxnSpPr>
          <p:nvPr/>
        </p:nvCxnSpPr>
        <p:spPr>
          <a:xfrm flipV="1">
            <a:off x="10260013" y="6072778"/>
            <a:ext cx="0" cy="282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a:extLst/>
          </p:cNvPr>
          <p:cNvCxnSpPr/>
          <p:nvPr/>
        </p:nvCxnSpPr>
        <p:spPr>
          <a:xfrm flipV="1">
            <a:off x="1847850" y="4822825"/>
            <a:ext cx="0" cy="1533525"/>
          </a:xfrm>
          <a:prstGeom prst="straightConnector1">
            <a:avLst/>
          </a:prstGeom>
          <a:ln>
            <a:solidFill>
              <a:schemeClr val="tx1"/>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72" name="直接箭头连接符 71">
            <a:extLst/>
          </p:cNvPr>
          <p:cNvCxnSpPr/>
          <p:nvPr/>
        </p:nvCxnSpPr>
        <p:spPr>
          <a:xfrm flipV="1">
            <a:off x="3941763" y="4864100"/>
            <a:ext cx="0" cy="1531938"/>
          </a:xfrm>
          <a:prstGeom prst="straightConnector1">
            <a:avLst/>
          </a:prstGeom>
          <a:ln>
            <a:solidFill>
              <a:schemeClr val="tx1"/>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73" name="直接箭头连接符 72">
            <a:extLst/>
          </p:cNvPr>
          <p:cNvCxnSpPr/>
          <p:nvPr/>
        </p:nvCxnSpPr>
        <p:spPr>
          <a:xfrm flipV="1">
            <a:off x="5695950" y="4822825"/>
            <a:ext cx="0" cy="1533525"/>
          </a:xfrm>
          <a:prstGeom prst="straightConnector1">
            <a:avLst/>
          </a:prstGeom>
          <a:ln>
            <a:solidFill>
              <a:schemeClr val="tx1"/>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74" name="直接箭头连接符 73">
            <a:extLst/>
          </p:cNvPr>
          <p:cNvCxnSpPr/>
          <p:nvPr/>
        </p:nvCxnSpPr>
        <p:spPr>
          <a:xfrm flipV="1">
            <a:off x="7440613" y="4864100"/>
            <a:ext cx="0" cy="1531938"/>
          </a:xfrm>
          <a:prstGeom prst="straightConnector1">
            <a:avLst/>
          </a:prstGeom>
          <a:ln>
            <a:solidFill>
              <a:schemeClr val="tx1"/>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75" name="矩形 27"/>
          <p:cNvSpPr>
            <a:spLocks noChangeArrowheads="1"/>
          </p:cNvSpPr>
          <p:nvPr/>
        </p:nvSpPr>
        <p:spPr bwMode="auto">
          <a:xfrm>
            <a:off x="660400" y="6381750"/>
            <a:ext cx="11056938" cy="476250"/>
          </a:xfrm>
          <a:prstGeom prst="rect">
            <a:avLst/>
          </a:prstGeom>
          <a:noFill/>
          <a:ln w="19050">
            <a:solidFill>
              <a:schemeClr val="tx1"/>
            </a:solidFill>
            <a:miter lim="800000"/>
            <a:headEnd/>
            <a:tailEnd/>
          </a:ln>
          <a:effectLst>
            <a:glow rad="228600">
              <a:schemeClr val="accent6">
                <a:satMod val="175000"/>
                <a:alpha val="40000"/>
              </a:schemeClr>
            </a:glow>
          </a:effectLst>
          <a:scene3d>
            <a:camera prst="orthographicFront"/>
            <a:lightRig rig="threePt" dir="t"/>
          </a:scene3d>
          <a:sp3d>
            <a:bevelT w="165100" prst="coolSlant"/>
          </a:sp3d>
        </p:spPr>
        <p:txBody>
          <a:bodyPr>
            <a:spAutoFit/>
          </a:bodyPr>
          <a:lstStyle/>
          <a:p>
            <a:pPr algn="ctr"/>
            <a:r>
              <a:rPr lang="zh-CN" altLang="en-US" sz="2000" dirty="0">
                <a:latin typeface="微软雅黑" pitchFamily="34" charset="-122"/>
                <a:ea typeface="微软雅黑" pitchFamily="34" charset="-122"/>
              </a:rPr>
              <a:t>专业</a:t>
            </a:r>
            <a:r>
              <a:rPr lang="zh-CN" altLang="en-US" sz="2000" dirty="0" smtClean="0">
                <a:latin typeface="微软雅黑" pitchFamily="34" charset="-122"/>
                <a:ea typeface="微软雅黑" pitchFamily="34" charset="-122"/>
              </a:rPr>
              <a:t>技能</a:t>
            </a:r>
            <a:r>
              <a:rPr lang="zh-CN" altLang="en-US" sz="2000" dirty="0">
                <a:latin typeface="微软雅黑" pitchFamily="34" charset="-122"/>
                <a:ea typeface="微软雅黑" pitchFamily="34" charset="-122"/>
              </a:rPr>
              <a:t>目标</a:t>
            </a:r>
            <a:r>
              <a:rPr lang="zh-CN" altLang="en-US" sz="2000" dirty="0" smtClean="0">
                <a:latin typeface="微软雅黑" pitchFamily="34" charset="-122"/>
                <a:ea typeface="微软雅黑" pitchFamily="34" charset="-122"/>
              </a:rPr>
              <a:t>链</a:t>
            </a:r>
            <a:r>
              <a:rPr lang="zh-CN" altLang="en-US" sz="2000" dirty="0">
                <a:latin typeface="微软雅黑" pitchFamily="34" charset="-122"/>
                <a:ea typeface="微软雅黑" pitchFamily="34" charset="-122"/>
              </a:rPr>
              <a:t>：机电一体化技术专业建设发展规划（</a:t>
            </a:r>
            <a:r>
              <a:rPr lang="en-US" altLang="zh-CN" sz="2000" dirty="0" smtClean="0">
                <a:latin typeface="微软雅黑" pitchFamily="34" charset="-122"/>
                <a:ea typeface="微软雅黑" pitchFamily="34" charset="-122"/>
              </a:rPr>
              <a:t>2016 -2020</a:t>
            </a:r>
            <a:r>
              <a:rPr lang="zh-CN" altLang="en-US" sz="2400" dirty="0">
                <a:latin typeface="微软雅黑" pitchFamily="34" charset="-122"/>
                <a:ea typeface="微软雅黑" pitchFamily="34" charset="-122"/>
              </a:rPr>
              <a:t>）</a:t>
            </a:r>
          </a:p>
        </p:txBody>
      </p:sp>
      <p:sp>
        <p:nvSpPr>
          <p:cNvPr id="76" name="矩形 47"/>
          <p:cNvSpPr>
            <a:spLocks noChangeArrowheads="1"/>
          </p:cNvSpPr>
          <p:nvPr/>
        </p:nvSpPr>
        <p:spPr bwMode="auto">
          <a:xfrm>
            <a:off x="8829675" y="1444625"/>
            <a:ext cx="2859088" cy="523875"/>
          </a:xfrm>
          <a:prstGeom prst="rect">
            <a:avLst/>
          </a:prstGeom>
          <a:solidFill>
            <a:srgbClr val="01FF07"/>
          </a:solidFill>
          <a:ln w="19050" algn="ctr">
            <a:solidFill>
              <a:schemeClr val="bg1"/>
            </a:solidFill>
            <a:miter lim="800000"/>
            <a:headEnd/>
            <a:tailEnd/>
          </a:ln>
          <a:scene3d>
            <a:camera prst="orthographicFront"/>
            <a:lightRig rig="threePt" dir="t"/>
          </a:scene3d>
          <a:sp3d>
            <a:bevelT w="165100" prst="coolSlant"/>
          </a:sp3d>
        </p:spPr>
        <p:txBody>
          <a:bodyPr anchor="ctr"/>
          <a:lstStyle/>
          <a:p>
            <a:pPr algn="ctr"/>
            <a:endParaRPr lang="zh-CN" altLang="en-US" sz="1500" b="1">
              <a:solidFill>
                <a:srgbClr val="FF0000"/>
              </a:solidFill>
              <a:latin typeface="微软雅黑" panose="020B0503020204020204" pitchFamily="34" charset="-122"/>
              <a:ea typeface="微软雅黑" panose="020B0503020204020204" pitchFamily="34" charset="-122"/>
            </a:endParaRPr>
          </a:p>
        </p:txBody>
      </p:sp>
      <p:sp>
        <p:nvSpPr>
          <p:cNvPr id="77" name="矩形 27"/>
          <p:cNvSpPr>
            <a:spLocks noChangeArrowheads="1"/>
          </p:cNvSpPr>
          <p:nvPr/>
        </p:nvSpPr>
        <p:spPr bwMode="auto">
          <a:xfrm>
            <a:off x="8843169" y="1537493"/>
            <a:ext cx="2859088" cy="338137"/>
          </a:xfrm>
          <a:prstGeom prst="rect">
            <a:avLst/>
          </a:prstGeom>
          <a:noFill/>
          <a:ln w="9525">
            <a:noFill/>
            <a:miter lim="800000"/>
            <a:headEnd/>
            <a:tailEnd/>
          </a:ln>
        </p:spPr>
        <p:txBody>
          <a:bodyPr>
            <a:spAutoFit/>
          </a:bodyPr>
          <a:lstStyle/>
          <a:p>
            <a:pPr algn="ctr"/>
            <a:r>
              <a:rPr lang="zh-CN" altLang="en-US" sz="1600" b="1" dirty="0">
                <a:solidFill>
                  <a:srgbClr val="FF0000"/>
                </a:solidFill>
                <a:latin typeface="微软雅黑" panose="020B0503020204020204" pitchFamily="34" charset="-122"/>
                <a:ea typeface="微软雅黑" panose="020B0503020204020204" pitchFamily="34" charset="-122"/>
              </a:rPr>
              <a:t>人才培养目标与企业需求对接</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17897eb45c6494e1444c2fbca64e429e511e61"/>
</p:tagLst>
</file>

<file path=ppt/tags/tag10.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QiTTB#"/>
  <p:tag name="MH_LAYOUT" val="SubTitleText"/>
  <p:tag name="MH" val="20170519202151"/>
  <p:tag name="MH_LIBRARY" val="GRAPHIC"/>
</p:tagLst>
</file>

<file path=ppt/tags/tag11.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QiTTB#"/>
  <p:tag name="MH_LAYOUT" val="SubTitleText"/>
  <p:tag name="MH" val="20170519202151"/>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438"/>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438"/>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438"/>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438"/>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8、15、18、19、20、24、29"/>
  <p:tag name="KSO_WM_TEMPLATE_CATEGORY" val="custom"/>
  <p:tag name="KSO_WM_TEMPLATE_INDEX" val="160438"/>
  <p:tag name="KSO_WM_SLIDE_ID" val="custom160438_1"/>
  <p:tag name="KSO_WM_SLIDE_INDEX" val="1"/>
  <p:tag name="KSO_WM_SLIDE_ITEM_CNT" val="2"/>
  <p:tag name="KSO_WM_SLIDE_LAYOUT" val="a_b"/>
  <p:tag name="KSO_WM_SLIDE_LAYOUT_CNT" val="1_1"/>
  <p:tag name="KSO_WM_SLIDE_TYPE" val="title"/>
  <p:tag name="KSO_WM_BEAUTIFY_FLAG" val="#wm#"/>
  <p:tag name="KSO_WM_TAG_VERSION" val="1.0"/>
</p:tagLst>
</file>

<file path=ppt/tags/tag7.xml><?xml version="1.0" encoding="utf-8"?>
<p:tagLst xmlns:a="http://schemas.openxmlformats.org/drawingml/2006/main" xmlns:r="http://schemas.openxmlformats.org/officeDocument/2006/relationships" xmlns:p="http://schemas.openxmlformats.org/presentationml/2006/main">
  <p:tag name="MH" val="20170519164359"/>
  <p:tag name="MH_LIBRARY" val="CONTENTS"/>
  <p:tag name="MH_AUTOCOLOR" val="TRUE"/>
  <p:tag name="MH_TYPE" val="CONTENTS"/>
  <p:tag name="ID" val="553522"/>
</p:tagLst>
</file>

<file path=ppt/tags/tag8.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QiTTB#"/>
  <p:tag name="MH_LAYOUT" val="SubTitleText"/>
  <p:tag name="MH" val="20170519202151"/>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QiTTB#"/>
  <p:tag name="MH_LAYOUT" val="SubTitleText"/>
  <p:tag name="MH" val="20170519202151"/>
  <p:tag name="MH_LIBRARY" val="GRAPHIC"/>
</p:tagLst>
</file>

<file path=ppt/theme/theme1.xml><?xml version="1.0" encoding="utf-8"?>
<a:theme xmlns:a="http://schemas.openxmlformats.org/drawingml/2006/main" name="1_A000120140530A99PPBG">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40530A99PPBG">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sz="200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sz="200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26164</TotalTime>
  <Words>5038</Words>
  <Application>Microsoft Office PowerPoint</Application>
  <PresentationFormat>宽屏</PresentationFormat>
  <Paragraphs>1006</Paragraphs>
  <Slides>41</Slides>
  <Notes>8</Notes>
  <HiddenSlides>0</HiddenSlides>
  <MMClips>0</MMClips>
  <ScaleCrop>false</ScaleCrop>
  <HeadingPairs>
    <vt:vector size="6" baseType="variant">
      <vt:variant>
        <vt:lpstr>已用的字体</vt:lpstr>
      </vt:variant>
      <vt:variant>
        <vt:i4>18</vt:i4>
      </vt:variant>
      <vt:variant>
        <vt:lpstr>主题</vt:lpstr>
      </vt:variant>
      <vt:variant>
        <vt:i4>4</vt:i4>
      </vt:variant>
      <vt:variant>
        <vt:lpstr>幻灯片标题</vt:lpstr>
      </vt:variant>
      <vt:variant>
        <vt:i4>41</vt:i4>
      </vt:variant>
    </vt:vector>
  </HeadingPairs>
  <TitlesOfParts>
    <vt:vector size="63" baseType="lpstr">
      <vt:lpstr>等线</vt:lpstr>
      <vt:lpstr>方正大黑简体</vt:lpstr>
      <vt:lpstr>仿宋</vt:lpstr>
      <vt:lpstr>黑体</vt:lpstr>
      <vt:lpstr>华康俪金黑W8(P)</vt:lpstr>
      <vt:lpstr>华康宋体W12(P)</vt:lpstr>
      <vt:lpstr>华文宋体</vt:lpstr>
      <vt:lpstr>华文细黑</vt:lpstr>
      <vt:lpstr>楷体</vt:lpstr>
      <vt:lpstr>楷体_GB2312</vt:lpstr>
      <vt:lpstr>宋体</vt:lpstr>
      <vt:lpstr>微软雅黑</vt:lpstr>
      <vt:lpstr>叶根友特楷简体</vt:lpstr>
      <vt:lpstr>Arial</vt:lpstr>
      <vt:lpstr>Arial Black</vt:lpstr>
      <vt:lpstr>Calibri</vt:lpstr>
      <vt:lpstr>Times New Roman</vt:lpstr>
      <vt:lpstr>Wingdings</vt:lpstr>
      <vt:lpstr>1_A000120140530A99PPBG</vt:lpstr>
      <vt:lpstr>A000120140530A99PPBG</vt:lpstr>
      <vt:lpstr>Office 主题</vt:lpstr>
      <vt:lpstr>1_Office 主题</vt:lpstr>
      <vt:lpstr>机电一体化技术专业建设诊改汇报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持续改进策略与机制</vt:lpstr>
      <vt:lpstr>持续改进策略与机制</vt:lpstr>
      <vt:lpstr>持续改进策略与机制</vt:lpstr>
      <vt:lpstr>持续改进策略与机制</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fdsa</dc:title>
  <dc:creator>admin</dc:creator>
  <cp:lastModifiedBy>CalvIn</cp:lastModifiedBy>
  <cp:revision>1281</cp:revision>
  <dcterms:created xsi:type="dcterms:W3CDTF">2014-06-03T02:52:00Z</dcterms:created>
  <dcterms:modified xsi:type="dcterms:W3CDTF">2019-06-12T12:19:37Z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模板文件">
    <vt:lpwstr>A000120141114A25PPBG.pptx</vt:lpwstr>
  </property>
  <property fmtid="{D5CDD505-2E9C-101B-9397-08002B2CF9AE}" pid="3" name="标题">
    <vt:lpwstr>商务科技_A000120141114A25PPBG</vt:lpwstr>
  </property>
  <property fmtid="{D5CDD505-2E9C-101B-9397-08002B2CF9AE}" pid="4" name="关键字">
    <vt:lpwstr>PPT背景模板 V2007 标屏 商务科技 红 红色 椅子 办公椅 办公</vt:lpwstr>
  </property>
  <property fmtid="{D5CDD505-2E9C-101B-9397-08002B2CF9AE}" pid="5" name="name">
    <vt:lpwstr>A000120141114A25PPBG.pptx</vt:lpwstr>
  </property>
  <property fmtid="{D5CDD505-2E9C-101B-9397-08002B2CF9AE}" pid="6" name="fileid">
    <vt:lpwstr>520733</vt:lpwstr>
  </property>
  <property fmtid="{D5CDD505-2E9C-101B-9397-08002B2CF9AE}" pid="7" name="KSOProductBuildVer">
    <vt:lpwstr>2052-10.1.0.6393</vt:lpwstr>
  </property>
</Properties>
</file>