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29"/>
  </p:notesMasterIdLst>
  <p:handoutMasterIdLst>
    <p:handoutMasterId r:id="rId32"/>
  </p:handoutMasterIdLst>
  <p:sldIdLst>
    <p:sldId id="396" r:id="rId5"/>
    <p:sldId id="642" r:id="rId6"/>
    <p:sldId id="737" r:id="rId7"/>
    <p:sldId id="711" r:id="rId8"/>
    <p:sldId id="713" r:id="rId9"/>
    <p:sldId id="714" r:id="rId10"/>
    <p:sldId id="739" r:id="rId11"/>
    <p:sldId id="740" r:id="rId12"/>
    <p:sldId id="718" r:id="rId13"/>
    <p:sldId id="741" r:id="rId14"/>
    <p:sldId id="720" r:id="rId15"/>
    <p:sldId id="685" r:id="rId16"/>
    <p:sldId id="686" r:id="rId17"/>
    <p:sldId id="687" r:id="rId18"/>
    <p:sldId id="689" r:id="rId19"/>
    <p:sldId id="699" r:id="rId20"/>
    <p:sldId id="690" r:id="rId21"/>
    <p:sldId id="700" r:id="rId22"/>
    <p:sldId id="692" r:id="rId23"/>
    <p:sldId id="693" r:id="rId24"/>
    <p:sldId id="694" r:id="rId25"/>
    <p:sldId id="695" r:id="rId26"/>
    <p:sldId id="696" r:id="rId27"/>
    <p:sldId id="697" r:id="rId28"/>
    <p:sldId id="738" r:id="rId30"/>
    <p:sldId id="698" r:id="rId31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4FF"/>
    <a:srgbClr val="DF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/>
    <p:restoredTop sz="94679"/>
  </p:normalViewPr>
  <p:slideViewPr>
    <p:cSldViewPr showGuides="1">
      <p:cViewPr varScale="1">
        <p:scale>
          <a:sx n="139" d="100"/>
          <a:sy n="139" d="100"/>
        </p:scale>
        <p:origin x="560" y="168"/>
      </p:cViewPr>
      <p:guideLst>
        <p:guide orient="horz" pos="17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FD3D367-4252-48A5-8B96-51D95E89A97C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C39F1A-8B0B-4C19-B2DF-1786F951701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A5166D-10F7-4553-A2D0-17F2D025A91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DA8DC-7C00-4E4D-897A-CABCF574F9C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F00FFF-F3E9-4EFB-9E53-D76A1B93B81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9EBCBE-17BB-44CB-96DA-3C65EEEE8B74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DD211F-54FE-4CAE-9BD1-ED6EA9FBF67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CD3D29-BBEE-4C0A-B0D3-EC6E1405F3B1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2A9A0E-CC8F-4F8F-A6B2-3263F4EE36F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42E725-EDEA-4142-BF28-7A8B227A9C9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4B69AB-6EB3-431A-A225-63409720CFB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B8F870-EB69-4A62-98EB-14804064D0D6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512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DD982-653C-4858-95C9-547878939D0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1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0" name="图片 7169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41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412" name="任意多边形 7171"/>
          <p:cNvSpPr/>
          <p:nvPr/>
        </p:nvSpPr>
        <p:spPr>
          <a:xfrm>
            <a:off x="-11112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www.xybsyw.com</a:t>
            </a:r>
            <a:endParaRPr lang="en-US" altLang="zh-CN" sz="1300" b="0" dirty="0">
              <a:solidFill>
                <a:schemeClr val="accent1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7414" name="图片 7173" descr="未标题-2-01.png"/>
          <p:cNvPicPr>
            <a:picLocks noChangeAspect="1"/>
          </p:cNvPicPr>
          <p:nvPr/>
        </p:nvPicPr>
        <p:blipFill>
          <a:blip r:embed="rId2"/>
          <a:srcRect l="11931" t="5841" r="17577" b="54250"/>
          <a:stretch>
            <a:fillRect/>
          </a:stretch>
        </p:blipFill>
        <p:spPr>
          <a:xfrm>
            <a:off x="791528" y="366395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305685" y="1898650"/>
            <a:ext cx="4218940" cy="58356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学 生 端 操 作 指 南 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7416" name="图片 7175" descr="xybsyw.logo--filtered.png"/>
          <p:cNvPicPr>
            <a:picLocks noChangeAspect="1"/>
          </p:cNvPicPr>
          <p:nvPr/>
        </p:nvPicPr>
        <p:blipFill>
          <a:blip r:embed="rId3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个人评价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7653" name="文本框 11"/>
          <p:cNvSpPr txBox="1"/>
          <p:nvPr/>
        </p:nvSpPr>
        <p:spPr>
          <a:xfrm>
            <a:off x="611736" y="4450425"/>
            <a:ext cx="1744663" cy="62241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我的实习</a:t>
            </a:r>
            <a:r>
              <a:rPr lang="en-US" altLang="zh-CN" sz="1400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endParaRPr lang="en-US" altLang="zh-CN" sz="1400" b="0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实习任务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54" name="文本框 17"/>
          <p:cNvSpPr txBox="1"/>
          <p:nvPr/>
        </p:nvSpPr>
        <p:spPr>
          <a:xfrm>
            <a:off x="2098318" y="4450425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实习过程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59" name="文本框 20"/>
          <p:cNvSpPr txBox="1"/>
          <p:nvPr/>
        </p:nvSpPr>
        <p:spPr>
          <a:xfrm>
            <a:off x="3988444" y="4452012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老师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60" name="文本框 22"/>
          <p:cNvSpPr txBox="1"/>
          <p:nvPr/>
        </p:nvSpPr>
        <p:spPr>
          <a:xfrm>
            <a:off x="5652072" y="4452012"/>
            <a:ext cx="1798638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校友邦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61" name="文本框 29"/>
          <p:cNvSpPr txBox="1"/>
          <p:nvPr/>
        </p:nvSpPr>
        <p:spPr>
          <a:xfrm>
            <a:off x="7453675" y="4317981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课程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218" y="591461"/>
            <a:ext cx="1720667" cy="3726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55" y="591462"/>
            <a:ext cx="1720667" cy="3726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16" y="591462"/>
            <a:ext cx="1720667" cy="3726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577" y="591462"/>
            <a:ext cx="1720667" cy="3726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614" y="591461"/>
            <a:ext cx="1720668" cy="37265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企业评价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8674" name="文本框 11"/>
          <p:cNvSpPr txBox="1"/>
          <p:nvPr/>
        </p:nvSpPr>
        <p:spPr>
          <a:xfrm>
            <a:off x="1070633" y="4461876"/>
            <a:ext cx="1746250" cy="3445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实习任务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75" name="文本框 17"/>
          <p:cNvSpPr txBox="1"/>
          <p:nvPr/>
        </p:nvSpPr>
        <p:spPr>
          <a:xfrm>
            <a:off x="3927709" y="4371870"/>
            <a:ext cx="2084387" cy="6245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邀请企业评价</a:t>
            </a:r>
            <a:r>
              <a:rPr lang="en-US" altLang="zh-CN" sz="1400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endParaRPr lang="en-US" altLang="zh-CN" sz="1400" b="0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发送至企业导师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85" name="文本框 10"/>
          <p:cNvSpPr txBox="1"/>
          <p:nvPr/>
        </p:nvSpPr>
        <p:spPr>
          <a:xfrm>
            <a:off x="6822150" y="4371870"/>
            <a:ext cx="1746250" cy="932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企业导师验证码通过</a:t>
            </a:r>
            <a:r>
              <a:rPr lang="en-US" altLang="zh-CN" sz="1400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sz="1400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评价</a:t>
            </a:r>
            <a:endParaRPr lang="en-US" altLang="zh-CN" sz="1400" b="0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88" name="文本框 14"/>
          <p:cNvSpPr txBox="1"/>
          <p:nvPr/>
        </p:nvSpPr>
        <p:spPr>
          <a:xfrm>
            <a:off x="6599238" y="161608"/>
            <a:ext cx="2411412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*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如需修改企业导师手机号</a:t>
            </a: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重新提交岗位申请</a:t>
            </a:r>
            <a:endParaRPr lang="zh-CN" altLang="en-US" sz="1400" b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739" y="578202"/>
            <a:ext cx="1710114" cy="37036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45" y="578202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47" y="579936"/>
            <a:ext cx="1709313" cy="3701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663" y="283845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414338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699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60619" y="952499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1.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学生注册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30015" y="4101465"/>
            <a:ext cx="3070860" cy="306705"/>
          </a:xfrm>
          <a:prstGeom prst="rect">
            <a:avLst/>
          </a:prstGeom>
          <a:noFill/>
          <a:effectLst>
            <a:glow rad="139700">
              <a:schemeClr val="accent3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3.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手机号、图形验证码、短信验证码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sp>
        <p:nvSpPr>
          <p:cNvPr id="29703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53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选择“学生注册”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 160"/>
          <p:cNvSpPr/>
          <p:nvPr/>
        </p:nvSpPr>
        <p:spPr>
          <a:xfrm rot="13320000">
            <a:off x="5967730" y="7410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663" y="341313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722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95519" y="998854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学生登录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sp>
        <p:nvSpPr>
          <p:cNvPr id="3072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29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endParaRPr kumimoji="0" lang="zh-CN" altLang="en-US" b="0" kern="1200" cap="none" spc="0" normalizeH="0" baseline="0" noProof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“学生登录”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75590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925628" y="3130550"/>
            <a:ext cx="2484438" cy="657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输入账号密码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19525" y="4090669"/>
            <a:ext cx="1363978" cy="306706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输入账号密码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5607050" y="681990"/>
            <a:ext cx="1125220" cy="8547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420688"/>
            <a:ext cx="6423025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8" y="2749550"/>
            <a:ext cx="6421438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747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1749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13500" y="1245235"/>
            <a:ext cx="2649538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根据流程引导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完善个人学籍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--“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去认证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37580" y="3232150"/>
            <a:ext cx="3402013" cy="97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编辑学籍信息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endParaRPr kumimoji="0" lang="en-US" altLang="zh-CN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提交认证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认证失败请联系尾页的负责人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2366645" y="2121535"/>
            <a:ext cx="900430" cy="2705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5067300" y="4147185"/>
            <a:ext cx="720090" cy="4946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414655"/>
            <a:ext cx="784479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778760"/>
            <a:ext cx="786384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206240" y="1856105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48505" y="3870960"/>
            <a:ext cx="27324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选择自主实习安排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4049395" y="2058035"/>
            <a:ext cx="314960" cy="1346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777355" y="4191635"/>
            <a:ext cx="681990" cy="4616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690" y="2767965"/>
            <a:ext cx="8263255" cy="2042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" y="480060"/>
            <a:ext cx="826262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6421755" y="2118678"/>
            <a:ext cx="1695450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92065" y="3747770"/>
            <a:ext cx="283083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录入岗位信息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7542530" y="1626870"/>
            <a:ext cx="269875" cy="5397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5876925" y="4084955"/>
            <a:ext cx="327025" cy="3327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65" y="273875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42989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68550" y="1949450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11675" y="3767455"/>
            <a:ext cx="2265363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选择集中安排实习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查看详情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>
            <a:stCxn id="11" idx="2"/>
          </p:cNvCxnSpPr>
          <p:nvPr/>
        </p:nvCxnSpPr>
        <p:spPr>
          <a:xfrm>
            <a:off x="3028315" y="2286000"/>
            <a:ext cx="373380" cy="1504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6327140" y="4146550"/>
            <a:ext cx="855345" cy="6299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410" y="508000"/>
            <a:ext cx="8036560" cy="3279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62830" y="2724150"/>
            <a:ext cx="336296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查看实习要求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同意或拒绝参与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9145" y="3952240"/>
            <a:ext cx="744664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如计划设置为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不需要学生同意加入实习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，那么确认加入实习这一步骤不需要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66243" y="3182620"/>
            <a:ext cx="1665288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855" y="2632075"/>
            <a:ext cx="8027670" cy="2324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" y="419735"/>
            <a:ext cx="8027035" cy="20840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84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6538" y="1441450"/>
            <a:ext cx="677863" cy="4079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5846" name="文本框 5"/>
          <p:cNvSpPr txBox="1"/>
          <p:nvPr/>
        </p:nvSpPr>
        <p:spPr>
          <a:xfrm>
            <a:off x="3117850" y="752475"/>
            <a:ext cx="13335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5848" name="文本框 21"/>
          <p:cNvSpPr txBox="1"/>
          <p:nvPr/>
        </p:nvSpPr>
        <p:spPr>
          <a:xfrm>
            <a:off x="7269480" y="2018665"/>
            <a:ext cx="7461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新建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5849" name="文本框 14"/>
          <p:cNvSpPr txBox="1"/>
          <p:nvPr/>
        </p:nvSpPr>
        <p:spPr>
          <a:xfrm>
            <a:off x="598488" y="1849438"/>
            <a:ext cx="189388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日志、周志、月志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5851" name="文本框 22"/>
          <p:cNvSpPr txBox="1"/>
          <p:nvPr/>
        </p:nvSpPr>
        <p:spPr>
          <a:xfrm>
            <a:off x="3790633" y="4269105"/>
            <a:ext cx="20034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编辑正文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发布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463925" y="594995"/>
            <a:ext cx="118110" cy="2216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 flipV="1">
            <a:off x="7529830" y="1771015"/>
            <a:ext cx="22542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3349625" y="4470400"/>
            <a:ext cx="441325" cy="3702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65475" y="25368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4" name="矩形 8197"/>
          <p:cNvSpPr/>
          <p:nvPr/>
        </p:nvSpPr>
        <p:spPr>
          <a:xfrm>
            <a:off x="3870960" y="2615962"/>
            <a:ext cx="125158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微信操作指南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8435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68433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       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59125" y="33750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8197"/>
          <p:cNvSpPr/>
          <p:nvPr/>
        </p:nvSpPr>
        <p:spPr>
          <a:xfrm>
            <a:off x="3864610" y="3454400"/>
            <a:ext cx="1251585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anv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3" y="433388"/>
            <a:ext cx="6254750" cy="4551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86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我的评价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6869" name="文本框 21"/>
          <p:cNvSpPr txBox="1"/>
          <p:nvPr/>
        </p:nvSpPr>
        <p:spPr>
          <a:xfrm>
            <a:off x="6604000" y="1212850"/>
            <a:ext cx="2122488" cy="1489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①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评价实践教学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②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评价指导老师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③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评价校友邦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④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实习课程评价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（建议学校增设的课程）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6870" name="文本框 14"/>
          <p:cNvSpPr txBox="1"/>
          <p:nvPr/>
        </p:nvSpPr>
        <p:spPr>
          <a:xfrm>
            <a:off x="858838" y="177165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我的评价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746760" y="1356995"/>
            <a:ext cx="281305" cy="4921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832803"/>
            <a:ext cx="8883650" cy="4152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企业评定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7893" name="文本框 14"/>
          <p:cNvSpPr txBox="1"/>
          <p:nvPr/>
        </p:nvSpPr>
        <p:spPr>
          <a:xfrm>
            <a:off x="727075" y="427355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企业评定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7896" name="文本框 7"/>
          <p:cNvSpPr txBox="1"/>
          <p:nvPr/>
        </p:nvSpPr>
        <p:spPr>
          <a:xfrm>
            <a:off x="7267575" y="3392488"/>
            <a:ext cx="15081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邀请企业评定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7897" name="文本框 8"/>
          <p:cNvSpPr txBox="1"/>
          <p:nvPr/>
        </p:nvSpPr>
        <p:spPr>
          <a:xfrm>
            <a:off x="3519488" y="3708400"/>
            <a:ext cx="29575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QQ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或微信发送邀请链接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4913313" cy="39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   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</a:t>
            </a:r>
            <a:r>
              <a:rPr kumimoji="0" lang="en-US" altLang="zh-CN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自主实习才需要企业评价</a:t>
            </a:r>
            <a:endParaRPr kumimoji="0" lang="zh-CN" altLang="en-US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836930" y="3877310"/>
            <a:ext cx="283845" cy="4997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7447280" y="3150870"/>
            <a:ext cx="274955" cy="2762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4925060" y="3230245"/>
            <a:ext cx="146685" cy="1625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2695575"/>
            <a:ext cx="8226425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" y="440055"/>
            <a:ext cx="8177530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提交实习报告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8918" name="文本框 14"/>
          <p:cNvSpPr txBox="1"/>
          <p:nvPr/>
        </p:nvSpPr>
        <p:spPr>
          <a:xfrm>
            <a:off x="1271270" y="1637983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8922" name="文本框 12"/>
          <p:cNvSpPr txBox="1"/>
          <p:nvPr/>
        </p:nvSpPr>
        <p:spPr>
          <a:xfrm>
            <a:off x="6106795" y="2118360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下载报告模板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8925" name="文本框 18"/>
          <p:cNvSpPr txBox="1"/>
          <p:nvPr/>
        </p:nvSpPr>
        <p:spPr>
          <a:xfrm>
            <a:off x="4892993" y="4404995"/>
            <a:ext cx="23431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上传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17" name="直接箭头连接符 16"/>
          <p:cNvCxnSpPr>
            <a:stCxn id="38922" idx="3"/>
          </p:cNvCxnSpPr>
          <p:nvPr/>
        </p:nvCxnSpPr>
        <p:spPr>
          <a:xfrm flipV="1">
            <a:off x="7573645" y="1896745"/>
            <a:ext cx="283845" cy="4070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1196975" y="1896745"/>
            <a:ext cx="539750" cy="4953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5292090" y="4236720"/>
            <a:ext cx="135255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516890"/>
            <a:ext cx="8801100" cy="4319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38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导出实习手册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9941" name="文本框 14"/>
          <p:cNvSpPr txBox="1"/>
          <p:nvPr/>
        </p:nvSpPr>
        <p:spPr>
          <a:xfrm>
            <a:off x="974725" y="388620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9944" name="文本框 12"/>
          <p:cNvSpPr txBox="1"/>
          <p:nvPr/>
        </p:nvSpPr>
        <p:spPr>
          <a:xfrm>
            <a:off x="3143250" y="223837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endParaRPr lang="en-US" altLang="zh-CN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9946" name="文本框 18"/>
          <p:cNvSpPr txBox="1"/>
          <p:nvPr/>
        </p:nvSpPr>
        <p:spPr>
          <a:xfrm>
            <a:off x="7108825" y="3389313"/>
            <a:ext cx="14700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导出实习手册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8" y="214312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" name="直接箭头连接符 16"/>
          <p:cNvCxnSpPr>
            <a:stCxn id="39941" idx="2"/>
          </p:cNvCxnSpPr>
          <p:nvPr/>
        </p:nvCxnSpPr>
        <p:spPr>
          <a:xfrm flipH="1">
            <a:off x="1151890" y="4257040"/>
            <a:ext cx="37528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944" idx="0"/>
          </p:cNvCxnSpPr>
          <p:nvPr/>
        </p:nvCxnSpPr>
        <p:spPr>
          <a:xfrm flipV="1">
            <a:off x="3876675" y="1996440"/>
            <a:ext cx="89535" cy="241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632065" y="3201670"/>
            <a:ext cx="36004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242887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" y="442595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实习成绩鉴定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0966" name="文本框 14"/>
          <p:cNvSpPr txBox="1"/>
          <p:nvPr/>
        </p:nvSpPr>
        <p:spPr>
          <a:xfrm>
            <a:off x="936625" y="1711325"/>
            <a:ext cx="1684338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实习成绩鉴定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0969" name="文本框 12"/>
          <p:cNvSpPr txBox="1"/>
          <p:nvPr/>
        </p:nvSpPr>
        <p:spPr>
          <a:xfrm>
            <a:off x="6419215" y="1711325"/>
            <a:ext cx="11176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自我鉴定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2313"/>
            <a:ext cx="21828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根据提示编辑自我小结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06600" y="347186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275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2621280" y="4032250"/>
            <a:ext cx="294449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鉴定项目由学校老师配置是否需要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0977" name="文本框 20"/>
          <p:cNvSpPr txBox="1"/>
          <p:nvPr/>
        </p:nvSpPr>
        <p:spPr>
          <a:xfrm>
            <a:off x="6526530" y="4031933"/>
            <a:ext cx="23685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鉴定完成导出鉴定表打印带去实习企业盖章上交学校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927100" y="2032000"/>
            <a:ext cx="62992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137400" y="1401445"/>
            <a:ext cx="125095" cy="360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597015" y="3472180"/>
            <a:ext cx="58547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0977" idx="0"/>
          </p:cNvCxnSpPr>
          <p:nvPr/>
        </p:nvCxnSpPr>
        <p:spPr>
          <a:xfrm flipV="1">
            <a:off x="7710805" y="3112135"/>
            <a:ext cx="101600" cy="9201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01862" y="4011846"/>
            <a:ext cx="396026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扫一扫关注“校友邦”公众号</a:t>
            </a:r>
            <a:endParaRPr lang="zh-CN" altLang="en-US" sz="2400" dirty="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790" y="41275"/>
            <a:ext cx="1415772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hangingPunct="0">
              <a:buClrTx/>
              <a:buSzTx/>
            </a:pP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校友邦小程序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92" y="906639"/>
            <a:ext cx="2689788" cy="26897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75776"/>
          <p:cNvSpPr/>
          <p:nvPr/>
        </p:nvSpPr>
        <p:spPr>
          <a:xfrm>
            <a:off x="0" y="-1143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  <a:endParaRPr lang="en-US" altLang="zh-CN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/>
          <p:nvPr/>
        </p:nvSpPr>
        <p:spPr>
          <a:xfrm>
            <a:off x="6237288" y="2212975"/>
            <a:ext cx="1017587" cy="492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>
            <a:spAutoFit/>
          </a:bodyPr>
          <a:lstStyle/>
          <a:p>
            <a:pPr hangingPunct="0"/>
            <a:r>
              <a:rPr lang="zh-CN" altLang="en-US" sz="32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谢谢</a:t>
            </a:r>
            <a:endParaRPr lang="zh-CN" altLang="en-US" sz="32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grpSp>
        <p:nvGrpSpPr>
          <p:cNvPr id="41987" name="组合 75778"/>
          <p:cNvGrpSpPr/>
          <p:nvPr/>
        </p:nvGrpSpPr>
        <p:grpSpPr>
          <a:xfrm>
            <a:off x="215900" y="358775"/>
            <a:ext cx="6562725" cy="4422775"/>
            <a:chOff x="0" y="0"/>
            <a:chExt cx="6562725" cy="4422775"/>
          </a:xfrm>
        </p:grpSpPr>
        <p:sp>
          <p:nvSpPr>
            <p:cNvPr id="4198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rect l="0" t="0" r="0" b="0"/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lstStyle/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4820" name="文本框 2"/>
          <p:cNvSpPr txBox="1"/>
          <p:nvPr/>
        </p:nvSpPr>
        <p:spPr>
          <a:xfrm>
            <a:off x="959485" y="1874520"/>
            <a:ext cx="478472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hangingPunct="0"/>
            <a:r>
              <a: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平台有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24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小时自助服务：机器人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+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帮助中心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lvl="0" hangingPunct="0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lvl="0" hangingPunct="0"/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平台值班服务（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8: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00-22:00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）：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17757972178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2265" y="1219200"/>
            <a:ext cx="41205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</a:t>
            </a:r>
            <a:r>
              <a:rPr lang="zh-CN" altLang="en-US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、注册认证；</a:t>
            </a:r>
            <a:endParaRPr lang="en-US" altLang="zh-CN" sz="240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2、实习报名；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3、签到、提交周日志；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4、上传实习报告</a:t>
            </a: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+mn-ea"/>
              </a:rPr>
              <a:t>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5、</a:t>
            </a:r>
            <a:r>
              <a:rPr lang="zh-CN" altLang="en-US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导出实习手册</a:t>
            </a: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6</a:t>
            </a:r>
            <a:r>
              <a:rPr lang="zh-CN" altLang="en-US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、实习成绩鉴定；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354330" y="8255"/>
            <a:ext cx="99822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99" y="342900"/>
            <a:ext cx="4244279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关注公众号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扫描二维码关注“校友邦”公众号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菜单栏“签到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+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周志”可快速进入实习模块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4661" y="342900"/>
            <a:ext cx="4367627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注册账号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立即登录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学生账号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输入手机号、短信验证码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8" y="1443038"/>
            <a:ext cx="2229403" cy="22294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74233" b="3627"/>
          <a:stretch>
            <a:fillRect/>
          </a:stretch>
        </p:blipFill>
        <p:spPr>
          <a:xfrm>
            <a:off x="813298" y="3752926"/>
            <a:ext cx="2229403" cy="10689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t="4502" b="2212"/>
          <a:stretch>
            <a:fillRect/>
          </a:stretch>
        </p:blipFill>
        <p:spPr>
          <a:xfrm>
            <a:off x="6434317" y="1441906"/>
            <a:ext cx="1692920" cy="3420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t="4102"/>
          <a:stretch>
            <a:fillRect/>
          </a:stretch>
        </p:blipFill>
        <p:spPr>
          <a:xfrm>
            <a:off x="4630793" y="1441906"/>
            <a:ext cx="1646790" cy="3420229"/>
          </a:xfrm>
          <a:prstGeom prst="rect">
            <a:avLst/>
          </a:prstGeom>
        </p:spPr>
      </p:pic>
      <p:cxnSp>
        <p:nvCxnSpPr>
          <p:cNvPr id="13" name="直接箭头连接符 9"/>
          <p:cNvCxnSpPr/>
          <p:nvPr/>
        </p:nvCxnSpPr>
        <p:spPr>
          <a:xfrm flipV="1">
            <a:off x="4977027" y="2031714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9"/>
          <p:cNvCxnSpPr/>
          <p:nvPr/>
        </p:nvCxnSpPr>
        <p:spPr>
          <a:xfrm flipH="1">
            <a:off x="1662113" y="4110176"/>
            <a:ext cx="354932" cy="354474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5553" y="1806699"/>
            <a:ext cx="293919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学籍认证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endParaRPr kumimoji="0" lang="en-US" altLang="zh-CN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学籍认证</a:t>
            </a:r>
            <a:endParaRPr lang="en-US" altLang="zh-CN" b="0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输入信息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立即认证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t="4383"/>
          <a:stretch>
            <a:fillRect/>
          </a:stretch>
        </p:blipFill>
        <p:spPr>
          <a:xfrm>
            <a:off x="3536931" y="432906"/>
            <a:ext cx="2119447" cy="4388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36"/>
          <a:stretch>
            <a:fillRect/>
          </a:stretch>
        </p:blipFill>
        <p:spPr>
          <a:xfrm>
            <a:off x="6083196" y="432905"/>
            <a:ext cx="2134047" cy="4388995"/>
          </a:xfrm>
          <a:prstGeom prst="rect">
            <a:avLst/>
          </a:prstGeom>
        </p:spPr>
      </p:pic>
      <p:cxnSp>
        <p:nvCxnSpPr>
          <p:cNvPr id="19" name="直接箭头连接符 9"/>
          <p:cNvCxnSpPr/>
          <p:nvPr/>
        </p:nvCxnSpPr>
        <p:spPr>
          <a:xfrm flipV="1">
            <a:off x="3301346" y="275176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框架 6"/>
          <p:cNvSpPr/>
          <p:nvPr/>
        </p:nvSpPr>
        <p:spPr>
          <a:xfrm>
            <a:off x="3536930" y="2391738"/>
            <a:ext cx="2119448" cy="3600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889" y="514942"/>
            <a:ext cx="2399157" cy="4351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自主实习报名</a:t>
            </a:r>
            <a:endParaRPr kumimoji="0" lang="en-US" altLang="zh-CN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成长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实习报名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选择待参与的实习计划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选择自主实习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查看实习要求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立即报名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填写相关岗位信息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  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新增岗位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确定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如果默认学年学期没有实习计划，筛选一下别的学年学期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4502"/>
          <a:stretch>
            <a:fillRect/>
          </a:stretch>
        </p:blipFill>
        <p:spPr>
          <a:xfrm>
            <a:off x="2555621" y="817529"/>
            <a:ext cx="1611352" cy="33326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502"/>
          <a:stretch>
            <a:fillRect/>
          </a:stretch>
        </p:blipFill>
        <p:spPr>
          <a:xfrm>
            <a:off x="4130344" y="816633"/>
            <a:ext cx="1611734" cy="3333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4502"/>
          <a:stretch>
            <a:fillRect/>
          </a:stretch>
        </p:blipFill>
        <p:spPr>
          <a:xfrm>
            <a:off x="5750834" y="816633"/>
            <a:ext cx="1611352" cy="33326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4502"/>
          <a:stretch>
            <a:fillRect/>
          </a:stretch>
        </p:blipFill>
        <p:spPr>
          <a:xfrm>
            <a:off x="7372495" y="815737"/>
            <a:ext cx="1611352" cy="3332639"/>
          </a:xfrm>
          <a:prstGeom prst="rect">
            <a:avLst/>
          </a:prstGeom>
        </p:spPr>
      </p:pic>
      <p:cxnSp>
        <p:nvCxnSpPr>
          <p:cNvPr id="22" name="直接箭头连接符 9"/>
          <p:cNvCxnSpPr/>
          <p:nvPr/>
        </p:nvCxnSpPr>
        <p:spPr>
          <a:xfrm flipV="1">
            <a:off x="2545312" y="176169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9"/>
          <p:cNvCxnSpPr/>
          <p:nvPr/>
        </p:nvCxnSpPr>
        <p:spPr>
          <a:xfrm flipV="1">
            <a:off x="4669907" y="2796765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9"/>
          <p:cNvCxnSpPr/>
          <p:nvPr/>
        </p:nvCxnSpPr>
        <p:spPr>
          <a:xfrm flipV="1">
            <a:off x="6320925" y="296231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9"/>
          <p:cNvCxnSpPr/>
          <p:nvPr/>
        </p:nvCxnSpPr>
        <p:spPr>
          <a:xfrm flipV="1">
            <a:off x="5776710" y="1390221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9"/>
          <p:cNvCxnSpPr/>
          <p:nvPr/>
        </p:nvCxnSpPr>
        <p:spPr>
          <a:xfrm flipV="1">
            <a:off x="7942586" y="4182137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集中安排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2736" y="861636"/>
            <a:ext cx="2399156" cy="339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集中实习报名</a:t>
            </a:r>
            <a:endParaRPr kumimoji="0" lang="en-US" altLang="zh-CN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成长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实习报名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选择待参与的实习计划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选择集中实习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查看实习要求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立即报名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</a:t>
            </a: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拒绝集中项目后选择其他形式的实习项目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t="4502"/>
          <a:stretch>
            <a:fillRect/>
          </a:stretch>
        </p:blipFill>
        <p:spPr>
          <a:xfrm>
            <a:off x="3592243" y="817529"/>
            <a:ext cx="1611352" cy="33326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t="4502"/>
          <a:stretch>
            <a:fillRect/>
          </a:stretch>
        </p:blipFill>
        <p:spPr>
          <a:xfrm>
            <a:off x="5166966" y="816633"/>
            <a:ext cx="1611734" cy="3333429"/>
          </a:xfrm>
          <a:prstGeom prst="rect">
            <a:avLst/>
          </a:prstGeom>
        </p:spPr>
      </p:pic>
      <p:cxnSp>
        <p:nvCxnSpPr>
          <p:cNvPr id="14" name="直接箭头连接符 9"/>
          <p:cNvCxnSpPr/>
          <p:nvPr/>
        </p:nvCxnSpPr>
        <p:spPr>
          <a:xfrm flipV="1">
            <a:off x="3581934" y="176169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9"/>
          <p:cNvCxnSpPr/>
          <p:nvPr/>
        </p:nvCxnSpPr>
        <p:spPr>
          <a:xfrm flipV="1">
            <a:off x="5706529" y="2796765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166" y="816633"/>
            <a:ext cx="1539163" cy="3333429"/>
          </a:xfrm>
          <a:prstGeom prst="rect">
            <a:avLst/>
          </a:prstGeom>
        </p:spPr>
      </p:pic>
      <p:cxnSp>
        <p:nvCxnSpPr>
          <p:cNvPr id="18" name="直接箭头连接符 9"/>
          <p:cNvCxnSpPr/>
          <p:nvPr/>
        </p:nvCxnSpPr>
        <p:spPr>
          <a:xfrm flipV="1">
            <a:off x="7281634" y="301212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9"/>
          <p:cNvCxnSpPr/>
          <p:nvPr/>
        </p:nvCxnSpPr>
        <p:spPr>
          <a:xfrm flipV="1">
            <a:off x="7138724" y="1461034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243" y="904564"/>
            <a:ext cx="1684098" cy="36473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545" y="904564"/>
            <a:ext cx="1684097" cy="364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162" y="904564"/>
            <a:ext cx="1684097" cy="3647318"/>
          </a:xfrm>
          <a:prstGeom prst="rect">
            <a:avLst/>
          </a:prstGeom>
        </p:spPr>
      </p:pic>
      <p:sp>
        <p:nvSpPr>
          <p:cNvPr id="26" name="文本框 17"/>
          <p:cNvSpPr txBox="1"/>
          <p:nvPr/>
        </p:nvSpPr>
        <p:spPr>
          <a:xfrm>
            <a:off x="2245980" y="2361969"/>
            <a:ext cx="1331836" cy="732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成长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签到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5593281" y="2413808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en-US" altLang="zh-CN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V="1">
            <a:off x="5504642" y="1491678"/>
            <a:ext cx="1497520" cy="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3782407" y="1266663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0042" y="851019"/>
            <a:ext cx="1455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</a:rPr>
              <a:t>点击实习计划可勾选计划</a:t>
            </a:r>
            <a:endParaRPr lang="zh-CN" altLang="en-US" dirty="0"/>
          </a:p>
        </p:txBody>
      </p:sp>
      <p:cxnSp>
        <p:nvCxnSpPr>
          <p:cNvPr id="32" name="直接箭头连接符 9"/>
          <p:cNvCxnSpPr/>
          <p:nvPr/>
        </p:nvCxnSpPr>
        <p:spPr>
          <a:xfrm flipV="1">
            <a:off x="881754" y="2042333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9"/>
          <p:cNvCxnSpPr/>
          <p:nvPr/>
        </p:nvCxnSpPr>
        <p:spPr>
          <a:xfrm flipV="1">
            <a:off x="4407939" y="2791797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031964" y="276457"/>
            <a:ext cx="5109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备注：定位内打开小程序可自动签到</a:t>
            </a:r>
            <a:endParaRPr lang="en-US" altLang="zh-CN" sz="240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739" y="816633"/>
            <a:ext cx="1561173" cy="3381095"/>
          </a:xfrm>
          <a:prstGeom prst="rect">
            <a:avLst/>
          </a:prstGeom>
        </p:spPr>
      </p:pic>
      <p:cxnSp>
        <p:nvCxnSpPr>
          <p:cNvPr id="23" name="直接箭头连接符 9"/>
          <p:cNvCxnSpPr/>
          <p:nvPr/>
        </p:nvCxnSpPr>
        <p:spPr>
          <a:xfrm flipV="1">
            <a:off x="1366217" y="1840251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80" y="816633"/>
            <a:ext cx="1561172" cy="3381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51" y="816633"/>
            <a:ext cx="1561172" cy="3381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92" y="816633"/>
            <a:ext cx="1561172" cy="3381095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771407" y="4305206"/>
            <a:ext cx="1331836" cy="732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成长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周日志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26937" y="4361192"/>
            <a:ext cx="370703" cy="370702"/>
          </a:xfrm>
          <a:prstGeom prst="ellipse">
            <a:avLst/>
          </a:prstGeom>
          <a:solidFill>
            <a:srgbClr val="5EA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17"/>
          <p:cNvSpPr txBox="1"/>
          <p:nvPr/>
        </p:nvSpPr>
        <p:spPr>
          <a:xfrm>
            <a:off x="3006022" y="4319473"/>
            <a:ext cx="1160951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 点击    </a:t>
            </a:r>
            <a:r>
              <a:rPr lang="en-US" altLang="zh-CN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+</a:t>
            </a:r>
            <a:endParaRPr lang="zh-CN" altLang="en-US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3" name="文本框 5"/>
          <p:cNvSpPr txBox="1"/>
          <p:nvPr/>
        </p:nvSpPr>
        <p:spPr>
          <a:xfrm>
            <a:off x="2771880" y="2751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34" name="直接箭头连接符 9"/>
          <p:cNvCxnSpPr/>
          <p:nvPr/>
        </p:nvCxnSpPr>
        <p:spPr>
          <a:xfrm>
            <a:off x="3826587" y="3161337"/>
            <a:ext cx="205377" cy="349068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7"/>
          <p:cNvSpPr txBox="1"/>
          <p:nvPr/>
        </p:nvSpPr>
        <p:spPr>
          <a:xfrm>
            <a:off x="4887021" y="4305206"/>
            <a:ext cx="1536510" cy="4124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选择月</a:t>
            </a:r>
            <a:r>
              <a:rPr lang="en-US" altLang="zh-CN" b="0" dirty="0"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周</a:t>
            </a:r>
            <a:r>
              <a:rPr lang="en-US" altLang="zh-CN" b="0" dirty="0"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日志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8" name="文本框 17"/>
          <p:cNvSpPr txBox="1"/>
          <p:nvPr/>
        </p:nvSpPr>
        <p:spPr>
          <a:xfrm>
            <a:off x="7220769" y="4302256"/>
            <a:ext cx="1626516" cy="4124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编辑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提交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37527" y="315678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40" name="直接箭头连接符 9"/>
          <p:cNvCxnSpPr/>
          <p:nvPr/>
        </p:nvCxnSpPr>
        <p:spPr>
          <a:xfrm flipV="1">
            <a:off x="7916234" y="275176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1553</Words>
  <Application>WPS 演示</Application>
  <PresentationFormat>全屏显示(16:9)</PresentationFormat>
  <Paragraphs>238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Segoe UI</vt:lpstr>
      <vt:lpstr>文鼎中楷体</vt:lpstr>
      <vt:lpstr>微软雅黑</vt:lpstr>
      <vt:lpstr>Arial Unicode MS</vt:lpstr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邓烈福</cp:lastModifiedBy>
  <cp:revision>355</cp:revision>
  <dcterms:created xsi:type="dcterms:W3CDTF">2017-01-09T09:44:00Z</dcterms:created>
  <dcterms:modified xsi:type="dcterms:W3CDTF">2020-04-24T03:17:06Z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